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smtClean="0"/>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smtClean="0"/>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1/28/2025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1/28/2025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dirty="0" smtClean="0"/>
              <a:t>Товарознавство у сучасних умовах ринку</a:t>
            </a:r>
            <a:endParaRPr lang="en-US" dirty="0"/>
          </a:p>
        </p:txBody>
      </p:sp>
      <p:sp>
        <p:nvSpPr>
          <p:cNvPr id="3" name="Подзаголовок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6691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427131" cy="4801314"/>
          </a:xfrm>
          <a:prstGeom prst="rect">
            <a:avLst/>
          </a:prstGeom>
        </p:spPr>
        <p:txBody>
          <a:bodyPr wrap="square">
            <a:spAutoFit/>
          </a:bodyPr>
          <a:lstStyle/>
          <a:p>
            <a:pPr marR="52705" lvl="0" algn="just">
              <a:spcAft>
                <a:spcPts val="0"/>
              </a:spcAft>
              <a:buSzPts val="1200"/>
              <a:tabLst>
                <a:tab pos="384810" algn="l"/>
              </a:tabLst>
            </a:pPr>
            <a:r>
              <a:rPr lang="uk-UA" dirty="0" smtClean="0">
                <a:latin typeface="Times New Roman" panose="02020603050405020304" pitchFamily="18" charset="0"/>
                <a:ea typeface="Times New Roman" panose="02020603050405020304" pitchFamily="18" charset="0"/>
              </a:rPr>
              <a:t>4. Недостатня </a:t>
            </a:r>
            <a:r>
              <a:rPr lang="uk-UA" dirty="0">
                <a:latin typeface="Times New Roman" panose="02020603050405020304" pitchFamily="18" charset="0"/>
                <a:ea typeface="Times New Roman" panose="02020603050405020304" pitchFamily="18" charset="0"/>
              </a:rPr>
              <a:t>увага до екологічних аспектів виробництва товарів може призводити до серйозного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забруднення</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навколишнього</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середовища.</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Важливість</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екологічної</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проблематики в товарознавстві стосується впливу виробництва, використання і утилізації товарів на навколишнє середовище. Це охоплює широкий спектр аспектів, включаючи </a:t>
            </a:r>
            <a:r>
              <a:rPr lang="uk-UA" dirty="0" err="1">
                <a:latin typeface="Times New Roman" panose="02020603050405020304" pitchFamily="18" charset="0"/>
                <a:ea typeface="Times New Roman" panose="02020603050405020304" pitchFamily="18" charset="0"/>
              </a:rPr>
              <a:t>енерго</a:t>
            </a:r>
            <a:r>
              <a:rPr lang="uk-UA" dirty="0">
                <a:latin typeface="Times New Roman" panose="02020603050405020304" pitchFamily="18" charset="0"/>
                <a:ea typeface="Times New Roman" panose="02020603050405020304" pitchFamily="18" charset="0"/>
              </a:rPr>
              <a:t>- ефективність, матеріальні відходи, використання ресурсів, вибір матеріалів та методи виробництва. Основні проблеми, пов’язані з екологічною складовою товарознавства, включають наступне:</a:t>
            </a:r>
            <a:endParaRPr lang="en-US" sz="1600" dirty="0">
              <a:latin typeface="Times New Roman" panose="02020603050405020304" pitchFamily="18" charset="0"/>
              <a:ea typeface="Times New Roman" panose="02020603050405020304" pitchFamily="18" charset="0"/>
            </a:endParaRPr>
          </a:p>
          <a:p>
            <a:pPr marL="38100" marR="57150" indent="179705" algn="just">
              <a:spcBef>
                <a:spcPts val="5"/>
              </a:spcBef>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сировинні ресурси: багато товарів потребують великої кількості сировинних ресурсів для виробництва. Це</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може</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призводити до деградації природних екосистем</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через видобуток, експлуатацію та забруднення природних ресурсів;</a:t>
            </a:r>
            <a:endParaRPr lang="en-US" dirty="0">
              <a:latin typeface="Times New Roman" panose="02020603050405020304" pitchFamily="18" charset="0"/>
              <a:ea typeface="Times New Roman" panose="02020603050405020304" pitchFamily="18" charset="0"/>
            </a:endParaRPr>
          </a:p>
          <a:p>
            <a:pPr marL="38100" marR="55245" indent="179705" algn="just">
              <a:spcAft>
                <a:spcPts val="0"/>
              </a:spcAft>
            </a:pPr>
            <a:r>
              <a:rPr lang="uk-UA" dirty="0">
                <a:latin typeface="Times New Roman" panose="02020603050405020304" pitchFamily="18" charset="0"/>
                <a:ea typeface="Times New Roman" panose="02020603050405020304" pitchFamily="18" charset="0"/>
              </a:rPr>
              <a:t>− енергоефективність: виробництво, транспортування та утилізація товарів часто</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вимагає значних кількостей енергії. Недоцільне використання енергії призводить до збільшення викидів парникових газів та інших забруднювачів, що негативно впливає на </a:t>
            </a:r>
            <a:r>
              <a:rPr lang="uk-UA" spc="-10" dirty="0">
                <a:latin typeface="Times New Roman" panose="02020603050405020304" pitchFamily="18" charset="0"/>
                <a:ea typeface="Times New Roman" panose="02020603050405020304" pitchFamily="18" charset="0"/>
              </a:rPr>
              <a:t>клімат</a:t>
            </a:r>
            <a:r>
              <a:rPr lang="uk-UA" spc="-10" dirty="0" smtClean="0">
                <a:latin typeface="Times New Roman" panose="02020603050405020304" pitchFamily="18" charset="0"/>
                <a:ea typeface="Times New Roman" panose="02020603050405020304" pitchFamily="18" charset="0"/>
              </a:rPr>
              <a:t>;</a:t>
            </a:r>
          </a:p>
          <a:p>
            <a:r>
              <a:rPr lang="uk-UA" dirty="0"/>
              <a:t>− відходи та утилізація: багато товарів стають відходами після закінчення свого життєвого циклу. Недостатньо ефективні системи утилізації та переробки можуть призводити до забруднення ґрунту, водойм та повітря;</a:t>
            </a:r>
            <a:endParaRPr lang="en-US" dirty="0"/>
          </a:p>
          <a:p>
            <a:r>
              <a:rPr lang="uk-UA" dirty="0"/>
              <a:t>− вибір матеріалів: використання нетривалих або </a:t>
            </a:r>
            <a:r>
              <a:rPr lang="uk-UA" dirty="0" err="1"/>
              <a:t>важкорозкладних</a:t>
            </a:r>
            <a:r>
              <a:rPr lang="uk-UA" dirty="0"/>
              <a:t> матеріалів у виробництві товарів може погіршувати проблему відходів і забруднення довкілля;</a:t>
            </a:r>
            <a:endParaRPr lang="en-US" dirty="0"/>
          </a:p>
          <a:p>
            <a:r>
              <a:rPr lang="uk-UA" dirty="0"/>
              <a:t>− забруднення виробництва: багато технологічних процесів виробництва можуть викидати токсичні речовини та інші забруднюючі речовини, які потрапляють у навколишнє середовище.</a:t>
            </a:r>
            <a:endParaRPr lang="en-US" dirty="0"/>
          </a:p>
          <a:p>
            <a:pPr marL="38100" marR="55245" indent="179705" algn="just">
              <a:spcAft>
                <a:spcPts val="0"/>
              </a:spcAft>
            </a:pP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64456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1920" y="0"/>
            <a:ext cx="12070080" cy="5786199"/>
          </a:xfrm>
          <a:prstGeom prst="rect">
            <a:avLst/>
          </a:prstGeom>
        </p:spPr>
        <p:txBody>
          <a:bodyPr wrap="square">
            <a:spAutoFit/>
          </a:bodyPr>
          <a:lstStyle/>
          <a:p>
            <a:pPr marR="55880" lvl="0" algn="just">
              <a:spcAft>
                <a:spcPts val="0"/>
              </a:spcAft>
              <a:buSzPts val="1200"/>
              <a:tabLst>
                <a:tab pos="398780" algn="l"/>
              </a:tabLst>
            </a:pPr>
            <a:r>
              <a:rPr lang="uk-UA" dirty="0" smtClean="0">
                <a:latin typeface="Times New Roman" panose="02020603050405020304" pitchFamily="18" charset="0"/>
                <a:ea typeface="Times New Roman" panose="02020603050405020304" pitchFamily="18" charset="0"/>
              </a:rPr>
              <a:t>5. Проблеми </a:t>
            </a:r>
            <a:r>
              <a:rPr lang="uk-UA" dirty="0">
                <a:latin typeface="Times New Roman" panose="02020603050405020304" pitchFamily="18" charset="0"/>
                <a:ea typeface="Times New Roman" panose="02020603050405020304" pitchFamily="18" charset="0"/>
              </a:rPr>
              <a:t>маркетингу і збуту</a:t>
            </a:r>
            <a:r>
              <a:rPr lang="uk-UA" sz="1600" i="1"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нестача знань про споживчі вподобання і ефективні маркетингові стратегії може ускладнювати впровадження нових товарів на ринок.</a:t>
            </a:r>
            <a:endParaRPr lang="en-US" sz="1600" dirty="0">
              <a:latin typeface="Times New Roman" panose="02020603050405020304" pitchFamily="18" charset="0"/>
              <a:ea typeface="Times New Roman" panose="02020603050405020304" pitchFamily="18" charset="0"/>
            </a:endParaRPr>
          </a:p>
          <a:p>
            <a:pPr marL="38100" marR="56515" indent="179705" algn="just">
              <a:spcAft>
                <a:spcPts val="0"/>
              </a:spcAft>
            </a:pPr>
            <a:r>
              <a:rPr lang="uk-UA" dirty="0">
                <a:latin typeface="Times New Roman" panose="02020603050405020304" pitchFamily="18" charset="0"/>
                <a:ea typeface="Times New Roman" panose="02020603050405020304" pitchFamily="18" charset="0"/>
              </a:rPr>
              <a:t>Проблеми товарознавства, пов’язані з маркетингом і збутом, стосуються різноманітних аспектів, пов’язаних з розумінням товару, його позиціонуванням на ринку, ефективним просуванням та здійсненням продажів:</a:t>
            </a:r>
            <a:endParaRPr lang="en-US" dirty="0">
              <a:latin typeface="Times New Roman" panose="02020603050405020304" pitchFamily="18" charset="0"/>
              <a:ea typeface="Times New Roman" panose="02020603050405020304" pitchFamily="18" charset="0"/>
            </a:endParaRPr>
          </a:p>
          <a:p>
            <a:pPr marL="38100" marR="57785" indent="179705" algn="just">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необхідність визначення потреб і вподобань споживачів щодо товарів. Брак цього розуміння може призвести до неправильного розроблення продукту, його упаковки чи маркетингової стратегії;</a:t>
            </a:r>
            <a:endParaRPr lang="en-US" dirty="0">
              <a:latin typeface="Times New Roman" panose="02020603050405020304" pitchFamily="18" charset="0"/>
              <a:ea typeface="Times New Roman" panose="02020603050405020304" pitchFamily="18" charset="0"/>
            </a:endParaRPr>
          </a:p>
          <a:p>
            <a:pPr marL="38100" marR="54610" indent="179705" algn="just">
              <a:spcBef>
                <a:spcPts val="5"/>
              </a:spcBef>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неясне позиціонування товару: важливість визначення унікальності товару на ринку і виокремлення його від конкурентів. Недостатнє розуміння та визначення позиціонування може призвести до </a:t>
            </a:r>
            <a:r>
              <a:rPr lang="uk-UA" dirty="0" err="1">
                <a:latin typeface="Times New Roman" panose="02020603050405020304" pitchFamily="18" charset="0"/>
                <a:ea typeface="Times New Roman" panose="02020603050405020304" pitchFamily="18" charset="0"/>
              </a:rPr>
              <a:t>конфузії</a:t>
            </a:r>
            <a:r>
              <a:rPr lang="uk-UA" dirty="0">
                <a:latin typeface="Times New Roman" panose="02020603050405020304" pitchFamily="18" charset="0"/>
                <a:ea typeface="Times New Roman" panose="02020603050405020304" pitchFamily="18" charset="0"/>
              </a:rPr>
              <a:t> серед споживачів та недосягнення конкурентних переваг;</a:t>
            </a:r>
            <a:endParaRPr lang="en-US" dirty="0">
              <a:latin typeface="Times New Roman" panose="02020603050405020304" pitchFamily="18" charset="0"/>
              <a:ea typeface="Times New Roman" panose="02020603050405020304" pitchFamily="18" charset="0"/>
            </a:endParaRPr>
          </a:p>
          <a:p>
            <a:pPr marL="38100" marR="53975" indent="179705" algn="just">
              <a:spcAft>
                <a:spcPts val="0"/>
              </a:spcAft>
            </a:pPr>
            <a:r>
              <a:rPr lang="uk-UA" dirty="0">
                <a:latin typeface="Times New Roman" panose="02020603050405020304" pitchFamily="18" charset="0"/>
                <a:ea typeface="Times New Roman" panose="02020603050405020304" pitchFamily="18" charset="0"/>
              </a:rPr>
              <a:t>−</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проблеми з упаковкою та дизайном продукту: важливість правильного оформлення та дизайну товару для забезпечення привабливості та відповідності потребам цільової </a:t>
            </a:r>
            <a:r>
              <a:rPr lang="uk-UA" spc="-10" dirty="0">
                <a:latin typeface="Times New Roman" panose="02020603050405020304" pitchFamily="18" charset="0"/>
                <a:ea typeface="Times New Roman" panose="02020603050405020304" pitchFamily="18" charset="0"/>
              </a:rPr>
              <a:t>аудиторії;</a:t>
            </a:r>
            <a:endParaRPr lang="en-US" dirty="0">
              <a:latin typeface="Times New Roman" panose="02020603050405020304" pitchFamily="18" charset="0"/>
              <a:ea typeface="Times New Roman" panose="02020603050405020304" pitchFamily="18" charset="0"/>
            </a:endParaRPr>
          </a:p>
          <a:p>
            <a:pPr marL="38100" marR="52705" indent="179705" algn="just">
              <a:spcAft>
                <a:spcPts val="0"/>
              </a:spcAft>
            </a:pPr>
            <a:r>
              <a:rPr lang="uk-UA" dirty="0">
                <a:latin typeface="Times New Roman" panose="02020603050405020304" pitchFamily="18" charset="0"/>
                <a:ea typeface="Times New Roman" panose="02020603050405020304" pitchFamily="18" charset="0"/>
              </a:rPr>
              <a:t>− неефективні стратегії маркетингу і реклами: потреба у розробці ефективних маркетингових стратегій, які включають в себе правильний підбір каналів комунікації та залученням споживачів до товару;</a:t>
            </a:r>
            <a:endParaRPr lang="en-US" dirty="0">
              <a:latin typeface="Times New Roman" panose="02020603050405020304" pitchFamily="18" charset="0"/>
              <a:ea typeface="Times New Roman" panose="02020603050405020304" pitchFamily="18" charset="0"/>
            </a:endParaRPr>
          </a:p>
          <a:p>
            <a:pPr marL="38100" marR="56515" indent="179705" algn="just">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проблеми управління брендом: значення створення та управління сильним брендом для забезпечення довіри споживачів та відмінності від конкурентів;</a:t>
            </a:r>
            <a:endParaRPr lang="en-US" dirty="0">
              <a:latin typeface="Times New Roman" panose="02020603050405020304" pitchFamily="18" charset="0"/>
              <a:ea typeface="Times New Roman" panose="02020603050405020304" pitchFamily="18" charset="0"/>
            </a:endParaRPr>
          </a:p>
          <a:p>
            <a:pPr marL="38100" marR="54610" indent="179705" algn="just">
              <a:spcAft>
                <a:spcPts val="0"/>
              </a:spcAft>
            </a:pPr>
            <a:r>
              <a:rPr lang="uk-UA" dirty="0">
                <a:latin typeface="Times New Roman" panose="02020603050405020304" pitchFamily="18" charset="0"/>
                <a:ea typeface="Times New Roman" panose="02020603050405020304" pitchFamily="18" charset="0"/>
              </a:rPr>
              <a:t>− невідповідність між якістю товару і його маркетинговим обіцянням: розрив між обіцянками, які робить маркетинг, і реальною якістю товару може призвести до</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негативного сприйняття споживачами та втрати довіри до бренду.</a:t>
            </a:r>
            <a:endParaRPr lang="en-US" dirty="0">
              <a:latin typeface="Times New Roman" panose="02020603050405020304" pitchFamily="18" charset="0"/>
              <a:ea typeface="Times New Roman" panose="02020603050405020304" pitchFamily="18" charset="0"/>
            </a:endParaRPr>
          </a:p>
          <a:p>
            <a:r>
              <a:rPr lang="uk-UA" sz="1600" dirty="0">
                <a:latin typeface="Times New Roman" panose="02020603050405020304" pitchFamily="18" charset="0"/>
                <a:ea typeface="Times New Roman" panose="02020603050405020304" pitchFamily="18" charset="0"/>
              </a:rPr>
              <a:t>Для вирішення цих проблем важливо мати чітке розуміння товарознавства і його впливу на маркетингові та збутові стратегії. Це включає в себе глибокий аналіз потреб споживачів, розробку унікальних пропозицій продукту, правильне позиціонування на ринку, розробку ефективної упаковки та дизайну, використання ефективних маркетингових кампаній та стратегій продажів. Такі заходи допоможуть покращити результативність маркетингу і збуту товарів, забезпечуючи більшу конкурентоспроможність на ринку</a:t>
            </a:r>
            <a:endParaRPr lang="en-US" dirty="0"/>
          </a:p>
        </p:txBody>
      </p:sp>
    </p:spTree>
    <p:extLst>
      <p:ext uri="{BB962C8B-B14F-4D97-AF65-F5344CB8AC3E}">
        <p14:creationId xmlns:p14="http://schemas.microsoft.com/office/powerpoint/2010/main" val="149098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097"/>
            <a:ext cx="12192000" cy="3354765"/>
          </a:xfrm>
          <a:prstGeom prst="rect">
            <a:avLst/>
          </a:prstGeom>
        </p:spPr>
        <p:txBody>
          <a:bodyPr wrap="square">
            <a:spAutoFit/>
          </a:bodyPr>
          <a:lstStyle/>
          <a:p>
            <a:pPr marR="56515" lvl="0" algn="just">
              <a:spcAft>
                <a:spcPts val="0"/>
              </a:spcAft>
              <a:buSzPts val="1200"/>
              <a:tabLst>
                <a:tab pos="386715" algn="l"/>
              </a:tabLst>
            </a:pPr>
            <a:r>
              <a:rPr lang="uk-UA" dirty="0" smtClean="0">
                <a:latin typeface="Times New Roman" panose="02020603050405020304" pitchFamily="18" charset="0"/>
                <a:ea typeface="Times New Roman" panose="02020603050405020304" pitchFamily="18" charset="0"/>
              </a:rPr>
              <a:t>6.Проблема </a:t>
            </a:r>
            <a:r>
              <a:rPr lang="uk-UA" dirty="0">
                <a:latin typeface="Times New Roman" panose="02020603050405020304" pitchFamily="18" charset="0"/>
                <a:ea typeface="Times New Roman" panose="02020603050405020304" pitchFamily="18" charset="0"/>
              </a:rPr>
              <a:t>недостатньої кількості досліджень у товарознавстві є серйозним викликом для розвитку і підвищення якості товарів. Недостатня кількість наукових досліджень у цій області може призвести до ряду проблем:</a:t>
            </a:r>
            <a:endParaRPr lang="en-US" sz="1600" dirty="0">
              <a:latin typeface="Times New Roman" panose="02020603050405020304" pitchFamily="18" charset="0"/>
              <a:ea typeface="Times New Roman" panose="02020603050405020304" pitchFamily="18" charset="0"/>
            </a:endParaRPr>
          </a:p>
          <a:p>
            <a:pPr marL="38100" marR="52705" indent="179705" algn="just">
              <a:spcAft>
                <a:spcPts val="0"/>
              </a:spcAft>
            </a:pPr>
            <a:r>
              <a:rPr lang="uk-UA" dirty="0">
                <a:latin typeface="Times New Roman" panose="02020603050405020304" pitchFamily="18" charset="0"/>
                <a:ea typeface="Times New Roman" panose="02020603050405020304" pitchFamily="18" charset="0"/>
              </a:rPr>
              <a:t>− якість і безпека товарів: Недостатність досліджень у сфері товарознавства може впливати на якість і безпеку товарів, оскільки не вистачає об’єктивної інформації про їх склад, властивості, можливі ризики та наслідки використання;</a:t>
            </a:r>
            <a:endParaRPr lang="en-US" dirty="0">
              <a:latin typeface="Times New Roman" panose="02020603050405020304" pitchFamily="18" charset="0"/>
              <a:ea typeface="Times New Roman" panose="02020603050405020304" pitchFamily="18" charset="0"/>
            </a:endParaRPr>
          </a:p>
          <a:p>
            <a:pPr marL="38100" marR="56515" indent="179705" algn="just">
              <a:spcAft>
                <a:spcPts val="0"/>
              </a:spcAft>
            </a:pPr>
            <a:r>
              <a:rPr lang="uk-UA" dirty="0">
                <a:latin typeface="Times New Roman" panose="02020603050405020304" pitchFamily="18" charset="0"/>
                <a:ea typeface="Times New Roman" panose="02020603050405020304" pitchFamily="18" charset="0"/>
              </a:rPr>
              <a:t>− недостатня </a:t>
            </a:r>
            <a:r>
              <a:rPr lang="uk-UA" dirty="0" err="1">
                <a:latin typeface="Times New Roman" panose="02020603050405020304" pitchFamily="18" charset="0"/>
                <a:ea typeface="Times New Roman" panose="02020603050405020304" pitchFamily="18" charset="0"/>
              </a:rPr>
              <a:t>інноваційність</a:t>
            </a:r>
            <a:r>
              <a:rPr lang="uk-UA" dirty="0">
                <a:latin typeface="Times New Roman" panose="02020603050405020304" pitchFamily="18" charset="0"/>
                <a:ea typeface="Times New Roman" panose="02020603050405020304" pitchFamily="18" charset="0"/>
              </a:rPr>
              <a:t>: брак досліджень гальмує інноваційний прогрес у товарознавстві. Відсутність нових досліджень може заважати розвитку нових матеріалів, технологій виробництва та методів тестування товарів;</a:t>
            </a:r>
            <a:endParaRPr lang="en-US" dirty="0">
              <a:latin typeface="Times New Roman" panose="02020603050405020304" pitchFamily="18" charset="0"/>
              <a:ea typeface="Times New Roman" panose="02020603050405020304" pitchFamily="18" charset="0"/>
            </a:endParaRPr>
          </a:p>
          <a:p>
            <a:pPr marL="38100" marR="59055" indent="179705" algn="just">
              <a:spcBef>
                <a:spcPts val="5"/>
              </a:spcBef>
              <a:spcAft>
                <a:spcPts val="0"/>
              </a:spcAft>
            </a:pPr>
            <a:r>
              <a:rPr lang="uk-UA" dirty="0">
                <a:latin typeface="Times New Roman" panose="02020603050405020304" pitchFamily="18" charset="0"/>
                <a:ea typeface="Times New Roman" panose="02020603050405020304" pitchFamily="18" charset="0"/>
              </a:rPr>
              <a:t>− ефективність виробництва: недостатня кількість досліджень може ускладнювати оптимізацію виробничих процесів та покращення якості продукції;</a:t>
            </a:r>
            <a:endParaRPr lang="en-US" dirty="0">
              <a:latin typeface="Times New Roman" panose="02020603050405020304" pitchFamily="18" charset="0"/>
              <a:ea typeface="Times New Roman" panose="02020603050405020304" pitchFamily="18" charset="0"/>
            </a:endParaRPr>
          </a:p>
          <a:p>
            <a:pPr marL="38100" marR="55245" indent="179705" algn="just">
              <a:spcAft>
                <a:spcPts val="0"/>
              </a:spcAft>
            </a:pPr>
            <a:r>
              <a:rPr lang="uk-UA" dirty="0">
                <a:latin typeface="Times New Roman" panose="02020603050405020304" pitchFamily="18" charset="0"/>
                <a:ea typeface="Times New Roman" panose="02020603050405020304" pitchFamily="18" charset="0"/>
              </a:rPr>
              <a:t>− ринкова конкурентоспроможність: без вивчення нових тенденцій у товарознавстві компанії можуть втратити конкурентну перевагу на ринку через недосягнення вимог споживачів та відставання від інших виробників;</a:t>
            </a:r>
            <a:endParaRPr lang="en-US" dirty="0">
              <a:latin typeface="Times New Roman" panose="02020603050405020304" pitchFamily="18" charset="0"/>
              <a:ea typeface="Times New Roman" panose="02020603050405020304" pitchFamily="18" charset="0"/>
            </a:endParaRPr>
          </a:p>
          <a:p>
            <a:r>
              <a:rPr lang="uk-UA" sz="1600" dirty="0">
                <a:latin typeface="Times New Roman" panose="02020603050405020304" pitchFamily="18" charset="0"/>
                <a:ea typeface="Times New Roman" panose="02020603050405020304" pitchFamily="18" charset="0"/>
              </a:rPr>
              <a:t>− розвиток стандартів: дослідження в товарознавстві важливі для розробки і впровадження стандартів якості та безпеки, які захищають інтереси споживачів і</a:t>
            </a:r>
            <a:r>
              <a:rPr lang="uk-UA" sz="1600" spc="200"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створюють умови для здорової конкуренції на ринку </a:t>
            </a:r>
            <a:endParaRPr lang="en-US" dirty="0"/>
          </a:p>
        </p:txBody>
      </p:sp>
    </p:spTree>
    <p:extLst>
      <p:ext uri="{BB962C8B-B14F-4D97-AF65-F5344CB8AC3E}">
        <p14:creationId xmlns:p14="http://schemas.microsoft.com/office/powerpoint/2010/main" val="1114562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91657"/>
            <a:ext cx="12192000" cy="5078313"/>
          </a:xfrm>
          <a:prstGeom prst="rect">
            <a:avLst/>
          </a:prstGeom>
        </p:spPr>
        <p:txBody>
          <a:bodyPr wrap="square">
            <a:spAutoFit/>
          </a:bodyPr>
          <a:lstStyle/>
          <a:p>
            <a:pPr marR="52070" lvl="0" algn="just">
              <a:spcAft>
                <a:spcPts val="0"/>
              </a:spcAft>
              <a:buSzPts val="1200"/>
              <a:tabLst>
                <a:tab pos="370205" algn="l"/>
              </a:tabLst>
            </a:pPr>
            <a:r>
              <a:rPr lang="uk-UA" dirty="0" smtClean="0">
                <a:latin typeface="Times New Roman" panose="02020603050405020304" pitchFamily="18" charset="0"/>
                <a:ea typeface="Times New Roman" panose="02020603050405020304" pitchFamily="18" charset="0"/>
              </a:rPr>
              <a:t>7. Підвищена </a:t>
            </a:r>
            <a:r>
              <a:rPr lang="uk-UA" dirty="0">
                <a:latin typeface="Times New Roman" panose="02020603050405020304" pitchFamily="18" charset="0"/>
                <a:ea typeface="Times New Roman" panose="02020603050405020304" pitchFamily="18" charset="0"/>
              </a:rPr>
              <a:t>конкуренція на глобальному ринку може ускладнювати розвиток інновацій в галузі товарознавства. Проблема глобальної конкуренції у товарознавстві виникає внаслідок зростання міжнародної торгівлі, розвитку технологій та міжнародного спілкування, що призводить до зростання конкуренції між виробниками та</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постачальниками товарів усього світу. Ця проблема має кілька ключових аспектів:</a:t>
            </a:r>
            <a:endParaRPr lang="en-US" sz="1600" dirty="0">
              <a:latin typeface="Times New Roman" panose="02020603050405020304" pitchFamily="18" charset="0"/>
              <a:ea typeface="Times New Roman" panose="02020603050405020304" pitchFamily="18" charset="0"/>
            </a:endParaRPr>
          </a:p>
          <a:p>
            <a:pPr marL="38100" marR="56515" indent="179705" algn="just">
              <a:spcAft>
                <a:spcPts val="0"/>
              </a:spcAft>
            </a:pPr>
            <a:r>
              <a:rPr lang="uk-UA" dirty="0">
                <a:latin typeface="Times New Roman" panose="02020603050405020304" pitchFamily="18" charset="0"/>
                <a:ea typeface="Times New Roman" panose="02020603050405020304" pitchFamily="18" charset="0"/>
              </a:rPr>
              <a:t>− підвищення вимог до якості та </a:t>
            </a:r>
            <a:r>
              <a:rPr lang="uk-UA" dirty="0" err="1">
                <a:latin typeface="Times New Roman" panose="02020603050405020304" pitchFamily="18" charset="0"/>
                <a:ea typeface="Times New Roman" panose="02020603050405020304" pitchFamily="18" charset="0"/>
              </a:rPr>
              <a:t>інноваційність</a:t>
            </a:r>
            <a:r>
              <a:rPr lang="uk-UA" dirty="0">
                <a:latin typeface="Times New Roman" panose="02020603050405020304" pitchFamily="18" charset="0"/>
                <a:ea typeface="Times New Roman" panose="02020603050405020304" pitchFamily="18" charset="0"/>
              </a:rPr>
              <a:t>: глобальна конкуренція змушує виробників та постачальників прагнути до постійного покращення якості своїх товарів і послуг, а також до впровадження новітніх технологій та інновацій, щоб відповідати вимогам ринку;</a:t>
            </a:r>
            <a:endParaRPr lang="en-US" dirty="0">
              <a:latin typeface="Times New Roman" panose="02020603050405020304" pitchFamily="18" charset="0"/>
              <a:ea typeface="Times New Roman" panose="02020603050405020304" pitchFamily="18" charset="0"/>
            </a:endParaRPr>
          </a:p>
          <a:p>
            <a:pPr marL="38100" marR="56515" indent="179705" algn="just">
              <a:spcBef>
                <a:spcPts val="5"/>
              </a:spcBef>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ціновий тиск: конкуренція може призвести до зниження цін на товари та послуги, оскільки виробники намагаються залучити більше клієнтів. Це може мати вплив на прибутковість підприємств та стимулювати оптимізацію витрат;</a:t>
            </a:r>
            <a:endParaRPr lang="en-US" dirty="0">
              <a:latin typeface="Times New Roman" panose="02020603050405020304" pitchFamily="18" charset="0"/>
              <a:ea typeface="Times New Roman" panose="02020603050405020304" pitchFamily="18" charset="0"/>
            </a:endParaRPr>
          </a:p>
          <a:p>
            <a:pPr marL="38100" marR="54610" indent="179705" algn="just">
              <a:spcAft>
                <a:spcPts val="0"/>
              </a:spcAft>
            </a:pPr>
            <a:r>
              <a:rPr lang="uk-UA" dirty="0">
                <a:latin typeface="Times New Roman" panose="02020603050405020304" pitchFamily="18" charset="0"/>
                <a:ea typeface="Times New Roman" panose="02020603050405020304" pitchFamily="18" charset="0"/>
              </a:rPr>
              <a:t>− необхідність ринкових досліджень: умови глобальної конкуренції вимагають від підприємств</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проводити</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більше</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ринкових</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досліджень</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аналізу</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ефективного</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реагування на зміни у попиті та умовах конкуренції;</a:t>
            </a:r>
            <a:endParaRPr lang="en-US" dirty="0">
              <a:latin typeface="Times New Roman" panose="02020603050405020304" pitchFamily="18" charset="0"/>
              <a:ea typeface="Times New Roman" panose="02020603050405020304" pitchFamily="18" charset="0"/>
            </a:endParaRPr>
          </a:p>
          <a:p>
            <a:pPr marL="38100" marR="57150" indent="179705" algn="just">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міжнародний аспект торгівлі: глобальна конкуренція охоплює міжнародну арену, де країни змагаються за експорт та імпорт товарів, що вимагає від виробників використання міжнародних стандартів та відповідність міжнародним вимогам;</a:t>
            </a:r>
            <a:endParaRPr lang="en-US" dirty="0">
              <a:latin typeface="Times New Roman" panose="02020603050405020304" pitchFamily="18" charset="0"/>
              <a:ea typeface="Times New Roman" panose="02020603050405020304" pitchFamily="18" charset="0"/>
            </a:endParaRPr>
          </a:p>
          <a:p>
            <a:pPr marL="38100" marR="56515" indent="179705" algn="just">
              <a:spcAft>
                <a:spcPts val="0"/>
              </a:spcAft>
            </a:pPr>
            <a:r>
              <a:rPr lang="uk-UA" dirty="0">
                <a:latin typeface="Times New Roman" panose="02020603050405020304" pitchFamily="18" charset="0"/>
                <a:ea typeface="Times New Roman" panose="02020603050405020304" pitchFamily="18" charset="0"/>
              </a:rPr>
              <a:t>− управління ланцюжком постачання: глобальна конкуренція підсилює потребу в ефективному управлінні ланцюжком постачання, щоб забезпечити швидку та якісну доставку товарів до клієнтів за конкурентоспроможними цінами;</a:t>
            </a:r>
            <a:endParaRPr lang="en-US" dirty="0">
              <a:latin typeface="Times New Roman" panose="02020603050405020304" pitchFamily="18" charset="0"/>
              <a:ea typeface="Times New Roman" panose="02020603050405020304" pitchFamily="18" charset="0"/>
            </a:endParaRPr>
          </a:p>
          <a:p>
            <a:pPr marL="38100" marR="57150" indent="179705" algn="just">
              <a:spcAft>
                <a:spcPts val="0"/>
              </a:spcAft>
            </a:pPr>
            <a:r>
              <a:rPr lang="uk-UA" dirty="0">
                <a:latin typeface="Times New Roman" panose="02020603050405020304" pitchFamily="18" charset="0"/>
                <a:ea typeface="Times New Roman" panose="02020603050405020304" pitchFamily="18" charset="0"/>
              </a:rPr>
              <a:t>− використання маркетингу та бренду: конкуренція змушує компанії розвивати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ефективні стратегії маркетингу та </a:t>
            </a:r>
            <a:r>
              <a:rPr lang="uk-UA" dirty="0" err="1">
                <a:latin typeface="Times New Roman" panose="02020603050405020304" pitchFamily="18" charset="0"/>
                <a:ea typeface="Times New Roman" panose="02020603050405020304" pitchFamily="18" charset="0"/>
              </a:rPr>
              <a:t>брендингу</a:t>
            </a:r>
            <a:r>
              <a:rPr lang="uk-UA" dirty="0">
                <a:latin typeface="Times New Roman" panose="02020603050405020304" pitchFamily="18" charset="0"/>
                <a:ea typeface="Times New Roman" panose="02020603050405020304" pitchFamily="18" charset="0"/>
              </a:rPr>
              <a:t>, щоб виділитися серед інших гравців на ринку та здобути довіру споживачів.</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13723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359" y="2005526"/>
            <a:ext cx="12409714" cy="4021614"/>
          </a:xfrm>
          <a:prstGeom prst="rect">
            <a:avLst/>
          </a:prstGeom>
        </p:spPr>
        <p:txBody>
          <a:bodyPr wrap="square">
            <a:spAutoFit/>
          </a:bodyPr>
          <a:lstStyle/>
          <a:p>
            <a:pPr marL="38100" marR="55245" indent="179705" algn="r">
              <a:spcAft>
                <a:spcPts val="0"/>
              </a:spcAft>
            </a:pPr>
            <a:r>
              <a:rPr lang="uk-UA" dirty="0">
                <a:latin typeface="Times New Roman" panose="02020603050405020304" pitchFamily="18" charset="0"/>
                <a:ea typeface="Times New Roman" panose="02020603050405020304" pitchFamily="18" charset="0"/>
              </a:rPr>
              <a:t>Отже, при розгляді проблем товарознавства, ми приходимо до висновку про необхідність управління ризиками, що виникають у разі </a:t>
            </a:r>
            <a:r>
              <a:rPr lang="uk-UA" dirty="0" err="1">
                <a:latin typeface="Times New Roman" panose="02020603050405020304" pitchFamily="18" charset="0"/>
                <a:ea typeface="Times New Roman" panose="02020603050405020304" pitchFamily="18" charset="0"/>
              </a:rPr>
              <a:t>невирішення</a:t>
            </a:r>
            <a:r>
              <a:rPr lang="uk-UA" dirty="0">
                <a:latin typeface="Times New Roman" panose="02020603050405020304" pitchFamily="18" charset="0"/>
                <a:ea typeface="Times New Roman" panose="02020603050405020304" pitchFamily="18" charset="0"/>
              </a:rPr>
              <a:t> цих проблем. Отже, ідентифікація</a:t>
            </a:r>
            <a:r>
              <a:rPr lang="uk-UA" spc="19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актуальних</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проблем</a:t>
            </a:r>
            <a:r>
              <a:rPr lang="uk-UA" spc="19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є</a:t>
            </a:r>
            <a:r>
              <a:rPr lang="uk-UA" spc="19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першим</a:t>
            </a:r>
            <a:r>
              <a:rPr lang="uk-UA" spc="18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кроком</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a:t>
            </a:r>
            <a:r>
              <a:rPr lang="uk-UA" spc="19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подальшому</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вирішенні;</a:t>
            </a:r>
            <a:r>
              <a:rPr lang="uk-UA" spc="19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оцінка потенційних</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ризиків,</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пов’язаних</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нерозв’язаними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проблемами,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становить</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другий</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етап; визначення</a:t>
            </a:r>
            <a:r>
              <a:rPr lang="uk-UA" spc="-2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стратегічних</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завдань</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пріоритетних</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напрямків</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є</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третім</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кроком</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цьому</a:t>
            </a:r>
            <a:r>
              <a:rPr lang="uk-UA" spc="-10" dirty="0">
                <a:latin typeface="Times New Roman" panose="02020603050405020304" pitchFamily="18" charset="0"/>
                <a:ea typeface="Times New Roman" panose="02020603050405020304" pitchFamily="18" charset="0"/>
              </a:rPr>
              <a:t> процесі.</a:t>
            </a:r>
            <a:endParaRPr lang="en-US" dirty="0">
              <a:latin typeface="Times New Roman" panose="02020603050405020304" pitchFamily="18" charset="0"/>
              <a:ea typeface="Times New Roman" panose="02020603050405020304" pitchFamily="18" charset="0"/>
            </a:endParaRPr>
          </a:p>
          <a:p>
            <a:pPr marL="38100" marR="53975" indent="179705" algn="just">
              <a:spcBef>
                <a:spcPts val="5"/>
              </a:spcBef>
              <a:spcAft>
                <a:spcPts val="0"/>
              </a:spcAft>
            </a:pPr>
            <a:r>
              <a:rPr lang="uk-UA" dirty="0">
                <a:latin typeface="Times New Roman" panose="02020603050405020304" pitchFamily="18" charset="0"/>
                <a:ea typeface="Times New Roman" panose="02020603050405020304" pitchFamily="18" charset="0"/>
              </a:rPr>
              <a:t>Розвиток товарознавства повинен спрямовуватися на перетворення процесів, пов’язаних із безпечним, споживанням продуктів харчування та безпечною експлуатацією товарів, що мають мінімальний вплив на навколишнє середовище на всіх етапах, як для поточного покоління, так і для майбутніх поколінь. Це передбачає впровадження нових системних підходів до досліджень і інновацій у галузі харчових продуктів та непродовольчих товарів. Всі учасники процесу забезпечення якості продуктів мають співпрацювати у збалансованому режимі: як представники великих харчових та промислових компаній, так і малих,</a:t>
            </a:r>
            <a:r>
              <a:rPr lang="uk-UA" spc="16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a:t>
            </a:r>
            <a:r>
              <a:rPr lang="uk-UA" spc="1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також</a:t>
            </a:r>
            <a:r>
              <a:rPr lang="uk-UA" spc="1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локальних</a:t>
            </a:r>
            <a:r>
              <a:rPr lang="uk-UA" spc="15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підприємств.</a:t>
            </a:r>
            <a:r>
              <a:rPr lang="uk-UA" spc="1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a:t>
            </a:r>
            <a:r>
              <a:rPr lang="uk-UA" spc="1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метою</a:t>
            </a:r>
            <a:r>
              <a:rPr lang="uk-UA" spc="1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створення</a:t>
            </a:r>
            <a:r>
              <a:rPr lang="uk-UA" spc="1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основи</a:t>
            </a:r>
            <a:r>
              <a:rPr lang="uk-UA" spc="16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165" dirty="0">
                <a:latin typeface="Times New Roman" panose="02020603050405020304" pitchFamily="18" charset="0"/>
                <a:ea typeface="Times New Roman" panose="02020603050405020304" pitchFamily="18" charset="0"/>
              </a:rPr>
              <a:t>  </a:t>
            </a:r>
            <a:r>
              <a:rPr lang="uk-UA" spc="-10" dirty="0">
                <a:latin typeface="Times New Roman" panose="02020603050405020304" pitchFamily="18" charset="0"/>
                <a:ea typeface="Times New Roman" panose="02020603050405020304" pitchFamily="18" charset="0"/>
              </a:rPr>
              <a:t>розвитку</a:t>
            </a:r>
            <a:endParaRPr lang="en-US" dirty="0">
              <a:latin typeface="Times New Roman" panose="02020603050405020304" pitchFamily="18" charset="0"/>
              <a:ea typeface="Times New Roman" panose="02020603050405020304" pitchFamily="18" charset="0"/>
            </a:endParaRPr>
          </a:p>
          <a:p>
            <a:pPr marL="38100" marR="53340" indent="179705" algn="just">
              <a:spcBef>
                <a:spcPts val="400"/>
              </a:spcBef>
              <a:spcAft>
                <a:spcPts val="0"/>
              </a:spcAft>
            </a:pP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uk-UA" dirty="0">
                <a:latin typeface="Times New Roman" panose="02020603050405020304" pitchFamily="18" charset="0"/>
                <a:ea typeface="Times New Roman" panose="02020603050405020304" pitchFamily="18" charset="0"/>
              </a:rPr>
              <a:t>товарознавства, підхід до науково-дослідної роботи повинен акцентуватися на вирішенні проблем як конкретного, так і міждисциплінарного характеру, застосовуючи комплексний підхід у визначенні пріоритетів при проведенні досліджень та експертиз усіма зацікавленими сторонами у складній системі управління якістю харчових продуктів.</a:t>
            </a:r>
            <a:endParaRPr lang="en-US" dirty="0">
              <a:latin typeface="Times New Roman" panose="02020603050405020304" pitchFamily="18" charset="0"/>
              <a:ea typeface="Times New Roman" panose="02020603050405020304" pitchFamily="18" charset="0"/>
            </a:endParaRPr>
          </a:p>
        </p:txBody>
      </p:sp>
      <p:sp>
        <p:nvSpPr>
          <p:cNvPr id="5" name="Заголовок 4"/>
          <p:cNvSpPr>
            <a:spLocks noGrp="1"/>
          </p:cNvSpPr>
          <p:nvPr>
            <p:ph type="title"/>
          </p:nvPr>
        </p:nvSpPr>
        <p:spPr>
          <a:xfrm>
            <a:off x="1451578" y="0"/>
            <a:ext cx="9603275" cy="1049235"/>
          </a:xfrm>
        </p:spPr>
        <p:txBody>
          <a:bodyPr/>
          <a:lstStyle/>
          <a:p>
            <a:r>
              <a:rPr lang="uk-UA" dirty="0" smtClean="0"/>
              <a:t>висновки</a:t>
            </a:r>
            <a:endParaRPr lang="en-US" dirty="0"/>
          </a:p>
        </p:txBody>
      </p:sp>
    </p:spTree>
    <p:extLst>
      <p:ext uri="{BB962C8B-B14F-4D97-AF65-F5344CB8AC3E}">
        <p14:creationId xmlns:p14="http://schemas.microsoft.com/office/powerpoint/2010/main" val="2572415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48457" cy="7017306"/>
          </a:xfrm>
          <a:prstGeom prst="rect">
            <a:avLst/>
          </a:prstGeom>
        </p:spPr>
        <p:txBody>
          <a:bodyPr wrap="square">
            <a:spAutoFit/>
          </a:bodyPr>
          <a:lstStyle/>
          <a:p>
            <a:r>
              <a:rPr lang="uk-UA" b="1" dirty="0"/>
              <a:t>Товарознавство являє собою </a:t>
            </a:r>
            <a:r>
              <a:rPr lang="uk-UA" b="1" dirty="0" err="1"/>
              <a:t>мультидисциплінарну</a:t>
            </a:r>
            <a:r>
              <a:rPr lang="uk-UA" b="1" dirty="0"/>
              <a:t> науку</a:t>
            </a:r>
            <a:r>
              <a:rPr lang="uk-UA" dirty="0"/>
              <a:t>, що досліджує процеси виробництва, розповсюдження та споживання товарів. Ця галузь зосереджується на аналізі якості, властивостей, асортименту та інших характеристик товарів. Основними аспектами товарознавства є дослідження технологічних процесів виготовлення товарів, їхніх властивостей і впливів на здоров’я та навколишнє середовище. Товарознавство також вивчає споживацькі тенденції, маркетингові стратегії та економічні аспекти товарного </a:t>
            </a:r>
            <a:r>
              <a:rPr lang="uk-UA" dirty="0" smtClean="0"/>
              <a:t>обігу</a:t>
            </a:r>
          </a:p>
          <a:p>
            <a:r>
              <a:rPr lang="ru-RU" b="1" dirty="0" err="1" smtClean="0"/>
              <a:t>Виділяють</a:t>
            </a:r>
            <a:r>
              <a:rPr lang="ru-RU" b="1" dirty="0" smtClean="0"/>
              <a:t> </a:t>
            </a:r>
            <a:r>
              <a:rPr lang="ru-RU" b="1" dirty="0"/>
              <a:t>три </a:t>
            </a:r>
            <a:r>
              <a:rPr lang="ru-RU" b="1" dirty="0" err="1"/>
              <a:t>основних</a:t>
            </a:r>
            <a:r>
              <a:rPr lang="ru-RU" b="1" dirty="0"/>
              <a:t> </a:t>
            </a:r>
            <a:r>
              <a:rPr lang="ru-RU" b="1" dirty="0" err="1"/>
              <a:t>напрями</a:t>
            </a:r>
            <a:r>
              <a:rPr lang="ru-RU" b="1" dirty="0"/>
              <a:t> </a:t>
            </a:r>
            <a:r>
              <a:rPr lang="ru-RU" b="1" dirty="0" err="1"/>
              <a:t>товарознавчої</a:t>
            </a:r>
            <a:r>
              <a:rPr lang="ru-RU" b="1" dirty="0"/>
              <a:t> </a:t>
            </a:r>
            <a:r>
              <a:rPr lang="ru-RU" b="1" dirty="0" err="1"/>
              <a:t>діяльності</a:t>
            </a:r>
            <a:r>
              <a:rPr lang="ru-RU" b="1" dirty="0"/>
              <a:t>, а </a:t>
            </a:r>
            <a:r>
              <a:rPr lang="ru-RU" b="1" dirty="0" err="1" smtClean="0"/>
              <a:t>саме</a:t>
            </a:r>
            <a:endParaRPr lang="ru-RU" b="1" dirty="0" smtClean="0"/>
          </a:p>
          <a:p>
            <a:pPr marL="285750" indent="-285750">
              <a:buFont typeface="Wingdings" panose="05000000000000000000" pitchFamily="2" charset="2"/>
              <a:buChar char="Ø"/>
            </a:pPr>
            <a:r>
              <a:rPr lang="ru-RU" dirty="0" smtClean="0"/>
              <a:t> </a:t>
            </a:r>
            <a:r>
              <a:rPr lang="ru-RU" dirty="0" err="1"/>
              <a:t>технологічне</a:t>
            </a:r>
            <a:r>
              <a:rPr lang="ru-RU" dirty="0"/>
              <a:t> (</a:t>
            </a:r>
            <a:r>
              <a:rPr lang="ru-RU" dirty="0" err="1"/>
              <a:t>технологія</a:t>
            </a:r>
            <a:r>
              <a:rPr lang="ru-RU" dirty="0"/>
              <a:t> </a:t>
            </a:r>
            <a:r>
              <a:rPr lang="ru-RU" dirty="0" err="1"/>
              <a:t>просування</a:t>
            </a:r>
            <a:r>
              <a:rPr lang="ru-RU" dirty="0"/>
              <a:t>), </a:t>
            </a:r>
            <a:endParaRPr lang="ru-RU" dirty="0" smtClean="0"/>
          </a:p>
          <a:p>
            <a:pPr marL="285750" indent="-285750">
              <a:buFont typeface="Wingdings" panose="05000000000000000000" pitchFamily="2" charset="2"/>
              <a:buChar char="Ø"/>
            </a:pPr>
            <a:r>
              <a:rPr lang="ru-RU" dirty="0" err="1" smtClean="0"/>
              <a:t>організаційно-управлінське</a:t>
            </a:r>
            <a:r>
              <a:rPr lang="ru-RU" dirty="0" smtClean="0"/>
              <a:t> </a:t>
            </a:r>
            <a:r>
              <a:rPr lang="ru-RU" dirty="0"/>
              <a:t>(</a:t>
            </a:r>
            <a:r>
              <a:rPr lang="ru-RU" dirty="0" err="1"/>
              <a:t>стимулювання</a:t>
            </a:r>
            <a:r>
              <a:rPr lang="ru-RU" dirty="0"/>
              <a:t> </a:t>
            </a:r>
            <a:r>
              <a:rPr lang="ru-RU" dirty="0" err="1"/>
              <a:t>збуту</a:t>
            </a:r>
            <a:r>
              <a:rPr lang="ru-RU" dirty="0"/>
              <a:t>, </a:t>
            </a:r>
            <a:r>
              <a:rPr lang="ru-RU" dirty="0" err="1"/>
              <a:t>визначення</a:t>
            </a:r>
            <a:r>
              <a:rPr lang="ru-RU" dirty="0"/>
              <a:t> </a:t>
            </a:r>
            <a:r>
              <a:rPr lang="ru-RU" dirty="0" err="1"/>
              <a:t>попиту</a:t>
            </a:r>
            <a:r>
              <a:rPr lang="ru-RU" dirty="0"/>
              <a:t> та ринку </a:t>
            </a:r>
            <a:r>
              <a:rPr lang="ru-RU" dirty="0" err="1"/>
              <a:t>збуту</a:t>
            </a:r>
            <a:r>
              <a:rPr lang="ru-RU" dirty="0"/>
              <a:t>, </a:t>
            </a:r>
            <a:r>
              <a:rPr lang="ru-RU" dirty="0" err="1"/>
              <a:t>організація</a:t>
            </a:r>
            <a:r>
              <a:rPr lang="ru-RU" dirty="0"/>
              <a:t> </a:t>
            </a:r>
            <a:r>
              <a:rPr lang="ru-RU" dirty="0" err="1"/>
              <a:t>закупівель</a:t>
            </a:r>
            <a:r>
              <a:rPr lang="ru-RU" dirty="0"/>
              <a:t>), </a:t>
            </a:r>
            <a:endParaRPr lang="ru-RU" dirty="0" smtClean="0"/>
          </a:p>
          <a:p>
            <a:pPr marL="285750" indent="-285750">
              <a:buFont typeface="Wingdings" panose="05000000000000000000" pitchFamily="2" charset="2"/>
              <a:buChar char="Ø"/>
            </a:pPr>
            <a:r>
              <a:rPr lang="ru-RU" dirty="0" err="1" smtClean="0"/>
              <a:t>маркетингове</a:t>
            </a:r>
            <a:r>
              <a:rPr lang="ru-RU" dirty="0" smtClean="0"/>
              <a:t>.</a:t>
            </a:r>
          </a:p>
          <a:p>
            <a:r>
              <a:rPr lang="ru-RU" b="1" dirty="0"/>
              <a:t>У </a:t>
            </a:r>
            <a:r>
              <a:rPr lang="ru-RU" b="1" dirty="0" err="1"/>
              <a:t>сучасному</a:t>
            </a:r>
            <a:r>
              <a:rPr lang="ru-RU" b="1" dirty="0"/>
              <a:t> </a:t>
            </a:r>
            <a:r>
              <a:rPr lang="ru-RU" b="1" dirty="0" err="1"/>
              <a:t>товарознавстві</a:t>
            </a:r>
            <a:r>
              <a:rPr lang="ru-RU" b="1" dirty="0"/>
              <a:t> </a:t>
            </a:r>
            <a:r>
              <a:rPr lang="ru-RU" b="1" dirty="0" err="1"/>
              <a:t>можна</a:t>
            </a:r>
            <a:r>
              <a:rPr lang="ru-RU" b="1" dirty="0"/>
              <a:t> </a:t>
            </a:r>
            <a:r>
              <a:rPr lang="ru-RU" b="1" dirty="0" err="1"/>
              <a:t>виділити</a:t>
            </a:r>
            <a:r>
              <a:rPr lang="ru-RU" b="1" dirty="0"/>
              <a:t> </a:t>
            </a:r>
            <a:r>
              <a:rPr lang="ru-RU" b="1" dirty="0" err="1"/>
              <a:t>наступні</a:t>
            </a:r>
            <a:r>
              <a:rPr lang="ru-RU" b="1" dirty="0"/>
              <a:t> </a:t>
            </a:r>
            <a:r>
              <a:rPr lang="ru-RU" b="1" dirty="0" err="1"/>
              <a:t>інноваційні</a:t>
            </a:r>
            <a:r>
              <a:rPr lang="ru-RU" b="1" dirty="0"/>
              <a:t> </a:t>
            </a:r>
            <a:r>
              <a:rPr lang="ru-RU" b="1" dirty="0" err="1"/>
              <a:t>зміни</a:t>
            </a:r>
            <a:r>
              <a:rPr lang="ru-RU" b="1" dirty="0" smtClean="0"/>
              <a:t>:</a:t>
            </a:r>
          </a:p>
          <a:p>
            <a:r>
              <a:rPr lang="ru-RU" dirty="0" smtClean="0"/>
              <a:t> </a:t>
            </a:r>
            <a:r>
              <a:rPr lang="ru-RU" dirty="0"/>
              <a:t>− </a:t>
            </a:r>
            <a:r>
              <a:rPr lang="ru-RU" dirty="0" err="1"/>
              <a:t>використання</a:t>
            </a:r>
            <a:r>
              <a:rPr lang="ru-RU" dirty="0"/>
              <a:t> </a:t>
            </a:r>
            <a:r>
              <a:rPr lang="ru-RU" dirty="0" err="1"/>
              <a:t>нових</a:t>
            </a:r>
            <a:r>
              <a:rPr lang="ru-RU" dirty="0"/>
              <a:t> </a:t>
            </a:r>
            <a:r>
              <a:rPr lang="ru-RU" dirty="0" err="1"/>
              <a:t>технік</a:t>
            </a:r>
            <a:r>
              <a:rPr lang="ru-RU" dirty="0"/>
              <a:t>, </a:t>
            </a:r>
            <a:r>
              <a:rPr lang="ru-RU" dirty="0" err="1"/>
              <a:t>технологічних</a:t>
            </a:r>
            <a:r>
              <a:rPr lang="ru-RU" dirty="0"/>
              <a:t> </a:t>
            </a:r>
            <a:r>
              <a:rPr lang="ru-RU" dirty="0" err="1"/>
              <a:t>процесів</a:t>
            </a:r>
            <a:r>
              <a:rPr lang="ru-RU" dirty="0"/>
              <a:t> </a:t>
            </a:r>
            <a:r>
              <a:rPr lang="ru-RU" dirty="0" err="1"/>
              <a:t>або</a:t>
            </a:r>
            <a:r>
              <a:rPr lang="ru-RU" dirty="0"/>
              <a:t> нового </a:t>
            </a:r>
            <a:r>
              <a:rPr lang="ru-RU" dirty="0" err="1"/>
              <a:t>ринкового</a:t>
            </a:r>
            <a:r>
              <a:rPr lang="ru-RU" dirty="0"/>
              <a:t> </a:t>
            </a:r>
            <a:r>
              <a:rPr lang="ru-RU" dirty="0" err="1"/>
              <a:t>підходу</a:t>
            </a:r>
            <a:r>
              <a:rPr lang="ru-RU" dirty="0"/>
              <a:t> до </a:t>
            </a:r>
            <a:r>
              <a:rPr lang="ru-RU" dirty="0" err="1"/>
              <a:t>виробництва</a:t>
            </a:r>
            <a:r>
              <a:rPr lang="ru-RU" dirty="0"/>
              <a:t> (</a:t>
            </a:r>
            <a:r>
              <a:rPr lang="ru-RU" dirty="0" err="1"/>
              <a:t>купівля</a:t>
            </a:r>
            <a:r>
              <a:rPr lang="ru-RU" dirty="0"/>
              <a:t>-продаж); </a:t>
            </a:r>
            <a:endParaRPr lang="ru-RU" dirty="0" smtClean="0"/>
          </a:p>
          <a:p>
            <a:r>
              <a:rPr lang="ru-RU" dirty="0" smtClean="0"/>
              <a:t>− </a:t>
            </a:r>
            <a:r>
              <a:rPr lang="ru-RU" dirty="0" err="1"/>
              <a:t>впровадження</a:t>
            </a:r>
            <a:r>
              <a:rPr lang="ru-RU" dirty="0"/>
              <a:t> </a:t>
            </a:r>
            <a:r>
              <a:rPr lang="ru-RU" dirty="0" err="1"/>
              <a:t>продукції</a:t>
            </a:r>
            <a:r>
              <a:rPr lang="ru-RU" dirty="0"/>
              <a:t> з </a:t>
            </a:r>
            <a:r>
              <a:rPr lang="ru-RU" dirty="0" err="1"/>
              <a:t>новими</a:t>
            </a:r>
            <a:r>
              <a:rPr lang="ru-RU" dirty="0"/>
              <a:t> характеристиками </a:t>
            </a:r>
            <a:r>
              <a:rPr lang="ru-RU" dirty="0" err="1"/>
              <a:t>або</a:t>
            </a:r>
            <a:r>
              <a:rPr lang="ru-RU" dirty="0"/>
              <a:t> </a:t>
            </a:r>
            <a:r>
              <a:rPr lang="ru-RU" dirty="0" err="1"/>
              <a:t>властивостями</a:t>
            </a:r>
            <a:r>
              <a:rPr lang="ru-RU" dirty="0"/>
              <a:t>; </a:t>
            </a:r>
            <a:endParaRPr lang="ru-RU" dirty="0" smtClean="0"/>
          </a:p>
          <a:p>
            <a:r>
              <a:rPr lang="ru-RU" dirty="0" smtClean="0"/>
              <a:t>− </a:t>
            </a:r>
            <a:r>
              <a:rPr lang="ru-RU" dirty="0" err="1"/>
              <a:t>використання</a:t>
            </a:r>
            <a:r>
              <a:rPr lang="ru-RU" dirty="0"/>
              <a:t> </a:t>
            </a:r>
            <a:r>
              <a:rPr lang="ru-RU" dirty="0" err="1"/>
              <a:t>нових</a:t>
            </a:r>
            <a:r>
              <a:rPr lang="ru-RU" dirty="0"/>
              <a:t> </a:t>
            </a:r>
            <a:r>
              <a:rPr lang="ru-RU" dirty="0" err="1"/>
              <a:t>матеріалів</a:t>
            </a:r>
            <a:r>
              <a:rPr lang="ru-RU" dirty="0"/>
              <a:t> </a:t>
            </a:r>
            <a:r>
              <a:rPr lang="ru-RU" dirty="0" err="1"/>
              <a:t>чи</a:t>
            </a:r>
            <a:r>
              <a:rPr lang="ru-RU" dirty="0"/>
              <a:t> </a:t>
            </a:r>
            <a:r>
              <a:rPr lang="ru-RU" dirty="0" err="1"/>
              <a:t>сировини</a:t>
            </a:r>
            <a:r>
              <a:rPr lang="ru-RU" dirty="0"/>
              <a:t> у </a:t>
            </a:r>
            <a:r>
              <a:rPr lang="ru-RU" dirty="0" err="1"/>
              <a:t>виробництві</a:t>
            </a:r>
            <a:r>
              <a:rPr lang="ru-RU" dirty="0" smtClean="0"/>
              <a:t>;</a:t>
            </a:r>
          </a:p>
          <a:p>
            <a:r>
              <a:rPr lang="ru-RU" dirty="0" smtClean="0"/>
              <a:t> </a:t>
            </a:r>
            <a:r>
              <a:rPr lang="ru-RU" dirty="0"/>
              <a:t>− </a:t>
            </a:r>
            <a:r>
              <a:rPr lang="ru-RU" dirty="0" err="1"/>
              <a:t>зміни</a:t>
            </a:r>
            <a:r>
              <a:rPr lang="ru-RU" dirty="0"/>
              <a:t> в </a:t>
            </a:r>
            <a:r>
              <a:rPr lang="ru-RU" dirty="0" err="1"/>
              <a:t>організації</a:t>
            </a:r>
            <a:r>
              <a:rPr lang="ru-RU" dirty="0"/>
              <a:t> </a:t>
            </a:r>
            <a:r>
              <a:rPr lang="ru-RU" dirty="0" err="1"/>
              <a:t>виробництва</a:t>
            </a:r>
            <a:r>
              <a:rPr lang="ru-RU" dirty="0"/>
              <a:t> та </a:t>
            </a:r>
            <a:r>
              <a:rPr lang="ru-RU" dirty="0" err="1"/>
              <a:t>його</a:t>
            </a:r>
            <a:r>
              <a:rPr lang="ru-RU" dirty="0"/>
              <a:t> </a:t>
            </a:r>
            <a:r>
              <a:rPr lang="ru-RU" dirty="0" err="1"/>
              <a:t>матеріально-технічному</a:t>
            </a:r>
            <a:r>
              <a:rPr lang="ru-RU" dirty="0"/>
              <a:t> </a:t>
            </a:r>
            <a:r>
              <a:rPr lang="ru-RU" dirty="0" err="1"/>
              <a:t>забезпеченні</a:t>
            </a:r>
            <a:r>
              <a:rPr lang="ru-RU" dirty="0"/>
              <a:t>; </a:t>
            </a:r>
            <a:endParaRPr lang="ru-RU" dirty="0" smtClean="0"/>
          </a:p>
          <a:p>
            <a:r>
              <a:rPr lang="ru-RU" dirty="0" smtClean="0"/>
              <a:t>− </a:t>
            </a:r>
            <a:r>
              <a:rPr lang="ru-RU" dirty="0" err="1"/>
              <a:t>виникнення</a:t>
            </a:r>
            <a:r>
              <a:rPr lang="ru-RU" dirty="0"/>
              <a:t> </a:t>
            </a:r>
            <a:r>
              <a:rPr lang="ru-RU" dirty="0" err="1"/>
              <a:t>нових</a:t>
            </a:r>
            <a:r>
              <a:rPr lang="ru-RU" dirty="0"/>
              <a:t> </a:t>
            </a:r>
            <a:r>
              <a:rPr lang="ru-RU" dirty="0" err="1"/>
              <a:t>ринків</a:t>
            </a:r>
            <a:r>
              <a:rPr lang="ru-RU" dirty="0"/>
              <a:t> </a:t>
            </a:r>
            <a:r>
              <a:rPr lang="ru-RU" dirty="0" err="1"/>
              <a:t>збуту</a:t>
            </a:r>
            <a:r>
              <a:rPr lang="ru-RU" dirty="0"/>
              <a:t> для </a:t>
            </a:r>
            <a:r>
              <a:rPr lang="ru-RU" dirty="0" err="1" smtClean="0"/>
              <a:t>товарів</a:t>
            </a:r>
            <a:endParaRPr lang="ru-RU" dirty="0" smtClean="0"/>
          </a:p>
          <a:p>
            <a:r>
              <a:rPr lang="ru-RU" b="1" dirty="0"/>
              <a:t>Товар </a:t>
            </a:r>
            <a:r>
              <a:rPr lang="ru-RU" b="1" dirty="0" err="1"/>
              <a:t>виступає</a:t>
            </a:r>
            <a:r>
              <a:rPr lang="ru-RU" b="1" dirty="0"/>
              <a:t> </a:t>
            </a:r>
            <a:r>
              <a:rPr lang="ru-RU" b="1" dirty="0" err="1"/>
              <a:t>об`єктом</a:t>
            </a:r>
            <a:r>
              <a:rPr lang="ru-RU" b="1" dirty="0"/>
              <a:t> </a:t>
            </a:r>
            <a:r>
              <a:rPr lang="ru-RU" b="1" dirty="0" err="1"/>
              <a:t>товарознавства</a:t>
            </a:r>
            <a:r>
              <a:rPr lang="ru-RU" dirty="0"/>
              <a:t>, а товаром </a:t>
            </a:r>
            <a:r>
              <a:rPr lang="ru-RU" dirty="0" err="1"/>
              <a:t>вважається</a:t>
            </a:r>
            <a:r>
              <a:rPr lang="ru-RU" dirty="0"/>
              <a:t> будь-яка </a:t>
            </a:r>
            <a:r>
              <a:rPr lang="ru-RU" dirty="0" err="1"/>
              <a:t>річ</a:t>
            </a:r>
            <a:r>
              <a:rPr lang="ru-RU" dirty="0"/>
              <a:t>, </a:t>
            </a:r>
            <a:r>
              <a:rPr lang="ru-RU" dirty="0" err="1"/>
              <a:t>що</a:t>
            </a:r>
            <a:r>
              <a:rPr lang="ru-RU" dirty="0"/>
              <a:t> на момент </a:t>
            </a:r>
            <a:r>
              <a:rPr lang="ru-RU" dirty="0" err="1"/>
              <a:t>надходження</a:t>
            </a:r>
            <a:r>
              <a:rPr lang="ru-RU" dirty="0"/>
              <a:t> в </a:t>
            </a:r>
            <a:r>
              <a:rPr lang="ru-RU" dirty="0" err="1"/>
              <a:t>обіг</a:t>
            </a:r>
            <a:r>
              <a:rPr lang="ru-RU" dirty="0"/>
              <a:t> повинна бути </a:t>
            </a:r>
            <a:r>
              <a:rPr lang="ru-RU" dirty="0" err="1"/>
              <a:t>відокремлена</a:t>
            </a:r>
            <a:r>
              <a:rPr lang="ru-RU" dirty="0"/>
              <a:t> з-</a:t>
            </a:r>
            <a:r>
              <a:rPr lang="ru-RU" dirty="0" err="1"/>
              <a:t>поміж</a:t>
            </a:r>
            <a:r>
              <a:rPr lang="ru-RU" dirty="0"/>
              <a:t> </a:t>
            </a:r>
            <a:r>
              <a:rPr lang="ru-RU" dirty="0" err="1"/>
              <a:t>інших</a:t>
            </a:r>
            <a:r>
              <a:rPr lang="ru-RU" dirty="0"/>
              <a:t> за </a:t>
            </a:r>
            <a:r>
              <a:rPr lang="ru-RU" dirty="0" err="1"/>
              <a:t>визначальними</a:t>
            </a:r>
            <a:r>
              <a:rPr lang="ru-RU" dirty="0"/>
              <a:t> </a:t>
            </a:r>
            <a:r>
              <a:rPr lang="ru-RU" dirty="0" err="1"/>
              <a:t>ознаками</a:t>
            </a:r>
            <a:r>
              <a:rPr lang="ru-RU" dirty="0"/>
              <a:t> для конкретного договору </a:t>
            </a:r>
            <a:r>
              <a:rPr lang="ru-RU" dirty="0" err="1"/>
              <a:t>купівлі</a:t>
            </a:r>
            <a:r>
              <a:rPr lang="ru-RU" dirty="0"/>
              <a:t>-продажу</a:t>
            </a:r>
            <a:r>
              <a:rPr lang="ru-RU" dirty="0" smtClean="0"/>
              <a:t>.</a:t>
            </a:r>
          </a:p>
          <a:p>
            <a:r>
              <a:rPr lang="ru-RU" b="1" dirty="0"/>
              <a:t>Товар, з точки </a:t>
            </a:r>
            <a:r>
              <a:rPr lang="ru-RU" b="1" dirty="0" err="1"/>
              <a:t>зору</a:t>
            </a:r>
            <a:r>
              <a:rPr lang="ru-RU" b="1" dirty="0"/>
              <a:t> маркетингу</a:t>
            </a:r>
            <a:r>
              <a:rPr lang="ru-RU" dirty="0"/>
              <a:t>, – </a:t>
            </a:r>
            <a:r>
              <a:rPr lang="ru-RU" dirty="0" err="1"/>
              <a:t>це</a:t>
            </a:r>
            <a:r>
              <a:rPr lang="ru-RU" dirty="0"/>
              <a:t> все те, </a:t>
            </a:r>
            <a:r>
              <a:rPr lang="ru-RU" dirty="0" err="1"/>
              <a:t>що</a:t>
            </a:r>
            <a:r>
              <a:rPr lang="ru-RU" dirty="0"/>
              <a:t> </a:t>
            </a:r>
            <a:r>
              <a:rPr lang="ru-RU" dirty="0" err="1"/>
              <a:t>призначене</a:t>
            </a:r>
            <a:r>
              <a:rPr lang="ru-RU" dirty="0"/>
              <a:t> для </a:t>
            </a:r>
            <a:r>
              <a:rPr lang="ru-RU" dirty="0" err="1"/>
              <a:t>задоволення</a:t>
            </a:r>
            <a:r>
              <a:rPr lang="ru-RU" dirty="0"/>
              <a:t> </a:t>
            </a:r>
            <a:r>
              <a:rPr lang="ru-RU" dirty="0" err="1"/>
              <a:t>певної</a:t>
            </a:r>
            <a:r>
              <a:rPr lang="ru-RU" dirty="0"/>
              <a:t> потреби і </a:t>
            </a:r>
            <a:r>
              <a:rPr lang="ru-RU" dirty="0" err="1"/>
              <a:t>пропоноване</a:t>
            </a:r>
            <a:r>
              <a:rPr lang="ru-RU" dirty="0"/>
              <a:t> на ринку для продажу, </a:t>
            </a:r>
            <a:r>
              <a:rPr lang="ru-RU" dirty="0" err="1"/>
              <a:t>тобто</a:t>
            </a:r>
            <a:r>
              <a:rPr lang="ru-RU" dirty="0"/>
              <a:t> товар – </a:t>
            </a:r>
            <a:r>
              <a:rPr lang="ru-RU" dirty="0" err="1"/>
              <a:t>це</a:t>
            </a:r>
            <a:r>
              <a:rPr lang="ru-RU" dirty="0"/>
              <a:t> </a:t>
            </a:r>
            <a:r>
              <a:rPr lang="ru-RU" dirty="0" err="1"/>
              <a:t>засіб</a:t>
            </a:r>
            <a:r>
              <a:rPr lang="ru-RU" dirty="0"/>
              <a:t> </a:t>
            </a:r>
            <a:r>
              <a:rPr lang="ru-RU" dirty="0" err="1"/>
              <a:t>задоволення</a:t>
            </a:r>
            <a:r>
              <a:rPr lang="ru-RU" dirty="0"/>
              <a:t> потреби.</a:t>
            </a:r>
            <a:endParaRPr lang="en-US" dirty="0"/>
          </a:p>
          <a:p>
            <a:r>
              <a:rPr lang="ru-RU" dirty="0"/>
              <a:t>Товаром </a:t>
            </a:r>
            <a:r>
              <a:rPr lang="ru-RU" dirty="0" err="1"/>
              <a:t>також</a:t>
            </a:r>
            <a:r>
              <a:rPr lang="ru-RU" dirty="0"/>
              <a:t> </a:t>
            </a:r>
            <a:r>
              <a:rPr lang="ru-RU" dirty="0" err="1"/>
              <a:t>називають</a:t>
            </a:r>
            <a:r>
              <a:rPr lang="ru-RU" dirty="0"/>
              <a:t> все те, </a:t>
            </a:r>
            <a:r>
              <a:rPr lang="ru-RU" dirty="0" err="1"/>
              <a:t>що</a:t>
            </a:r>
            <a:r>
              <a:rPr lang="ru-RU" dirty="0"/>
              <a:t> </a:t>
            </a:r>
            <a:r>
              <a:rPr lang="ru-RU" dirty="0" err="1"/>
              <a:t>може</a:t>
            </a:r>
            <a:r>
              <a:rPr lang="ru-RU" dirty="0"/>
              <a:t> </a:t>
            </a:r>
            <a:r>
              <a:rPr lang="ru-RU" dirty="0" err="1"/>
              <a:t>задовольнити</a:t>
            </a:r>
            <a:r>
              <a:rPr lang="ru-RU" dirty="0"/>
              <a:t> потребу </a:t>
            </a:r>
            <a:r>
              <a:rPr lang="ru-RU" dirty="0" err="1"/>
              <a:t>або</a:t>
            </a:r>
            <a:r>
              <a:rPr lang="ru-RU" dirty="0"/>
              <a:t> </a:t>
            </a:r>
            <a:r>
              <a:rPr lang="ru-RU" dirty="0" err="1"/>
              <a:t>бажання</a:t>
            </a:r>
            <a:r>
              <a:rPr lang="ru-RU" dirty="0"/>
              <a:t> і </a:t>
            </a:r>
            <a:r>
              <a:rPr lang="ru-RU" dirty="0" err="1"/>
              <a:t>пропонується</a:t>
            </a:r>
            <a:r>
              <a:rPr lang="ru-RU" dirty="0"/>
              <a:t> на ринку з метою </a:t>
            </a:r>
            <a:r>
              <a:rPr lang="ru-RU" dirty="0" err="1"/>
              <a:t>привертання</a:t>
            </a:r>
            <a:r>
              <a:rPr lang="ru-RU" dirty="0"/>
              <a:t> </a:t>
            </a:r>
            <a:r>
              <a:rPr lang="ru-RU" dirty="0" err="1"/>
              <a:t>уваги</a:t>
            </a:r>
            <a:r>
              <a:rPr lang="ru-RU" dirty="0"/>
              <a:t>, </a:t>
            </a:r>
            <a:r>
              <a:rPr lang="ru-RU" dirty="0" err="1"/>
              <a:t>придбання</a:t>
            </a:r>
            <a:r>
              <a:rPr lang="ru-RU" dirty="0"/>
              <a:t>, </a:t>
            </a:r>
            <a:r>
              <a:rPr lang="ru-RU" dirty="0" err="1"/>
              <a:t>використання</a:t>
            </a:r>
            <a:r>
              <a:rPr lang="ru-RU" dirty="0"/>
              <a:t> та </a:t>
            </a:r>
            <a:r>
              <a:rPr lang="ru-RU" dirty="0" err="1"/>
              <a:t>споживання</a:t>
            </a:r>
            <a:r>
              <a:rPr lang="ru-RU" dirty="0"/>
              <a:t> (</a:t>
            </a:r>
            <a:r>
              <a:rPr lang="ru-RU" dirty="0" err="1"/>
              <a:t>вироби</a:t>
            </a:r>
            <a:r>
              <a:rPr lang="ru-RU" dirty="0"/>
              <a:t>, </a:t>
            </a:r>
            <a:r>
              <a:rPr lang="ru-RU" dirty="0" err="1"/>
              <a:t>послуги</a:t>
            </a:r>
            <a:r>
              <a:rPr lang="ru-RU" dirty="0"/>
              <a:t>, </a:t>
            </a:r>
            <a:r>
              <a:rPr lang="ru-RU" dirty="0" err="1"/>
              <a:t>особистості</a:t>
            </a:r>
            <a:r>
              <a:rPr lang="ru-RU" dirty="0"/>
              <a:t>, </a:t>
            </a:r>
            <a:r>
              <a:rPr lang="ru-RU" dirty="0" err="1"/>
              <a:t>місця</a:t>
            </a:r>
            <a:r>
              <a:rPr lang="ru-RU" dirty="0"/>
              <a:t>, </a:t>
            </a:r>
            <a:r>
              <a:rPr lang="ru-RU" dirty="0" err="1"/>
              <a:t>організації</a:t>
            </a:r>
            <a:r>
              <a:rPr lang="ru-RU" dirty="0"/>
              <a:t>, </a:t>
            </a:r>
            <a:r>
              <a:rPr lang="ru-RU" dirty="0" err="1"/>
              <a:t>види</a:t>
            </a:r>
            <a:r>
              <a:rPr lang="ru-RU" dirty="0"/>
              <a:t> </a:t>
            </a:r>
            <a:r>
              <a:rPr lang="ru-RU" dirty="0" err="1"/>
              <a:t>діяльності</a:t>
            </a:r>
            <a:r>
              <a:rPr lang="ru-RU" dirty="0"/>
              <a:t>, </a:t>
            </a:r>
            <a:r>
              <a:rPr lang="ru-RU" dirty="0" err="1"/>
              <a:t>ідеї</a:t>
            </a:r>
            <a:r>
              <a:rPr lang="ru-RU" dirty="0"/>
              <a:t> </a:t>
            </a:r>
            <a:r>
              <a:rPr lang="ru-RU" dirty="0" err="1"/>
              <a:t>тощо</a:t>
            </a:r>
            <a:r>
              <a:rPr lang="ru-RU" dirty="0"/>
              <a:t>).</a:t>
            </a:r>
            <a:endParaRPr lang="en-US" dirty="0"/>
          </a:p>
          <a:p>
            <a:r>
              <a:rPr lang="ru-RU" dirty="0"/>
              <a:t> </a:t>
            </a:r>
            <a:endParaRPr lang="en-US" dirty="0"/>
          </a:p>
          <a:p>
            <a:endParaRPr lang="en-US" dirty="0"/>
          </a:p>
          <a:p>
            <a:endParaRPr lang="en-US" dirty="0"/>
          </a:p>
        </p:txBody>
      </p:sp>
    </p:spTree>
    <p:extLst>
      <p:ext uri="{BB962C8B-B14F-4D97-AF65-F5344CB8AC3E}">
        <p14:creationId xmlns:p14="http://schemas.microsoft.com/office/powerpoint/2010/main" val="3288182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2697" y="0"/>
            <a:ext cx="11586754" cy="3693319"/>
          </a:xfrm>
          <a:prstGeom prst="rect">
            <a:avLst/>
          </a:prstGeom>
        </p:spPr>
        <p:txBody>
          <a:bodyPr wrap="square">
            <a:spAutoFit/>
          </a:bodyPr>
          <a:lstStyle/>
          <a:p>
            <a:pPr algn="just">
              <a:spcAft>
                <a:spcPts val="0"/>
              </a:spcAft>
            </a:pPr>
            <a:r>
              <a:rPr lang="ru-RU" dirty="0" err="1">
                <a:latin typeface="Times New Roman" panose="02020603050405020304" pitchFamily="18" charset="0"/>
                <a:ea typeface="Calibri" panose="020F0502020204030204" pitchFamily="34" charset="0"/>
                <a:cs typeface="Times New Roman" panose="02020603050405020304" pitchFamily="18" charset="0"/>
              </a:rPr>
              <a:t>Рушійною</a:t>
            </a:r>
            <a:r>
              <a:rPr lang="ru-RU" dirty="0">
                <a:latin typeface="Times New Roman" panose="02020603050405020304" pitchFamily="18" charset="0"/>
                <a:ea typeface="Calibri" panose="020F0502020204030204" pitchFamily="34" charset="0"/>
                <a:cs typeface="Times New Roman" panose="02020603050405020304" pitchFamily="18" charset="0"/>
              </a:rPr>
              <a:t> силою </a:t>
            </a:r>
            <a:r>
              <a:rPr lang="ru-RU" dirty="0" err="1">
                <a:latin typeface="Times New Roman" panose="02020603050405020304" pitchFamily="18" charset="0"/>
                <a:ea typeface="Calibri" panose="020F0502020204030204" pitchFamily="34" charset="0"/>
                <a:cs typeface="Times New Roman" panose="02020603050405020304" pitchFamily="18" charset="0"/>
              </a:rPr>
              <a:t>розвитку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суспільства</a:t>
            </a:r>
            <a:r>
              <a:rPr lang="ru-RU" dirty="0">
                <a:latin typeface="Times New Roman" panose="02020603050405020304" pitchFamily="18" charset="0"/>
                <a:ea typeface="Calibri" panose="020F0502020204030204" pitchFamily="34" charset="0"/>
                <a:cs typeface="Times New Roman" panose="02020603050405020304" pitchFamily="18" charset="0"/>
              </a:rPr>
              <a:t> є </a:t>
            </a:r>
            <a:r>
              <a:rPr lang="ru-RU" dirty="0" err="1">
                <a:latin typeface="Times New Roman" panose="02020603050405020304" pitchFamily="18" charset="0"/>
                <a:ea typeface="Calibri" panose="020F0502020204030204" pitchFamily="34" charset="0"/>
                <a:cs typeface="Times New Roman" panose="02020603050405020304" pitchFamily="18" charset="0"/>
              </a:rPr>
              <a:t>відношення</a:t>
            </a:r>
            <a:r>
              <a:rPr lang="ru-RU" dirty="0">
                <a:latin typeface="Times New Roman" panose="02020603050405020304" pitchFamily="18" charset="0"/>
                <a:ea typeface="Calibri" panose="020F0502020204030204" pitchFamily="34" charset="0"/>
                <a:cs typeface="Times New Roman" panose="02020603050405020304" pitchFamily="18" charset="0"/>
              </a:rPr>
              <a:t> “потреба – </a:t>
            </a:r>
            <a:r>
              <a:rPr lang="ru-RU" dirty="0" err="1">
                <a:latin typeface="Times New Roman" panose="02020603050405020304" pitchFamily="18" charset="0"/>
                <a:ea typeface="Calibri" panose="020F0502020204030204" pitchFamily="34" charset="0"/>
                <a:cs typeface="Times New Roman" panose="02020603050405020304" pitchFamily="18" charset="0"/>
              </a:rPr>
              <a:t>виробництво</a:t>
            </a:r>
            <a:r>
              <a:rPr lang="ru-RU" dirty="0">
                <a:latin typeface="Times New Roman" panose="02020603050405020304" pitchFamily="18" charset="0"/>
                <a:ea typeface="Calibri" panose="020F0502020204030204" pitchFamily="34" charset="0"/>
                <a:cs typeface="Times New Roman" panose="02020603050405020304" pitchFamily="18" charset="0"/>
              </a:rPr>
              <a:t> – </a:t>
            </a:r>
            <a:r>
              <a:rPr lang="ru-RU" dirty="0" err="1">
                <a:latin typeface="Times New Roman" panose="02020603050405020304" pitchFamily="18" charset="0"/>
                <a:ea typeface="Calibri" panose="020F0502020204030204" pitchFamily="34" charset="0"/>
                <a:cs typeface="Times New Roman" panose="02020603050405020304" pitchFamily="18" charset="0"/>
              </a:rPr>
              <a:t>обмін</a:t>
            </a:r>
            <a:r>
              <a:rPr lang="ru-RU" dirty="0">
                <a:latin typeface="Times New Roman" panose="02020603050405020304" pitchFamily="18" charset="0"/>
                <a:ea typeface="Calibri" panose="020F0502020204030204" pitchFamily="34" charset="0"/>
                <a:cs typeface="Times New Roman" panose="02020603050405020304" pitchFamily="18" charset="0"/>
              </a:rPr>
              <a:t> – потреба 2”. Тому </a:t>
            </a:r>
            <a:r>
              <a:rPr lang="ru-RU" dirty="0" err="1">
                <a:latin typeface="Times New Roman" panose="02020603050405020304" pitchFamily="18" charset="0"/>
                <a:ea typeface="Calibri" panose="020F0502020204030204" pitchFamily="34" charset="0"/>
                <a:cs typeface="Times New Roman" panose="02020603050405020304" pitchFamily="18" charset="0"/>
              </a:rPr>
              <a:t>важливою</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категорією</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товарознавства</a:t>
            </a:r>
            <a:r>
              <a:rPr lang="ru-RU" dirty="0">
                <a:latin typeface="Times New Roman" panose="02020603050405020304" pitchFamily="18" charset="0"/>
                <a:ea typeface="Calibri" panose="020F0502020204030204" pitchFamily="34" charset="0"/>
                <a:cs typeface="Times New Roman" panose="02020603050405020304" pitchFamily="18" charset="0"/>
              </a:rPr>
              <a:t> є потреби,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являють</a:t>
            </a:r>
            <a:r>
              <a:rPr lang="ru-RU" dirty="0">
                <a:latin typeface="Times New Roman" panose="02020603050405020304" pitchFamily="18" charset="0"/>
                <a:ea typeface="Calibri" panose="020F0502020204030204" pitchFamily="34" charset="0"/>
                <a:cs typeface="Times New Roman" panose="02020603050405020304" pitchFamily="18" charset="0"/>
              </a:rPr>
              <a:t> собою  </a:t>
            </a:r>
            <a:r>
              <a:rPr lang="ru-RU" dirty="0" err="1">
                <a:latin typeface="Times New Roman" panose="02020603050405020304" pitchFamily="18" charset="0"/>
                <a:ea typeface="Calibri" panose="020F0502020204030204" pitchFamily="34" charset="0"/>
                <a:cs typeface="Times New Roman" panose="02020603050405020304" pitchFamily="18" charset="0"/>
              </a:rPr>
              <a:t>відображення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об’єктивно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необхідного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споживання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людини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зумовленого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соціальними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умовами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життя</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рівнем</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smtClean="0">
                <a:latin typeface="Times New Roman" panose="02020603050405020304" pitchFamily="18" charset="0"/>
                <a:ea typeface="Calibri" panose="020F0502020204030204" pitchFamily="34" charset="0"/>
                <a:cs typeface="Times New Roman" panose="02020603050405020304" pitchFamily="18" charset="0"/>
              </a:rPr>
              <a:t>культурию</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r>
              <a:rPr lang="ru-RU" dirty="0" err="1">
                <a:latin typeface="Times New Roman" panose="02020603050405020304" pitchFamily="18" charset="0"/>
                <a:ea typeface="Calibri" panose="020F0502020204030204" pitchFamily="34" charset="0"/>
              </a:rPr>
              <a:t>Теорія</a:t>
            </a:r>
            <a:r>
              <a:rPr lang="ru-RU" dirty="0">
                <a:latin typeface="Times New Roman" panose="02020603050405020304" pitchFamily="18" charset="0"/>
                <a:ea typeface="Calibri" panose="020F0502020204030204" pitchFamily="34" charset="0"/>
              </a:rPr>
              <a:t> маркетингу </a:t>
            </a:r>
            <a:r>
              <a:rPr lang="ru-RU" dirty="0" err="1">
                <a:latin typeface="Times New Roman" panose="02020603050405020304" pitchFamily="18" charset="0"/>
                <a:ea typeface="Calibri" panose="020F0502020204030204" pitchFamily="34" charset="0"/>
              </a:rPr>
              <a:t>також</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виходить</a:t>
            </a:r>
            <a:r>
              <a:rPr lang="ru-RU" dirty="0">
                <a:latin typeface="Times New Roman" panose="02020603050405020304" pitchFamily="18" charset="0"/>
                <a:ea typeface="Calibri" panose="020F0502020204030204" pitchFamily="34" charset="0"/>
              </a:rPr>
              <a:t> з потреб </a:t>
            </a:r>
            <a:r>
              <a:rPr lang="ru-RU" dirty="0" err="1">
                <a:latin typeface="Times New Roman" panose="02020603050405020304" pitchFamily="18" charset="0"/>
                <a:ea typeface="Calibri" panose="020F0502020204030204" pitchFamily="34" charset="0"/>
              </a:rPr>
              <a:t>замовників</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перетворених</a:t>
            </a:r>
            <a:r>
              <a:rPr lang="ru-RU" dirty="0">
                <a:latin typeface="Times New Roman" panose="02020603050405020304" pitchFamily="18" charset="0"/>
                <a:ea typeface="Calibri" panose="020F0502020204030204" pitchFamily="34" charset="0"/>
              </a:rPr>
              <a:t> на </a:t>
            </a:r>
            <a:r>
              <a:rPr lang="ru-RU" dirty="0" err="1">
                <a:latin typeface="Times New Roman" panose="02020603050405020304" pitchFamily="18" charset="0"/>
                <a:ea typeface="Calibri" panose="020F0502020204030204" pitchFamily="34" charset="0"/>
              </a:rPr>
              <a:t>побажання</a:t>
            </a:r>
            <a:r>
              <a:rPr lang="ru-RU" dirty="0">
                <a:latin typeface="Times New Roman" panose="02020603050405020304" pitchFamily="18" charset="0"/>
                <a:ea typeface="Calibri" panose="020F0502020204030204" pitchFamily="34" charset="0"/>
              </a:rPr>
              <a:t>. У свою </a:t>
            </a:r>
            <a:r>
              <a:rPr lang="ru-RU" dirty="0" err="1">
                <a:latin typeface="Times New Roman" panose="02020603050405020304" pitchFamily="18" charset="0"/>
                <a:ea typeface="Calibri" panose="020F0502020204030204" pitchFamily="34" charset="0"/>
              </a:rPr>
              <a:t>чергу</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побажання</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підкріплені</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купівельною</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спроможністю</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замовників</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стають</a:t>
            </a:r>
            <a:r>
              <a:rPr lang="ru-RU" dirty="0">
                <a:latin typeface="Times New Roman" panose="02020603050405020304" pitchFamily="18" charset="0"/>
                <a:ea typeface="Calibri" panose="020F0502020204030204" pitchFamily="34" charset="0"/>
              </a:rPr>
              <a:t> попитом на </a:t>
            </a:r>
            <a:r>
              <a:rPr lang="ru-RU" dirty="0" err="1">
                <a:latin typeface="Times New Roman" panose="02020603050405020304" pitchFamily="18" charset="0"/>
                <a:ea typeface="Calibri" panose="020F0502020204030204" pitchFamily="34" charset="0"/>
              </a:rPr>
              <a:t>продукцію</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вироби</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послуги</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запропоновану</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виробниками</a:t>
            </a:r>
            <a:r>
              <a:rPr lang="ru-RU" dirty="0">
                <a:latin typeface="Times New Roman" panose="02020603050405020304" pitchFamily="18" charset="0"/>
                <a:ea typeface="Calibri" panose="020F0502020204030204" pitchFamily="34" charset="0"/>
              </a:rPr>
              <a:t>. На ринку </a:t>
            </a:r>
            <a:r>
              <a:rPr lang="ru-RU" dirty="0" err="1">
                <a:latin typeface="Times New Roman" panose="02020603050405020304" pitchFamily="18" charset="0"/>
                <a:ea typeface="Calibri" panose="020F0502020204030204" pitchFamily="34" charset="0"/>
              </a:rPr>
              <a:t>пропозиції</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виробників</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зіставляються</a:t>
            </a:r>
            <a:r>
              <a:rPr lang="ru-RU" dirty="0">
                <a:latin typeface="Times New Roman" panose="02020603050405020304" pitchFamily="18" charset="0"/>
                <a:ea typeface="Calibri" panose="020F0502020204030204" pitchFamily="34" charset="0"/>
              </a:rPr>
              <a:t> з попитом </a:t>
            </a:r>
            <a:r>
              <a:rPr lang="ru-RU" dirty="0" err="1" smtClean="0">
                <a:latin typeface="Times New Roman" panose="02020603050405020304" pitchFamily="18" charset="0"/>
                <a:ea typeface="Calibri" panose="020F0502020204030204" pitchFamily="34" charset="0"/>
              </a:rPr>
              <a:t>замовників</a:t>
            </a:r>
            <a:r>
              <a:rPr lang="ru-RU" dirty="0" smtClean="0">
                <a:latin typeface="Times New Roman" panose="02020603050405020304" pitchFamily="18" charset="0"/>
                <a:ea typeface="Calibri" panose="020F0502020204030204" pitchFamily="34" charset="0"/>
              </a:rPr>
              <a:t>.</a:t>
            </a:r>
          </a:p>
          <a:p>
            <a:r>
              <a:rPr lang="ru-RU" dirty="0" err="1"/>
              <a:t>Наступною</a:t>
            </a:r>
            <a:r>
              <a:rPr lang="ru-RU" dirty="0"/>
              <a:t> </a:t>
            </a:r>
            <a:r>
              <a:rPr lang="ru-RU" dirty="0" err="1"/>
              <a:t>важливою</a:t>
            </a:r>
            <a:r>
              <a:rPr lang="ru-RU" dirty="0"/>
              <a:t> </a:t>
            </a:r>
            <a:r>
              <a:rPr lang="ru-RU" dirty="0" err="1"/>
              <a:t>категорією</a:t>
            </a:r>
            <a:r>
              <a:rPr lang="ru-RU" dirty="0"/>
              <a:t> </a:t>
            </a:r>
            <a:r>
              <a:rPr lang="ru-RU" dirty="0" err="1"/>
              <a:t>товарознавства</a:t>
            </a:r>
            <a:r>
              <a:rPr lang="ru-RU" dirty="0"/>
              <a:t> є </a:t>
            </a:r>
            <a:r>
              <a:rPr lang="ru-RU" dirty="0" err="1"/>
              <a:t>властивості</a:t>
            </a:r>
            <a:r>
              <a:rPr lang="ru-RU" dirty="0"/>
              <a:t> </a:t>
            </a:r>
            <a:r>
              <a:rPr lang="ru-RU" dirty="0" err="1"/>
              <a:t>товарів</a:t>
            </a:r>
            <a:r>
              <a:rPr lang="ru-RU" dirty="0"/>
              <a:t>, </a:t>
            </a:r>
            <a:r>
              <a:rPr lang="ru-RU" dirty="0" err="1"/>
              <a:t>тобто</a:t>
            </a:r>
            <a:r>
              <a:rPr lang="ru-RU" dirty="0"/>
              <a:t> </a:t>
            </a:r>
            <a:r>
              <a:rPr lang="ru-RU" dirty="0" err="1"/>
              <a:t>об’єктивні</a:t>
            </a:r>
            <a:r>
              <a:rPr lang="ru-RU" dirty="0"/>
              <a:t> </a:t>
            </a:r>
            <a:r>
              <a:rPr lang="ru-RU" dirty="0" err="1"/>
              <a:t>особливості</a:t>
            </a:r>
            <a:r>
              <a:rPr lang="ru-RU" dirty="0"/>
              <a:t> </a:t>
            </a:r>
            <a:r>
              <a:rPr lang="ru-RU" dirty="0" err="1"/>
              <a:t>матеріалу</a:t>
            </a:r>
            <a:r>
              <a:rPr lang="ru-RU" dirty="0"/>
              <a:t>, </a:t>
            </a:r>
            <a:r>
              <a:rPr lang="ru-RU" dirty="0" err="1"/>
              <a:t>готової</a:t>
            </a:r>
            <a:r>
              <a:rPr lang="ru-RU" dirty="0"/>
              <a:t> </a:t>
            </a:r>
            <a:r>
              <a:rPr lang="ru-RU" dirty="0" err="1"/>
              <a:t>продукції</a:t>
            </a:r>
            <a:r>
              <a:rPr lang="ru-RU" dirty="0"/>
              <a:t> </a:t>
            </a:r>
            <a:r>
              <a:rPr lang="ru-RU" dirty="0" err="1"/>
              <a:t>чи</a:t>
            </a:r>
            <a:r>
              <a:rPr lang="ru-RU" dirty="0"/>
              <a:t> товару, </a:t>
            </a:r>
            <a:r>
              <a:rPr lang="ru-RU" dirty="0" err="1"/>
              <a:t>які</a:t>
            </a:r>
            <a:r>
              <a:rPr lang="ru-RU" dirty="0"/>
              <a:t> </a:t>
            </a:r>
            <a:r>
              <a:rPr lang="ru-RU" dirty="0" err="1"/>
              <a:t>можуть</a:t>
            </a:r>
            <a:r>
              <a:rPr lang="ru-RU" dirty="0"/>
              <a:t> </a:t>
            </a:r>
            <a:r>
              <a:rPr lang="ru-RU" dirty="0" err="1"/>
              <a:t>виявлятися</a:t>
            </a:r>
            <a:r>
              <a:rPr lang="ru-RU" dirty="0"/>
              <a:t> </a:t>
            </a:r>
            <a:r>
              <a:rPr lang="ru-RU" dirty="0" err="1"/>
              <a:t>під</a:t>
            </a:r>
            <a:r>
              <a:rPr lang="ru-RU" dirty="0"/>
              <a:t> час </a:t>
            </a:r>
            <a:r>
              <a:rPr lang="ru-RU" dirty="0" err="1"/>
              <a:t>їх</a:t>
            </a:r>
            <a:r>
              <a:rPr lang="ru-RU" dirty="0"/>
              <a:t> </a:t>
            </a:r>
            <a:r>
              <a:rPr lang="ru-RU" dirty="0" err="1"/>
              <a:t>виробництва</a:t>
            </a:r>
            <a:r>
              <a:rPr lang="ru-RU" dirty="0"/>
              <a:t>, </a:t>
            </a:r>
            <a:r>
              <a:rPr lang="ru-RU" dirty="0" err="1"/>
              <a:t>оцінювання</a:t>
            </a:r>
            <a:r>
              <a:rPr lang="ru-RU" dirty="0"/>
              <a:t>, </a:t>
            </a:r>
            <a:r>
              <a:rPr lang="ru-RU" dirty="0" err="1"/>
              <a:t>зберігання</a:t>
            </a:r>
            <a:r>
              <a:rPr lang="ru-RU" dirty="0"/>
              <a:t> і </a:t>
            </a:r>
            <a:r>
              <a:rPr lang="ru-RU" dirty="0" err="1"/>
              <a:t>спожи­вання</a:t>
            </a:r>
            <a:r>
              <a:rPr lang="ru-RU" dirty="0"/>
              <a:t> (</a:t>
            </a:r>
            <a:r>
              <a:rPr lang="ru-RU" dirty="0" err="1"/>
              <a:t>експлуатації</a:t>
            </a:r>
            <a:r>
              <a:rPr lang="ru-RU" dirty="0"/>
              <a:t>). В межах </a:t>
            </a:r>
            <a:r>
              <a:rPr lang="ru-RU" dirty="0" err="1"/>
              <a:t>цієї</a:t>
            </a:r>
            <a:r>
              <a:rPr lang="ru-RU" dirty="0"/>
              <a:t> </a:t>
            </a:r>
            <a:r>
              <a:rPr lang="ru-RU" dirty="0" err="1"/>
              <a:t>категорії</a:t>
            </a:r>
            <a:r>
              <a:rPr lang="ru-RU" dirty="0"/>
              <a:t> </a:t>
            </a:r>
            <a:r>
              <a:rPr lang="ru-RU" dirty="0" err="1"/>
              <a:t>розглядаються</a:t>
            </a:r>
            <a:r>
              <a:rPr lang="ru-RU" dirty="0"/>
              <a:t> і </a:t>
            </a:r>
            <a:r>
              <a:rPr lang="ru-RU" dirty="0" err="1"/>
              <a:t>споживні</a:t>
            </a:r>
            <a:r>
              <a:rPr lang="ru-RU" dirty="0"/>
              <a:t> </a:t>
            </a:r>
            <a:r>
              <a:rPr lang="ru-RU" dirty="0" err="1"/>
              <a:t>властивості</a:t>
            </a:r>
            <a:r>
              <a:rPr lang="ru-RU" dirty="0"/>
              <a:t> товару, </a:t>
            </a:r>
            <a:r>
              <a:rPr lang="ru-RU" dirty="0" err="1"/>
              <a:t>які</a:t>
            </a:r>
            <a:r>
              <a:rPr lang="ru-RU" dirty="0"/>
              <a:t> </a:t>
            </a:r>
            <a:r>
              <a:rPr lang="ru-RU" dirty="0" err="1"/>
              <a:t>являють</a:t>
            </a:r>
            <a:r>
              <a:rPr lang="ru-RU" dirty="0"/>
              <a:t> собою </a:t>
            </a:r>
            <a:r>
              <a:rPr lang="ru-RU" dirty="0" err="1"/>
              <a:t>групу</a:t>
            </a:r>
            <a:r>
              <a:rPr lang="ru-RU" dirty="0"/>
              <a:t> </a:t>
            </a:r>
            <a:r>
              <a:rPr lang="ru-RU" dirty="0" err="1"/>
              <a:t>властивостей</a:t>
            </a:r>
            <a:r>
              <a:rPr lang="ru-RU" dirty="0"/>
              <a:t>, яка </a:t>
            </a:r>
            <a:r>
              <a:rPr lang="ru-RU" dirty="0" err="1"/>
              <a:t>вияв­ляється</a:t>
            </a:r>
            <a:r>
              <a:rPr lang="ru-RU" dirty="0"/>
              <a:t> </a:t>
            </a:r>
            <a:r>
              <a:rPr lang="ru-RU" dirty="0" err="1"/>
              <a:t>під</a:t>
            </a:r>
            <a:r>
              <a:rPr lang="ru-RU" dirty="0"/>
              <a:t> час </a:t>
            </a:r>
            <a:r>
              <a:rPr lang="ru-RU" dirty="0" err="1"/>
              <a:t>використання</a:t>
            </a:r>
            <a:r>
              <a:rPr lang="ru-RU" dirty="0"/>
              <a:t> товару </a:t>
            </a:r>
            <a:r>
              <a:rPr lang="ru-RU" dirty="0" err="1"/>
              <a:t>споживачем</a:t>
            </a:r>
            <a:r>
              <a:rPr lang="ru-RU" dirty="0"/>
              <a:t> для </a:t>
            </a:r>
            <a:r>
              <a:rPr lang="ru-RU" dirty="0" err="1"/>
              <a:t>задоволення</a:t>
            </a:r>
            <a:r>
              <a:rPr lang="ru-RU" dirty="0"/>
              <a:t> </a:t>
            </a:r>
            <a:r>
              <a:rPr lang="ru-RU" dirty="0" err="1"/>
              <a:t>певної</a:t>
            </a:r>
            <a:r>
              <a:rPr lang="ru-RU" dirty="0"/>
              <a:t> потреби </a:t>
            </a:r>
            <a:r>
              <a:rPr lang="ru-RU" dirty="0" err="1"/>
              <a:t>згідно</a:t>
            </a:r>
            <a:r>
              <a:rPr lang="ru-RU" dirty="0"/>
              <a:t> з </a:t>
            </a:r>
            <a:r>
              <a:rPr lang="ru-RU" dirty="0" err="1"/>
              <a:t>призначенням</a:t>
            </a:r>
            <a:r>
              <a:rPr lang="ru-RU" dirty="0"/>
              <a:t> товару.</a:t>
            </a:r>
            <a:endParaRPr lang="en-US" dirty="0"/>
          </a:p>
          <a:p>
            <a:r>
              <a:rPr lang="ru-RU" dirty="0" err="1"/>
              <a:t>Маркетингова</a:t>
            </a:r>
            <a:r>
              <a:rPr lang="ru-RU" dirty="0"/>
              <a:t> модель товару В. </a:t>
            </a:r>
            <a:r>
              <a:rPr lang="ru-RU" dirty="0" err="1"/>
              <a:t>Благоєва</a:t>
            </a:r>
            <a:r>
              <a:rPr lang="ru-RU" dirty="0"/>
              <a:t> </a:t>
            </a:r>
            <a:r>
              <a:rPr lang="ru-RU" dirty="0" err="1"/>
              <a:t>базується</a:t>
            </a:r>
            <a:r>
              <a:rPr lang="ru-RU" dirty="0"/>
              <a:t> на </a:t>
            </a:r>
            <a:r>
              <a:rPr lang="ru-RU" dirty="0" err="1"/>
              <a:t>підході</a:t>
            </a:r>
            <a:r>
              <a:rPr lang="ru-RU" dirty="0"/>
              <a:t> Ф. </a:t>
            </a:r>
            <a:r>
              <a:rPr lang="ru-RU" dirty="0" err="1"/>
              <a:t>Котлера</a:t>
            </a:r>
            <a:r>
              <a:rPr lang="ru-RU" dirty="0"/>
              <a:t> і </a:t>
            </a:r>
            <a:r>
              <a:rPr lang="ru-RU" dirty="0" err="1"/>
              <a:t>передбачає</a:t>
            </a:r>
            <a:r>
              <a:rPr lang="ru-RU" dirty="0"/>
              <a:t> </a:t>
            </a:r>
            <a:r>
              <a:rPr lang="ru-RU" dirty="0" err="1"/>
              <a:t>групування</a:t>
            </a:r>
            <a:r>
              <a:rPr lang="ru-RU" dirty="0"/>
              <a:t> характеристик товару на </a:t>
            </a:r>
            <a:r>
              <a:rPr lang="ru-RU" dirty="0" err="1"/>
              <a:t>чотирьох</a:t>
            </a:r>
            <a:r>
              <a:rPr lang="ru-RU" dirty="0"/>
              <a:t> </a:t>
            </a:r>
            <a:r>
              <a:rPr lang="ru-RU" dirty="0" err="1"/>
              <a:t>рівнях</a:t>
            </a:r>
            <a:endParaRPr lang="en-US" dirty="0"/>
          </a:p>
        </p:txBody>
      </p:sp>
      <p:pic>
        <p:nvPicPr>
          <p:cNvPr id="3" name="Рисунок 2"/>
          <p:cNvPicPr>
            <a:picLocks noChangeAspect="1"/>
          </p:cNvPicPr>
          <p:nvPr/>
        </p:nvPicPr>
        <p:blipFill>
          <a:blip r:embed="rId2"/>
          <a:stretch>
            <a:fillRect/>
          </a:stretch>
        </p:blipFill>
        <p:spPr>
          <a:xfrm>
            <a:off x="2677886" y="3526971"/>
            <a:ext cx="6844937" cy="3213463"/>
          </a:xfrm>
          <a:prstGeom prst="rect">
            <a:avLst/>
          </a:prstGeom>
        </p:spPr>
      </p:pic>
    </p:spTree>
    <p:extLst>
      <p:ext uri="{BB962C8B-B14F-4D97-AF65-F5344CB8AC3E}">
        <p14:creationId xmlns:p14="http://schemas.microsoft.com/office/powerpoint/2010/main" val="2651286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1429"/>
            <a:ext cx="11900263" cy="6678751"/>
          </a:xfrm>
          <a:prstGeom prst="rect">
            <a:avLst/>
          </a:prstGeom>
        </p:spPr>
        <p:txBody>
          <a:bodyPr wrap="square">
            <a:spAutoFit/>
          </a:bodyPr>
          <a:lstStyle/>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До </a:t>
            </a:r>
            <a:r>
              <a:rPr lang="ru-RU" dirty="0" err="1">
                <a:latin typeface="Times New Roman" panose="02020603050405020304" pitchFamily="18" charset="0"/>
                <a:ea typeface="Calibri" panose="020F0502020204030204" pitchFamily="34" charset="0"/>
                <a:cs typeface="Times New Roman" panose="02020603050405020304" pitchFamily="18" charset="0"/>
              </a:rPr>
              <a:t>важливих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категорій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товарознавства</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належить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також</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асортимент</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товарів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Асортимент</a:t>
            </a:r>
            <a:r>
              <a:rPr lang="ru-RU" dirty="0">
                <a:latin typeface="Times New Roman" panose="02020603050405020304" pitchFamily="18" charset="0"/>
                <a:ea typeface="Calibri" panose="020F0502020204030204" pitchFamily="34" charset="0"/>
                <a:cs typeface="Times New Roman" panose="02020603050405020304" pitchFamily="18" charset="0"/>
              </a:rPr>
              <a:t> – </a:t>
            </a:r>
            <a:r>
              <a:rPr lang="ru-RU" dirty="0" err="1">
                <a:latin typeface="Times New Roman" panose="02020603050405020304" pitchFamily="18" charset="0"/>
                <a:ea typeface="Calibri" panose="020F0502020204030204" pitchFamily="34" charset="0"/>
                <a:cs typeface="Times New Roman" panose="02020603050405020304" pitchFamily="18" charset="0"/>
              </a:rPr>
              <a:t>це</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добір</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набір</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сукупність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предметів</a:t>
            </a:r>
            <a:r>
              <a:rPr lang="ru-RU" dirty="0">
                <a:latin typeface="Times New Roman" panose="02020603050405020304" pitchFamily="18" charset="0"/>
                <a:ea typeface="Calibri" panose="020F0502020204030204" pitchFamily="34" charset="0"/>
                <a:cs typeface="Times New Roman" panose="02020603050405020304" pitchFamily="18" charset="0"/>
              </a:rPr>
              <a:t>, речей, </a:t>
            </a:r>
            <a:r>
              <a:rPr lang="ru-RU" dirty="0" err="1">
                <a:latin typeface="Times New Roman" panose="02020603050405020304" pitchFamily="18" charset="0"/>
                <a:ea typeface="Calibri" panose="020F0502020204030204" pitchFamily="34" charset="0"/>
                <a:cs typeface="Times New Roman" panose="02020603050405020304" pitchFamily="18" charset="0"/>
              </a:rPr>
              <a:t>товарів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різних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груп</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видів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різновидів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що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характеризує</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предметний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натуральний</a:t>
            </a:r>
            <a:r>
              <a:rPr lang="ru-RU" dirty="0">
                <a:latin typeface="Times New Roman" panose="02020603050405020304" pitchFamily="18" charset="0"/>
                <a:ea typeface="Calibri" panose="020F0502020204030204" pitchFamily="34" charset="0"/>
                <a:cs typeface="Times New Roman" panose="02020603050405020304" pitchFamily="18" charset="0"/>
              </a:rPr>
              <a:t>) результат </a:t>
            </a:r>
            <a:r>
              <a:rPr lang="ru-RU" dirty="0" err="1">
                <a:latin typeface="Times New Roman" panose="02020603050405020304" pitchFamily="18" charset="0"/>
                <a:ea typeface="Calibri" panose="020F0502020204030204" pitchFamily="34" charset="0"/>
                <a:cs typeface="Times New Roman" panose="02020603050405020304" pitchFamily="18" charset="0"/>
              </a:rPr>
              <a:t>людської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праці</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dirty="0" err="1">
                <a:latin typeface="Times New Roman" panose="02020603050405020304" pitchFamily="18" charset="0"/>
                <a:ea typeface="Calibri" panose="020F0502020204030204" pitchFamily="34" charset="0"/>
                <a:cs typeface="Times New Roman" panose="02020603050405020304" pitchFamily="18" charset="0"/>
              </a:rPr>
              <a:t>Розрізняють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наступні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поняття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щодо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видів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асортименту</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виробничий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асортимент</a:t>
            </a:r>
            <a:r>
              <a:rPr lang="ru-RU" dirty="0">
                <a:latin typeface="Times New Roman" panose="02020603050405020304" pitchFamily="18" charset="0"/>
                <a:ea typeface="Calibri" panose="020F0502020204030204" pitchFamily="34" charset="0"/>
                <a:cs typeface="Times New Roman" panose="02020603050405020304" pitchFamily="18" charset="0"/>
              </a:rPr>
              <a:t> – </a:t>
            </a:r>
            <a:r>
              <a:rPr lang="ru-RU" dirty="0" err="1">
                <a:latin typeface="Times New Roman" panose="02020603050405020304" pitchFamily="18" charset="0"/>
                <a:ea typeface="Calibri" panose="020F0502020204030204" pitchFamily="34" charset="0"/>
                <a:cs typeface="Times New Roman" panose="02020603050405020304" pitchFamily="18" charset="0"/>
              </a:rPr>
              <a:t>сукупність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набір</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окремого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підприємства</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промисловий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асортимент</a:t>
            </a:r>
            <a:r>
              <a:rPr lang="ru-RU" dirty="0">
                <a:latin typeface="Times New Roman" panose="02020603050405020304" pitchFamily="18" charset="0"/>
                <a:ea typeface="Calibri" panose="020F0502020204030204" pitchFamily="34" charset="0"/>
                <a:cs typeface="Times New Roman" panose="02020603050405020304" pitchFamily="18" charset="0"/>
              </a:rPr>
              <a:t> – </a:t>
            </a:r>
            <a:r>
              <a:rPr lang="ru-RU" dirty="0" err="1">
                <a:latin typeface="Times New Roman" panose="02020603050405020304" pitchFamily="18" charset="0"/>
                <a:ea typeface="Calibri" panose="020F0502020204030204" pitchFamily="34" charset="0"/>
                <a:cs typeface="Times New Roman" panose="02020603050405020304" pitchFamily="18" charset="0"/>
              </a:rPr>
              <a:t>сукупність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підприємств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певної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галузі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текстильної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взуттєвої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хімічної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тощо</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торговельний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асортимент</a:t>
            </a:r>
            <a:r>
              <a:rPr lang="ru-RU" dirty="0">
                <a:latin typeface="Times New Roman" panose="02020603050405020304" pitchFamily="18" charset="0"/>
                <a:ea typeface="Calibri" panose="020F0502020204030204" pitchFamily="34" charset="0"/>
                <a:cs typeface="Times New Roman" panose="02020603050405020304" pitchFamily="18" charset="0"/>
              </a:rPr>
              <a:t> – </a:t>
            </a:r>
            <a:r>
              <a:rPr lang="ru-RU" dirty="0" err="1">
                <a:latin typeface="Times New Roman" panose="02020603050405020304" pitchFamily="18" charset="0"/>
                <a:ea typeface="Calibri" panose="020F0502020204030204" pitchFamily="34" charset="0"/>
                <a:cs typeface="Times New Roman" panose="02020603050405020304" pitchFamily="18" charset="0"/>
              </a:rPr>
              <a:t>набір</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торговельного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підприємства</a:t>
            </a:r>
            <a:r>
              <a:rPr lang="ru-RU" dirty="0">
                <a:latin typeface="Times New Roman" panose="02020603050405020304" pitchFamily="18" charset="0"/>
                <a:ea typeface="Calibri" panose="020F0502020204030204" pitchFamily="34" charset="0"/>
                <a:cs typeface="Times New Roman" panose="02020603050405020304" pitchFamily="18" charset="0"/>
              </a:rPr>
              <a:t>: оптового (</a:t>
            </a:r>
            <a:r>
              <a:rPr lang="ru-RU" dirty="0" err="1">
                <a:latin typeface="Times New Roman" panose="02020603050405020304" pitchFamily="18" charset="0"/>
                <a:ea typeface="Calibri" panose="020F0502020204030204" pitchFamily="34" charset="0"/>
                <a:cs typeface="Times New Roman" panose="02020603050405020304" pitchFamily="18" charset="0"/>
              </a:rPr>
              <a:t>бази</a:t>
            </a:r>
            <a:r>
              <a:rPr lang="ru-RU" dirty="0">
                <a:latin typeface="Times New Roman" panose="02020603050405020304" pitchFamily="18" charset="0"/>
                <a:ea typeface="Calibri" panose="020F0502020204030204" pitchFamily="34" charset="0"/>
                <a:cs typeface="Times New Roman" panose="02020603050405020304" pitchFamily="18" charset="0"/>
              </a:rPr>
              <a:t>, складу, </a:t>
            </a:r>
            <a:r>
              <a:rPr lang="ru-RU" dirty="0" err="1">
                <a:latin typeface="Times New Roman" panose="02020603050405020304" pitchFamily="18" charset="0"/>
                <a:ea typeface="Calibri" panose="020F0502020204030204" pitchFamily="34" charset="0"/>
                <a:cs typeface="Times New Roman" panose="02020603050405020304" pitchFamily="18" charset="0"/>
              </a:rPr>
              <a:t>сховища</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або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роздрібного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крамниці</a:t>
            </a:r>
            <a:r>
              <a:rPr lang="ru-RU" dirty="0">
                <a:latin typeface="Times New Roman" panose="02020603050405020304" pitchFamily="18" charset="0"/>
                <a:ea typeface="Calibri" panose="020F0502020204030204" pitchFamily="34" charset="0"/>
                <a:cs typeface="Times New Roman" panose="02020603050405020304" pitchFamily="18" charset="0"/>
              </a:rPr>
              <a:t>, магазину</a:t>
            </a:r>
            <a:r>
              <a:rPr lang="ru-RU" dirty="0" smtClean="0">
                <a:latin typeface="Times New Roman" panose="02020603050405020304" pitchFamily="18" charset="0"/>
                <a:ea typeface="Calibri" panose="020F0502020204030204" pitchFamily="34" charset="0"/>
                <a:cs typeface="Times New Roman" panose="02020603050405020304" pitchFamily="18" charset="0"/>
              </a:rPr>
              <a:t>).</a:t>
            </a:r>
          </a:p>
          <a:p>
            <a:r>
              <a:rPr lang="ru-RU" dirty="0"/>
              <a:t>При </a:t>
            </a:r>
            <a:r>
              <a:rPr lang="ru-RU" dirty="0" err="1"/>
              <a:t>формуванні</a:t>
            </a:r>
            <a:r>
              <a:rPr lang="ru-RU" dirty="0"/>
              <a:t> товарного </a:t>
            </a:r>
            <a:r>
              <a:rPr lang="ru-RU" dirty="0" err="1"/>
              <a:t>асортименту</a:t>
            </a:r>
            <a:r>
              <a:rPr lang="ru-RU" dirty="0"/>
              <a:t> </a:t>
            </a:r>
            <a:r>
              <a:rPr lang="ru-RU" dirty="0" err="1"/>
              <a:t>підприємства</a:t>
            </a:r>
            <a:r>
              <a:rPr lang="ru-RU" dirty="0"/>
              <a:t> </a:t>
            </a:r>
            <a:r>
              <a:rPr lang="ru-RU" dirty="0" err="1"/>
              <a:t>необхідно</a:t>
            </a:r>
            <a:r>
              <a:rPr lang="ru-RU" dirty="0"/>
              <a:t> </a:t>
            </a:r>
            <a:r>
              <a:rPr lang="ru-RU" dirty="0" err="1"/>
              <a:t>враховувати</a:t>
            </a:r>
            <a:r>
              <a:rPr lang="ru-RU" dirty="0"/>
              <a:t> </a:t>
            </a:r>
            <a:r>
              <a:rPr lang="ru-RU" dirty="0" err="1"/>
              <a:t>чинники</a:t>
            </a:r>
            <a:r>
              <a:rPr lang="ru-RU" dirty="0"/>
              <a:t>, </a:t>
            </a:r>
            <a:r>
              <a:rPr lang="ru-RU" dirty="0" err="1"/>
              <a:t>які</a:t>
            </a:r>
            <a:r>
              <a:rPr lang="ru-RU" dirty="0"/>
              <a:t> </a:t>
            </a:r>
            <a:r>
              <a:rPr lang="ru-RU" dirty="0" err="1"/>
              <a:t>впливають</a:t>
            </a:r>
            <a:r>
              <a:rPr lang="ru-RU" dirty="0"/>
              <a:t> на </a:t>
            </a:r>
            <a:r>
              <a:rPr lang="ru-RU" dirty="0" err="1"/>
              <a:t>асортиментну</a:t>
            </a:r>
            <a:r>
              <a:rPr lang="ru-RU" dirty="0"/>
              <a:t> </a:t>
            </a:r>
            <a:r>
              <a:rPr lang="ru-RU" dirty="0" err="1"/>
              <a:t>політику</a:t>
            </a:r>
            <a:r>
              <a:rPr lang="ru-RU" dirty="0"/>
              <a:t>, а </a:t>
            </a:r>
            <a:r>
              <a:rPr lang="ru-RU" dirty="0" err="1"/>
              <a:t>саме</a:t>
            </a:r>
            <a:r>
              <a:rPr lang="ru-RU" dirty="0"/>
              <a:t>: </a:t>
            </a:r>
            <a:r>
              <a:rPr lang="ru-RU" dirty="0" err="1"/>
              <a:t>темпи</a:t>
            </a:r>
            <a:r>
              <a:rPr lang="ru-RU" dirty="0"/>
              <a:t> </a:t>
            </a:r>
            <a:r>
              <a:rPr lang="ru-RU" dirty="0" err="1"/>
              <a:t>науково-технічного</a:t>
            </a:r>
            <a:r>
              <a:rPr lang="ru-RU" dirty="0"/>
              <a:t> </a:t>
            </a:r>
            <a:r>
              <a:rPr lang="ru-RU" dirty="0" err="1"/>
              <a:t>прогресу</a:t>
            </a:r>
            <a:r>
              <a:rPr lang="ru-RU" dirty="0"/>
              <a:t>; </a:t>
            </a:r>
            <a:r>
              <a:rPr lang="ru-RU" dirty="0" err="1"/>
              <a:t>зміни</a:t>
            </a:r>
            <a:r>
              <a:rPr lang="ru-RU" dirty="0"/>
              <a:t> у </a:t>
            </a:r>
            <a:r>
              <a:rPr lang="ru-RU" dirty="0" err="1"/>
              <a:t>структурі</a:t>
            </a:r>
            <a:r>
              <a:rPr lang="ru-RU" dirty="0"/>
              <a:t> </a:t>
            </a:r>
            <a:r>
              <a:rPr lang="ru-RU" dirty="0" err="1"/>
              <a:t>ринкового</a:t>
            </a:r>
            <a:r>
              <a:rPr lang="ru-RU" dirty="0"/>
              <a:t> </a:t>
            </a:r>
            <a:r>
              <a:rPr lang="ru-RU" dirty="0" err="1"/>
              <a:t>попиту</a:t>
            </a:r>
            <a:r>
              <a:rPr lang="ru-RU" dirty="0"/>
              <a:t>; </a:t>
            </a:r>
            <a:r>
              <a:rPr lang="ru-RU" dirty="0" err="1"/>
              <a:t>виробничі</a:t>
            </a:r>
            <a:r>
              <a:rPr lang="ru-RU" dirty="0"/>
              <a:t> і </a:t>
            </a:r>
            <a:r>
              <a:rPr lang="ru-RU" dirty="0" err="1"/>
              <a:t>маркетингові</a:t>
            </a:r>
            <a:r>
              <a:rPr lang="ru-RU" dirty="0"/>
              <a:t> «ноу-хау»; </a:t>
            </a:r>
            <a:r>
              <a:rPr lang="ru-RU" dirty="0" err="1"/>
              <a:t>зміни</a:t>
            </a:r>
            <a:r>
              <a:rPr lang="ru-RU" dirty="0"/>
              <a:t> в </a:t>
            </a:r>
            <a:r>
              <a:rPr lang="ru-RU" dirty="0" err="1"/>
              <a:t>асортиментній</a:t>
            </a:r>
            <a:r>
              <a:rPr lang="ru-RU" dirty="0"/>
              <a:t> </a:t>
            </a:r>
            <a:r>
              <a:rPr lang="ru-RU" dirty="0" err="1"/>
              <a:t>політиці</a:t>
            </a:r>
            <a:r>
              <a:rPr lang="ru-RU" dirty="0"/>
              <a:t> </a:t>
            </a:r>
            <a:r>
              <a:rPr lang="ru-RU" dirty="0" err="1"/>
              <a:t>конкурентів</a:t>
            </a:r>
            <a:r>
              <a:rPr lang="ru-RU" dirty="0"/>
              <a:t>.</a:t>
            </a:r>
            <a:endParaRPr lang="en-US" dirty="0"/>
          </a:p>
          <a:p>
            <a:r>
              <a:rPr lang="ru-RU" dirty="0" err="1"/>
              <a:t>Під</a:t>
            </a:r>
            <a:r>
              <a:rPr lang="ru-RU" dirty="0"/>
              <a:t> </a:t>
            </a:r>
            <a:r>
              <a:rPr lang="ru-RU" dirty="0" err="1"/>
              <a:t>управлінням</a:t>
            </a:r>
            <a:r>
              <a:rPr lang="ru-RU" dirty="0"/>
              <a:t> </a:t>
            </a:r>
            <a:r>
              <a:rPr lang="ru-RU" dirty="0" err="1"/>
              <a:t>асортиментом</a:t>
            </a:r>
            <a:r>
              <a:rPr lang="ru-RU" dirty="0"/>
              <a:t> </a:t>
            </a:r>
            <a:r>
              <a:rPr lang="ru-RU" dirty="0" err="1"/>
              <a:t>товарів</a:t>
            </a:r>
            <a:r>
              <a:rPr lang="ru-RU" dirty="0"/>
              <a:t> </a:t>
            </a:r>
            <a:r>
              <a:rPr lang="ru-RU" dirty="0" err="1"/>
              <a:t>розуміють</a:t>
            </a:r>
            <a:r>
              <a:rPr lang="ru-RU" dirty="0"/>
              <a:t> </a:t>
            </a:r>
            <a:r>
              <a:rPr lang="ru-RU" dirty="0" err="1"/>
              <a:t>розробку</a:t>
            </a:r>
            <a:r>
              <a:rPr lang="ru-RU" dirty="0"/>
              <a:t> і </a:t>
            </a:r>
            <a:r>
              <a:rPr lang="ru-RU" dirty="0" err="1"/>
              <a:t>прийняття</a:t>
            </a:r>
            <a:r>
              <a:rPr lang="ru-RU" dirty="0"/>
              <a:t> </a:t>
            </a:r>
            <a:r>
              <a:rPr lang="ru-RU" dirty="0" err="1"/>
              <a:t>заходів</a:t>
            </a:r>
            <a:r>
              <a:rPr lang="ru-RU" dirty="0"/>
              <a:t>, </a:t>
            </a:r>
            <a:r>
              <a:rPr lang="ru-RU" dirty="0" err="1"/>
              <a:t>спрямованих</a:t>
            </a:r>
            <a:r>
              <a:rPr lang="ru-RU" dirty="0"/>
              <a:t> на </a:t>
            </a:r>
            <a:r>
              <a:rPr lang="ru-RU" dirty="0" err="1"/>
              <a:t>його</a:t>
            </a:r>
            <a:r>
              <a:rPr lang="ru-RU" dirty="0"/>
              <a:t> </a:t>
            </a:r>
            <a:r>
              <a:rPr lang="ru-RU" dirty="0" err="1"/>
              <a:t>оптимізацію</a:t>
            </a:r>
            <a:r>
              <a:rPr lang="ru-RU" dirty="0"/>
              <a:t> з метою максимального </a:t>
            </a:r>
            <a:r>
              <a:rPr lang="ru-RU" dirty="0" err="1"/>
              <a:t>задоволення</a:t>
            </a:r>
            <a:r>
              <a:rPr lang="ru-RU" dirty="0"/>
              <a:t> потреб </a:t>
            </a:r>
            <a:r>
              <a:rPr lang="ru-RU" dirty="0" err="1"/>
              <a:t>споживачів</a:t>
            </a:r>
            <a:r>
              <a:rPr lang="ru-RU" dirty="0"/>
              <a:t>. </a:t>
            </a:r>
            <a:endParaRPr lang="en-US" dirty="0"/>
          </a:p>
          <a:p>
            <a:r>
              <a:rPr lang="ru-RU" dirty="0"/>
              <a:t>Для </a:t>
            </a:r>
            <a:r>
              <a:rPr lang="ru-RU" dirty="0" err="1"/>
              <a:t>прийняття</a:t>
            </a:r>
            <a:r>
              <a:rPr lang="ru-RU" dirty="0"/>
              <a:t> </a:t>
            </a:r>
            <a:r>
              <a:rPr lang="ru-RU" dirty="0" err="1"/>
              <a:t>рішень</a:t>
            </a:r>
            <a:r>
              <a:rPr lang="ru-RU" dirty="0"/>
              <a:t> </a:t>
            </a:r>
            <a:r>
              <a:rPr lang="ru-RU" dirty="0" err="1"/>
              <a:t>щодо</a:t>
            </a:r>
            <a:r>
              <a:rPr lang="ru-RU" dirty="0"/>
              <a:t> </a:t>
            </a:r>
            <a:r>
              <a:rPr lang="ru-RU" dirty="0" err="1"/>
              <a:t>змін</a:t>
            </a:r>
            <a:r>
              <a:rPr lang="ru-RU" dirty="0"/>
              <a:t> </a:t>
            </a:r>
            <a:r>
              <a:rPr lang="ru-RU" dirty="0" err="1"/>
              <a:t>асортименту</a:t>
            </a:r>
            <a:r>
              <a:rPr lang="ru-RU" dirty="0"/>
              <a:t> </a:t>
            </a:r>
            <a:r>
              <a:rPr lang="ru-RU" dirty="0" err="1"/>
              <a:t>підприємства</a:t>
            </a:r>
            <a:r>
              <a:rPr lang="ru-RU" dirty="0"/>
              <a:t> </a:t>
            </a:r>
            <a:r>
              <a:rPr lang="ru-RU" dirty="0" err="1"/>
              <a:t>необхідно</a:t>
            </a:r>
            <a:r>
              <a:rPr lang="ru-RU" dirty="0"/>
              <a:t> </a:t>
            </a:r>
            <a:r>
              <a:rPr lang="ru-RU" dirty="0" err="1"/>
              <a:t>здійснити</a:t>
            </a:r>
            <a:r>
              <a:rPr lang="ru-RU" dirty="0"/>
              <a:t> </a:t>
            </a:r>
            <a:r>
              <a:rPr lang="ru-RU" dirty="0" err="1"/>
              <a:t>його</a:t>
            </a:r>
            <a:r>
              <a:rPr lang="ru-RU" dirty="0"/>
              <a:t> </a:t>
            </a:r>
            <a:r>
              <a:rPr lang="ru-RU" dirty="0" err="1"/>
              <a:t>аналіз</a:t>
            </a:r>
            <a:r>
              <a:rPr lang="ru-RU" dirty="0"/>
              <a:t>, </a:t>
            </a:r>
            <a:r>
              <a:rPr lang="ru-RU" dirty="0" err="1"/>
              <a:t>основними</a:t>
            </a:r>
            <a:r>
              <a:rPr lang="ru-RU" dirty="0"/>
              <a:t> методами </a:t>
            </a:r>
            <a:r>
              <a:rPr lang="ru-RU" dirty="0" err="1"/>
              <a:t>якого</a:t>
            </a:r>
            <a:r>
              <a:rPr lang="ru-RU" dirty="0"/>
              <a:t> є: </a:t>
            </a:r>
            <a:r>
              <a:rPr lang="ru-RU" dirty="0" err="1"/>
              <a:t>аналіз</a:t>
            </a:r>
            <a:r>
              <a:rPr lang="ru-RU" dirty="0"/>
              <a:t> </a:t>
            </a:r>
            <a:r>
              <a:rPr lang="ru-RU" dirty="0" err="1"/>
              <a:t>рентабельності</a:t>
            </a:r>
            <a:r>
              <a:rPr lang="ru-RU" dirty="0"/>
              <a:t> </a:t>
            </a:r>
            <a:r>
              <a:rPr lang="ru-RU" dirty="0" err="1"/>
              <a:t>асортиментної</a:t>
            </a:r>
            <a:r>
              <a:rPr lang="ru-RU" dirty="0"/>
              <a:t> </a:t>
            </a:r>
            <a:r>
              <a:rPr lang="ru-RU" dirty="0" err="1"/>
              <a:t>групи</a:t>
            </a:r>
            <a:r>
              <a:rPr lang="ru-RU" dirty="0"/>
              <a:t>; АВС-</a:t>
            </a:r>
            <a:r>
              <a:rPr lang="ru-RU" dirty="0" err="1"/>
              <a:t>аналіз</a:t>
            </a:r>
            <a:r>
              <a:rPr lang="ru-RU" dirty="0"/>
              <a:t>; </a:t>
            </a:r>
            <a:r>
              <a:rPr lang="ru-RU" dirty="0" err="1"/>
              <a:t>матриця</a:t>
            </a:r>
            <a:r>
              <a:rPr lang="ru-RU" dirty="0"/>
              <a:t> </a:t>
            </a:r>
            <a:r>
              <a:rPr lang="ru-RU" dirty="0" err="1"/>
              <a:t>спільних</a:t>
            </a:r>
            <a:r>
              <a:rPr lang="ru-RU" dirty="0"/>
              <a:t> покупок.</a:t>
            </a:r>
            <a:endParaRPr lang="en-US" dirty="0"/>
          </a:p>
          <a:p>
            <a:r>
              <a:rPr lang="ru-RU" dirty="0"/>
              <a:t>Не </a:t>
            </a:r>
            <a:r>
              <a:rPr lang="ru-RU" dirty="0" err="1"/>
              <a:t>менш</a:t>
            </a:r>
            <a:r>
              <a:rPr lang="ru-RU" dirty="0"/>
              <a:t> </a:t>
            </a:r>
            <a:r>
              <a:rPr lang="ru-RU" dirty="0" err="1"/>
              <a:t>важливими</a:t>
            </a:r>
            <a:r>
              <a:rPr lang="ru-RU" dirty="0"/>
              <a:t> </a:t>
            </a:r>
            <a:r>
              <a:rPr lang="ru-RU" dirty="0" err="1"/>
              <a:t>категоріями</a:t>
            </a:r>
            <a:r>
              <a:rPr lang="ru-RU" dirty="0"/>
              <a:t> як з точки </a:t>
            </a:r>
            <a:r>
              <a:rPr lang="ru-RU" dirty="0" err="1"/>
              <a:t>зору</a:t>
            </a:r>
            <a:r>
              <a:rPr lang="ru-RU" dirty="0"/>
              <a:t> </a:t>
            </a:r>
            <a:r>
              <a:rPr lang="ru-RU" dirty="0" err="1"/>
              <a:t>товарознавства</a:t>
            </a:r>
            <a:r>
              <a:rPr lang="ru-RU" dirty="0"/>
              <a:t>, так і маркетингу є </a:t>
            </a:r>
            <a:r>
              <a:rPr lang="ru-RU" dirty="0" err="1"/>
              <a:t>якість</a:t>
            </a:r>
            <a:r>
              <a:rPr lang="ru-RU" dirty="0"/>
              <a:t> та </a:t>
            </a:r>
            <a:r>
              <a:rPr lang="ru-RU" dirty="0" err="1"/>
              <a:t>конкурентоспроможність</a:t>
            </a:r>
            <a:r>
              <a:rPr lang="ru-RU" dirty="0"/>
              <a:t> товару.</a:t>
            </a:r>
            <a:endParaRPr lang="en-US" dirty="0"/>
          </a:p>
          <a:p>
            <a:r>
              <a:rPr lang="ru-RU" dirty="0" err="1"/>
              <a:t>Якість</a:t>
            </a:r>
            <a:r>
              <a:rPr lang="ru-RU" dirty="0"/>
              <a:t> (</a:t>
            </a:r>
            <a:r>
              <a:rPr lang="en-US" dirty="0"/>
              <a:t>quality</a:t>
            </a:r>
            <a:r>
              <a:rPr lang="ru-RU" dirty="0"/>
              <a:t>) </a:t>
            </a:r>
            <a:r>
              <a:rPr lang="ru-RU" dirty="0" err="1"/>
              <a:t>визначають</a:t>
            </a:r>
            <a:r>
              <a:rPr lang="ru-RU" dirty="0"/>
              <a:t> як </a:t>
            </a:r>
            <a:r>
              <a:rPr lang="ru-RU" dirty="0" err="1"/>
              <a:t>ступінь</a:t>
            </a:r>
            <a:r>
              <a:rPr lang="ru-RU" dirty="0"/>
              <a:t>, до </a:t>
            </a:r>
            <a:r>
              <a:rPr lang="ru-RU" dirty="0" err="1"/>
              <a:t>якого</a:t>
            </a:r>
            <a:r>
              <a:rPr lang="ru-RU" dirty="0"/>
              <a:t> </a:t>
            </a:r>
            <a:r>
              <a:rPr lang="ru-RU" dirty="0" err="1"/>
              <a:t>сукупність</a:t>
            </a:r>
            <a:r>
              <a:rPr lang="ru-RU" dirty="0"/>
              <a:t> </a:t>
            </a:r>
            <a:r>
              <a:rPr lang="ru-RU" dirty="0" err="1"/>
              <a:t>власних</a:t>
            </a:r>
            <a:r>
              <a:rPr lang="ru-RU" dirty="0"/>
              <a:t> характеристик </a:t>
            </a:r>
            <a:r>
              <a:rPr lang="ru-RU" dirty="0" err="1"/>
              <a:t>об’єкта</a:t>
            </a:r>
            <a:r>
              <a:rPr lang="ru-RU" dirty="0"/>
              <a:t> </a:t>
            </a:r>
            <a:r>
              <a:rPr lang="ru-RU" dirty="0" err="1"/>
              <a:t>задовольняє</a:t>
            </a:r>
            <a:r>
              <a:rPr lang="ru-RU" dirty="0"/>
              <a:t> </a:t>
            </a:r>
            <a:r>
              <a:rPr lang="ru-RU" dirty="0" err="1"/>
              <a:t>вимоги</a:t>
            </a:r>
            <a:r>
              <a:rPr lang="ru-RU" dirty="0"/>
              <a:t> (ДСТУ </a:t>
            </a:r>
            <a:r>
              <a:rPr lang="en-US" dirty="0"/>
              <a:t>ISO</a:t>
            </a:r>
            <a:r>
              <a:rPr lang="ru-RU" dirty="0"/>
              <a:t> 9000:2015) [2], а </a:t>
            </a:r>
            <a:r>
              <a:rPr lang="ru-RU" dirty="0" err="1"/>
              <a:t>згідно</a:t>
            </a:r>
            <a:r>
              <a:rPr lang="ru-RU" dirty="0"/>
              <a:t> з </a:t>
            </a:r>
            <a:r>
              <a:rPr lang="ru-RU" dirty="0" err="1"/>
              <a:t>чинним</a:t>
            </a:r>
            <a:r>
              <a:rPr lang="ru-RU" dirty="0"/>
              <a:t> стандартом ДСТУ 3993-2000 [1], </a:t>
            </a:r>
            <a:r>
              <a:rPr lang="ru-RU" dirty="0" err="1"/>
              <a:t>якістю</a:t>
            </a:r>
            <a:r>
              <a:rPr lang="ru-RU" dirty="0"/>
              <a:t> товару </a:t>
            </a:r>
            <a:r>
              <a:rPr lang="ru-RU" dirty="0" err="1"/>
              <a:t>називають</a:t>
            </a:r>
            <a:r>
              <a:rPr lang="ru-RU" dirty="0"/>
              <a:t> </a:t>
            </a:r>
            <a:r>
              <a:rPr lang="ru-RU" dirty="0" err="1"/>
              <a:t>сукупність</a:t>
            </a:r>
            <a:r>
              <a:rPr lang="ru-RU" dirty="0"/>
              <a:t> характеристик товару, </a:t>
            </a:r>
            <a:r>
              <a:rPr lang="ru-RU" dirty="0" err="1"/>
              <a:t>які</a:t>
            </a:r>
            <a:r>
              <a:rPr lang="ru-RU" dirty="0"/>
              <a:t> </a:t>
            </a:r>
            <a:r>
              <a:rPr lang="ru-RU" dirty="0" err="1"/>
              <a:t>визначають</a:t>
            </a:r>
            <a:r>
              <a:rPr lang="ru-RU" dirty="0"/>
              <a:t> </a:t>
            </a:r>
            <a:r>
              <a:rPr lang="ru-RU" dirty="0" err="1"/>
              <a:t>ступінь</a:t>
            </a:r>
            <a:r>
              <a:rPr lang="ru-RU" dirty="0"/>
              <a:t> </a:t>
            </a:r>
            <a:r>
              <a:rPr lang="ru-RU" dirty="0" err="1"/>
              <a:t>його</a:t>
            </a:r>
            <a:r>
              <a:rPr lang="ru-RU" dirty="0"/>
              <a:t> </a:t>
            </a:r>
            <a:r>
              <a:rPr lang="ru-RU" dirty="0" err="1"/>
              <a:t>здатності</a:t>
            </a:r>
            <a:r>
              <a:rPr lang="ru-RU" dirty="0"/>
              <a:t> </a:t>
            </a:r>
            <a:r>
              <a:rPr lang="ru-RU" dirty="0" err="1"/>
              <a:t>задовольняти</a:t>
            </a:r>
            <a:r>
              <a:rPr lang="ru-RU" dirty="0"/>
              <a:t> </a:t>
            </a:r>
            <a:r>
              <a:rPr lang="ru-RU" dirty="0" err="1"/>
              <a:t>встановлені</a:t>
            </a:r>
            <a:r>
              <a:rPr lang="ru-RU" dirty="0"/>
              <a:t> і </a:t>
            </a:r>
            <a:r>
              <a:rPr lang="ru-RU" dirty="0" err="1"/>
              <a:t>передбачені</a:t>
            </a:r>
            <a:r>
              <a:rPr lang="ru-RU" dirty="0"/>
              <a:t> потреби.</a:t>
            </a:r>
            <a:endParaRPr lang="en-US" dirty="0"/>
          </a:p>
          <a:p>
            <a:r>
              <a:rPr lang="ru-RU" dirty="0" err="1"/>
              <a:t>Встановлені</a:t>
            </a:r>
            <a:r>
              <a:rPr lang="ru-RU" dirty="0"/>
              <a:t> потреби </a:t>
            </a:r>
            <a:r>
              <a:rPr lang="ru-RU" dirty="0" err="1"/>
              <a:t>зафіксовані</a:t>
            </a:r>
            <a:r>
              <a:rPr lang="ru-RU" dirty="0"/>
              <a:t> у </a:t>
            </a:r>
            <a:r>
              <a:rPr lang="ru-RU" dirty="0" err="1"/>
              <a:t>правових</a:t>
            </a:r>
            <a:r>
              <a:rPr lang="ru-RU" dirty="0"/>
              <a:t> нормах, стандартах, </a:t>
            </a:r>
            <a:r>
              <a:rPr lang="ru-RU" dirty="0" err="1"/>
              <a:t>замовленнях</a:t>
            </a:r>
            <a:r>
              <a:rPr lang="ru-RU" dirty="0"/>
              <a:t>, </a:t>
            </a:r>
            <a:r>
              <a:rPr lang="ru-RU" dirty="0" err="1"/>
              <a:t>угодах</a:t>
            </a:r>
            <a:r>
              <a:rPr lang="ru-RU" dirty="0"/>
              <a:t>, </a:t>
            </a:r>
            <a:r>
              <a:rPr lang="ru-RU" dirty="0" err="1"/>
              <a:t>технічних</a:t>
            </a:r>
            <a:r>
              <a:rPr lang="ru-RU" dirty="0"/>
              <a:t> </a:t>
            </a:r>
            <a:r>
              <a:rPr lang="ru-RU" dirty="0" err="1"/>
              <a:t>умовах</a:t>
            </a:r>
            <a:r>
              <a:rPr lang="ru-RU" dirty="0"/>
              <a:t> поставок та </a:t>
            </a:r>
            <a:r>
              <a:rPr lang="ru-RU" dirty="0" err="1"/>
              <a:t>інших</a:t>
            </a:r>
            <a:r>
              <a:rPr lang="ru-RU" dirty="0"/>
              <a:t> документах, в той час як </a:t>
            </a:r>
            <a:r>
              <a:rPr lang="ru-RU" dirty="0" err="1"/>
              <a:t>передбачувані</a:t>
            </a:r>
            <a:r>
              <a:rPr lang="ru-RU" dirty="0"/>
              <a:t> потреби </a:t>
            </a:r>
            <a:r>
              <a:rPr lang="ru-RU" dirty="0" err="1"/>
              <a:t>представляють</a:t>
            </a:r>
            <a:r>
              <a:rPr lang="ru-RU" dirty="0"/>
              <a:t> собою </a:t>
            </a:r>
            <a:r>
              <a:rPr lang="ru-RU" dirty="0" err="1"/>
              <a:t>ті</a:t>
            </a:r>
            <a:r>
              <a:rPr lang="ru-RU" dirty="0"/>
              <a:t> </a:t>
            </a:r>
            <a:r>
              <a:rPr lang="ru-RU" dirty="0" err="1"/>
              <a:t>очікування</a:t>
            </a:r>
            <a:r>
              <a:rPr lang="ru-RU" dirty="0"/>
              <a:t>, </a:t>
            </a:r>
            <a:r>
              <a:rPr lang="ru-RU" dirty="0" err="1"/>
              <a:t>які</a:t>
            </a:r>
            <a:r>
              <a:rPr lang="ru-RU" dirty="0"/>
              <a:t> </a:t>
            </a:r>
            <a:r>
              <a:rPr lang="ru-RU" dirty="0" err="1"/>
              <a:t>споживач</a:t>
            </a:r>
            <a:r>
              <a:rPr lang="ru-RU" dirty="0"/>
              <a:t> не </a:t>
            </a:r>
            <a:r>
              <a:rPr lang="ru-RU" dirty="0" err="1"/>
              <a:t>формулює</a:t>
            </a:r>
            <a:r>
              <a:rPr lang="ru-RU" dirty="0"/>
              <a:t> конкретно, </a:t>
            </a:r>
            <a:r>
              <a:rPr lang="ru-RU" dirty="0" err="1"/>
              <a:t>проте</a:t>
            </a:r>
            <a:r>
              <a:rPr lang="ru-RU" dirty="0"/>
              <a:t> </a:t>
            </a:r>
            <a:r>
              <a:rPr lang="ru-RU" dirty="0" err="1"/>
              <a:t>відносить</a:t>
            </a:r>
            <a:r>
              <a:rPr lang="ru-RU" dirty="0"/>
              <a:t> до </a:t>
            </a:r>
            <a:r>
              <a:rPr lang="ru-RU" dirty="0" err="1"/>
              <a:t>стійких</a:t>
            </a:r>
            <a:r>
              <a:rPr lang="ru-RU" dirty="0"/>
              <a:t> </a:t>
            </a:r>
            <a:r>
              <a:rPr lang="ru-RU" dirty="0" err="1"/>
              <a:t>побажань</a:t>
            </a:r>
            <a:r>
              <a:rPr lang="ru-RU" dirty="0"/>
              <a:t>.</a:t>
            </a:r>
            <a:endParaRPr lang="en-US" dirty="0"/>
          </a:p>
          <a:p>
            <a:pPr algn="just">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6088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74434" cy="4801314"/>
          </a:xfrm>
          <a:prstGeom prst="rect">
            <a:avLst/>
          </a:prstGeom>
        </p:spPr>
        <p:txBody>
          <a:bodyPr wrap="square">
            <a:spAutoFit/>
          </a:bodyPr>
          <a:lstStyle/>
          <a:p>
            <a:pPr algn="just">
              <a:spcAft>
                <a:spcPts val="0"/>
              </a:spcAft>
            </a:pPr>
            <a:r>
              <a:rPr lang="ru-RU" dirty="0" err="1">
                <a:latin typeface="Times New Roman" panose="02020603050405020304" pitchFamily="18" charset="0"/>
                <a:ea typeface="Calibri" panose="020F0502020204030204" pitchFamily="34" charset="0"/>
                <a:cs typeface="Times New Roman" panose="02020603050405020304" pitchFamily="18" charset="0"/>
              </a:rPr>
              <a:t>Фактори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забезпечують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товарів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зазвичай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поділяють</a:t>
            </a:r>
            <a:r>
              <a:rPr lang="ru-RU" dirty="0">
                <a:latin typeface="Times New Roman" panose="02020603050405020304" pitchFamily="18" charset="0"/>
                <a:ea typeface="Calibri" panose="020F0502020204030204" pitchFamily="34" charset="0"/>
                <a:cs typeface="Times New Roman" panose="02020603050405020304" pitchFamily="18" charset="0"/>
              </a:rPr>
              <a:t> на три </a:t>
            </a:r>
            <a:r>
              <a:rPr lang="ru-RU" dirty="0" err="1">
                <a:latin typeface="Times New Roman" panose="02020603050405020304" pitchFamily="18" charset="0"/>
                <a:ea typeface="Calibri" panose="020F0502020204030204" pitchFamily="34" charset="0"/>
                <a:cs typeface="Times New Roman" panose="02020603050405020304" pitchFamily="18" charset="0"/>
              </a:rPr>
              <a:t>групи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фактори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формування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фактори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стимулювання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фактори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збереження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якості</a:t>
            </a:r>
            <a:r>
              <a:rPr lang="ru-RU" dirty="0">
                <a:latin typeface="Times New Roman" panose="02020603050405020304" pitchFamily="18" charset="0"/>
                <a:ea typeface="Calibri" panose="020F0502020204030204" pitchFamily="34" charset="0"/>
                <a:cs typeface="Times New Roman" panose="02020603050405020304" pitchFamily="18" charset="0"/>
              </a:rPr>
              <a:t>. [4]</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dirty="0" err="1">
                <a:latin typeface="Times New Roman" panose="02020603050405020304" pitchFamily="18" charset="0"/>
                <a:ea typeface="Calibri" panose="020F0502020204030204" pitchFamily="34" charset="0"/>
                <a:cs typeface="Times New Roman" panose="02020603050405020304" pitchFamily="18" charset="0"/>
              </a:rPr>
              <a:t>Термін</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конкурентоспроможність</a:t>
            </a:r>
            <a:r>
              <a:rPr lang="ru-RU" dirty="0">
                <a:latin typeface="Times New Roman" panose="02020603050405020304" pitchFamily="18" charset="0"/>
                <a:ea typeface="Calibri" panose="020F0502020204030204" pitchFamily="34" charset="0"/>
                <a:cs typeface="Times New Roman" panose="02020603050405020304" pitchFamily="18" charset="0"/>
              </a:rPr>
              <a:t>» на </a:t>
            </a:r>
            <a:r>
              <a:rPr lang="ru-RU" dirty="0" err="1">
                <a:latin typeface="Times New Roman" panose="02020603050405020304" pitchFamily="18" charset="0"/>
                <a:ea typeface="Calibri" panose="020F0502020204030204" pitchFamily="34" charset="0"/>
                <a:cs typeface="Times New Roman" panose="02020603050405020304" pitchFamily="18" charset="0"/>
              </a:rPr>
              <a:t>відміну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від</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терміну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якість</a:t>
            </a:r>
            <a:r>
              <a:rPr lang="ru-RU" dirty="0">
                <a:latin typeface="Times New Roman" panose="02020603050405020304" pitchFamily="18" charset="0"/>
                <a:ea typeface="Calibri" panose="020F0502020204030204" pitchFamily="34" charset="0"/>
                <a:cs typeface="Times New Roman" panose="02020603050405020304" pitchFamily="18" charset="0"/>
              </a:rPr>
              <a:t>» не </a:t>
            </a:r>
            <a:r>
              <a:rPr lang="ru-RU" dirty="0" err="1">
                <a:latin typeface="Times New Roman" panose="02020603050405020304" pitchFamily="18" charset="0"/>
                <a:ea typeface="Calibri" panose="020F0502020204030204" pitchFamily="34" charset="0"/>
                <a:cs typeface="Times New Roman" panose="02020603050405020304" pitchFamily="18" charset="0"/>
              </a:rPr>
              <a:t>має</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стандартизованого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визначення</a:t>
            </a:r>
            <a:r>
              <a:rPr lang="ru-RU" dirty="0">
                <a:latin typeface="Times New Roman" panose="02020603050405020304" pitchFamily="18" charset="0"/>
                <a:ea typeface="Calibri" panose="020F0502020204030204" pitchFamily="34" charset="0"/>
                <a:cs typeface="Times New Roman" panose="02020603050405020304" pitchFamily="18" charset="0"/>
              </a:rPr>
              <a:t>, тому </a:t>
            </a:r>
            <a:r>
              <a:rPr lang="ru-RU" dirty="0" err="1">
                <a:latin typeface="Times New Roman" panose="02020603050405020304" pitchFamily="18" charset="0"/>
                <a:ea typeface="Calibri" panose="020F0502020204030204" pitchFamily="34" charset="0"/>
                <a:cs typeface="Times New Roman" panose="02020603050405020304" pitchFamily="18" charset="0"/>
              </a:rPr>
              <a:t>трактується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відповідно</a:t>
            </a:r>
            <a:r>
              <a:rPr lang="ru-RU" dirty="0">
                <a:latin typeface="Times New Roman" panose="02020603050405020304" pitchFamily="18" charset="0"/>
                <a:ea typeface="Calibri" panose="020F0502020204030204" pitchFamily="34" charset="0"/>
                <a:cs typeface="Times New Roman" panose="02020603050405020304" pitchFamily="18" charset="0"/>
              </a:rPr>
              <a:t> до умов </a:t>
            </a:r>
            <a:r>
              <a:rPr lang="ru-RU" dirty="0" err="1">
                <a:latin typeface="Times New Roman" panose="02020603050405020304" pitchFamily="18" charset="0"/>
                <a:ea typeface="Calibri" panose="020F0502020204030204" pitchFamily="34" charset="0"/>
                <a:cs typeface="Times New Roman" panose="02020603050405020304" pitchFamily="18" charset="0"/>
              </a:rPr>
              <a:t>використання</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dirty="0" err="1">
                <a:latin typeface="Times New Roman" panose="02020603050405020304" pitchFamily="18" charset="0"/>
                <a:ea typeface="Calibri" panose="020F0502020204030204" pitchFamily="34" charset="0"/>
                <a:cs typeface="Times New Roman" panose="02020603050405020304" pitchFamily="18" charset="0"/>
              </a:rPr>
              <a:t>Конкурентоспроможність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визначається</a:t>
            </a:r>
            <a:r>
              <a:rPr lang="ru-RU" dirty="0">
                <a:latin typeface="Times New Roman" panose="02020603050405020304" pitchFamily="18" charset="0"/>
                <a:ea typeface="Calibri" panose="020F0502020204030204" pitchFamily="34" charset="0"/>
                <a:cs typeface="Times New Roman" panose="02020603050405020304" pitchFamily="18" charset="0"/>
              </a:rPr>
              <a:t> як </a:t>
            </a:r>
            <a:r>
              <a:rPr lang="ru-RU" dirty="0" err="1">
                <a:latin typeface="Times New Roman" panose="02020603050405020304" pitchFamily="18" charset="0"/>
                <a:ea typeface="Calibri" panose="020F0502020204030204" pitchFamily="34" charset="0"/>
                <a:cs typeface="Times New Roman" panose="02020603050405020304" pitchFamily="18" charset="0"/>
              </a:rPr>
              <a:t>сукупність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споживних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властивостей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цього</a:t>
            </a:r>
            <a:r>
              <a:rPr lang="ru-RU" dirty="0">
                <a:latin typeface="Times New Roman" panose="02020603050405020304" pitchFamily="18" charset="0"/>
                <a:ea typeface="Calibri" panose="020F0502020204030204" pitchFamily="34" charset="0"/>
                <a:cs typeface="Times New Roman" panose="02020603050405020304" pitchFamily="18" charset="0"/>
              </a:rPr>
              <a:t> товару,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входять</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його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якості</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інших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властивостей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включають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витра­ти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споживача</a:t>
            </a:r>
            <a:r>
              <a:rPr lang="ru-RU" dirty="0">
                <a:latin typeface="Times New Roman" panose="02020603050405020304" pitchFamily="18" charset="0"/>
                <a:ea typeface="Calibri" panose="020F0502020204030204" pitchFamily="34" charset="0"/>
                <a:cs typeface="Times New Roman" panose="02020603050405020304" pitchFamily="18" charset="0"/>
              </a:rPr>
              <a:t> на </a:t>
            </a:r>
            <a:r>
              <a:rPr lang="ru-RU" dirty="0" err="1">
                <a:latin typeface="Times New Roman" panose="02020603050405020304" pitchFamily="18" charset="0"/>
                <a:ea typeface="Calibri" panose="020F0502020204030204" pitchFamily="34" charset="0"/>
                <a:cs typeface="Times New Roman" panose="02020603050405020304" pitchFamily="18" charset="0"/>
              </a:rPr>
              <a:t>купівлю</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експлуатацію</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чи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споживання</a:t>
            </a:r>
            <a:r>
              <a:rPr lang="ru-RU" dirty="0">
                <a:latin typeface="Times New Roman" panose="02020603050405020304" pitchFamily="18" charset="0"/>
                <a:ea typeface="Calibri" panose="020F0502020204030204" pitchFamily="34" charset="0"/>
                <a:cs typeface="Times New Roman" panose="02020603050405020304" pitchFamily="18" charset="0"/>
              </a:rPr>
              <a:t> товару і </a:t>
            </a:r>
            <a:r>
              <a:rPr lang="ru-RU" dirty="0" err="1">
                <a:latin typeface="Times New Roman" panose="02020603050405020304" pitchFamily="18" charset="0"/>
                <a:ea typeface="Calibri" panose="020F0502020204030204" pitchFamily="34" charset="0"/>
                <a:cs typeface="Times New Roman" panose="02020603050405020304" pitchFamily="18" charset="0"/>
              </a:rPr>
              <a:t>забезпечують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можливість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його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реалізації</a:t>
            </a:r>
            <a:r>
              <a:rPr lang="ru-RU" dirty="0">
                <a:latin typeface="Times New Roman" panose="02020603050405020304" pitchFamily="18" charset="0"/>
                <a:ea typeface="Calibri" panose="020F0502020204030204" pitchFamily="34" charset="0"/>
                <a:cs typeface="Times New Roman" panose="02020603050405020304" pitchFamily="18" charset="0"/>
              </a:rPr>
              <a:t> на конкретному ринку і в </a:t>
            </a:r>
            <a:r>
              <a:rPr lang="ru-RU" dirty="0" err="1">
                <a:latin typeface="Times New Roman" panose="02020603050405020304" pitchFamily="18" charset="0"/>
                <a:ea typeface="Calibri" panose="020F0502020204030204" pitchFamily="34" charset="0"/>
                <a:cs typeface="Times New Roman" panose="02020603050405020304" pitchFamily="18" charset="0"/>
              </a:rPr>
              <a:t>певний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термін</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r>
              <a:rPr lang="ru-RU" dirty="0" err="1">
                <a:latin typeface="Times New Roman" panose="02020603050405020304" pitchFamily="18" charset="0"/>
                <a:ea typeface="Calibri" panose="020F0502020204030204" pitchFamily="34" charset="0"/>
              </a:rPr>
              <a:t>Конкурентоспроможність</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визначається</a:t>
            </a:r>
            <a:r>
              <a:rPr lang="ru-RU" dirty="0">
                <a:latin typeface="Times New Roman" panose="02020603050405020304" pitchFamily="18" charset="0"/>
                <a:ea typeface="Calibri" panose="020F0502020204030204" pitchFamily="34" charset="0"/>
              </a:rPr>
              <a:t> як </a:t>
            </a:r>
            <a:r>
              <a:rPr lang="ru-RU" dirty="0" err="1">
                <a:latin typeface="Times New Roman" panose="02020603050405020304" pitchFamily="18" charset="0"/>
                <a:ea typeface="Calibri" panose="020F0502020204030204" pitchFamily="34" charset="0"/>
              </a:rPr>
              <a:t>сукупність</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споживчих</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властивостей</a:t>
            </a:r>
            <a:r>
              <a:rPr lang="ru-RU" dirty="0">
                <a:latin typeface="Times New Roman" panose="02020603050405020304" pitchFamily="18" charset="0"/>
                <a:ea typeface="Calibri" panose="020F0502020204030204" pitchFamily="34" charset="0"/>
              </a:rPr>
              <a:t> товару, яка </a:t>
            </a:r>
            <a:r>
              <a:rPr lang="ru-RU" dirty="0" err="1">
                <a:latin typeface="Times New Roman" panose="02020603050405020304" pitchFamily="18" charset="0"/>
                <a:ea typeface="Calibri" panose="020F0502020204030204" pitchFamily="34" charset="0"/>
              </a:rPr>
              <a:t>забезпечує</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його</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здатність</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конкурувати</a:t>
            </a:r>
            <a:r>
              <a:rPr lang="ru-RU" dirty="0">
                <a:latin typeface="Times New Roman" panose="02020603050405020304" pitchFamily="18" charset="0"/>
                <a:ea typeface="Calibri" panose="020F0502020204030204" pitchFamily="34" charset="0"/>
              </a:rPr>
              <a:t> з аналогами на конкретному ринку в </a:t>
            </a:r>
            <a:r>
              <a:rPr lang="ru-RU" dirty="0" err="1">
                <a:latin typeface="Times New Roman" panose="02020603050405020304" pitchFamily="18" charset="0"/>
                <a:ea typeface="Calibri" panose="020F0502020204030204" pitchFamily="34" charset="0"/>
              </a:rPr>
              <a:t>певний</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період</a:t>
            </a:r>
            <a:r>
              <a:rPr lang="ru-RU" dirty="0">
                <a:latin typeface="Times New Roman" panose="02020603050405020304" pitchFamily="18" charset="0"/>
                <a:ea typeface="Calibri" panose="020F0502020204030204" pitchFamily="34" charset="0"/>
              </a:rPr>
              <a:t> часу </a:t>
            </a:r>
            <a:r>
              <a:rPr lang="ru-RU" dirty="0" err="1">
                <a:latin typeface="Times New Roman" panose="02020603050405020304" pitchFamily="18" charset="0"/>
                <a:ea typeface="Calibri" panose="020F0502020204030204" pitchFamily="34" charset="0"/>
              </a:rPr>
              <a:t>або</a:t>
            </a:r>
            <a:r>
              <a:rPr lang="ru-RU" dirty="0">
                <a:latin typeface="Times New Roman" panose="02020603050405020304" pitchFamily="18" charset="0"/>
                <a:ea typeface="Calibri" panose="020F0502020204030204" pitchFamily="34" charset="0"/>
              </a:rPr>
              <a:t> як </a:t>
            </a:r>
            <a:r>
              <a:rPr lang="ru-RU" dirty="0" err="1">
                <a:latin typeface="Times New Roman" panose="02020603050405020304" pitchFamily="18" charset="0"/>
                <a:ea typeface="Calibri" panose="020F0502020204030204" pitchFamily="34" charset="0"/>
              </a:rPr>
              <a:t>сукупність</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якісних</a:t>
            </a:r>
            <a:r>
              <a:rPr lang="ru-RU" dirty="0">
                <a:latin typeface="Times New Roman" panose="02020603050405020304" pitchFamily="18" charset="0"/>
                <a:ea typeface="Calibri" panose="020F0502020204030204" pitchFamily="34" charset="0"/>
              </a:rPr>
              <a:t> і </a:t>
            </a:r>
            <a:r>
              <a:rPr lang="ru-RU" dirty="0" err="1">
                <a:latin typeface="Times New Roman" panose="02020603050405020304" pitchFamily="18" charset="0"/>
                <a:ea typeface="Calibri" panose="020F0502020204030204" pitchFamily="34" charset="0"/>
              </a:rPr>
              <a:t>вартісних</a:t>
            </a:r>
            <a:r>
              <a:rPr lang="ru-RU" dirty="0">
                <a:latin typeface="Times New Roman" panose="02020603050405020304" pitchFamily="18" charset="0"/>
                <a:ea typeface="Calibri" panose="020F0502020204030204" pitchFamily="34" charset="0"/>
              </a:rPr>
              <a:t> характеристик товару, </a:t>
            </a:r>
            <a:r>
              <a:rPr lang="ru-RU" dirty="0" err="1">
                <a:latin typeface="Times New Roman" panose="02020603050405020304" pitchFamily="18" charset="0"/>
                <a:ea typeface="Calibri" panose="020F0502020204030204" pitchFamily="34" charset="0"/>
              </a:rPr>
              <a:t>що</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забезпечує</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задоволення</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конкретної</a:t>
            </a:r>
            <a:r>
              <a:rPr lang="ru-RU" dirty="0">
                <a:latin typeface="Times New Roman" panose="02020603050405020304" pitchFamily="18" charset="0"/>
                <a:ea typeface="Calibri" panose="020F0502020204030204" pitchFamily="34" charset="0"/>
              </a:rPr>
              <a:t> потреби (</a:t>
            </a:r>
            <a:r>
              <a:rPr lang="ru-RU" dirty="0" err="1">
                <a:latin typeface="Times New Roman" panose="02020603050405020304" pitchFamily="18" charset="0"/>
                <a:ea typeface="Calibri" panose="020F0502020204030204" pitchFamily="34" charset="0"/>
              </a:rPr>
              <a:t>здатність</a:t>
            </a:r>
            <a:r>
              <a:rPr lang="ru-RU" dirty="0">
                <a:latin typeface="Times New Roman" panose="02020603050405020304" pitchFamily="18" charset="0"/>
                <a:ea typeface="Calibri" panose="020F0502020204030204" pitchFamily="34" charset="0"/>
              </a:rPr>
              <a:t> товару бути </a:t>
            </a:r>
            <a:r>
              <a:rPr lang="ru-RU" dirty="0" err="1">
                <a:latin typeface="Times New Roman" panose="02020603050405020304" pitchFamily="18" charset="0"/>
                <a:ea typeface="Calibri" panose="020F0502020204030204" pitchFamily="34" charset="0"/>
              </a:rPr>
              <a:t>виділеним</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споживачем</a:t>
            </a:r>
            <a:r>
              <a:rPr lang="ru-RU" dirty="0">
                <a:latin typeface="Times New Roman" panose="02020603050405020304" pitchFamily="18" charset="0"/>
                <a:ea typeface="Calibri" panose="020F0502020204030204" pitchFamily="34" charset="0"/>
              </a:rPr>
              <a:t> з-</a:t>
            </a:r>
            <a:r>
              <a:rPr lang="ru-RU" dirty="0" err="1">
                <a:latin typeface="Times New Roman" panose="02020603050405020304" pitchFamily="18" charset="0"/>
                <a:ea typeface="Calibri" panose="020F0502020204030204" pitchFamily="34" charset="0"/>
              </a:rPr>
              <a:t>поміж</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аналогічних</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товарів</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які</a:t>
            </a:r>
            <a:r>
              <a:rPr lang="ru-RU" dirty="0">
                <a:latin typeface="Times New Roman" panose="02020603050405020304" pitchFamily="18" charset="0"/>
                <a:ea typeface="Calibri" panose="020F0502020204030204" pitchFamily="34" charset="0"/>
              </a:rPr>
              <a:t> </a:t>
            </a:r>
            <a:r>
              <a:rPr lang="ru-RU" dirty="0" err="1">
                <a:latin typeface="Times New Roman" panose="02020603050405020304" pitchFamily="18" charset="0"/>
                <a:ea typeface="Calibri" panose="020F0502020204030204" pitchFamily="34" charset="0"/>
              </a:rPr>
              <a:t>пропонуються</a:t>
            </a:r>
            <a:r>
              <a:rPr lang="ru-RU" dirty="0">
                <a:latin typeface="Times New Roman" panose="02020603050405020304" pitchFamily="18" charset="0"/>
                <a:ea typeface="Calibri" panose="020F0502020204030204" pitchFamily="34" charset="0"/>
              </a:rPr>
              <a:t> на ринку </a:t>
            </a:r>
            <a:r>
              <a:rPr lang="ru-RU" dirty="0" err="1">
                <a:latin typeface="Times New Roman" panose="02020603050405020304" pitchFamily="18" charset="0"/>
                <a:ea typeface="Calibri" panose="020F0502020204030204" pitchFamily="34" charset="0"/>
              </a:rPr>
              <a:t>фірмами</a:t>
            </a:r>
            <a:r>
              <a:rPr lang="ru-RU" dirty="0">
                <a:latin typeface="Times New Roman" panose="02020603050405020304" pitchFamily="18" charset="0"/>
                <a:ea typeface="Calibri" panose="020F0502020204030204" pitchFamily="34" charset="0"/>
              </a:rPr>
              <a:t>-конкурентами</a:t>
            </a:r>
            <a:r>
              <a:rPr lang="ru-RU" dirty="0" smtClean="0">
                <a:latin typeface="Times New Roman" panose="02020603050405020304" pitchFamily="18" charset="0"/>
                <a:ea typeface="Calibri" panose="020F0502020204030204" pitchFamily="34" charset="0"/>
              </a:rPr>
              <a:t>).</a:t>
            </a:r>
          </a:p>
          <a:p>
            <a:r>
              <a:rPr lang="ru-RU" dirty="0"/>
              <a:t>До </a:t>
            </a:r>
            <a:r>
              <a:rPr lang="ru-RU" dirty="0" err="1"/>
              <a:t>факторів</a:t>
            </a:r>
            <a:r>
              <a:rPr lang="ru-RU" dirty="0"/>
              <a:t>, </a:t>
            </a:r>
            <a:r>
              <a:rPr lang="ru-RU" dirty="0" err="1"/>
              <a:t>що</a:t>
            </a:r>
            <a:r>
              <a:rPr lang="ru-RU" dirty="0"/>
              <a:t> </a:t>
            </a:r>
            <a:r>
              <a:rPr lang="ru-RU" dirty="0" err="1"/>
              <a:t>впливають</a:t>
            </a:r>
            <a:r>
              <a:rPr lang="ru-RU" dirty="0"/>
              <a:t> на </a:t>
            </a:r>
            <a:r>
              <a:rPr lang="ru-RU" dirty="0" err="1"/>
              <a:t>конкурентоспроможність</a:t>
            </a:r>
            <a:r>
              <a:rPr lang="ru-RU" dirty="0"/>
              <a:t> товару, з </a:t>
            </a:r>
            <a:r>
              <a:rPr lang="ru-RU" dirty="0" err="1"/>
              <a:t>маркетингових</a:t>
            </a:r>
            <a:r>
              <a:rPr lang="ru-RU" dirty="0"/>
              <a:t> </a:t>
            </a:r>
            <a:r>
              <a:rPr lang="ru-RU" dirty="0" err="1"/>
              <a:t>позицій</a:t>
            </a:r>
            <a:r>
              <a:rPr lang="ru-RU" dirty="0"/>
              <a:t>, </a:t>
            </a:r>
            <a:r>
              <a:rPr lang="ru-RU" dirty="0" err="1"/>
              <a:t>відносяться</a:t>
            </a:r>
            <a:r>
              <a:rPr lang="ru-RU" dirty="0"/>
              <a:t> </a:t>
            </a:r>
            <a:r>
              <a:rPr lang="ru-RU" dirty="0" err="1"/>
              <a:t>наступні</a:t>
            </a:r>
            <a:r>
              <a:rPr lang="ru-RU" dirty="0"/>
              <a:t>: </a:t>
            </a:r>
            <a:r>
              <a:rPr lang="ru-RU" dirty="0" err="1"/>
              <a:t>якість</a:t>
            </a:r>
            <a:r>
              <a:rPr lang="ru-RU" dirty="0"/>
              <a:t>, </a:t>
            </a:r>
            <a:r>
              <a:rPr lang="ru-RU" dirty="0" err="1"/>
              <a:t>ціна</a:t>
            </a:r>
            <a:r>
              <a:rPr lang="ru-RU" dirty="0"/>
              <a:t> та </a:t>
            </a:r>
            <a:r>
              <a:rPr lang="ru-RU" dirty="0" err="1"/>
              <a:t>маркетингове</a:t>
            </a:r>
            <a:r>
              <a:rPr lang="ru-RU" dirty="0"/>
              <a:t> </a:t>
            </a:r>
            <a:r>
              <a:rPr lang="ru-RU" dirty="0" err="1"/>
              <a:t>оточення</a:t>
            </a:r>
            <a:r>
              <a:rPr lang="ru-RU" dirty="0"/>
              <a:t>.</a:t>
            </a:r>
            <a:endParaRPr lang="en-US" dirty="0"/>
          </a:p>
          <a:p>
            <a:r>
              <a:rPr lang="ru-RU" dirty="0" err="1"/>
              <a:t>Існують</a:t>
            </a:r>
            <a:r>
              <a:rPr lang="ru-RU" dirty="0"/>
              <a:t> два </a:t>
            </a:r>
            <a:r>
              <a:rPr lang="ru-RU" dirty="0" err="1"/>
              <a:t>рівні</a:t>
            </a:r>
            <a:r>
              <a:rPr lang="ru-RU" dirty="0"/>
              <a:t> </a:t>
            </a:r>
            <a:r>
              <a:rPr lang="ru-RU" dirty="0" err="1"/>
              <a:t>конкурентоспроможності</a:t>
            </a:r>
            <a:r>
              <a:rPr lang="ru-RU" dirty="0"/>
              <a:t>:</a:t>
            </a:r>
            <a:endParaRPr lang="en-US" dirty="0"/>
          </a:p>
          <a:p>
            <a:r>
              <a:rPr lang="ru-RU" dirty="0"/>
              <a:t>1. </a:t>
            </a:r>
            <a:r>
              <a:rPr lang="ru-RU" dirty="0" err="1"/>
              <a:t>конкурентоспроможність</a:t>
            </a:r>
            <a:r>
              <a:rPr lang="ru-RU" dirty="0"/>
              <a:t> </a:t>
            </a:r>
            <a:r>
              <a:rPr lang="ru-RU" dirty="0" err="1"/>
              <a:t>підприємства</a:t>
            </a:r>
            <a:r>
              <a:rPr lang="ru-RU" dirty="0"/>
              <a:t>;</a:t>
            </a:r>
            <a:endParaRPr lang="en-US" dirty="0"/>
          </a:p>
          <a:p>
            <a:r>
              <a:rPr lang="ru-RU" dirty="0"/>
              <a:t>2. </a:t>
            </a:r>
            <a:r>
              <a:rPr lang="ru-RU" dirty="0" err="1"/>
              <a:t>конкурентоспроможність</a:t>
            </a:r>
            <a:r>
              <a:rPr lang="ru-RU" dirty="0"/>
              <a:t> </a:t>
            </a:r>
            <a:r>
              <a:rPr lang="ru-RU" dirty="0" err="1"/>
              <a:t>продукції</a:t>
            </a:r>
            <a:r>
              <a:rPr lang="ru-RU" dirty="0"/>
              <a:t>.</a:t>
            </a:r>
            <a:endParaRPr lang="en-US" dirty="0"/>
          </a:p>
          <a:p>
            <a:r>
              <a:rPr lang="ru-RU" dirty="0" err="1"/>
              <a:t>Товарознавство</a:t>
            </a:r>
            <a:r>
              <a:rPr lang="ru-RU" dirty="0"/>
              <a:t> </a:t>
            </a:r>
            <a:r>
              <a:rPr lang="ru-RU" dirty="0" err="1"/>
              <a:t>визначає</a:t>
            </a:r>
            <a:r>
              <a:rPr lang="ru-RU" dirty="0"/>
              <a:t> </a:t>
            </a:r>
            <a:r>
              <a:rPr lang="ru-RU" dirty="0" err="1"/>
              <a:t>лише</a:t>
            </a:r>
            <a:r>
              <a:rPr lang="ru-RU" dirty="0"/>
              <a:t> </a:t>
            </a:r>
            <a:r>
              <a:rPr lang="ru-RU" dirty="0" err="1"/>
              <a:t>другий</a:t>
            </a:r>
            <a:r>
              <a:rPr lang="ru-RU" dirty="0"/>
              <a:t> </a:t>
            </a:r>
            <a:r>
              <a:rPr lang="ru-RU" dirty="0" err="1"/>
              <a:t>рівень</a:t>
            </a:r>
            <a:r>
              <a:rPr lang="ru-RU" dirty="0"/>
              <a:t>, в той час як для маркетингу характерно </a:t>
            </a:r>
            <a:r>
              <a:rPr lang="ru-RU" dirty="0" err="1"/>
              <a:t>визначення</a:t>
            </a:r>
            <a:r>
              <a:rPr lang="ru-RU" dirty="0"/>
              <a:t> </a:t>
            </a:r>
            <a:r>
              <a:rPr lang="ru-RU" dirty="0" err="1"/>
              <a:t>обох</a:t>
            </a:r>
            <a:r>
              <a:rPr lang="ru-RU" dirty="0"/>
              <a:t> </a:t>
            </a:r>
            <a:r>
              <a:rPr lang="ru-RU" dirty="0" err="1"/>
              <a:t>рівнів</a:t>
            </a:r>
            <a:endParaRPr lang="en-US" dirty="0"/>
          </a:p>
        </p:txBody>
      </p:sp>
    </p:spTree>
    <p:extLst>
      <p:ext uri="{BB962C8B-B14F-4D97-AF65-F5344CB8AC3E}">
        <p14:creationId xmlns:p14="http://schemas.microsoft.com/office/powerpoint/2010/main" val="3540541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103120" y="1361669"/>
            <a:ext cx="9810206" cy="4104676"/>
          </a:xfrm>
          <a:prstGeom prst="rect">
            <a:avLst/>
          </a:prstGeom>
        </p:spPr>
      </p:pic>
      <p:sp>
        <p:nvSpPr>
          <p:cNvPr id="3" name="Заголовок 2"/>
          <p:cNvSpPr>
            <a:spLocks noGrp="1"/>
          </p:cNvSpPr>
          <p:nvPr>
            <p:ph type="title" idx="4294967295"/>
          </p:nvPr>
        </p:nvSpPr>
        <p:spPr>
          <a:xfrm>
            <a:off x="117567" y="98425"/>
            <a:ext cx="12074434" cy="1049338"/>
          </a:xfrm>
        </p:spPr>
        <p:txBody>
          <a:bodyPr/>
          <a:lstStyle/>
          <a:p>
            <a:pPr algn="ctr"/>
            <a:r>
              <a:rPr lang="en-US" i="1" dirty="0"/>
              <a:t> </a:t>
            </a:r>
            <a:r>
              <a:rPr lang="uk-UA" dirty="0"/>
              <a:t>Головні проблеми, що призупиняють розвиток товарознавства</a:t>
            </a:r>
            <a:endParaRPr lang="en-US" dirty="0"/>
          </a:p>
        </p:txBody>
      </p:sp>
    </p:spTree>
    <p:extLst>
      <p:ext uri="{BB962C8B-B14F-4D97-AF65-F5344CB8AC3E}">
        <p14:creationId xmlns:p14="http://schemas.microsoft.com/office/powerpoint/2010/main" val="2942984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40871"/>
            <a:ext cx="11704320" cy="3970318"/>
          </a:xfrm>
          <a:prstGeom prst="rect">
            <a:avLst/>
          </a:prstGeom>
        </p:spPr>
        <p:txBody>
          <a:bodyPr wrap="square">
            <a:spAutoFit/>
          </a:bodyPr>
          <a:lstStyle/>
          <a:p>
            <a:pPr marL="342900" marR="55245" lvl="0" indent="-342900" algn="just">
              <a:spcAft>
                <a:spcPts val="0"/>
              </a:spcAft>
              <a:buSzPts val="1200"/>
              <a:buFont typeface="Times New Roman" panose="02020603050405020304" pitchFamily="18" charset="0"/>
              <a:buAutoNum type="arabicPeriod"/>
              <a:tabLst>
                <a:tab pos="412115" algn="l"/>
              </a:tabLst>
            </a:pPr>
            <a:r>
              <a:rPr lang="uk-UA">
                <a:latin typeface="Times New Roman" panose="02020603050405020304" pitchFamily="18" charset="0"/>
                <a:ea typeface="Times New Roman" panose="02020603050405020304" pitchFamily="18" charset="0"/>
              </a:rPr>
              <a:t>Наявність неузгоджених або відсутніх стандартів якості та безпеки товарів може ускладнювати міжнародну торгівлю</a:t>
            </a:r>
            <a:r>
              <a:rPr lang="uk-UA" spc="-10">
                <a:latin typeface="Times New Roman" panose="02020603050405020304" pitchFamily="18" charset="0"/>
                <a:ea typeface="Times New Roman" panose="02020603050405020304" pitchFamily="18" charset="0"/>
              </a:rPr>
              <a:t> </a:t>
            </a:r>
            <a:r>
              <a:rPr lang="uk-UA">
                <a:latin typeface="Times New Roman" panose="02020603050405020304" pitchFamily="18" charset="0"/>
                <a:ea typeface="Times New Roman" panose="02020603050405020304" pitchFamily="18" charset="0"/>
              </a:rPr>
              <a:t>та знижувати довіру споживачів. </a:t>
            </a:r>
            <a:r>
              <a:rPr lang="uk-UA" dirty="0">
                <a:latin typeface="Times New Roman" panose="02020603050405020304" pitchFamily="18" charset="0"/>
                <a:ea typeface="Times New Roman" panose="02020603050405020304" pitchFamily="18" charset="0"/>
              </a:rPr>
              <a:t>Проблема</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відсутності стандартів у товарознавстві є серйозною та важливою для різних галузей, де використовується класифікація та опис товарів. Товарознавство, як наука про товари та їх характеристики, має за мету систематизацію, класифікацію та опис товарів з урахуванням</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їх фізичних, хімічних, функціональних та інших властивостей. Відсутність чітких стандартів у цій області може призводити до низки проблем: так, до прикладу, відсутність узгоджених стандартів у описі товарів ускладнює співпрацю між різними галузями, компаніями та державними органами. Якщо кожен суб’єкт використовує власні терміни та класифікації, це може призвести до непорозумінь та помилкового використання товарів. Крім того, відсутність стандартів у товарознавстві може ускладнити міжнародну торгівлю, де точні та однозначні характеристики товарів є важливими для міжнародних угод та регуляторних вимог; може негативно вплинути на якість та безпеку виробів [8]. Наприклад, в області харчової промисловості чіткі стандарти щодо складу та властивостей продуктів є критичними</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2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забезпечення</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безпеки</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споживачів;</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може</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створювати</a:t>
            </a:r>
            <a:r>
              <a:rPr lang="uk-UA" spc="-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правові</a:t>
            </a:r>
            <a:r>
              <a:rPr lang="uk-UA" spc="-1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a:t>
            </a:r>
            <a:r>
              <a:rPr lang="uk-UA" spc="-15"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регуляторні прогалини, коли йдеться про оцінку відповідності товарів чи виробів встановленим</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вимогам та стандартам.</a:t>
            </a:r>
            <a:endParaRPr lang="en-US" sz="16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91752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691" y="250678"/>
            <a:ext cx="11691258" cy="5539978"/>
          </a:xfrm>
          <a:prstGeom prst="rect">
            <a:avLst/>
          </a:prstGeom>
        </p:spPr>
        <p:txBody>
          <a:bodyPr wrap="square">
            <a:spAutoFit/>
          </a:bodyPr>
          <a:lstStyle/>
          <a:p>
            <a:pPr marR="57150" lvl="0" algn="just">
              <a:spcAft>
                <a:spcPts val="0"/>
              </a:spcAft>
              <a:buSzPts val="1200"/>
              <a:tabLst>
                <a:tab pos="374650" algn="l"/>
              </a:tabLst>
            </a:pPr>
            <a:r>
              <a:rPr lang="uk-UA" dirty="0" smtClean="0">
                <a:latin typeface="Times New Roman" panose="02020603050405020304" pitchFamily="18" charset="0"/>
                <a:ea typeface="Times New Roman" panose="02020603050405020304" pitchFamily="18" charset="0"/>
              </a:rPr>
              <a:t>2. Проблема </a:t>
            </a:r>
            <a:r>
              <a:rPr lang="uk-UA" dirty="0">
                <a:latin typeface="Times New Roman" panose="02020603050405020304" pitchFamily="18" charset="0"/>
                <a:ea typeface="Times New Roman" panose="02020603050405020304" pitchFamily="18" charset="0"/>
              </a:rPr>
              <a:t>технологічних викликів у товарознавстві охоплює різні аспекти, пов’язані з використанням технологій у процесі виробництва, ідентифікації, класифікації та оцінки товарів. Технологічні зміни і вдосконалення можуть впливати як позитивно, полегшуючи</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поліпшуючи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процеси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товарознавства,</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так</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і</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ставити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перед</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галуззю</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нові</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виклики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[11]. Ось деякі ключові проблеми технологічних аспектів товарознавства:</a:t>
            </a:r>
            <a:endParaRPr lang="en-US" sz="1600" dirty="0">
              <a:latin typeface="Times New Roman" panose="02020603050405020304" pitchFamily="18" charset="0"/>
              <a:ea typeface="Times New Roman" panose="02020603050405020304" pitchFamily="18" charset="0"/>
            </a:endParaRPr>
          </a:p>
          <a:p>
            <a:pPr marL="38100" marR="57150" indent="179705" algn="just">
              <a:spcAft>
                <a:spcPts val="0"/>
              </a:spcAft>
            </a:pPr>
            <a:r>
              <a:rPr lang="uk-UA" dirty="0">
                <a:latin typeface="Times New Roman" panose="02020603050405020304" pitchFamily="18" charset="0"/>
                <a:ea typeface="Times New Roman" panose="02020603050405020304" pitchFamily="18" charset="0"/>
              </a:rPr>
              <a:t>−</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автоматизація та автоматична ідентифікація: за допомогою новітніх технологій, таких як машинне навчання та штучний інтелект, виробники стали здатні автоматизувати багато процесів ідентифікації товарів [9]. Проте точність цих систем не завжди є достатньою, і можуть виникати помилки при розпізнаванні або класифікації товарів;</a:t>
            </a:r>
            <a:endParaRPr lang="en-US" dirty="0">
              <a:latin typeface="Times New Roman" panose="02020603050405020304" pitchFamily="18" charset="0"/>
              <a:ea typeface="Times New Roman" panose="02020603050405020304" pitchFamily="18" charset="0"/>
            </a:endParaRPr>
          </a:p>
          <a:p>
            <a:pPr marL="38100" marR="55880" indent="179705" algn="just">
              <a:spcAft>
                <a:spcPts val="0"/>
              </a:spcAft>
            </a:pPr>
            <a:r>
              <a:rPr lang="uk-UA"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cкладність</a:t>
            </a:r>
            <a:r>
              <a:rPr lang="uk-UA" dirty="0">
                <a:latin typeface="Times New Roman" panose="02020603050405020304" pitchFamily="18" charset="0"/>
                <a:ea typeface="Times New Roman" panose="02020603050405020304" pitchFamily="18" charset="0"/>
              </a:rPr>
              <a:t> технічних характеристик: З розвитком нових матеріалів та технологій виробництва з’являються більш складні технічні характеристики товарів, які потребують глибокого розуміння та експертизи для їх правильної ідентифікації та опису;</a:t>
            </a:r>
            <a:endParaRPr lang="en-US" dirty="0">
              <a:latin typeface="Times New Roman" panose="02020603050405020304" pitchFamily="18" charset="0"/>
              <a:ea typeface="Times New Roman" panose="02020603050405020304" pitchFamily="18" charset="0"/>
            </a:endParaRPr>
          </a:p>
          <a:p>
            <a:r>
              <a:rPr lang="uk-UA" sz="1600" dirty="0">
                <a:latin typeface="Times New Roman" panose="02020603050405020304" pitchFamily="18" charset="0"/>
                <a:ea typeface="Times New Roman" panose="02020603050405020304" pitchFamily="18" charset="0"/>
              </a:rPr>
              <a:t>−</a:t>
            </a:r>
            <a:r>
              <a:rPr lang="uk-UA" sz="1600" spc="200" dirty="0">
                <a:latin typeface="Times New Roman" panose="02020603050405020304" pitchFamily="18" charset="0"/>
                <a:ea typeface="Times New Roman" panose="02020603050405020304" pitchFamily="18" charset="0"/>
              </a:rPr>
              <a:t> </a:t>
            </a:r>
            <a:r>
              <a:rPr lang="uk-UA" sz="1600" dirty="0" err="1">
                <a:latin typeface="Times New Roman" panose="02020603050405020304" pitchFamily="18" charset="0"/>
                <a:ea typeface="Times New Roman" panose="02020603050405020304" pitchFamily="18" charset="0"/>
              </a:rPr>
              <a:t>cтандартизація</a:t>
            </a:r>
            <a:r>
              <a:rPr lang="uk-UA" sz="1600" dirty="0">
                <a:latin typeface="Times New Roman" panose="02020603050405020304" pitchFamily="18" charset="0"/>
                <a:ea typeface="Times New Roman" panose="02020603050405020304" pitchFamily="18" charset="0"/>
              </a:rPr>
              <a:t> даних і інформаційні системи: Відсутність загальних стандартів у</a:t>
            </a:r>
            <a:r>
              <a:rPr lang="uk-UA" sz="1600" spc="400" dirty="0">
                <a:latin typeface="Times New Roman" panose="02020603050405020304" pitchFamily="18" charset="0"/>
                <a:ea typeface="Times New Roman" panose="02020603050405020304" pitchFamily="18" charset="0"/>
              </a:rPr>
              <a:t> </a:t>
            </a:r>
            <a:r>
              <a:rPr lang="uk-UA" sz="1600" dirty="0">
                <a:latin typeface="Times New Roman" panose="02020603050405020304" pitchFamily="18" charset="0"/>
                <a:ea typeface="Times New Roman" panose="02020603050405020304" pitchFamily="18" charset="0"/>
              </a:rPr>
              <a:t>сфері товарознавства може ускладнювати обмін інформацією між виробниками, дистриб’юторами та споживачами. Потреба у стандартизованих інформаційних системах для ефективного управління та обробки даних про </a:t>
            </a:r>
            <a:r>
              <a:rPr lang="uk-UA" sz="1600" dirty="0" smtClean="0">
                <a:latin typeface="Times New Roman" panose="02020603050405020304" pitchFamily="18" charset="0"/>
                <a:ea typeface="Times New Roman" panose="02020603050405020304" pitchFamily="18" charset="0"/>
              </a:rPr>
              <a:t>товари</a:t>
            </a:r>
          </a:p>
          <a:p>
            <a:r>
              <a:rPr lang="uk-UA" dirty="0"/>
              <a:t>− безпека та захист даних: Використання інформаційних технологій у товарознавстві створює виклики з питань захисту конфіденційності та безпеки даних про товари, особливо коли йдеться про інтелектуальну власність та комерційну інформацію;</a:t>
            </a:r>
            <a:endParaRPr lang="en-US" dirty="0"/>
          </a:p>
          <a:p>
            <a:r>
              <a:rPr lang="uk-UA" dirty="0"/>
              <a:t>− інтеграція з іншими технологіями: товарознавство пов’язане з іншими технологічними сферами, такими як </a:t>
            </a:r>
            <a:r>
              <a:rPr lang="uk-UA" dirty="0" smtClean="0"/>
              <a:t>IT </a:t>
            </a:r>
            <a:r>
              <a:rPr lang="uk-UA" dirty="0"/>
              <a:t>(Інтернет речей), </a:t>
            </a:r>
            <a:r>
              <a:rPr lang="uk-UA" dirty="0" err="1"/>
              <a:t>блокчейн</a:t>
            </a:r>
            <a:r>
              <a:rPr lang="uk-UA" dirty="0"/>
              <a:t>, аналітика даних тощо. Інтеграція цих технологій може вимагати нових підходів та компетенцій у сфері товарознавства.</a:t>
            </a:r>
            <a:endParaRPr lang="en-US" dirty="0"/>
          </a:p>
          <a:p>
            <a:endParaRPr lang="en-US" dirty="0"/>
          </a:p>
        </p:txBody>
      </p:sp>
    </p:spTree>
    <p:extLst>
      <p:ext uri="{BB962C8B-B14F-4D97-AF65-F5344CB8AC3E}">
        <p14:creationId xmlns:p14="http://schemas.microsoft.com/office/powerpoint/2010/main" val="617580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8254"/>
            <a:ext cx="12096206" cy="4524315"/>
          </a:xfrm>
          <a:prstGeom prst="rect">
            <a:avLst/>
          </a:prstGeom>
        </p:spPr>
        <p:txBody>
          <a:bodyPr wrap="square">
            <a:spAutoFit/>
          </a:bodyPr>
          <a:lstStyle/>
          <a:p>
            <a:pPr marR="53975" lvl="0" algn="just">
              <a:spcAft>
                <a:spcPts val="0"/>
              </a:spcAft>
              <a:buSzPts val="1200"/>
              <a:tabLst>
                <a:tab pos="372745" algn="l"/>
              </a:tabLst>
            </a:pPr>
            <a:r>
              <a:rPr lang="uk-UA" dirty="0" smtClean="0">
                <a:latin typeface="Times New Roman" panose="02020603050405020304" pitchFamily="18" charset="0"/>
                <a:ea typeface="Times New Roman" panose="02020603050405020304" pitchFamily="18" charset="0"/>
              </a:rPr>
              <a:t>3. Недостатня </a:t>
            </a:r>
            <a:r>
              <a:rPr lang="uk-UA" dirty="0">
                <a:latin typeface="Times New Roman" panose="02020603050405020304" pitchFamily="18" charset="0"/>
                <a:ea typeface="Times New Roman" panose="02020603050405020304" pitchFamily="18" charset="0"/>
              </a:rPr>
              <a:t>обізнаність споживачів щодо якості і безпеки товарів може призводити до недовіри до ринку і зменшення попиту на нові продукти. споживачі не мають достатньої інформації</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або</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розуміння</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продукти,</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які</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вони</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купують</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або</a:t>
            </a:r>
            <a:r>
              <a:rPr lang="uk-UA" spc="4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використовують.</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Ця проблема може мати серйозні наслідки для споживачів, виробників та ринку загалом. Деталізуємо цю проблему:</a:t>
            </a:r>
            <a:endParaRPr lang="en-US" sz="1600" dirty="0">
              <a:latin typeface="Times New Roman" panose="02020603050405020304" pitchFamily="18" charset="0"/>
              <a:ea typeface="Times New Roman" panose="02020603050405020304" pitchFamily="18" charset="0"/>
            </a:endParaRPr>
          </a:p>
          <a:p>
            <a:pPr marL="38100" marR="53975" indent="179705" algn="just">
              <a:spcBef>
                <a:spcPts val="5"/>
              </a:spcBef>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багато споживачів можуть не розуміти технічні характеристики або склад продуктів, які вони купують. Наприклад, споживачі можуть бути необізнані зі складом харчових продуктів, хімічними складниками товарів або технічними параметрами техніки;</a:t>
            </a:r>
            <a:endParaRPr lang="en-US" dirty="0">
              <a:latin typeface="Times New Roman" panose="02020603050405020304" pitchFamily="18" charset="0"/>
              <a:ea typeface="Times New Roman" panose="02020603050405020304" pitchFamily="18" charset="0"/>
            </a:endParaRPr>
          </a:p>
          <a:p>
            <a:pPr marL="38100" marR="53340" indent="179705" algn="just">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відсутність знань про стандарти якості та безпеки може призводити до придбання низькоякісних або небезпечних товарів. Споживачі можуть не здогадуватись про ризики, пов’язані з використанням певних товарів;</a:t>
            </a:r>
            <a:endParaRPr lang="en-US" dirty="0">
              <a:latin typeface="Times New Roman" panose="02020603050405020304" pitchFamily="18" charset="0"/>
              <a:ea typeface="Times New Roman" panose="02020603050405020304" pitchFamily="18" charset="0"/>
            </a:endParaRPr>
          </a:p>
          <a:p>
            <a:pPr marL="38100" marR="56515" indent="179705" algn="just">
              <a:spcAft>
                <a:spcPts val="0"/>
              </a:spcAft>
            </a:pPr>
            <a:r>
              <a:rPr lang="uk-UA" dirty="0">
                <a:latin typeface="Times New Roman" panose="02020603050405020304" pitchFamily="18" charset="0"/>
                <a:ea typeface="Times New Roman" panose="02020603050405020304" pitchFamily="18" charset="0"/>
              </a:rPr>
              <a:t>− відсутність</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обізнаності</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споживачів</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створює</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умови</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для</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маніпуляції</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з</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боку виробників або продавців. Наприклад, можуть розповсюджуватись міфи або недостовірна інформація про користь або шкідливість певних товарів;</a:t>
            </a:r>
            <a:endParaRPr lang="en-US" dirty="0">
              <a:latin typeface="Times New Roman" panose="02020603050405020304" pitchFamily="18" charset="0"/>
              <a:ea typeface="Times New Roman" panose="02020603050405020304" pitchFamily="18" charset="0"/>
            </a:endParaRPr>
          </a:p>
          <a:p>
            <a:pPr marL="38100" marR="57150" indent="179705" algn="just">
              <a:spcAft>
                <a:spcPts val="0"/>
              </a:spcAft>
            </a:pPr>
            <a:r>
              <a:rPr lang="uk-UA" dirty="0">
                <a:latin typeface="Times New Roman" panose="02020603050405020304" pitchFamily="18" charset="0"/>
                <a:ea typeface="Times New Roman" panose="02020603050405020304" pitchFamily="18" charset="0"/>
              </a:rPr>
              <a:t>− вплив на здоров’я та безпеку: низький рівень освіченості може призвести до неправильного користування технікою або медичними приладами, що може негативно позначитись на здоров’ї споживачів;</a:t>
            </a:r>
            <a:endParaRPr lang="en-US" dirty="0">
              <a:latin typeface="Times New Roman" panose="02020603050405020304" pitchFamily="18" charset="0"/>
              <a:ea typeface="Times New Roman" panose="02020603050405020304" pitchFamily="18" charset="0"/>
            </a:endParaRPr>
          </a:p>
          <a:p>
            <a:pPr marL="38100" marR="55880" indent="179705" algn="just">
              <a:spcBef>
                <a:spcPts val="5"/>
              </a:spcBef>
              <a:spcAft>
                <a:spcPts val="0"/>
              </a:spcAft>
            </a:pPr>
            <a:r>
              <a:rPr lang="uk-UA" dirty="0">
                <a:latin typeface="Times New Roman" panose="02020603050405020304" pitchFamily="18" charset="0"/>
                <a:ea typeface="Times New Roman" panose="02020603050405020304" pitchFamily="18" charset="0"/>
              </a:rPr>
              <a:t>−</a:t>
            </a:r>
            <a:r>
              <a:rPr lang="uk-UA" spc="200"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втрата можливостей інновацій: недостатня освіченість споживачів у сфері новітніх технологій чи інноваційних продуктів може призводити до того, що нові розробки не знаходять адекватного попиту або не отримують необхідної підтримки.</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10983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TM10001114[[fn=Галерея]]</Template>
  <TotalTime>44</TotalTime>
  <Words>2705</Words>
  <Application>Microsoft Office PowerPoint</Application>
  <PresentationFormat>Широкоэкранный</PresentationFormat>
  <Paragraphs>86</Paragraphs>
  <Slides>14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Gill Sans MT</vt:lpstr>
      <vt:lpstr>Times New Roman</vt:lpstr>
      <vt:lpstr>Wingdings</vt:lpstr>
      <vt:lpstr>Gallery</vt:lpstr>
      <vt:lpstr>Товарознавство у сучасних умовах ринку</vt:lpstr>
      <vt:lpstr>Презентация PowerPoint</vt:lpstr>
      <vt:lpstr>Презентация PowerPoint</vt:lpstr>
      <vt:lpstr>Презентация PowerPoint</vt:lpstr>
      <vt:lpstr>Презентация PowerPoint</vt:lpstr>
      <vt:lpstr> Головні проблеми, що призупиняють розвиток товарознавства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висновки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Товарознавство у сучасних умовах ринку</dc:title>
  <dc:creator>Valeria Tymoshyk</dc:creator>
  <cp:lastModifiedBy>Valeria Tymoshyk</cp:lastModifiedBy>
  <cp:revision>5</cp:revision>
  <dcterms:created xsi:type="dcterms:W3CDTF">2025-01-28T18:07:42Z</dcterms:created>
  <dcterms:modified xsi:type="dcterms:W3CDTF">2025-01-28T18:52:30Z</dcterms:modified>
</cp:coreProperties>
</file>