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72" r:id="rId4"/>
    <p:sldId id="280" r:id="rId5"/>
    <p:sldId id="281" r:id="rId6"/>
    <p:sldId id="282" r:id="rId7"/>
    <p:sldId id="283" r:id="rId8"/>
    <p:sldId id="284" r:id="rId9"/>
    <p:sldId id="285" r:id="rId10"/>
    <p:sldId id="296" r:id="rId11"/>
    <p:sldId id="295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27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06" autoAdjust="0"/>
    <p:restoredTop sz="94660"/>
  </p:normalViewPr>
  <p:slideViewPr>
    <p:cSldViewPr>
      <p:cViewPr>
        <p:scale>
          <a:sx n="50" d="100"/>
          <a:sy n="50" d="100"/>
        </p:scale>
        <p:origin x="-2376" y="-7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60219-AC63-4E00-94F3-AAB03AE19959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063AF-5CC6-4EC3-8F87-485C4B4A62E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56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80E3-9152-4CD5-8371-8B60106BCA8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A8-5EF4-4B6D-9026-65084F7AA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160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80E3-9152-4CD5-8371-8B60106BCA8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A8-5EF4-4B6D-9026-65084F7AA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78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80E3-9152-4CD5-8371-8B60106BCA8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A8-5EF4-4B6D-9026-65084F7AA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63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80E3-9152-4CD5-8371-8B60106BCA8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A8-5EF4-4B6D-9026-65084F7AA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29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80E3-9152-4CD5-8371-8B60106BCA8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A8-5EF4-4B6D-9026-65084F7AA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796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80E3-9152-4CD5-8371-8B60106BCA8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A8-5EF4-4B6D-9026-65084F7AA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9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80E3-9152-4CD5-8371-8B60106BCA8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A8-5EF4-4B6D-9026-65084F7AA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530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80E3-9152-4CD5-8371-8B60106BCA8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A8-5EF4-4B6D-9026-65084F7AA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85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80E3-9152-4CD5-8371-8B60106BCA8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A8-5EF4-4B6D-9026-65084F7AA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771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80E3-9152-4CD5-8371-8B60106BCA8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A8-5EF4-4B6D-9026-65084F7AA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65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80E3-9152-4CD5-8371-8B60106BCA8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A8-5EF4-4B6D-9026-65084F7AA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75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980E3-9152-4CD5-8371-8B60106BCA8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758A8-5EF4-4B6D-9026-65084F7AA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67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143248"/>
            <a:ext cx="7772400" cy="1872208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Основи аналізу даних в 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SPSS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20px-SPSS_logo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857232"/>
            <a:ext cx="2095500" cy="2095500"/>
          </a:xfrm>
          <a:prstGeom prst="rect">
            <a:avLst/>
          </a:prstGeom>
        </p:spPr>
      </p:pic>
      <p:pic>
        <p:nvPicPr>
          <p:cNvPr id="7" name="Рисунок 6" descr="герб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642918"/>
            <a:ext cx="2540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701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8928992" cy="54006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Логіка побудови двомірних розподілів даних в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SPSS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Відкрийте 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Редактор </a:t>
            </a:r>
            <a:r>
              <a:rPr lang="uk-UA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данных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en-US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Viewer Statistics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Виконайте таку послідовність дій:</a:t>
            </a:r>
          </a:p>
          <a:p>
            <a:pPr marL="514350" indent="-514350" algn="l"/>
            <a:r>
              <a:rPr lang="uk-UA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Описательн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статистики           Таблицы сопряженности 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ідкриється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діалогове вікно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Таблицы сопряженности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лівого поля за 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допомогою стрілочок 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оберіть дані для аналізу у </a:t>
            </a:r>
          </a:p>
          <a:p>
            <a:pPr marL="514350" indent="-514350" algn="l"/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Строки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Столбцы</a:t>
            </a:r>
          </a:p>
          <a:p>
            <a:pPr marL="514350" indent="-514350" algn="l"/>
            <a:endParaRPr lang="uk-UA" sz="2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000100" y="2214554"/>
            <a:ext cx="56991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29190" y="2214554"/>
            <a:ext cx="56991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Рисунок 18" descr="Таблицы сопряженнос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152" y="2857496"/>
            <a:ext cx="5176848" cy="2997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15" name="Соединительная линия уступом 14"/>
          <p:cNvCxnSpPr/>
          <p:nvPr/>
        </p:nvCxnSpPr>
        <p:spPr>
          <a:xfrm>
            <a:off x="1142976" y="3357562"/>
            <a:ext cx="3929090" cy="71438"/>
          </a:xfrm>
          <a:prstGeom prst="bentConnector3">
            <a:avLst>
              <a:gd name="adj1" fmla="val 546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Стрелка вниз 21"/>
          <p:cNvSpPr/>
          <p:nvPr/>
        </p:nvSpPr>
        <p:spPr>
          <a:xfrm>
            <a:off x="1571604" y="5143512"/>
            <a:ext cx="1071570" cy="11430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8604"/>
            <a:ext cx="8928992" cy="5643602"/>
          </a:xfrm>
        </p:spPr>
        <p:txBody>
          <a:bodyPr>
            <a:noAutofit/>
          </a:bodyPr>
          <a:lstStyle/>
          <a:p>
            <a:pPr marL="514350" indent="-514350"/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Логіка побудови двомірних розподілів даних в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SPSS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 окрім розподілу частот в двомірних таблицях,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аналізу Вам необхідні відсотки, зайдіть в поле зліва</a:t>
            </a:r>
          </a:p>
          <a:p>
            <a:pPr marL="514350" indent="-514350" algn="l"/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Статистика.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Оберіть необхідні умови 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Виводу відсотків: по строкам, </a:t>
            </a:r>
          </a:p>
          <a:p>
            <a:pPr marL="514350" indent="-514350" algn="l"/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стовбчикам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чи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слоям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>
              <a:buFont typeface="Wingdings" pitchFamily="2" charset="2"/>
              <a:buChar char="v"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Натисність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Продолжить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Натисність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діалоговому вікні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Таблицы сопряженности</a:t>
            </a:r>
            <a:endParaRPr lang="uk-UA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Таблицы сопряженности - вывод в ячейка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77" y="2000240"/>
            <a:ext cx="4214823" cy="31196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20" name="Соединительная линия уступом 19"/>
          <p:cNvCxnSpPr/>
          <p:nvPr/>
        </p:nvCxnSpPr>
        <p:spPr>
          <a:xfrm flipV="1">
            <a:off x="3357554" y="3357562"/>
            <a:ext cx="1785950" cy="500066"/>
          </a:xfrm>
          <a:prstGeom prst="bentConnector3">
            <a:avLst>
              <a:gd name="adj1" fmla="val 71333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8928992" cy="5400600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Розподіли даних з декількома альтернативами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 в питанні анкети респондент міг обрати декілька варіантів відповіді:</a:t>
            </a:r>
            <a:endParaRPr lang="uk-UA" sz="2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Виконайте таку послідовність дій:</a:t>
            </a:r>
          </a:p>
          <a:p>
            <a:pPr marL="514350" indent="-514350" algn="l"/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514350" indent="-514350" algn="l"/>
            <a:endParaRPr lang="uk-UA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Множественные ответы         </a:t>
            </a: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Задать наборы множественных ответов..</a:t>
            </a: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ідкриється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діалогове вікно </a:t>
            </a:r>
          </a:p>
          <a:p>
            <a:pPr marL="514350" indent="-514350" algn="l"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Задать наборы </a:t>
            </a:r>
          </a:p>
          <a:p>
            <a:pPr marL="514350" indent="-514350" algn="l"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множественных ответов</a:t>
            </a:r>
            <a:endParaRPr lang="uk-UA" sz="24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715142" y="392827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750861" y="324961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>
            <a:off x="1000100" y="4429132"/>
            <a:ext cx="4214842" cy="357190"/>
          </a:xfrm>
          <a:prstGeom prst="bentConnector3">
            <a:avLst>
              <a:gd name="adj1" fmla="val 283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Рисунок 13" descr="Частоты множест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928802"/>
            <a:ext cx="3929058" cy="43910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8928992" cy="5400600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Розподіли даних з декількома альтернативами</a:t>
            </a:r>
          </a:p>
          <a:p>
            <a:pPr marL="514350" indent="-514350" algn="l">
              <a:spcBef>
                <a:spcPts val="0"/>
              </a:spcBef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вікні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Задать наборы множественных ответов</a:t>
            </a:r>
            <a:endParaRPr lang="uk-UA" sz="2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поля </a:t>
            </a:r>
            <a:r>
              <a:rPr lang="uk-UA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Параметры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набора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обрати в </a:t>
            </a:r>
            <a:r>
              <a:rPr lang="uk-UA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Переменные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набора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необхідні варіанти відповідей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полі </a:t>
            </a:r>
            <a:r>
              <a:rPr lang="uk-UA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Подсчитываемые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l"/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значения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поставити “1”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Вписати </a:t>
            </a:r>
            <a:r>
              <a:rPr lang="uk-UA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Имя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без пробілів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Вписати 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Метка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Натиснути кнопку 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Добавить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Натиснути </a:t>
            </a:r>
            <a:r>
              <a:rPr lang="uk-UA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ыть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Частоты множеств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44" y="1500174"/>
            <a:ext cx="4429156" cy="33992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8928992" cy="5400600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Частотні розподіли даних з декількома альтернативами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Після того, як були об'єднані варіанти відповіді, в полі  </a:t>
            </a:r>
            <a:r>
              <a:rPr lang="uk-UA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Множественные ответы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стали активними поля 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Частот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Таблицы сопряженности</a:t>
            </a: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аналізу одномірних розподілів оберіть 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Частот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Відкривається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поле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Частоты для множественных ответов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поля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Наборы множественных</a:t>
            </a:r>
          </a:p>
          <a:p>
            <a:pPr marL="514350" indent="-514350" algn="l"/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ответов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поле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Таблицы для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допомогою стрілочки посередині 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оберіть необхідні дані для аналізу.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Натисніть 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</a:t>
            </a:r>
          </a:p>
          <a:p>
            <a:pPr marL="514350" indent="-514350" algn="l"/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14350" indent="-514350" algn="l"/>
            <a:endParaRPr lang="uk-UA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>
            <a:off x="1857356" y="3643314"/>
            <a:ext cx="335758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571736" y="164305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Рисунок 20" descr="Частоты для множественных ответ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048" y="3357562"/>
            <a:ext cx="3626952" cy="29233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008" y="500042"/>
            <a:ext cx="8928992" cy="5400600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Частотні розподіли даних з декількома альтернативами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вікні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Viewer 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автоматично виводяться задані дані .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Зверніть увагу, що оскільки 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респонденти обирали декілька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варіантів відповіді </a:t>
            </a:r>
            <a:r>
              <a:rPr lang="en-US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полях </a:t>
            </a:r>
          </a:p>
          <a:p>
            <a:pPr marL="514350" indent="-514350" algn="l"/>
            <a:r>
              <a:rPr lang="uk-UA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Валидные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разные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Тому для зручності аналізу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таблиці 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Частот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колонки: </a:t>
            </a:r>
          </a:p>
          <a:p>
            <a:pPr marL="514350" indent="-514350" algn="l">
              <a:buAutoNum type="arabicPeriod"/>
            </a:pP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Процент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100%)</a:t>
            </a:r>
          </a:p>
          <a:p>
            <a:pPr marL="514350" indent="-514350" algn="l">
              <a:buAutoNum type="arabicPeriod"/>
            </a:pPr>
            <a:r>
              <a:rPr lang="uk-UA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Процент </a:t>
            </a:r>
            <a:r>
              <a:rPr lang="uk-UA" sz="2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наблюдений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</a:t>
            </a:r>
          </a:p>
          <a:p>
            <a:pPr marL="514350" indent="-514350" algn="l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визначає підрахунок відсотків</a:t>
            </a:r>
          </a:p>
          <a:p>
            <a:pPr marL="514350" indent="-514350" algn="l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всіх обраних варіантів відповіді </a:t>
            </a:r>
            <a:r>
              <a:rPr lang="uk-UA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даному випадку 186,4%)</a:t>
            </a:r>
          </a:p>
        </p:txBody>
      </p:sp>
      <p:pic>
        <p:nvPicPr>
          <p:cNvPr id="9" name="Рисунок 8" descr="Множинні часто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428736"/>
            <a:ext cx="3853953" cy="4546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12" name="Соединительная линия уступом 11"/>
          <p:cNvCxnSpPr/>
          <p:nvPr/>
        </p:nvCxnSpPr>
        <p:spPr>
          <a:xfrm>
            <a:off x="2928926" y="3500438"/>
            <a:ext cx="4643470" cy="20002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flipV="1">
            <a:off x="1214414" y="3429000"/>
            <a:ext cx="5357850" cy="142876"/>
          </a:xfrm>
          <a:prstGeom prst="bentConnector3">
            <a:avLst>
              <a:gd name="adj1" fmla="val 99417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18"/>
            <a:ext cx="8928992" cy="5786478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Двомірні розподіли даних з декількома альтернативами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аналізу двомірних розподілів оберіть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Таблицы 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сопряженности.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Відкриється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вкладка </a:t>
            </a:r>
          </a:p>
          <a:p>
            <a:pPr marL="514350" indent="-514350" algn="l"/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Таблицы сопряженности </a:t>
            </a:r>
          </a:p>
          <a:p>
            <a:pPr marL="514350" indent="-514350" algn="l"/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множеств. ответов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поля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Наборы </a:t>
            </a:r>
          </a:p>
          <a:p>
            <a:pPr marL="514350" indent="-514350" algn="l"/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множественных ответов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l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поле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Строки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оберіть необхідні дані для аналізу.</a:t>
            </a:r>
          </a:p>
          <a:p>
            <a:pPr marL="514350" indent="-514350" algn="l">
              <a:lnSpc>
                <a:spcPct val="90000"/>
              </a:lnSpc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того самого або з верхнього лівого поля</a:t>
            </a:r>
          </a:p>
          <a:p>
            <a:pPr marL="514350" indent="-514350" algn="l">
              <a:lnSpc>
                <a:spcPct val="900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оберіть необхідні дані в поле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Столбцы.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(обирайте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Вам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зручніше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стовпчики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строки)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Множествен. Таблицы сопряженности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571612"/>
            <a:ext cx="4735004" cy="32194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8928992" cy="5400600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Двомірні розподіли даних з декількома альтернативами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 Ви обрали в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Строки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Столбцы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альтернатив (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верхнього лівого поля) біля показника 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з'являться два знаки питання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</a:t>
            </a:r>
            <a:endParaRPr lang="uk-UA" sz="2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такому разі виберіть  поле </a:t>
            </a:r>
            <a:r>
              <a:rPr lang="uk-UA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Задать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l"/>
            <a:r>
              <a:rPr lang="uk-UA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диапазон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Відкриється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вкладка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Введіть в полі </a:t>
            </a:r>
            <a:r>
              <a:rPr lang="uk-UA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Минимум</a:t>
            </a:r>
            <a:r>
              <a:rPr lang="uk-UA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номер першого варіанту </a:t>
            </a:r>
          </a:p>
          <a:p>
            <a:pPr marL="514350" indent="-514350" algn="l"/>
            <a:r>
              <a:rPr lang="uk-UA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відповіді ознаки, біля якої  були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 </a:t>
            </a:r>
            <a:r>
              <a:rPr lang="uk-UA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в полі 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Максимум</a:t>
            </a:r>
            <a:r>
              <a:rPr lang="uk-UA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l"/>
            <a:r>
              <a:rPr lang="uk-UA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введіть номер останнього варіанту відповіді цієї ознаки.</a:t>
            </a:r>
            <a:endParaRPr lang="ru-RU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множественных ответов.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Натисніть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Продолжить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14350" indent="-514350" algn="l"/>
            <a:endParaRPr lang="uk-UA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Задать диапазон переменн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214554"/>
            <a:ext cx="2876550" cy="14382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8" name="Соединительная линия уступом 7"/>
          <p:cNvCxnSpPr/>
          <p:nvPr/>
        </p:nvCxnSpPr>
        <p:spPr>
          <a:xfrm>
            <a:off x="4929190" y="3286124"/>
            <a:ext cx="1000132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Двум. розподіл парамет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000240"/>
            <a:ext cx="3352800" cy="3057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8928992" cy="5400600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Двомірні розподіли даних з декількома альтернативами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необхідністю зайдіть в поле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Параметры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оберіть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l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полі 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Процент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ячейках 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обов'язково вкажіть зручні для Вас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Умови представлення відсотків в 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двомірних таблицях: в строках, </a:t>
            </a:r>
          </a:p>
          <a:p>
            <a:pPr marL="514350" indent="-514350" algn="l"/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стовбчиках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або по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слоям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Натисніть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Продолжить 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Натисніть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вкладці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Таблицы сопряженности </a:t>
            </a:r>
          </a:p>
          <a:p>
            <a:pPr marL="514350" indent="-514350" algn="l"/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множественных ответов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14350" indent="-514350" algn="l"/>
            <a:endParaRPr lang="uk-UA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flipV="1">
            <a:off x="3929058" y="2786058"/>
            <a:ext cx="1857388" cy="1500198"/>
          </a:xfrm>
          <a:prstGeom prst="bentConnector3">
            <a:avLst>
              <a:gd name="adj1" fmla="val 71538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8928992" cy="5400600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Табличне представлення даних в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uk-UA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вікні </a:t>
            </a:r>
            <a:r>
              <a:rPr lang="en-US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Viewer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 можете вільно копіювати всі дані та переносити їх у текстові редактори</a:t>
            </a:r>
          </a:p>
          <a:p>
            <a:r>
              <a:rPr lang="uk-UA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Представлення даних номінальних шкал</a:t>
            </a: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Слідкуйте, аби 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(у заголовку) та Частота (в таблиці) співпадали </a:t>
            </a:r>
          </a:p>
          <a:p>
            <a:pPr>
              <a:buFont typeface="Wingdings" pitchFamily="2" charset="2"/>
              <a:buChar char="v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Слідкуйте, аби числа відсоткового розподілу у сумі давали 100% (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SPSS </a:t>
            </a: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 може округляти)</a:t>
            </a:r>
          </a:p>
          <a:p>
            <a:pPr>
              <a:buFont typeface="Wingdings" pitchFamily="2" charset="2"/>
              <a:buChar char="v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Вирівняйте всі дані в таблиці по центру</a:t>
            </a:r>
          </a:p>
          <a:p>
            <a:pPr algn="l">
              <a:buFont typeface="Wingdings" pitchFamily="2" charset="2"/>
              <a:buChar char="v"/>
            </a:pPr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Таблиця номінального розподіл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071678"/>
            <a:ext cx="7249333" cy="27146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764704"/>
            <a:ext cx="8928992" cy="5400600"/>
          </a:xfrm>
        </p:spPr>
        <p:txBody>
          <a:bodyPr>
            <a:noAutofit/>
          </a:bodyPr>
          <a:lstStyle/>
          <a:p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Аналіз даних в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SPSS 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межах </a:t>
            </a: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виконання завдання з курсу </a:t>
            </a: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передбачає </a:t>
            </a: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AutoNum type="arabicPeriod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Побудову частотних (одномірних) розподілів даних в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SPSS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Побудову двомірних розподілів даних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SPSS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даних з декількома альтернативами</a:t>
            </a:r>
          </a:p>
          <a:p>
            <a:pPr marL="514350" indent="-514350" algn="just">
              <a:buAutoNum type="arabicPeriod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Табличне представлення даних в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Графічне представлення даних в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Excel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Візуальне представлення даних за допомогою модулів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SmartArt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36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8928992" cy="5400600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Табличне представлення даних в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uk-UA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Представлення даних порядкових шкал</a:t>
            </a: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позначається по кожній позиції </a:t>
            </a:r>
          </a:p>
          <a:p>
            <a:pPr>
              <a:buFont typeface="Wingdings" pitchFamily="2" charset="2"/>
              <a:buChar char="v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Цифра “0” після десятих та сотих не позначається</a:t>
            </a:r>
          </a:p>
          <a:p>
            <a:pPr>
              <a:buFont typeface="Wingdings" pitchFamily="2" charset="2"/>
              <a:buChar char="v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Корисним є додаткове виділення показових даних (найбільших числових показників).</a:t>
            </a:r>
          </a:p>
          <a:p>
            <a:pPr algn="l">
              <a:buFont typeface="Wingdings" pitchFamily="2" charset="2"/>
              <a:buChar char="v"/>
            </a:pPr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орядкові шкал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428736"/>
            <a:ext cx="6781800" cy="28793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8928992" cy="5400600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Табличне представлення даних в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uk-UA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Представлення даних метричних шкал</a:t>
            </a: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Числові показники  варіанту відповіді об'єднуються у зручні для аналізу групи ознак </a:t>
            </a:r>
          </a:p>
          <a:p>
            <a:pPr>
              <a:buFont typeface="Wingdings" pitchFamily="2" charset="2"/>
              <a:buChar char="v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Слідкуйте, аби 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(у заголовку) та Частота (в таблиці) співпадали </a:t>
            </a:r>
          </a:p>
          <a:p>
            <a:pPr>
              <a:buFont typeface="Wingdings" pitchFamily="2" charset="2"/>
              <a:buChar char="v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Цифра “0” після десятих та сотих не позначається</a:t>
            </a:r>
          </a:p>
          <a:p>
            <a:pPr>
              <a:buFont typeface="Wingdings" pitchFamily="2" charset="2"/>
              <a:buChar char="v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Корисним є додаткове виділення показових даних (найбільших числових показників).</a:t>
            </a:r>
          </a:p>
          <a:p>
            <a:pPr algn="l">
              <a:buFont typeface="Wingdings" pitchFamily="2" charset="2"/>
              <a:buChar char="v"/>
            </a:pPr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Метричні шкал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00174"/>
            <a:ext cx="7030412" cy="17764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8928992" cy="5400600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Графічне представлення даних в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Excel</a:t>
            </a:r>
            <a:endParaRPr lang="uk-UA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Скопіюйте табличні дані, які Вам необхідно представити в графічному вигляді у вільне поле </a:t>
            </a:r>
            <a:r>
              <a:rPr lang="en-US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Excel </a:t>
            </a:r>
            <a:r>
              <a:rPr lang="uk-UA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Виділіть всю таблицю даних та у полі </a:t>
            </a:r>
            <a:r>
              <a:rPr lang="uk-UA" sz="1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Вставка</a:t>
            </a: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оберіть </a:t>
            </a:r>
          </a:p>
          <a:p>
            <a:pPr algn="l"/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бажаний варіант представлення даних: </a:t>
            </a:r>
            <a:r>
              <a:rPr lang="uk-UA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гістограмма</a:t>
            </a: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l"/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графік, діаграма, тощо.</a:t>
            </a:r>
          </a:p>
          <a:p>
            <a:pPr algn="l"/>
            <a:r>
              <a:rPr lang="uk-UA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Скорегуйте дані графіку відповідно до вимог:</a:t>
            </a:r>
          </a:p>
          <a:p>
            <a:pPr algn="l">
              <a:buFont typeface="Wingdings" pitchFamily="2" charset="2"/>
              <a:buChar char="ü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Прослідкуйте, аби шрифт основного тексту звіту, </a:t>
            </a:r>
          </a:p>
          <a:p>
            <a:pPr algn="l">
              <a:buFont typeface="Wingdings" pitchFamily="2" charset="2"/>
              <a:buChar char="ü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 змінних та числових даних співпадав (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>
              <a:buFont typeface="Wingdings" pitchFamily="2" charset="2"/>
              <a:buChar char="ü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графіках не має бути не підписаних даних та таких,</a:t>
            </a:r>
          </a:p>
          <a:p>
            <a:pPr algn="l">
              <a:buFont typeface="Wingdings" pitchFamily="2" charset="2"/>
              <a:buChar char="ü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що не мають числових значень.</a:t>
            </a:r>
          </a:p>
          <a:p>
            <a:pPr algn="l">
              <a:buFont typeface="Wingdings" pitchFamily="2" charset="2"/>
              <a:buChar char="ü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Використовуйте легенду лише за умов </a:t>
            </a:r>
          </a:p>
          <a:p>
            <a:pPr algn="l">
              <a:buFont typeface="Wingdings" pitchFamily="2" charset="2"/>
              <a:buChar char="ü"/>
            </a:pPr>
            <a:r>
              <a:rPr lang="uk-UA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неперевантаженості</a:t>
            </a: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її даними.</a:t>
            </a:r>
          </a:p>
          <a:p>
            <a:pPr algn="l">
              <a:buFont typeface="Wingdings" pitchFamily="2" charset="2"/>
              <a:buChar char="ü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Довільно перемішуйте числові показники, аби вони </a:t>
            </a:r>
          </a:p>
          <a:p>
            <a:pPr algn="l">
              <a:buFont typeface="Wingdings" pitchFamily="2" charset="2"/>
              <a:buChar char="ü"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ільшою</a:t>
            </a: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мірою відповідали </a:t>
            </a:r>
            <a:r>
              <a:rPr lang="uk-UA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стовбчикам</a:t>
            </a: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сегментам та не перетинали один одного.</a:t>
            </a:r>
          </a:p>
          <a:p>
            <a:pPr algn="l">
              <a:buFont typeface="Wingdings" pitchFamily="2" charset="2"/>
              <a:buChar char="ü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Прибирайте  чорну рамку навколо графіку, що малюється автоматично</a:t>
            </a:r>
          </a:p>
          <a:p>
            <a:pPr algn="l">
              <a:buFont typeface="Wingdings" pitchFamily="2" charset="2"/>
              <a:buChar char="ü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Обирайте коректні  форми представлення даних </a:t>
            </a:r>
          </a:p>
          <a:p>
            <a:pPr algn="l"/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Ехсе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258" y="1357298"/>
            <a:ext cx="3348742" cy="35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8928992" cy="5400600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Графічне представлення даних в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Excel</a:t>
            </a:r>
            <a:endParaRPr lang="uk-UA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Гістограми у графічному представленні даних</a:t>
            </a:r>
            <a:endParaRPr lang="uk-UA" sz="1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Обирайте гістограму, якщо:</a:t>
            </a:r>
          </a:p>
          <a:p>
            <a:pPr algn="l">
              <a:buFont typeface="Wingdings" pitchFamily="2" charset="2"/>
              <a:buChar char="ü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Вам необхідно представити значну </a:t>
            </a:r>
          </a:p>
          <a:p>
            <a:pPr algn="l"/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 індикаторів.</a:t>
            </a:r>
          </a:p>
          <a:p>
            <a:pPr algn="l">
              <a:buFont typeface="Wingdings" pitchFamily="2" charset="2"/>
              <a:buChar char="ü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Індикатори, що аналізуються разом </a:t>
            </a:r>
          </a:p>
          <a:p>
            <a:pPr algn="l"/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утворюють єдиної  цілісності (якими </a:t>
            </a:r>
          </a:p>
          <a:p>
            <a:pPr algn="l"/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 вікові освітні групи, тощо)</a:t>
            </a:r>
          </a:p>
          <a:p>
            <a:pPr algn="l">
              <a:buFont typeface="Wingdings" pitchFamily="2" charset="2"/>
              <a:buChar char="ü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 </a:t>
            </a:r>
            <a:r>
              <a:rPr lang="uk-UA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прослідковуєте</a:t>
            </a: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незначні </a:t>
            </a:r>
          </a:p>
          <a:p>
            <a:pPr algn="l"/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коливання показників даних.</a:t>
            </a:r>
          </a:p>
          <a:p>
            <a:pPr algn="l">
              <a:buFont typeface="Wingdings" pitchFamily="2" charset="2"/>
              <a:buChar char="ü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Необхідно проаналізувати дані</a:t>
            </a:r>
          </a:p>
          <a:p>
            <a:pPr algn="l"/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двомірних розподілів </a:t>
            </a:r>
          </a:p>
          <a:p>
            <a:pPr algn="l"/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Гистограм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64" y="1571612"/>
            <a:ext cx="4848236" cy="30827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8604"/>
            <a:ext cx="8928992" cy="5400600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Графічне представлення даних в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Excel</a:t>
            </a:r>
            <a:endParaRPr lang="uk-UA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Гістограми  з накопленням у графічному представленні даних</a:t>
            </a:r>
          </a:p>
          <a:p>
            <a:endParaRPr lang="uk-UA" sz="1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sz="1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sz="1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sz="1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sz="1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sz="1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sz="1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sz="1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sz="1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sz="1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sz="1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sz="1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sz="1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Обирайте гістограму з накопленням, якщо:</a:t>
            </a:r>
          </a:p>
          <a:p>
            <a:pPr>
              <a:buFont typeface="Wingdings" pitchFamily="2" charset="2"/>
              <a:buChar char="ü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Вам необхідно проаналізувати дані двомірних </a:t>
            </a:r>
            <a:r>
              <a:rPr lang="uk-UA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розпоіділв</a:t>
            </a: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Гистограмма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357298"/>
            <a:ext cx="6200775" cy="403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8928992" cy="5400600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Графічне представлення даних в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Excel</a:t>
            </a:r>
            <a:endParaRPr lang="uk-UA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Діаграма у графічному представленні даних</a:t>
            </a:r>
            <a:endParaRPr lang="uk-UA" sz="1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Обирайте діаграму, якщо:</a:t>
            </a:r>
          </a:p>
          <a:p>
            <a:pPr algn="l">
              <a:buFont typeface="Wingdings" pitchFamily="2" charset="2"/>
              <a:buChar char="ü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Вам необхідно представити </a:t>
            </a:r>
            <a:r>
              <a:rPr lang="uk-UA" sz="18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невелику </a:t>
            </a: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 індикаторів.</a:t>
            </a:r>
          </a:p>
          <a:p>
            <a:pPr algn="l">
              <a:buFont typeface="Wingdings" pitchFamily="2" charset="2"/>
              <a:buChar char="ü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Індикатори, що аналізуються разом </a:t>
            </a:r>
            <a:r>
              <a:rPr lang="uk-UA" sz="18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утворюють єдину цілісність </a:t>
            </a: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(якими </a:t>
            </a:r>
          </a:p>
          <a:p>
            <a:pPr algn="l"/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 вікові освітні групи, тощо)</a:t>
            </a:r>
          </a:p>
          <a:p>
            <a:pPr algn="l">
              <a:buFont typeface="Wingdings" pitchFamily="2" charset="2"/>
              <a:buChar char="ü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 </a:t>
            </a:r>
            <a:r>
              <a:rPr lang="uk-UA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прослідковуєте</a:t>
            </a: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значні </a:t>
            </a: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коливання показників даних.</a:t>
            </a:r>
          </a:p>
          <a:p>
            <a:pPr algn="l">
              <a:buFont typeface="Wingdings" pitchFamily="2" charset="2"/>
              <a:buChar char="ü"/>
            </a:pP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Необхідно проаналізувати дані </a:t>
            </a:r>
            <a:r>
              <a:rPr lang="uk-UA" sz="18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 одномірних </a:t>
            </a:r>
            <a:r>
              <a:rPr lang="uk-UA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розпоідлів</a:t>
            </a: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Диаграм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214686"/>
            <a:ext cx="6419850" cy="29622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8928992" cy="5400600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Візуальне представлення даних за допомогою модулів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SmartArt</a:t>
            </a:r>
            <a:endParaRPr lang="uk-UA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Модулі </a:t>
            </a:r>
            <a:r>
              <a:rPr lang="en-US" sz="1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SmartArt</a:t>
            </a:r>
            <a:r>
              <a:rPr lang="uk-UA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представлені у продуктах </a:t>
            </a:r>
            <a:r>
              <a:rPr lang="en-US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Microsoft Office</a:t>
            </a:r>
            <a:r>
              <a:rPr lang="uk-UA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Word, Excel, PowerPoint </a:t>
            </a:r>
            <a:r>
              <a:rPr lang="uk-UA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дозволяють візуально презентувати дані аналізу із застосуванням зображень, числових та текстових даних. </a:t>
            </a:r>
          </a:p>
          <a:p>
            <a:pPr algn="l"/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мар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857496"/>
            <a:ext cx="3814863" cy="28813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Рисунок 8" descr="Смарт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357430"/>
            <a:ext cx="4000496" cy="3953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8928992" cy="5400600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Вимоги до написання звіту</a:t>
            </a:r>
          </a:p>
          <a:p>
            <a:pPr marL="514350" indent="-514350" algn="l"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Побудувати таблиці одномірних розподілів всіх питань, що Ви маєте проаналізувати.</a:t>
            </a:r>
          </a:p>
          <a:p>
            <a:pPr marL="514350" indent="-514350" algn="l"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кожної таблиці одномірного розподілу побудувати графік.</a:t>
            </a:r>
          </a:p>
          <a:p>
            <a:pPr marL="514350" indent="-514350"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	Побудувати таблиці двомірних розподілів Ваших питань із питаннями на вибір демографічного блоку (стать, вік, освіта або район проживання).</a:t>
            </a:r>
          </a:p>
          <a:p>
            <a:pPr marL="514350" indent="-514350"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	До однієї таблиці двомірного розподілу на Ваш вибір побудувати графік.</a:t>
            </a:r>
          </a:p>
          <a:p>
            <a:pPr marL="514350" indent="-514350"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	Графічно представити дані будь-якого розподілу через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SmartArt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 startAt="6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всих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таблиць надати текстовий  аналіз даних.</a:t>
            </a:r>
          </a:p>
          <a:p>
            <a:pPr marL="514350" indent="-514350" algn="l">
              <a:buAutoNum type="arabicPeriod" startAt="6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Отримані дані за питаннями скомпонувати в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 startAt="6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Електронний варіант файлу прикріпити до завдання в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>
              <a:buAutoNum type="arabicPeriod" startAt="6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Роздрукований варіант файлу здати  куратору практики.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 startAt="6"/>
            </a:pP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1--_1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4429132"/>
            <a:ext cx="1846154" cy="13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cPPbPram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214554"/>
            <a:ext cx="3430896" cy="4000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18"/>
            <a:ext cx="9144000" cy="50490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ПЛІДНОЇ РОБОТИ!</a:t>
            </a:r>
          </a:p>
          <a:p>
            <a:pPr>
              <a:spcBef>
                <a:spcPts val="0"/>
              </a:spcBef>
            </a:pPr>
            <a:endPara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ВАШІ ЗАПИТАННЯ, ЗАУВАЖЕННЯ, КОМЕНТАРІ!</a:t>
            </a:r>
          </a:p>
          <a:p>
            <a:pPr algn="l">
              <a:spcBef>
                <a:spcPts val="0"/>
              </a:spcBef>
            </a:pPr>
            <a:endPara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546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008" y="500042"/>
            <a:ext cx="8928992" cy="5400600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Відкриття масиву даних в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SPSS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Запустіть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SPSS 21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.0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Виконайте таку послідовність дій:</a:t>
            </a:r>
          </a:p>
          <a:p>
            <a:pPr marL="514350" indent="-514350" algn="l"/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Файл        </a:t>
            </a:r>
          </a:p>
          <a:p>
            <a:pPr marL="514350" indent="-514350" algn="l"/>
            <a:endParaRPr lang="uk-UA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uk-UA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ыть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Данные</a:t>
            </a: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діалоговому вікні, що відкриється оберіть потрібний масив з розширенням </a:t>
            </a: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*.</a:t>
            </a:r>
            <a:r>
              <a:rPr lang="en-US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sav</a:t>
            </a:r>
            <a:endParaRPr lang="en-US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Автоматично відкривається діалогове вікно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Viewer IBM SPSS Statistics</a:t>
            </a:r>
            <a:endParaRPr lang="uk-UA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858018" y="349964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858018" y="271382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>
            <a:off x="1071538" y="3929066"/>
            <a:ext cx="1643074" cy="357190"/>
          </a:xfrm>
          <a:prstGeom prst="bentConnector3">
            <a:avLst>
              <a:gd name="adj1" fmla="val 131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 descr="Відкриття масиву дани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071678"/>
            <a:ext cx="5200650" cy="2343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57232"/>
            <a:ext cx="8928992" cy="5400600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Робота з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Viewer </a:t>
            </a: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IBM SPSS Statistics</a:t>
            </a:r>
          </a:p>
          <a:p>
            <a:pPr marL="514350" indent="-514350"/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вікні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Viewer 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будуть зберігатися всі дані аналізу, що нами будуть реалізовані з обраним масивом.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 </a:t>
            </a: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дозволить 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швидко знаходити 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необхідні дані аналізу.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Наприкінці роботи 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з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Viewer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всі дані цього 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вікна можна буде зберегти в форматі </a:t>
            </a: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*.</a:t>
            </a:r>
            <a:r>
              <a:rPr lang="en-US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spv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Робота з Outp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34" y="2786058"/>
            <a:ext cx="4659566" cy="27146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15" name="Соединительная линия уступом 14"/>
          <p:cNvCxnSpPr/>
          <p:nvPr/>
        </p:nvCxnSpPr>
        <p:spPr>
          <a:xfrm>
            <a:off x="1785918" y="3286124"/>
            <a:ext cx="2714644" cy="714380"/>
          </a:xfrm>
          <a:prstGeom prst="bentConnector3">
            <a:avLst>
              <a:gd name="adj1" fmla="val 878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16200000" flipH="1">
            <a:off x="7215206" y="2786058"/>
            <a:ext cx="1285884" cy="1000132"/>
          </a:xfrm>
          <a:prstGeom prst="bentConnector3">
            <a:avLst>
              <a:gd name="adj1" fmla="val -37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8928992" cy="5400600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Логіка побудови частотних (одномірних) розподілів даних в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SPSS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Відкрийте 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Редактор </a:t>
            </a:r>
            <a:r>
              <a:rPr lang="uk-UA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данных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en-US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Viewer Statistics 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l"/>
            <a:r>
              <a:rPr lang="uk-UA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 можете всі дані аналізу реалізовувати на вибір в цих вікнах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Виконайте таку послідовність дій:</a:t>
            </a:r>
          </a:p>
          <a:p>
            <a:pPr marL="514350" indent="-514350" algn="l"/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514350" indent="-514350" algn="l"/>
            <a:endParaRPr lang="uk-UA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uk-UA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Описательн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статистики         </a:t>
            </a: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Частоты </a:t>
            </a:r>
          </a:p>
          <a:p>
            <a:pPr marL="514350" indent="-514350" algn="l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ідкриється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діалогове вікно </a:t>
            </a:r>
            <a:r>
              <a:rPr lang="uk-UA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оты</a:t>
            </a:r>
            <a:endParaRPr lang="uk-UA" sz="2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786580" y="435690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822299" y="360680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>
            <a:off x="1071538" y="4786322"/>
            <a:ext cx="2786082" cy="428628"/>
          </a:xfrm>
          <a:prstGeom prst="bentConnector3">
            <a:avLst>
              <a:gd name="adj1" fmla="val 86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 descr="Побудова одновимірних розподілі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000372"/>
            <a:ext cx="5049446" cy="24288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8928992" cy="5400600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Логіка побудови частотних (одномірних) розподілів даних в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SPSS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діалоговому вікні </a:t>
            </a:r>
            <a:r>
              <a:rPr lang="uk-UA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оты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оберіть необхідні дані з </a:t>
            </a:r>
            <a:r>
              <a:rPr lang="uk-UA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лівого поля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(виділіть їх курсором) та за допомогою стрілки  перемістіть в поле </a:t>
            </a:r>
            <a:r>
              <a:rPr lang="uk-UA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Переменн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ые</a:t>
            </a:r>
            <a:endParaRPr lang="uk-UA" sz="2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Оберіть таким чином необхідну кількість даних для аналізу (від однієї та більше)</a:t>
            </a:r>
          </a:p>
          <a:p>
            <a:pPr marL="514350" indent="-514350" algn="l"/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Часто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857496"/>
            <a:ext cx="4214842" cy="2633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15" name="Соединительная линия уступом 14"/>
          <p:cNvCxnSpPr/>
          <p:nvPr/>
        </p:nvCxnSpPr>
        <p:spPr>
          <a:xfrm>
            <a:off x="714348" y="2357430"/>
            <a:ext cx="2143140" cy="1071570"/>
          </a:xfrm>
          <a:prstGeom prst="bentConnector3">
            <a:avLst>
              <a:gd name="adj1" fmla="val -14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10800000" flipV="1">
            <a:off x="4857752" y="2643182"/>
            <a:ext cx="1857388" cy="928694"/>
          </a:xfrm>
          <a:prstGeom prst="bentConnector3">
            <a:avLst>
              <a:gd name="adj1" fmla="val -12564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8604"/>
            <a:ext cx="8928992" cy="5643602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Логіка побудови частотних (одномірних) розподілів даних в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SPSS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необхідністю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скористайтеся у діалоговому вікні </a:t>
            </a:r>
            <a:r>
              <a:rPr lang="uk-UA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оты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полем 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Статистики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(поле зліва)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Позначте 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галочками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всі необхідні Вам дані 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для аналізу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Натисніть </a:t>
            </a:r>
            <a:r>
              <a:rPr lang="uk-UA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Продолжить</a:t>
            </a:r>
            <a:endParaRPr lang="uk-UA" sz="2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 автоматично 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повернетесь в поле 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оты</a:t>
            </a:r>
            <a:endParaRPr lang="uk-UA" sz="2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полі </a:t>
            </a:r>
            <a:r>
              <a:rPr lang="uk-UA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оты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Натисніть 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l"/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rot="10800000" flipV="1">
            <a:off x="4857752" y="2643182"/>
            <a:ext cx="1857388" cy="928694"/>
          </a:xfrm>
          <a:prstGeom prst="bentConnector3">
            <a:avLst>
              <a:gd name="adj1" fmla="val -12564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 descr="Статист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798" y="2500306"/>
            <a:ext cx="4929202" cy="34668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15" name="Соединительная линия уступом 14"/>
          <p:cNvCxnSpPr/>
          <p:nvPr/>
        </p:nvCxnSpPr>
        <p:spPr>
          <a:xfrm flipV="1">
            <a:off x="2428860" y="3143248"/>
            <a:ext cx="5214974" cy="5715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8604"/>
            <a:ext cx="8928992" cy="5643602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Логіка побудови частотних (одномірних) розподілів даних в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SPSS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вікні </a:t>
            </a:r>
            <a:r>
              <a:rPr lang="en-US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Viewer IBM SPSS Statistics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автоматично формуються дві таблиці: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Статистики </a:t>
            </a:r>
          </a:p>
          <a:p>
            <a:pPr marL="514350" indent="-514350" algn="l"/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2. Частотний розподіл </a:t>
            </a:r>
          </a:p>
          <a:p>
            <a:pPr marL="514350" indent="-514350" algn="l"/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за обраним питанням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Зверніть увагу на показники,</a:t>
            </a: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що аналізуються:</a:t>
            </a:r>
          </a:p>
          <a:p>
            <a:pPr marL="514350" indent="-514350" algn="l">
              <a:spcBef>
                <a:spcPts val="0"/>
              </a:spcBef>
              <a:buFont typeface="Wingdings" pitchFamily="2" charset="2"/>
              <a:buChar char="ü"/>
            </a:pPr>
            <a:r>
              <a:rPr lang="uk-UA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Валидн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Пропущенные </a:t>
            </a:r>
          </a:p>
          <a:p>
            <a:pPr marL="514350" indent="-51435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Частота </a:t>
            </a:r>
          </a:p>
          <a:p>
            <a:pPr marL="514350" indent="-51435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Валидный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процент </a:t>
            </a:r>
          </a:p>
          <a:p>
            <a:pPr marL="514350" indent="-51435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Накопленный процент </a:t>
            </a:r>
            <a:endParaRPr lang="uk-UA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Частоти2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903" y="1785926"/>
            <a:ext cx="4129097" cy="43774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15" name="Соединительная линия уступом 14"/>
          <p:cNvCxnSpPr/>
          <p:nvPr/>
        </p:nvCxnSpPr>
        <p:spPr>
          <a:xfrm>
            <a:off x="2786050" y="2714620"/>
            <a:ext cx="3429024" cy="1285884"/>
          </a:xfrm>
          <a:prstGeom prst="bentConnector3">
            <a:avLst>
              <a:gd name="adj1" fmla="val 77778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>
            <a:off x="4000496" y="3643314"/>
            <a:ext cx="2500330" cy="12144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Стрелка вниз 8"/>
          <p:cNvSpPr/>
          <p:nvPr/>
        </p:nvSpPr>
        <p:spPr>
          <a:xfrm>
            <a:off x="3571868" y="4786322"/>
            <a:ext cx="714380" cy="150019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Центр незалежних соціологічних досліджень\логотип\белые человечки\3d-man-with-a-red-question-m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571612"/>
            <a:ext cx="2159000" cy="2159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8604"/>
            <a:ext cx="8928992" cy="5643602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Логіка побудови розподілів даних в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SPSS</a:t>
            </a:r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spcBef>
                <a:spcPts val="0"/>
              </a:spcBef>
              <a:buFont typeface="Wingdings" pitchFamily="2" charset="2"/>
              <a:buChar char="ü"/>
            </a:pPr>
            <a:r>
              <a:rPr lang="uk-UA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Валидн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загальна кількість людей, що дали відповідь на обране питання.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Пропущенные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загальна кількість людей, </a:t>
            </a:r>
          </a:p>
          <a:p>
            <a:pPr marL="514350" indent="-514350" algn="l">
              <a:spcBef>
                <a:spcPts val="0"/>
              </a:spcBef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що не відповіли на обране питання.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Частота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 людей, що </a:t>
            </a:r>
          </a:p>
          <a:p>
            <a:pPr marL="514350" indent="-514350" algn="l">
              <a:spcBef>
                <a:spcPts val="0"/>
              </a:spcBef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обрала відповідний варіант відповіді.</a:t>
            </a:r>
          </a:p>
          <a:p>
            <a:pPr marL="514350" indent="-514350" algn="l">
              <a:spcBef>
                <a:spcPts val="0"/>
              </a:spcBef>
              <a:buFont typeface="Wingdings" pitchFamily="2" charset="2"/>
              <a:buChar char="ü"/>
            </a:pP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Процент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відсоток осіб, що обрали відповідний варіант відповіді.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Валидный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процент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відсоток осіб, за виключенням тих, які не відповідали на обране питання (якщо відповіли всі опитані, тоді 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процент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валидный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процент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однакові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Накопленный процент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відсоток, що представляє собою суму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попередього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відсотка та наступного по порядку в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стовбчику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>
              <a:buFont typeface="Wingdings" pitchFamily="2" charset="2"/>
              <a:buChar char="v"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uk-UA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1233</Words>
  <Application>Microsoft Office PowerPoint</Application>
  <PresentationFormat>Экран (4:3)</PresentationFormat>
  <Paragraphs>356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Основи аналізу даних в  SPSS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kulik</cp:lastModifiedBy>
  <cp:revision>113</cp:revision>
  <dcterms:created xsi:type="dcterms:W3CDTF">2014-05-17T18:57:21Z</dcterms:created>
  <dcterms:modified xsi:type="dcterms:W3CDTF">2022-10-27T09:44:51Z</dcterms:modified>
</cp:coreProperties>
</file>