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57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62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26F1-B400-4B26-AA2E-A091DD054B3C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E6C5B-0857-43D5-9263-F96409CFD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679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26F1-B400-4B26-AA2E-A091DD054B3C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E6C5B-0857-43D5-9263-F96409CFD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9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26F1-B400-4B26-AA2E-A091DD054B3C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E6C5B-0857-43D5-9263-F96409CFD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209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26F1-B400-4B26-AA2E-A091DD054B3C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E6C5B-0857-43D5-9263-F96409CFD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958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26F1-B400-4B26-AA2E-A091DD054B3C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E6C5B-0857-43D5-9263-F96409CFD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486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26F1-B400-4B26-AA2E-A091DD054B3C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E6C5B-0857-43D5-9263-F96409CFD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384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26F1-B400-4B26-AA2E-A091DD054B3C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E6C5B-0857-43D5-9263-F96409CFD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076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26F1-B400-4B26-AA2E-A091DD054B3C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E6C5B-0857-43D5-9263-F96409CFD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047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26F1-B400-4B26-AA2E-A091DD054B3C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E6C5B-0857-43D5-9263-F96409CFD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07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26F1-B400-4B26-AA2E-A091DD054B3C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E6C5B-0857-43D5-9263-F96409CFD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623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26F1-B400-4B26-AA2E-A091DD054B3C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E6C5B-0857-43D5-9263-F96409CFD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245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226F1-B400-4B26-AA2E-A091DD054B3C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E6C5B-0857-43D5-9263-F96409CFD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611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207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9520" y="365125"/>
            <a:ext cx="8844280" cy="1325563"/>
          </a:xfrm>
        </p:spPr>
        <p:txBody>
          <a:bodyPr/>
          <a:lstStyle/>
          <a:p>
            <a:pPr algn="ct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Штраф (ст. 27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0" y="1767840"/>
            <a:ext cx="8839200" cy="4409123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*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ви­падках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адміністративно-юрисдикційній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штраф є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домінуючим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видом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єдиний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11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7520" y="365125"/>
            <a:ext cx="5796280" cy="1325563"/>
          </a:xfrm>
        </p:spPr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Штраф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75840" y="1825625"/>
            <a:ext cx="9077960" cy="4920615"/>
          </a:xfrm>
        </p:spPr>
        <p:txBody>
          <a:bodyPr>
            <a:norm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захід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становище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компенсація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матеріально­го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штраф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примусом;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тих, до кого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753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8640" y="365125"/>
            <a:ext cx="9535160" cy="1325563"/>
          </a:xfrm>
        </p:spPr>
        <p:txBody>
          <a:bodyPr/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Оплатне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(ст. 28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46960" y="1825625"/>
            <a:ext cx="900684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*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рі­шенням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суду і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знаряддям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примусовому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колишньому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вирученої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відрахуванням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йдеться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примусової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майна,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70052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63520" y="365125"/>
            <a:ext cx="8590280" cy="1325563"/>
          </a:xfrm>
        </p:spPr>
        <p:txBody>
          <a:bodyPr/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Конфіскація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(ст. 29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14880" y="1825625"/>
            <a:ext cx="913892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Конфіскація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знаряддям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примусова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передача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власність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Конфіскація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суду.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компенсаційний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на­лежить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конфіскація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примусі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до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покладених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Конфіскація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покарань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провадиться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вироком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суду,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покаранням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поширюватися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все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засудженого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конфіскуються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799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8960" y="365125"/>
            <a:ext cx="9514840" cy="1325563"/>
          </a:xfrm>
        </p:spPr>
        <p:txBody>
          <a:bodyPr/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 (ст. 30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64080" y="1825625"/>
            <a:ext cx="9189720" cy="435133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 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правосуб’єктності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 державного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неправильно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право, орган державного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позбавляє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права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грубе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судом і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уповноваже­ними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те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особами.</a:t>
            </a:r>
          </a:p>
        </p:txBody>
      </p:sp>
    </p:spTree>
    <p:extLst>
      <p:ext uri="{BB962C8B-B14F-4D97-AF65-F5344CB8AC3E}">
        <p14:creationId xmlns:p14="http://schemas.microsoft.com/office/powerpoint/2010/main" val="2581775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74240" y="365125"/>
            <a:ext cx="9672320" cy="1325563"/>
          </a:xfrm>
        </p:spPr>
        <p:txBody>
          <a:bodyPr/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(ст. 30</a:t>
            </a:r>
            <a:r>
              <a:rPr lang="ru-RU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74240" y="1825625"/>
            <a:ext cx="9179560" cy="4351338"/>
          </a:xfrm>
        </p:spPr>
        <p:txBody>
          <a:bodyPr>
            <a:normAutofit lnSpcReduction="10000"/>
          </a:bodyPr>
          <a:lstStyle/>
          <a:p>
            <a:pPr marL="0" indent="447675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47675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судовому порядку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двадцяти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шістдесяти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годин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чотири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день.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відбутого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строку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зараховується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той час,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0446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8080" y="365125"/>
            <a:ext cx="8935720" cy="1325563"/>
          </a:xfrm>
        </p:spPr>
        <p:txBody>
          <a:bodyPr/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Виправні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(ст. 31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3600" y="1825625"/>
            <a:ext cx="9220200" cy="435133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*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винного і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відрахуванням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20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йо­го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заробітку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відбуваються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Відра­хування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суміс­ництвом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гонорарів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одержуваних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договорами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угодами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пенсій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одноразового характеру.</a:t>
            </a:r>
          </a:p>
        </p:txBody>
      </p:sp>
    </p:spTree>
    <p:extLst>
      <p:ext uri="{BB962C8B-B14F-4D97-AF65-F5344CB8AC3E}">
        <p14:creationId xmlns:p14="http://schemas.microsoft.com/office/powerpoint/2010/main" val="30570787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5560" y="500062"/>
            <a:ext cx="10515600" cy="1325563"/>
          </a:xfrm>
        </p:spPr>
        <p:txBody>
          <a:bodyPr/>
          <a:lstStyle/>
          <a:p>
            <a:pPr algn="ctr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арешт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(ст. 32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7760" y="1825625"/>
            <a:ext cx="8956040" cy="43513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наближаються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Арешт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суворим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прямо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арешт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виняткових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санкціях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строк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п'ятнадцяти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діб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арешт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міським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міськрайонним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судом (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суддею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0192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0480" y="365125"/>
            <a:ext cx="8783320" cy="1325563"/>
          </a:xfrm>
        </p:spPr>
        <p:txBody>
          <a:bodyPr/>
          <a:lstStyle/>
          <a:p>
            <a:pPr algn="ctr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32</a:t>
            </a:r>
            <a:r>
              <a:rPr lang="ru-RU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Арешт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утриманням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гауптвахті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5040" y="1825625"/>
            <a:ext cx="912876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Арешт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гауптвахті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строк до десяти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Арешт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гауптвахті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міським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міськрайонним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судом (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суддею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Арешт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гауптвахті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застосовуватися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військовослужбовців-жінок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65384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43200" y="365125"/>
            <a:ext cx="8610600" cy="1325563"/>
          </a:xfrm>
        </p:spPr>
        <p:txBody>
          <a:bodyPr/>
          <a:lstStyle/>
          <a:p>
            <a:pPr algn="ctr"/>
            <a:r>
              <a:rPr lang="ru-RU" b="1" dirty="0"/>
              <a:t> 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74240" y="1825624"/>
            <a:ext cx="9179560" cy="480885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факт. З моменту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повинна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законодавцем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глава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восьми статей.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33 —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 34 —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пом’якшують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 35 —"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обтяжують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 36 —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 37 —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 38 — "Строки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 39 — "Строк,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такою,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піддана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 40 —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шкоду"; 40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</p:txBody>
      </p:sp>
    </p:spTree>
    <p:extLst>
      <p:ext uri="{BB962C8B-B14F-4D97-AF65-F5344CB8AC3E}">
        <p14:creationId xmlns:p14="http://schemas.microsoft.com/office/powerpoint/2010/main" val="145457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74240" y="365125"/>
            <a:ext cx="9179560" cy="1325563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1. 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14320" y="2153919"/>
            <a:ext cx="8539480" cy="4023043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матеріалізований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неправомірної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яка вчинила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проступок і повинна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понести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морального,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27159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0800" y="365125"/>
            <a:ext cx="87630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пом'якшують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2320" y="1825625"/>
            <a:ext cx="930148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щире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розкаяння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винного;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відвернення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сильного душевного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тяжких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неповнолітнім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жінкою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жінкою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одного року.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пом'якшують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 (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посадова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особа),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вирішує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 про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пом'якшуючими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20059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обтяжують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42160" y="1825625"/>
            <a:ext cx="9311640" cy="435133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незважаючи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однорідного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яке особу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піддано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вчинила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неповнолітнього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стихійного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лиха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сп'яніння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Орган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обтяжуючою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14744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5200" y="365125"/>
            <a:ext cx="9118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32000" y="1825625"/>
            <a:ext cx="93218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кожне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вчинила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одним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 органом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серйозне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числа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основного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приєднано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будь-яке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26603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760" y="365125"/>
            <a:ext cx="9210040" cy="1325563"/>
          </a:xfrm>
        </p:spPr>
        <p:txBody>
          <a:bodyPr/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1040" y="1825625"/>
            <a:ext cx="938276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*Строк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арешту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- роками,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днями.</a:t>
            </a:r>
          </a:p>
        </p:txBody>
      </p:sp>
    </p:spTree>
    <p:extLst>
      <p:ext uri="{BB962C8B-B14F-4D97-AF65-F5344CB8AC3E}">
        <p14:creationId xmlns:p14="http://schemas.microsoft.com/office/powerpoint/2010/main" val="21358524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2800" y="365125"/>
            <a:ext cx="9271000" cy="1325563"/>
          </a:xfrm>
        </p:spPr>
        <p:txBody>
          <a:bodyPr/>
          <a:lstStyle/>
          <a:p>
            <a:pPr algn="ct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Строки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20240" y="1825625"/>
            <a:ext cx="9433560" cy="43513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пізніш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через два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дня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триваючому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не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пізніш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через два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дня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підвідомчі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підвідомчі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пізніш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через три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дня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триваючому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пізніш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через три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дня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шостій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36904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9280" y="608965"/>
            <a:ext cx="879348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Строк,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такою,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піддана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адміністративному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стягненню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51760" y="2712719"/>
            <a:ext cx="8702040" cy="346424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*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піддана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дня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вчинила нового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такою,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піддана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41753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0400" y="365125"/>
            <a:ext cx="94234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особи, яка вчинила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30400" y="2255521"/>
            <a:ext cx="9423400" cy="392144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яка вчинила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таких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"Про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"Про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</p:txBody>
      </p:sp>
    </p:spTree>
    <p:extLst>
      <p:ext uri="{BB962C8B-B14F-4D97-AF65-F5344CB8AC3E}">
        <p14:creationId xmlns:p14="http://schemas.microsoft.com/office/powerpoint/2010/main" val="9616444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60320" y="365125"/>
            <a:ext cx="8793480" cy="1325563"/>
          </a:xfrm>
        </p:spPr>
        <p:txBody>
          <a:bodyPr/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заподіяну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шкоду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30400" y="1825625"/>
            <a:ext cx="9423400" cy="4351338"/>
          </a:xfrm>
        </p:spPr>
        <p:txBody>
          <a:bodyPr>
            <a:normAutofit fontScale="77500" lnSpcReduction="20000"/>
          </a:bodyPr>
          <a:lstStyle/>
          <a:p>
            <a:pPr marL="0" indent="447675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майнову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громадянинові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селищної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винним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сума не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неоподатковуваних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мінімумів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суддя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районного, районного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міськрайонного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суду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40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7675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шкоду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неповнолітнім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шістнадцяти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сума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неоподатковуваного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мінімуму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суддя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покласти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неповнолітнього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зобов'язати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працею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усунути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47675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порядку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судочинства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84269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Судовий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3920" y="1825625"/>
            <a:ext cx="9199880" cy="4351338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судом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суддею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постанови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сплачується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 на яку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41422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для підготовки теми № 3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28240" y="1788160"/>
            <a:ext cx="8925560" cy="4388803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Сформувати конкретні кейси для кожного із видів стягнень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901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98800" y="365125"/>
            <a:ext cx="8255000" cy="1325563"/>
          </a:xfrm>
        </p:spPr>
        <p:txBody>
          <a:bodyPr/>
          <a:lstStyle/>
          <a:p>
            <a:r>
              <a:rPr lang="uk-UA" dirty="0" smtClean="0"/>
              <a:t>Адміністративні стягнення 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3180080" y="1463040"/>
            <a:ext cx="579120" cy="1005840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/>
              </a:solidFill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8178800" y="1463040"/>
            <a:ext cx="579120" cy="1005840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89760" y="2788603"/>
            <a:ext cx="2926080" cy="812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005320" y="2753995"/>
            <a:ext cx="2926080" cy="812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Додаткові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30800" y="3851910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* Система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себе </a:t>
            </a:r>
            <a:r>
              <a:rPr lang="ru-RU" b="1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характером і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правовими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наслідками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санкції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диференційовано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b="1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суспільної</a:t>
            </a:r>
            <a:r>
              <a:rPr lang="ru-RU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небезпеки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вчиненого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та особи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правопорушника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санкції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співвіднесені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 і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розташовані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наростання</a:t>
            </a:r>
            <a:r>
              <a:rPr lang="ru-RU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значимості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легкого (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до самого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суворого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арешту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811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75840" y="365125"/>
            <a:ext cx="9077960" cy="1325563"/>
          </a:xfrm>
        </p:spPr>
        <p:txBody>
          <a:bodyPr/>
          <a:lstStyle/>
          <a:p>
            <a:r>
              <a:rPr lang="uk-UA" dirty="0" smtClean="0"/>
              <a:t>Зверніть увагу!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74240" y="1690688"/>
            <a:ext cx="9179560" cy="4486275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стаття</a:t>
            </a:r>
            <a:r>
              <a:rPr lang="ru-RU" dirty="0"/>
              <a:t> </a:t>
            </a:r>
            <a:r>
              <a:rPr lang="ru-RU" dirty="0" err="1"/>
              <a:t>Особливої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КУпАП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b="1" i="1" dirty="0" err="1">
                <a:solidFill>
                  <a:srgbClr val="FF0000"/>
                </a:solidFill>
              </a:rPr>
              <a:t>чіткі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вказівки</a:t>
            </a:r>
            <a:r>
              <a:rPr lang="ru-RU" b="1" i="1" dirty="0">
                <a:solidFill>
                  <a:srgbClr val="FF0000"/>
                </a:solidFill>
              </a:rPr>
              <a:t> на вид </a:t>
            </a:r>
            <a:r>
              <a:rPr lang="ru-RU" b="1" i="1" dirty="0" err="1">
                <a:solidFill>
                  <a:srgbClr val="FF0000"/>
                </a:solidFill>
              </a:rPr>
              <a:t>стягнення</a:t>
            </a:r>
            <a:r>
              <a:rPr lang="ru-RU" dirty="0"/>
              <a:t>, яке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застосуванню</a:t>
            </a:r>
            <a:r>
              <a:rPr lang="ru-RU" dirty="0"/>
              <a:t> </a:t>
            </a:r>
            <a:r>
              <a:rPr lang="ru-RU" b="1" i="1" dirty="0">
                <a:solidFill>
                  <a:srgbClr val="FF0000"/>
                </a:solidFill>
              </a:rPr>
              <a:t>за </a:t>
            </a:r>
            <a:r>
              <a:rPr lang="ru-RU" b="1" i="1" dirty="0" err="1">
                <a:solidFill>
                  <a:srgbClr val="FF0000"/>
                </a:solidFill>
              </a:rPr>
              <a:t>вчинення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передбаченого</a:t>
            </a:r>
            <a:r>
              <a:rPr lang="ru-RU" b="1" i="1" dirty="0">
                <a:solidFill>
                  <a:srgbClr val="FF0000"/>
                </a:solidFill>
              </a:rPr>
              <a:t> нею проступку</a:t>
            </a:r>
            <a:r>
              <a:rPr lang="ru-RU" dirty="0"/>
              <a:t>, </a:t>
            </a:r>
            <a:r>
              <a:rPr lang="ru-RU" dirty="0" err="1"/>
              <a:t>остільки</a:t>
            </a:r>
            <a:r>
              <a:rPr lang="ru-RU" dirty="0"/>
              <a:t> орган,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розглядає</a:t>
            </a:r>
            <a:r>
              <a:rPr lang="ru-RU" dirty="0"/>
              <a:t> справу про </a:t>
            </a:r>
            <a:r>
              <a:rPr lang="ru-RU" dirty="0" err="1"/>
              <a:t>адміністративне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призначити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те </a:t>
            </a:r>
            <a:r>
              <a:rPr lang="ru-RU" dirty="0" err="1"/>
              <a:t>адміністративне</a:t>
            </a:r>
            <a:r>
              <a:rPr lang="ru-RU" dirty="0"/>
              <a:t> </a:t>
            </a:r>
            <a:r>
              <a:rPr lang="ru-RU" dirty="0" err="1"/>
              <a:t>стягнення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визначено</a:t>
            </a:r>
            <a:r>
              <a:rPr lang="ru-RU" dirty="0"/>
              <a:t> в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пам'ятати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деякі</a:t>
            </a:r>
            <a:r>
              <a:rPr lang="ru-RU" dirty="0"/>
              <a:t> з </a:t>
            </a:r>
            <a:r>
              <a:rPr lang="ru-RU" dirty="0" err="1"/>
              <a:t>перерахованих</a:t>
            </a:r>
            <a:r>
              <a:rPr lang="ru-RU" dirty="0"/>
              <a:t> у ст.24 </a:t>
            </a:r>
            <a:r>
              <a:rPr lang="ru-RU" dirty="0" err="1"/>
              <a:t>стягнення</a:t>
            </a:r>
            <a:r>
              <a:rPr lang="ru-RU" dirty="0"/>
              <a:t> </a:t>
            </a:r>
            <a:r>
              <a:rPr lang="ru-RU" b="1" i="1" dirty="0" err="1">
                <a:solidFill>
                  <a:srgbClr val="FF0000"/>
                </a:solidFill>
              </a:rPr>
              <a:t>взагалі</a:t>
            </a:r>
            <a:r>
              <a:rPr lang="ru-RU" b="1" i="1" dirty="0">
                <a:solidFill>
                  <a:srgbClr val="FF0000"/>
                </a:solidFill>
              </a:rPr>
              <a:t> не </a:t>
            </a:r>
            <a:r>
              <a:rPr lang="ru-RU" b="1" i="1" dirty="0" err="1">
                <a:solidFill>
                  <a:srgbClr val="FF0000"/>
                </a:solidFill>
              </a:rPr>
              <a:t>можуть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застосовуватися</a:t>
            </a:r>
            <a:r>
              <a:rPr lang="ru-RU" b="1" i="1" dirty="0">
                <a:solidFill>
                  <a:srgbClr val="FF0000"/>
                </a:solidFill>
              </a:rPr>
              <a:t> до </a:t>
            </a:r>
            <a:r>
              <a:rPr lang="ru-RU" b="1" i="1" dirty="0" err="1">
                <a:solidFill>
                  <a:srgbClr val="FF0000"/>
                </a:solidFill>
              </a:rPr>
              <a:t>зазначених</a:t>
            </a:r>
            <a:r>
              <a:rPr lang="ru-RU" b="1" i="1" dirty="0">
                <a:solidFill>
                  <a:srgbClr val="FF0000"/>
                </a:solidFill>
              </a:rPr>
              <a:t>, точно </a:t>
            </a:r>
            <a:r>
              <a:rPr lang="ru-RU" b="1" i="1" dirty="0" err="1">
                <a:solidFill>
                  <a:srgbClr val="FF0000"/>
                </a:solidFill>
              </a:rPr>
              <a:t>визначеним</a:t>
            </a:r>
            <a:r>
              <a:rPr lang="ru-RU" b="1" i="1" dirty="0">
                <a:solidFill>
                  <a:srgbClr val="FF0000"/>
                </a:solidFill>
              </a:rPr>
              <a:t> у </a:t>
            </a:r>
            <a:r>
              <a:rPr lang="ru-RU" b="1" i="1" dirty="0" err="1">
                <a:solidFill>
                  <a:srgbClr val="FF0000"/>
                </a:solidFill>
              </a:rPr>
              <a:t>законі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категоріям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громадян</a:t>
            </a:r>
            <a:r>
              <a:rPr lang="ru-RU" b="1" i="1" dirty="0">
                <a:solidFill>
                  <a:srgbClr val="FF0000"/>
                </a:solidFill>
              </a:rPr>
              <a:t> і </a:t>
            </a:r>
            <a:r>
              <a:rPr lang="ru-RU" b="1" i="1" dirty="0" err="1">
                <a:solidFill>
                  <a:srgbClr val="FF0000"/>
                </a:solidFill>
              </a:rPr>
              <a:t>посадових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осіб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dirty="0"/>
              <a:t>(див., </a:t>
            </a:r>
            <a:r>
              <a:rPr lang="ru-RU" dirty="0" err="1"/>
              <a:t>зокрема</a:t>
            </a:r>
            <a:r>
              <a:rPr lang="ru-RU" dirty="0"/>
              <a:t>, ст.ст.15, 30, 32).</a:t>
            </a:r>
          </a:p>
        </p:txBody>
      </p:sp>
    </p:spTree>
    <p:extLst>
      <p:ext uri="{BB962C8B-B14F-4D97-AF65-F5344CB8AC3E}">
        <p14:creationId xmlns:p14="http://schemas.microsoft.com/office/powerpoint/2010/main" val="1831350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5200" y="365125"/>
            <a:ext cx="9118600" cy="1325563"/>
          </a:xfrm>
        </p:spPr>
        <p:txBody>
          <a:bodyPr>
            <a:normAutofit fontScale="90000"/>
          </a:bodyPr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79600" y="1825624"/>
            <a:ext cx="9474200" cy="5032375"/>
          </a:xfrm>
        </p:spPr>
        <p:txBody>
          <a:bodyPr>
            <a:normAutofit fontScale="55000" lnSpcReduction="20000"/>
          </a:bodyPr>
          <a:lstStyle/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штраф;</a:t>
            </a:r>
          </a:p>
          <a:p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оплатне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знаряддям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безпосереднім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об'єктом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конфіскація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предмета,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знаряддям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безпосереднім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об'єктом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грошей,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одержаних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спеціального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наданого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громадянинові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(права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транспортними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права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полювання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обіймати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посади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займатися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певною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9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виправні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9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арешт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арешт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утриманням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гауптвахті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Законами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Законами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видворення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іноземців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громадянства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грубо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порушують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правопорядок.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3639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760" y="-305435"/>
            <a:ext cx="9179560" cy="1325563"/>
          </a:xfrm>
        </p:spPr>
        <p:txBody>
          <a:bodyPr/>
          <a:lstStyle/>
          <a:p>
            <a:r>
              <a:rPr lang="uk-UA" dirty="0" smtClean="0"/>
              <a:t>Класифікація: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7871880"/>
              </p:ext>
            </p:extLst>
          </p:nvPr>
        </p:nvGraphicFramePr>
        <p:xfrm>
          <a:off x="1986439" y="660400"/>
          <a:ext cx="8843962" cy="5765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21981">
                  <a:extLst>
                    <a:ext uri="{9D8B030D-6E8A-4147-A177-3AD203B41FA5}">
                      <a16:colId xmlns:a16="http://schemas.microsoft.com/office/drawing/2014/main" val="2449663456"/>
                    </a:ext>
                  </a:extLst>
                </a:gridCol>
                <a:gridCol w="4421981">
                  <a:extLst>
                    <a:ext uri="{9D8B030D-6E8A-4147-A177-3AD203B41FA5}">
                      <a16:colId xmlns:a16="http://schemas.microsoft.com/office/drawing/2014/main" val="33652461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616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 порядком </a:t>
                      </a:r>
                      <a:r>
                        <a:rPr lang="ru-RU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застосування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можуть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застосовуватись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як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як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додаткові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оплатне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вилучення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конфіскація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предмета,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який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став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знаряддям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вчинення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безпосереднім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об’єктом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адміністративного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правопорушення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);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можуть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застосовуватися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лише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як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інші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адміністративних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стягнень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494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 характером </a:t>
                      </a:r>
                      <a:r>
                        <a:rPr lang="ru-RU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впливу</a:t>
                      </a:r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 особу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особисті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спрямовані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 особу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правопорушника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попередження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адміністративний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арешт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громадські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);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майнові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спрямовані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майновий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стан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правопорушника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(штраф,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оплатне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вилучення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предмета,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конфіскація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предмета,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виправні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);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особисто-майнові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позбавлення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спеціального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права).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96280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3471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00" y="-81915"/>
            <a:ext cx="9179560" cy="1325563"/>
          </a:xfrm>
        </p:spPr>
        <p:txBody>
          <a:bodyPr/>
          <a:lstStyle/>
          <a:p>
            <a:r>
              <a:rPr lang="uk-UA" dirty="0" smtClean="0"/>
              <a:t>Класифікація: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5857936"/>
              </p:ext>
            </p:extLst>
          </p:nvPr>
        </p:nvGraphicFramePr>
        <p:xfrm>
          <a:off x="1986439" y="914400"/>
          <a:ext cx="8843962" cy="4572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21981">
                  <a:extLst>
                    <a:ext uri="{9D8B030D-6E8A-4147-A177-3AD203B41FA5}">
                      <a16:colId xmlns:a16="http://schemas.microsoft.com/office/drawing/2014/main" val="2449663456"/>
                    </a:ext>
                  </a:extLst>
                </a:gridCol>
                <a:gridCol w="4421981">
                  <a:extLst>
                    <a:ext uri="{9D8B030D-6E8A-4147-A177-3AD203B41FA5}">
                      <a16:colId xmlns:a16="http://schemas.microsoft.com/office/drawing/2014/main" val="33652461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616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Залежно</a:t>
                      </a:r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</a:t>
                      </a:r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суб’єкта</a:t>
                      </a:r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застосування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застосовуються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лише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судами (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оплатне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вилучення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предмета,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конфіскація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предмета,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позбавлення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спеціального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права,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виправні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громадські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адміністративний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арешт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);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застосовуються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іншими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органами та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посадовими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особами (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попередження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штраф,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видворення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межі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України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</a:p>
                    <a:p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Стягнення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також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можуть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бути: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разовими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одномоментними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конфіскація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попередження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штраф);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тривалими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розтягнутими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часі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адміністративний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арешт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позбавлення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прав,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виправні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громадські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  <a:endParaRPr lang="ru-RU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494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1901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68880" y="365125"/>
            <a:ext cx="8884920" cy="1325563"/>
          </a:xfrm>
        </p:spPr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(ст. 26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65680" y="1584960"/>
            <a:ext cx="8879840" cy="4592003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вперше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вчинили проступок і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осудженні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юрисдикції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правопорушника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неприпустимість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зачіпає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порушника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292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77440" y="1605279"/>
            <a:ext cx="8930640" cy="43481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по­передження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запобіжного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заходу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запобіжного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заходу 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роз’яснення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поруш­нику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вимагання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усу­нення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допущених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застереження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су­воріших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примусових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держав­ним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41678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2135</Words>
  <Application>Microsoft Office PowerPoint</Application>
  <PresentationFormat>Широкоэкранный</PresentationFormat>
  <Paragraphs>115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Тема Office</vt:lpstr>
      <vt:lpstr>Види адміністративних стягнень</vt:lpstr>
      <vt:lpstr> 1. Поняття адміністративних стягнень</vt:lpstr>
      <vt:lpstr>Адміністративні стягнення </vt:lpstr>
      <vt:lpstr>Зверніть увагу!</vt:lpstr>
      <vt:lpstr>Стаття 24 КУпАП встановлює такі види адміністративних стягнень:</vt:lpstr>
      <vt:lpstr>Класифікація:</vt:lpstr>
      <vt:lpstr>Класифікація:</vt:lpstr>
      <vt:lpstr>Попередження (ст. 26 КУпАП)</vt:lpstr>
      <vt:lpstr>Презентация PowerPoint</vt:lpstr>
      <vt:lpstr>Штраф (ст. 27 КУпАП)</vt:lpstr>
      <vt:lpstr>Штраф</vt:lpstr>
      <vt:lpstr>Оплатне вилучення (ст. 28 КУпАП)</vt:lpstr>
      <vt:lpstr>Конфіскація (ст. 29 КУпАП)</vt:lpstr>
      <vt:lpstr>Позбавлення спеціальних прав (ст. 30 КУпАП).</vt:lpstr>
      <vt:lpstr>Громадські роботи (ст. 301 КУпАП)</vt:lpstr>
      <vt:lpstr>Виправні роботи (ст. 31 КУпАП) </vt:lpstr>
      <vt:lpstr>Адміністративний арешт (ст. 32 КУпАП)</vt:lpstr>
      <vt:lpstr>Стаття 32-1. Арешт з утриманням на гауптвахті</vt:lpstr>
      <vt:lpstr> Загальні правила накладення адміністративних стягнень.</vt:lpstr>
      <vt:lpstr>Обставини, що пом'якшують відповідальність за адміністративне правопорушення</vt:lpstr>
      <vt:lpstr>Обставини, що обтяжують відповідальність за адміністративне правопорушення</vt:lpstr>
      <vt:lpstr>Накладення адміністративних стягнень при вчиненні кількох адміністративних правопорушень</vt:lpstr>
      <vt:lpstr>Обчислення строків адміністративного стягнення</vt:lpstr>
      <vt:lpstr>Строки накладення адміністративного стягнення</vt:lpstr>
      <vt:lpstr>Строк, після закінчення якого особа вважається такою, що не була піддана адміністративному стягненню</vt:lpstr>
      <vt:lpstr>Направлення на проходження програми для особи, яка вчинила домашнє насильство чи насильство за ознакою статі</vt:lpstr>
      <vt:lpstr>Покладення обов'язку відшкодувати заподіяну шкоду</vt:lpstr>
      <vt:lpstr>Судовий збір</vt:lpstr>
      <vt:lpstr>Питання для підготовки теми №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Види адміністративних стягнень</dc:title>
  <dc:creator>User</dc:creator>
  <cp:lastModifiedBy>User</cp:lastModifiedBy>
  <cp:revision>8</cp:revision>
  <dcterms:created xsi:type="dcterms:W3CDTF">2022-09-18T17:03:52Z</dcterms:created>
  <dcterms:modified xsi:type="dcterms:W3CDTF">2022-09-18T18:20:22Z</dcterms:modified>
</cp:coreProperties>
</file>