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18"/>
  </p:notesMasterIdLst>
  <p:sldIdLst>
    <p:sldId id="256" r:id="rId2"/>
    <p:sldId id="258" r:id="rId3"/>
    <p:sldId id="261" r:id="rId4"/>
    <p:sldId id="281" r:id="rId5"/>
    <p:sldId id="264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ьона Нагорна" initials="АН" lastIdx="1" clrIdx="0">
    <p:extLst>
      <p:ext uri="{19B8F6BF-5375-455C-9EA6-DF929625EA0E}">
        <p15:presenceInfo xmlns:p15="http://schemas.microsoft.com/office/powerpoint/2012/main" userId="4422b85a4987bd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33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37" autoAdjust="0"/>
  </p:normalViewPr>
  <p:slideViewPr>
    <p:cSldViewPr snapToGrid="0">
      <p:cViewPr varScale="1">
        <p:scale>
          <a:sx n="46" d="100"/>
          <a:sy n="46" d="100"/>
        </p:scale>
        <p:origin x="69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8DC31-586F-4618-AA19-A28EE3864EE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38445-3E16-4785-B277-8C8DBD0B0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37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620" y="3581705"/>
            <a:ext cx="10994760" cy="1527050"/>
          </a:xfrm>
          <a:effectLst>
            <a:outerShdw blurRad="50800" dist="38100" dir="2700000" algn="ctr" rotWithShape="0">
              <a:schemeClr val="tx1">
                <a:alpha val="68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0" y="5108756"/>
            <a:ext cx="1099476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919-D80E-4CA7-A3C9-8B9EA09AA3C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4B44-6459-433D-85EA-6CDA7BDC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69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919-D80E-4CA7-A3C9-8B9EA09AA3C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4B44-6459-433D-85EA-6CDA7BDC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56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919-D80E-4CA7-A3C9-8B9EA09AA3C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4B44-6459-433D-85EA-6CDA7BDC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919-D80E-4CA7-A3C9-8B9EA09AA3C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4B44-6459-433D-85EA-6CDA7BDC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153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985720"/>
            <a:ext cx="109728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596540"/>
            <a:ext cx="1097280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919-D80E-4CA7-A3C9-8B9EA09AA3C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4B44-6459-433D-85EA-6CDA7BDC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318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081" y="374901"/>
            <a:ext cx="8958691" cy="86883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083" y="1138426"/>
            <a:ext cx="8958691" cy="503926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919-D80E-4CA7-A3C9-8B9EA09AA3C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4B44-6459-433D-85EA-6CDA7BDC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1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919-D80E-4CA7-A3C9-8B9EA09AA3C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4B44-6459-433D-85EA-6CDA7BDC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98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3015"/>
            <a:ext cx="10972800" cy="5846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919-D80E-4CA7-A3C9-8B9EA09AA3C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4B44-6459-433D-85EA-6CDA7BDC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55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985720"/>
            <a:ext cx="109728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20" y="1577497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620" y="2207360"/>
            <a:ext cx="5386917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388" y="1577497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388" y="2207360"/>
            <a:ext cx="5389033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919-D80E-4CA7-A3C9-8B9EA09AA3C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4B44-6459-433D-85EA-6CDA7BDC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20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919-D80E-4CA7-A3C9-8B9EA09AA3C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4B44-6459-433D-85EA-6CDA7BDC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10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919-D80E-4CA7-A3C9-8B9EA09AA3C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4B44-6459-433D-85EA-6CDA7BDC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60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919-D80E-4CA7-A3C9-8B9EA09AA3C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4B44-6459-433D-85EA-6CDA7BDC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63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6919-D80E-4CA7-A3C9-8B9EA09AA3CC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44B44-6459-433D-85EA-6CDA7BDC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6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4728" y="82369"/>
            <a:ext cx="10573982" cy="162173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Тема 2</a:t>
            </a:r>
            <a:br>
              <a:rPr lang="uk-UA" b="1" dirty="0" smtClean="0">
                <a:solidFill>
                  <a:schemeClr val="tx1"/>
                </a:solidFill>
              </a:rPr>
            </a:br>
            <a:r>
              <a:rPr lang="uk-UA" b="1" dirty="0" smtClean="0">
                <a:solidFill>
                  <a:schemeClr val="tx1"/>
                </a:solidFill>
              </a:rPr>
              <a:t>Зміст фахової </a:t>
            </a:r>
            <a:r>
              <a:rPr lang="uk-UA" b="1" dirty="0">
                <a:solidFill>
                  <a:schemeClr val="tx1"/>
                </a:solidFill>
              </a:rPr>
              <a:t>підготовки педагога у закладі вищої освіти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528" y="1991492"/>
            <a:ext cx="7424382" cy="41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4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620" y="613260"/>
            <a:ext cx="10972800" cy="1291740"/>
          </a:xfrm>
        </p:spPr>
        <p:txBody>
          <a:bodyPr>
            <a:noAutofit/>
          </a:bodyPr>
          <a:lstStyle/>
          <a:p>
            <a:r>
              <a:rPr lang="ru-RU" sz="2000" b="1" dirty="0" err="1">
                <a:solidFill>
                  <a:schemeClr val="tx1"/>
                </a:solidFill>
              </a:rPr>
              <a:t>Формування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змісту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професійної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освіти</a:t>
            </a:r>
            <a:r>
              <a:rPr lang="ru-RU" sz="2000" b="1" dirty="0">
                <a:solidFill>
                  <a:schemeClr val="tx1"/>
                </a:solidFill>
              </a:rPr>
              <a:t> з будь-</a:t>
            </a:r>
            <a:r>
              <a:rPr lang="ru-RU" sz="2000" b="1" dirty="0" err="1">
                <a:solidFill>
                  <a:schemeClr val="tx1"/>
                </a:solidFill>
              </a:rPr>
              <a:t>якої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спеціальності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відбувається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під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впливом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певних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чинників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які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умовно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можна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поділити</a:t>
            </a:r>
            <a:r>
              <a:rPr lang="ru-RU" sz="2000" b="1" dirty="0">
                <a:solidFill>
                  <a:schemeClr val="tx1"/>
                </a:solidFill>
              </a:rPr>
              <a:t> на </a:t>
            </a:r>
            <a:r>
              <a:rPr lang="ru-RU" sz="2000" b="1" dirty="0" err="1">
                <a:solidFill>
                  <a:schemeClr val="tx1"/>
                </a:solidFill>
              </a:rPr>
              <a:t>дві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групи</a:t>
            </a:r>
            <a:r>
              <a:rPr lang="ru-RU" sz="2000" b="1" dirty="0">
                <a:solidFill>
                  <a:schemeClr val="tx1"/>
                </a:solidFill>
              </a:rPr>
              <a:t>: </a:t>
            </a:r>
            <a:r>
              <a:rPr lang="ru-RU" sz="2000" b="1" dirty="0" err="1">
                <a:solidFill>
                  <a:schemeClr val="tx1"/>
                </a:solidFill>
              </a:rPr>
              <a:t>об’єктивні</a:t>
            </a:r>
            <a:r>
              <a:rPr lang="ru-RU" sz="2000" b="1" dirty="0">
                <a:solidFill>
                  <a:schemeClr val="tx1"/>
                </a:solidFill>
              </a:rPr>
              <a:t> та </a:t>
            </a:r>
            <a:r>
              <a:rPr lang="ru-RU" sz="2000" b="1" dirty="0" err="1">
                <a:solidFill>
                  <a:schemeClr val="tx1"/>
                </a:solidFill>
              </a:rPr>
              <a:t>суб’єктивні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426620"/>
              </p:ext>
            </p:extLst>
          </p:nvPr>
        </p:nvGraphicFramePr>
        <p:xfrm>
          <a:off x="598620" y="1905000"/>
          <a:ext cx="10972800" cy="3137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3461"/>
                <a:gridCol w="4459339"/>
              </a:tblGrid>
              <a:tr h="576929">
                <a:tc>
                  <a:txBody>
                    <a:bodyPr/>
                    <a:lstStyle/>
                    <a:p>
                      <a:pPr marL="321310" marR="4572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Об’єктивні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24130" marT="0" marB="0"/>
                </a:tc>
                <a:tc>
                  <a:txBody>
                    <a:bodyPr/>
                    <a:lstStyle/>
                    <a:p>
                      <a:pPr marL="321310" marR="425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Суб’єктивні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24130" marT="0" marB="0"/>
                </a:tc>
              </a:tr>
              <a:tr h="189230">
                <a:tc>
                  <a:txBody>
                    <a:bodyPr/>
                    <a:lstStyle/>
                    <a:p>
                      <a:pPr marL="32131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Потреби суспільства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24130" marT="0" marB="0"/>
                </a:tc>
                <a:tc>
                  <a:txBody>
                    <a:bodyPr/>
                    <a:lstStyle/>
                    <a:p>
                      <a:pPr marL="127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Дослідження науковців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2413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32131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Розвиток науки та техніки, науки й освіти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24130" marT="0" marB="0"/>
                </a:tc>
                <a:tc>
                  <a:txBody>
                    <a:bodyPr/>
                    <a:lstStyle/>
                    <a:p>
                      <a:pPr marL="127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Діяльність викладачів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2413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32131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Особливості професії та цілі професійної діяльності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24130" marT="0" marB="0"/>
                </a:tc>
                <a:tc>
                  <a:txBody>
                    <a:bodyPr/>
                    <a:lstStyle/>
                    <a:p>
                      <a:pPr marL="127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Потреби </a:t>
                      </a:r>
                      <a:r>
                        <a:rPr lang="ru-RU" sz="2400" dirty="0" err="1">
                          <a:effectLst/>
                        </a:rPr>
                        <a:t>студентів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2413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32131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Система державних стандартів ВО 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24130" marT="0" marB="0"/>
                </a:tc>
                <a:tc>
                  <a:txBody>
                    <a:bodyPr/>
                    <a:lstStyle/>
                    <a:p>
                      <a:pPr marL="127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Діяльність практиків 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2413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32131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Світові тенденції освіти і професійної підготовки 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24130" marT="0" marB="0"/>
                </a:tc>
                <a:tc>
                  <a:txBody>
                    <a:bodyPr/>
                    <a:lstStyle/>
                    <a:p>
                      <a:pPr marL="127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241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90855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620" y="1181100"/>
            <a:ext cx="10972800" cy="10477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4.</a:t>
            </a:r>
            <a:r>
              <a:rPr lang="ru-RU" b="1" i="1" dirty="0"/>
              <a:t> </a:t>
            </a:r>
            <a:r>
              <a:rPr lang="ru-RU" b="1" dirty="0" err="1"/>
              <a:t>Навчальний</a:t>
            </a:r>
            <a:r>
              <a:rPr lang="ru-RU" b="1" dirty="0"/>
              <a:t> план </a:t>
            </a:r>
            <a:r>
              <a:rPr lang="ru-RU" b="1" dirty="0" err="1"/>
              <a:t>підготовки</a:t>
            </a:r>
            <a:r>
              <a:rPr lang="ru-RU" b="1" dirty="0"/>
              <a:t> педагога як </a:t>
            </a:r>
            <a:r>
              <a:rPr lang="ru-RU" b="1" dirty="0" err="1"/>
              <a:t>вияв</a:t>
            </a:r>
            <a:r>
              <a:rPr lang="ru-RU" b="1" dirty="0"/>
              <a:t> </a:t>
            </a:r>
            <a:r>
              <a:rPr lang="ru-RU" b="1" dirty="0" err="1"/>
              <a:t>етапного</a:t>
            </a:r>
            <a:r>
              <a:rPr lang="ru-RU" b="1" dirty="0"/>
              <a:t> </a:t>
            </a:r>
            <a:r>
              <a:rPr lang="ru-RU" b="1" dirty="0" err="1"/>
              <a:t>рівня</a:t>
            </a:r>
            <a:r>
              <a:rPr lang="ru-RU" b="1" dirty="0"/>
              <a:t> </a:t>
            </a:r>
            <a:r>
              <a:rPr lang="ru-RU" b="1" dirty="0" err="1"/>
              <a:t>змісту</a:t>
            </a:r>
            <a:r>
              <a:rPr lang="ru-RU" b="1" dirty="0"/>
              <a:t> </a:t>
            </a:r>
            <a:r>
              <a:rPr lang="ru-RU" b="1" dirty="0" err="1"/>
              <a:t>професійної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 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220" y="2038350"/>
            <a:ext cx="10972800" cy="3856640"/>
          </a:xfrm>
        </p:spPr>
        <p:txBody>
          <a:bodyPr/>
          <a:lstStyle/>
          <a:p>
            <a:r>
              <a:rPr lang="ru-RU" b="1" i="1" dirty="0" err="1"/>
              <a:t>Навчальний</a:t>
            </a:r>
            <a:r>
              <a:rPr lang="ru-RU" b="1" i="1" dirty="0"/>
              <a:t> план</a:t>
            </a:r>
            <a:r>
              <a:rPr lang="ru-RU" dirty="0"/>
              <a:t> −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нормативний</a:t>
            </a:r>
            <a:r>
              <a:rPr lang="ru-RU" dirty="0"/>
              <a:t> документ,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ЗВО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освітньо-професійної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та структурно-</a:t>
            </a:r>
            <a:r>
              <a:rPr lang="ru-RU" dirty="0" err="1"/>
              <a:t>логічної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фахівця</a:t>
            </a:r>
            <a:r>
              <a:rPr lang="ru-RU" dirty="0"/>
              <a:t> й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перелік</a:t>
            </a:r>
            <a:r>
              <a:rPr lang="ru-RU" dirty="0"/>
              <a:t> та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нормативних</a:t>
            </a:r>
            <a:r>
              <a:rPr lang="ru-RU" dirty="0"/>
              <a:t> і </a:t>
            </a:r>
            <a:r>
              <a:rPr lang="ru-RU" dirty="0" err="1"/>
              <a:t>вибіркових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,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,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занять і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, </a:t>
            </a:r>
            <a:r>
              <a:rPr lang="ru-RU" dirty="0" err="1"/>
              <a:t>графік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форми</a:t>
            </a:r>
            <a:r>
              <a:rPr lang="ru-RU" dirty="0"/>
              <a:t> та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поточного та </a:t>
            </a:r>
            <a:r>
              <a:rPr lang="ru-RU" dirty="0" err="1"/>
              <a:t>підсумкового</a:t>
            </a:r>
            <a:r>
              <a:rPr lang="ru-RU" dirty="0"/>
              <a:t> контролю.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1422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Кредит </a:t>
            </a:r>
            <a:r>
              <a:rPr lang="ru-RU" b="1" dirty="0" err="1"/>
              <a:t>Європейської</a:t>
            </a:r>
            <a:r>
              <a:rPr lang="ru-RU" b="1" dirty="0"/>
              <a:t> </a:t>
            </a:r>
            <a:r>
              <a:rPr lang="ru-RU" b="1" dirty="0" err="1"/>
              <a:t>кредитної</a:t>
            </a:r>
            <a:r>
              <a:rPr lang="ru-RU" b="1" dirty="0"/>
              <a:t> </a:t>
            </a:r>
            <a:r>
              <a:rPr lang="ru-RU" b="1" dirty="0" err="1"/>
              <a:t>трансферно-накопичувальної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далі</a:t>
            </a:r>
            <a:r>
              <a:rPr lang="ru-RU" dirty="0"/>
              <a:t> - кредит ЄКТС) - </a:t>
            </a:r>
            <a:r>
              <a:rPr lang="ru-RU" dirty="0" err="1"/>
              <a:t>одиниця</a:t>
            </a:r>
            <a:r>
              <a:rPr lang="ru-RU" dirty="0"/>
              <a:t>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здобувача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необхідного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визначених</a:t>
            </a:r>
            <a:r>
              <a:rPr lang="ru-RU" dirty="0"/>
              <a:t> (</a:t>
            </a:r>
            <a:r>
              <a:rPr lang="ru-RU" dirty="0" err="1"/>
              <a:t>очікуваних</a:t>
            </a:r>
            <a:r>
              <a:rPr lang="ru-RU" dirty="0"/>
              <a:t>)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. </a:t>
            </a:r>
            <a:r>
              <a:rPr lang="ru-RU" b="1" dirty="0" err="1"/>
              <a:t>Обсяг</a:t>
            </a:r>
            <a:r>
              <a:rPr lang="ru-RU" b="1" dirty="0"/>
              <a:t> одного кредиту ЄКТС становить 30 годин</a:t>
            </a:r>
            <a:r>
              <a:rPr lang="ru-RU" dirty="0"/>
              <a:t>. </a:t>
            </a:r>
            <a:r>
              <a:rPr lang="ru-RU" dirty="0" err="1"/>
              <a:t>Навантаження</a:t>
            </a:r>
            <a:r>
              <a:rPr lang="ru-RU" dirty="0"/>
              <a:t> одного </a:t>
            </a:r>
            <a:r>
              <a:rPr lang="ru-RU" dirty="0" err="1"/>
              <a:t>навчального</a:t>
            </a:r>
            <a:r>
              <a:rPr lang="ru-RU" dirty="0"/>
              <a:t> року за денною формою </a:t>
            </a:r>
            <a:r>
              <a:rPr lang="ru-RU" dirty="0" err="1"/>
              <a:t>навчання</a:t>
            </a:r>
            <a:r>
              <a:rPr lang="ru-RU" dirty="0"/>
              <a:t> становить, як правило, 60 </a:t>
            </a:r>
            <a:r>
              <a:rPr lang="ru-RU" dirty="0" err="1"/>
              <a:t>кредитів</a:t>
            </a:r>
            <a:r>
              <a:rPr lang="ru-RU" dirty="0"/>
              <a:t> ЄКТС;</a:t>
            </a:r>
          </a:p>
          <a:p>
            <a:endParaRPr lang="uk-UA" dirty="0" smtClean="0"/>
          </a:p>
          <a:p>
            <a:r>
              <a:rPr lang="uk-UA" dirty="0" smtClean="0"/>
              <a:t>1 кредит – 30 год</a:t>
            </a:r>
          </a:p>
          <a:p>
            <a:r>
              <a:rPr lang="uk-UA" dirty="0" smtClean="0"/>
              <a:t>1 семестр – 30 кредитів</a:t>
            </a:r>
          </a:p>
          <a:p>
            <a:r>
              <a:rPr lang="uk-UA" dirty="0" smtClean="0"/>
              <a:t>1 рік – 60 кредитів</a:t>
            </a:r>
          </a:p>
          <a:p>
            <a:r>
              <a:rPr lang="uk-UA" dirty="0" smtClean="0"/>
              <a:t>Бакалавр - 240 кредитів</a:t>
            </a:r>
          </a:p>
          <a:p>
            <a:r>
              <a:rPr lang="uk-UA" dirty="0" smtClean="0"/>
              <a:t>Магістр - 90 кредитів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46233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620" y="1119070"/>
            <a:ext cx="10972800" cy="610820"/>
          </a:xfrm>
        </p:spPr>
        <p:txBody>
          <a:bodyPr>
            <a:normAutofit fontScale="90000"/>
          </a:bodyPr>
          <a:lstStyle/>
          <a:p>
            <a:r>
              <a:rPr lang="ru-RU" dirty="0"/>
              <a:t>5.</a:t>
            </a:r>
            <a:r>
              <a:rPr lang="ru-RU" i="1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 у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програмах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620" y="2114550"/>
            <a:ext cx="10972800" cy="3757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err="1"/>
              <a:t>Робоча</a:t>
            </a:r>
            <a:r>
              <a:rPr lang="ru-RU" b="1" i="1" dirty="0"/>
              <a:t> </a:t>
            </a:r>
            <a:r>
              <a:rPr lang="ru-RU" b="1" i="1" dirty="0" err="1"/>
              <a:t>навчальна</a:t>
            </a:r>
            <a:r>
              <a:rPr lang="ru-RU" b="1" i="1" dirty="0"/>
              <a:t> </a:t>
            </a:r>
            <a:r>
              <a:rPr lang="ru-RU" b="1" i="1" dirty="0" err="1"/>
              <a:t>програма</a:t>
            </a:r>
            <a:r>
              <a:rPr lang="ru-RU" dirty="0"/>
              <a:t> −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нормативний</a:t>
            </a:r>
            <a:r>
              <a:rPr lang="ru-RU" dirty="0"/>
              <a:t> документ ЗВО,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розробляється</a:t>
            </a:r>
            <a:r>
              <a:rPr lang="ru-RU" dirty="0"/>
              <a:t> для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освітньо-професійної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навчального</a:t>
            </a:r>
            <a:r>
              <a:rPr lang="ru-RU" dirty="0"/>
              <a:t> плану. </a:t>
            </a:r>
          </a:p>
          <a:p>
            <a:pPr marL="0" indent="0">
              <a:buNone/>
            </a:pPr>
            <a:r>
              <a:rPr lang="ru-RU" dirty="0" smtClean="0"/>
              <a:t>РП </a:t>
            </a:r>
            <a:r>
              <a:rPr lang="ru-RU" dirty="0" err="1" smtClean="0"/>
              <a:t>відображає</a:t>
            </a:r>
            <a:r>
              <a:rPr lang="ru-RU" dirty="0" smtClean="0"/>
              <a:t> </a:t>
            </a:r>
            <a:r>
              <a:rPr lang="ru-RU" dirty="0" err="1"/>
              <a:t>конкретний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предмета, </a:t>
            </a:r>
            <a:r>
              <a:rPr lang="ru-RU" dirty="0" err="1"/>
              <a:t>послідовність</a:t>
            </a:r>
            <a:r>
              <a:rPr lang="ru-RU" dirty="0"/>
              <a:t> і </a:t>
            </a:r>
            <a:r>
              <a:rPr lang="ru-RU" dirty="0" err="1"/>
              <a:t>методичні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, </a:t>
            </a:r>
            <a:r>
              <a:rPr lang="ru-RU" dirty="0" err="1"/>
              <a:t>обсяг</a:t>
            </a:r>
            <a:r>
              <a:rPr lang="ru-RU" dirty="0"/>
              <a:t> часу на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засоби</a:t>
            </a:r>
            <a:r>
              <a:rPr lang="ru-RU" dirty="0"/>
              <a:t> й </a:t>
            </a:r>
            <a:r>
              <a:rPr lang="ru-RU" dirty="0" err="1"/>
              <a:t>форми</a:t>
            </a:r>
            <a:r>
              <a:rPr lang="ru-RU" dirty="0"/>
              <a:t> поточного </a:t>
            </a:r>
            <a:r>
              <a:rPr lang="ru-RU" dirty="0" err="1"/>
              <a:t>підсумкового</a:t>
            </a:r>
            <a:r>
              <a:rPr lang="ru-RU" dirty="0"/>
              <a:t> контролю. </a:t>
            </a:r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91564663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620" y="1291130"/>
            <a:ext cx="10972800" cy="6108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6.</a:t>
            </a:r>
            <a:r>
              <a:rPr lang="ru-RU" b="1" i="1" dirty="0"/>
              <a:t> </a:t>
            </a:r>
            <a:r>
              <a:rPr lang="ru-RU" b="1" dirty="0" err="1"/>
              <a:t>Текстове</a:t>
            </a:r>
            <a:r>
              <a:rPr lang="ru-RU" baseline="-25000" dirty="0"/>
              <a:t> </a:t>
            </a:r>
            <a:r>
              <a:rPr lang="ru-RU" b="1" dirty="0" err="1"/>
              <a:t>відображення</a:t>
            </a:r>
            <a:r>
              <a:rPr lang="ru-RU" b="1" dirty="0"/>
              <a:t> </a:t>
            </a:r>
            <a:r>
              <a:rPr lang="ru-RU" b="1" dirty="0" err="1"/>
              <a:t>змісту</a:t>
            </a:r>
            <a:r>
              <a:rPr lang="ru-RU" b="1" dirty="0"/>
              <a:t> </a:t>
            </a:r>
            <a:r>
              <a:rPr lang="ru-RU" b="1" dirty="0" err="1"/>
              <a:t>навчальних</a:t>
            </a:r>
            <a:r>
              <a:rPr lang="ru-RU" b="1" dirty="0"/>
              <a:t> </a:t>
            </a:r>
            <a:r>
              <a:rPr lang="ru-RU" b="1" dirty="0" err="1"/>
              <a:t>дисциплін</a:t>
            </a:r>
            <a:r>
              <a:rPr lang="ru-RU" baseline="-25000" dirty="0"/>
              <a:t> 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err="1"/>
              <a:t>Монографія</a:t>
            </a:r>
            <a:r>
              <a:rPr lang="ru-RU" b="1" i="1" dirty="0"/>
              <a:t> </a:t>
            </a:r>
            <a:endParaRPr lang="ru-RU" b="1" i="1" dirty="0" smtClean="0"/>
          </a:p>
          <a:p>
            <a:r>
              <a:rPr lang="ru-RU" b="1" i="1" dirty="0" err="1" smtClean="0"/>
              <a:t>Наукова</a:t>
            </a:r>
            <a:r>
              <a:rPr lang="ru-RU" b="1" i="1" dirty="0" smtClean="0"/>
              <a:t> </a:t>
            </a:r>
            <a:r>
              <a:rPr lang="ru-RU" b="1" i="1" dirty="0" err="1"/>
              <a:t>стаття</a:t>
            </a:r>
            <a:r>
              <a:rPr lang="ru-RU" b="1" i="1" dirty="0"/>
              <a:t> </a:t>
            </a:r>
            <a:endParaRPr lang="ru-RU" b="1" i="1" dirty="0" smtClean="0"/>
          </a:p>
          <a:p>
            <a:r>
              <a:rPr lang="uk-UA" b="1" i="1" dirty="0" smtClean="0"/>
              <a:t>Підручник</a:t>
            </a:r>
          </a:p>
          <a:p>
            <a:r>
              <a:rPr lang="uk-UA" b="1" i="1" dirty="0" smtClean="0"/>
              <a:t>Посібник</a:t>
            </a:r>
          </a:p>
          <a:p>
            <a:endParaRPr lang="ru-RU" dirty="0" smtClean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07860318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i="1" dirty="0" err="1"/>
              <a:t>компоненти</a:t>
            </a:r>
            <a:r>
              <a:rPr lang="ru-RU" i="1" dirty="0"/>
              <a:t> </a:t>
            </a:r>
            <a:r>
              <a:rPr lang="ru-RU" i="1" dirty="0" err="1"/>
              <a:t>друкованого</a:t>
            </a:r>
            <a:r>
              <a:rPr lang="ru-RU" i="1" dirty="0"/>
              <a:t> </a:t>
            </a:r>
            <a:r>
              <a:rPr lang="ru-RU" i="1" dirty="0" err="1"/>
              <a:t>підручника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620" y="1596540"/>
            <a:ext cx="10972800" cy="476616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І. </a:t>
            </a:r>
            <a:r>
              <a:rPr lang="ru-RU" i="1" dirty="0" smtClean="0"/>
              <a:t>Текст</a:t>
            </a:r>
            <a:endParaRPr lang="ru-RU" dirty="0" smtClean="0"/>
          </a:p>
          <a:p>
            <a:r>
              <a:rPr lang="ru-RU" dirty="0" err="1" smtClean="0"/>
              <a:t>Поділяється</a:t>
            </a:r>
            <a:r>
              <a:rPr lang="ru-RU" dirty="0" smtClean="0"/>
              <a:t> </a:t>
            </a:r>
            <a:r>
              <a:rPr lang="ru-RU" dirty="0"/>
              <a:t>на три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: </a:t>
            </a:r>
          </a:p>
          <a:p>
            <a:pPr lvl="0" fontAlgn="base"/>
            <a:r>
              <a:rPr lang="ru-RU" i="1" dirty="0" err="1"/>
              <a:t>Основний</a:t>
            </a:r>
            <a:r>
              <a:rPr lang="ru-RU" dirty="0"/>
              <a:t> текст </a:t>
            </a:r>
            <a:r>
              <a:rPr lang="ru-RU" dirty="0" err="1"/>
              <a:t>підручника</a:t>
            </a:r>
            <a:r>
              <a:rPr lang="ru-RU" dirty="0"/>
              <a:t> (</a:t>
            </a:r>
            <a:r>
              <a:rPr lang="ru-RU" dirty="0" err="1"/>
              <a:t>посібника</a:t>
            </a:r>
            <a:r>
              <a:rPr lang="ru-RU" dirty="0"/>
              <a:t>) – дидактично та методично </a:t>
            </a:r>
            <a:r>
              <a:rPr lang="ru-RU" dirty="0" err="1"/>
              <a:t>оброблений</a:t>
            </a:r>
            <a:r>
              <a:rPr lang="ru-RU" dirty="0"/>
              <a:t> і </a:t>
            </a:r>
            <a:r>
              <a:rPr lang="ru-RU" dirty="0" err="1"/>
              <a:t>систематизований</a:t>
            </a:r>
            <a:r>
              <a:rPr lang="ru-RU" dirty="0"/>
              <a:t> автором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. </a:t>
            </a:r>
            <a:endParaRPr lang="ru-RU" dirty="0" smtClean="0"/>
          </a:p>
          <a:p>
            <a:pPr lvl="0" fontAlgn="base"/>
            <a:r>
              <a:rPr lang="ru-RU" i="1" dirty="0" err="1" smtClean="0"/>
              <a:t>Додатковий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пояснює</a:t>
            </a:r>
            <a:r>
              <a:rPr lang="ru-RU" dirty="0"/>
              <a:t>, </a:t>
            </a:r>
            <a:r>
              <a:rPr lang="ru-RU" dirty="0" err="1"/>
              <a:t>тлумачить</a:t>
            </a:r>
            <a:r>
              <a:rPr lang="ru-RU" dirty="0"/>
              <a:t> і </a:t>
            </a:r>
            <a:r>
              <a:rPr lang="ru-RU" dirty="0" err="1"/>
              <a:t>доповнює</a:t>
            </a:r>
            <a:r>
              <a:rPr lang="ru-RU" dirty="0"/>
              <a:t> </a:t>
            </a:r>
            <a:r>
              <a:rPr lang="ru-RU" dirty="0" err="1"/>
              <a:t>основний</a:t>
            </a:r>
            <a:r>
              <a:rPr lang="ru-RU" dirty="0"/>
              <a:t> текст.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складатися</a:t>
            </a:r>
            <a:r>
              <a:rPr lang="ru-RU" dirty="0"/>
              <a:t> з </a:t>
            </a:r>
            <a:r>
              <a:rPr lang="ru-RU" dirty="0" err="1"/>
              <a:t>документів</a:t>
            </a:r>
            <a:r>
              <a:rPr lang="ru-RU" dirty="0"/>
              <a:t>, великих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, </a:t>
            </a:r>
            <a:r>
              <a:rPr lang="ru-RU" dirty="0" err="1"/>
              <a:t>статистичних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зразків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 smtClean="0"/>
          </a:p>
          <a:p>
            <a:pPr lvl="0" fontAlgn="base"/>
            <a:r>
              <a:rPr lang="ru-RU" i="1" dirty="0" err="1" smtClean="0"/>
              <a:t>Пояснювальний</a:t>
            </a:r>
            <a:r>
              <a:rPr lang="ru-RU" dirty="0" smtClean="0"/>
              <a:t> </a:t>
            </a:r>
            <a:r>
              <a:rPr lang="ru-RU" dirty="0"/>
              <a:t>текст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</a:t>
            </a:r>
            <a:r>
              <a:rPr lang="ru-RU" dirty="0" err="1"/>
              <a:t>довідково-супровідного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 </a:t>
            </a:r>
            <a:r>
              <a:rPr lang="ru-RU" dirty="0" err="1"/>
              <a:t>підручника</a:t>
            </a:r>
            <a:r>
              <a:rPr lang="ru-RU" dirty="0"/>
              <a:t> (</a:t>
            </a:r>
            <a:r>
              <a:rPr lang="ru-RU" dirty="0" err="1"/>
              <a:t>передмова</a:t>
            </a:r>
            <a:r>
              <a:rPr lang="ru-RU" dirty="0"/>
              <a:t>, </a:t>
            </a:r>
            <a:r>
              <a:rPr lang="ru-RU" dirty="0" err="1"/>
              <a:t>методичні</a:t>
            </a:r>
            <a:r>
              <a:rPr lang="ru-RU" dirty="0"/>
              <a:t> </a:t>
            </a:r>
            <a:r>
              <a:rPr lang="ru-RU" dirty="0" err="1"/>
              <a:t>вказівки</a:t>
            </a:r>
            <a:r>
              <a:rPr lang="ru-RU" dirty="0"/>
              <a:t>, </a:t>
            </a:r>
            <a:r>
              <a:rPr lang="ru-RU" dirty="0" err="1"/>
              <a:t>вступ</a:t>
            </a:r>
            <a:r>
              <a:rPr lang="ru-RU" dirty="0"/>
              <a:t> до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, </a:t>
            </a:r>
            <a:r>
              <a:rPr lang="ru-RU" dirty="0" err="1"/>
              <a:t>примітки</a:t>
            </a:r>
            <a:r>
              <a:rPr lang="ru-RU" dirty="0"/>
              <a:t> та </a:t>
            </a:r>
            <a:r>
              <a:rPr lang="ru-RU" dirty="0" err="1"/>
              <a:t>роз’яснення</a:t>
            </a:r>
            <a:r>
              <a:rPr lang="ru-RU" dirty="0"/>
              <a:t>, </a:t>
            </a:r>
            <a:r>
              <a:rPr lang="ru-RU" dirty="0" err="1"/>
              <a:t>термінологічні</a:t>
            </a:r>
            <a:r>
              <a:rPr lang="ru-RU" dirty="0"/>
              <a:t> словники,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скорочень</a:t>
            </a:r>
            <a:r>
              <a:rPr lang="ru-RU" dirty="0"/>
              <a:t>, </a:t>
            </a:r>
            <a:r>
              <a:rPr lang="ru-RU" dirty="0" err="1"/>
              <a:t>іменні</a:t>
            </a:r>
            <a:r>
              <a:rPr lang="ru-RU" dirty="0"/>
              <a:t> та </a:t>
            </a:r>
            <a:r>
              <a:rPr lang="ru-RU" dirty="0" err="1"/>
              <a:t>предметні</a:t>
            </a:r>
            <a:r>
              <a:rPr lang="ru-RU" dirty="0"/>
              <a:t> </a:t>
            </a:r>
            <a:r>
              <a:rPr lang="ru-RU" dirty="0" err="1"/>
              <a:t>покажчики</a:t>
            </a:r>
            <a:r>
              <a:rPr lang="ru-RU" dirty="0"/>
              <a:t>). </a:t>
            </a:r>
            <a:endParaRPr lang="ru-RU" dirty="0" smtClean="0"/>
          </a:p>
          <a:p>
            <a:pPr lvl="0" fontAlgn="base"/>
            <a:r>
              <a:rPr lang="ru-RU" dirty="0" smtClean="0"/>
              <a:t>ІІ</a:t>
            </a:r>
            <a:r>
              <a:rPr lang="ru-RU" i="1" dirty="0"/>
              <a:t>. </a:t>
            </a:r>
            <a:r>
              <a:rPr lang="ru-RU" i="1" dirty="0" err="1"/>
              <a:t>Позатекстові</a:t>
            </a:r>
            <a:r>
              <a:rPr lang="ru-RU" i="1" dirty="0"/>
              <a:t> </a:t>
            </a:r>
            <a:r>
              <a:rPr lang="ru-RU" i="1" dirty="0" err="1"/>
              <a:t>елементи</a:t>
            </a:r>
            <a:r>
              <a:rPr lang="ru-RU" i="1" dirty="0"/>
              <a:t>:</a:t>
            </a:r>
            <a:r>
              <a:rPr lang="ru-RU" b="1" dirty="0"/>
              <a:t>  </a:t>
            </a:r>
            <a:endParaRPr lang="ru-RU" dirty="0"/>
          </a:p>
          <a:p>
            <a:r>
              <a:rPr lang="ru-RU" dirty="0"/>
              <a:t>1) </a:t>
            </a:r>
            <a:r>
              <a:rPr lang="ru-RU" dirty="0" err="1"/>
              <a:t>апарат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(</a:t>
            </a:r>
            <a:r>
              <a:rPr lang="ru-RU" dirty="0" err="1"/>
              <a:t>вправи</a:t>
            </a:r>
            <a:r>
              <a:rPr lang="ru-RU" dirty="0"/>
              <a:t>, тести, </a:t>
            </a:r>
            <a:r>
              <a:rPr lang="ru-RU" dirty="0" err="1"/>
              <a:t>завдання</a:t>
            </a:r>
            <a:r>
              <a:rPr lang="ru-RU" dirty="0"/>
              <a:t>);  </a:t>
            </a:r>
          </a:p>
          <a:p>
            <a:r>
              <a:rPr lang="ru-RU" dirty="0"/>
              <a:t>2) </a:t>
            </a:r>
            <a:r>
              <a:rPr lang="ru-RU" dirty="0" err="1"/>
              <a:t>ілюстративні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(</a:t>
            </a:r>
            <a:r>
              <a:rPr lang="ru-RU" dirty="0" err="1"/>
              <a:t>малюнки</a:t>
            </a:r>
            <a:r>
              <a:rPr lang="ru-RU" dirty="0"/>
              <a:t>, </a:t>
            </a:r>
            <a:r>
              <a:rPr lang="ru-RU" dirty="0" err="1"/>
              <a:t>графіки</a:t>
            </a:r>
            <a:r>
              <a:rPr lang="ru-RU" dirty="0"/>
              <a:t>, </a:t>
            </a:r>
            <a:r>
              <a:rPr lang="ru-RU" dirty="0" err="1" smtClean="0"/>
              <a:t>таблиці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3) </a:t>
            </a:r>
            <a:r>
              <a:rPr lang="ru-RU" dirty="0" err="1"/>
              <a:t>апарат</a:t>
            </a:r>
            <a:r>
              <a:rPr lang="ru-RU" dirty="0"/>
              <a:t> </a:t>
            </a:r>
            <a:r>
              <a:rPr lang="ru-RU" dirty="0" err="1"/>
              <a:t>орієнтування</a:t>
            </a:r>
            <a:r>
              <a:rPr lang="ru-RU" dirty="0"/>
              <a:t> (</a:t>
            </a:r>
            <a:r>
              <a:rPr lang="ru-RU" dirty="0" err="1"/>
              <a:t>титулка</a:t>
            </a:r>
            <a:r>
              <a:rPr lang="ru-RU" dirty="0"/>
              <a:t>,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підручника</a:t>
            </a:r>
            <a:r>
              <a:rPr lang="ru-RU" dirty="0"/>
              <a:t>, список </a:t>
            </a:r>
            <a:r>
              <a:rPr lang="ru-RU" dirty="0" err="1"/>
              <a:t>літератури</a:t>
            </a:r>
            <a:r>
              <a:rPr lang="ru-RU" dirty="0"/>
              <a:t>). </a:t>
            </a:r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5179436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err="1"/>
              <a:t>Електронний</a:t>
            </a:r>
            <a:r>
              <a:rPr lang="ru-RU" b="1" i="1" dirty="0"/>
              <a:t> </a:t>
            </a:r>
            <a:r>
              <a:rPr lang="ru-RU" b="1" i="1" dirty="0" err="1"/>
              <a:t>підручник</a:t>
            </a:r>
            <a:r>
              <a:rPr lang="ru-RU" dirty="0"/>
              <a:t> </a:t>
            </a:r>
            <a:r>
              <a:rPr lang="ru-RU" dirty="0" err="1"/>
              <a:t>виконаний</a:t>
            </a:r>
            <a:r>
              <a:rPr lang="ru-RU" dirty="0"/>
              <a:t> у цифровому </a:t>
            </a:r>
            <a:r>
              <a:rPr lang="ru-RU" dirty="0" err="1"/>
              <a:t>форматі</a:t>
            </a:r>
            <a:r>
              <a:rPr lang="ru-RU" dirty="0"/>
              <a:t> HTML, </a:t>
            </a:r>
            <a:r>
              <a:rPr lang="ru-RU" dirty="0" err="1"/>
              <a:t>допускає</a:t>
            </a:r>
            <a:r>
              <a:rPr lang="ru-RU" dirty="0"/>
              <a:t> </a:t>
            </a:r>
            <a:r>
              <a:rPr lang="ru-RU" dirty="0" err="1"/>
              <a:t>гіперпосилання</a:t>
            </a:r>
            <a:r>
              <a:rPr lang="ru-RU" dirty="0"/>
              <a:t>, </a:t>
            </a:r>
            <a:r>
              <a:rPr lang="ru-RU" dirty="0" err="1"/>
              <a:t>графіку</a:t>
            </a:r>
            <a:r>
              <a:rPr lang="ru-RU" dirty="0"/>
              <a:t>, </a:t>
            </a:r>
            <a:r>
              <a:rPr lang="ru-RU" dirty="0" err="1"/>
              <a:t>мову</a:t>
            </a:r>
            <a:r>
              <a:rPr lang="ru-RU" dirty="0"/>
              <a:t> диктора, </a:t>
            </a:r>
            <a:r>
              <a:rPr lang="ru-RU" dirty="0" err="1"/>
              <a:t>реєстраційні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інтерактивні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мультимедійні</a:t>
            </a:r>
            <a:r>
              <a:rPr lang="ru-RU" dirty="0"/>
              <a:t> </a:t>
            </a:r>
            <a:r>
              <a:rPr lang="ru-RU" dirty="0" err="1"/>
              <a:t>ефекти</a:t>
            </a:r>
            <a:r>
              <a:rPr lang="ru-RU" dirty="0"/>
              <a:t>, </a:t>
            </a:r>
            <a:r>
              <a:rPr lang="ru-RU" dirty="0" err="1"/>
              <a:t>включення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анімації</a:t>
            </a:r>
            <a:r>
              <a:rPr lang="ru-RU" dirty="0"/>
              <a:t> та </a:t>
            </a:r>
            <a:r>
              <a:rPr lang="ru-RU" dirty="0" err="1"/>
              <a:t>комп’ютерних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;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інтерактивність</a:t>
            </a:r>
            <a:r>
              <a:rPr lang="ru-RU" dirty="0"/>
              <a:t>, режим </a:t>
            </a:r>
            <a:r>
              <a:rPr lang="ru-RU" dirty="0" err="1"/>
              <a:t>самонавчання</a:t>
            </a:r>
            <a:r>
              <a:rPr lang="ru-RU" dirty="0"/>
              <a:t>, </a:t>
            </a:r>
            <a:r>
              <a:rPr lang="ru-RU" dirty="0" err="1"/>
              <a:t>можливість</a:t>
            </a:r>
            <a:r>
              <a:rPr lang="ru-RU" dirty="0"/>
              <a:t> самоконтролю. 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91798314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27" y="4296173"/>
            <a:ext cx="3712192" cy="25688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331" y="4296173"/>
            <a:ext cx="3839669" cy="2561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8809"/>
            <a:ext cx="3425588" cy="2569191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023" y="723704"/>
            <a:ext cx="10972800" cy="427574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1. </a:t>
            </a:r>
            <a:r>
              <a:rPr lang="ru-RU" dirty="0" err="1">
                <a:solidFill>
                  <a:schemeClr val="tx1"/>
                </a:solidFill>
              </a:rPr>
              <a:t>Вища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професійна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підготовка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Україні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2. Система </a:t>
            </a:r>
            <a:r>
              <a:rPr lang="ru-RU" dirty="0" err="1">
                <a:solidFill>
                  <a:schemeClr val="tx1"/>
                </a:solidFill>
              </a:rPr>
              <a:t>стандартів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вищої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освіти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3</a:t>
            </a:r>
            <a:r>
              <a:rPr lang="ru-RU" dirty="0">
                <a:solidFill>
                  <a:schemeClr val="tx1"/>
                </a:solidFill>
              </a:rPr>
              <a:t>.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Зміст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професійної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освіти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4.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Навчальний</a:t>
            </a:r>
            <a:r>
              <a:rPr lang="ru-RU" dirty="0">
                <a:solidFill>
                  <a:schemeClr val="tx1"/>
                </a:solidFill>
              </a:rPr>
              <a:t> план </a:t>
            </a:r>
            <a:r>
              <a:rPr lang="ru-RU" dirty="0" err="1">
                <a:solidFill>
                  <a:schemeClr val="tx1"/>
                </a:solidFill>
              </a:rPr>
              <a:t>підготовки</a:t>
            </a:r>
            <a:r>
              <a:rPr lang="ru-RU" dirty="0">
                <a:solidFill>
                  <a:schemeClr val="tx1"/>
                </a:solidFill>
              </a:rPr>
              <a:t> педагога як </a:t>
            </a:r>
            <a:r>
              <a:rPr lang="ru-RU" dirty="0" err="1">
                <a:solidFill>
                  <a:schemeClr val="tx1"/>
                </a:solidFill>
              </a:rPr>
              <a:t>вияв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етапного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рівня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змісту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професійної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освіти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5.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Відображення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змісту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навчальних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дисциплін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робочих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програмах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r>
              <a:rPr lang="ru-RU" dirty="0">
                <a:solidFill>
                  <a:schemeClr val="tx1"/>
                </a:solidFill>
              </a:rPr>
              <a:t>6.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Текстове</a:t>
            </a:r>
            <a:r>
              <a:rPr lang="ru-RU" baseline="-25000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відображення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змісту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навчальних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дисциплін</a:t>
            </a:r>
            <a:r>
              <a:rPr lang="ru-RU" baseline="-25000" dirty="0">
                <a:solidFill>
                  <a:schemeClr val="tx1"/>
                </a:solidFill>
              </a:rPr>
              <a:t> 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66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620" y="218365"/>
            <a:ext cx="10972800" cy="135112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/>
              <a:t>1. </a:t>
            </a:r>
            <a:r>
              <a:rPr lang="ru-RU" sz="2800" b="1" dirty="0" err="1"/>
              <a:t>Вища</a:t>
            </a:r>
            <a:r>
              <a:rPr lang="ru-RU" sz="2800" b="1" dirty="0"/>
              <a:t> </a:t>
            </a:r>
            <a:r>
              <a:rPr lang="ru-RU" sz="2800" b="1" dirty="0" err="1"/>
              <a:t>професійна</a:t>
            </a:r>
            <a:r>
              <a:rPr lang="ru-RU" sz="2800" b="1" dirty="0"/>
              <a:t> </a:t>
            </a:r>
            <a:r>
              <a:rPr lang="ru-RU" sz="2800" b="1" dirty="0" err="1"/>
              <a:t>підготовка</a:t>
            </a:r>
            <a:r>
              <a:rPr lang="ru-RU" sz="2800" b="1" dirty="0"/>
              <a:t> в </a:t>
            </a:r>
            <a:r>
              <a:rPr lang="ru-RU" sz="2800" b="1" dirty="0" err="1"/>
              <a:t>Україні</a:t>
            </a:r>
            <a:r>
              <a:rPr lang="ru-RU" sz="2800" b="1" dirty="0"/>
              <a:t> </a:t>
            </a:r>
            <a:br>
              <a:rPr lang="ru-RU" sz="2800" b="1" dirty="0"/>
            </a:b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20" y="1855847"/>
            <a:ext cx="8927517" cy="406728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b="1" i="1" dirty="0" err="1"/>
              <a:t>професійною</a:t>
            </a:r>
            <a:r>
              <a:rPr lang="ru-RU" b="1" i="1" dirty="0"/>
              <a:t> </a:t>
            </a:r>
            <a:r>
              <a:rPr lang="ru-RU" b="1" i="1" dirty="0" err="1"/>
              <a:t>підготовкою</a:t>
            </a:r>
            <a:r>
              <a:rPr lang="ru-RU" dirty="0"/>
              <a:t> </a:t>
            </a:r>
            <a:r>
              <a:rPr lang="ru-RU" dirty="0" err="1"/>
              <a:t>розуміється</a:t>
            </a:r>
            <a:r>
              <a:rPr lang="ru-RU" dirty="0"/>
              <a:t> </a:t>
            </a: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 за </a:t>
            </a:r>
            <a:r>
              <a:rPr lang="ru-RU" dirty="0" err="1"/>
              <a:t>відповід</a:t>
            </a:r>
            <a:r>
              <a:rPr lang="uk-UA" dirty="0" err="1"/>
              <a:t>ою</a:t>
            </a:r>
            <a:r>
              <a:rPr lang="uk-UA" dirty="0"/>
              <a:t> галуззю знань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спеціальністю</a:t>
            </a:r>
            <a:r>
              <a:rPr lang="ru-RU" dirty="0"/>
              <a:t>. </a:t>
            </a:r>
          </a:p>
          <a:p>
            <a:r>
              <a:rPr lang="uk-UA" i="1" dirty="0"/>
              <a:t>К</a:t>
            </a:r>
            <a:r>
              <a:rPr lang="ru-RU" i="1" dirty="0" err="1"/>
              <a:t>валіфікація</a:t>
            </a:r>
            <a:r>
              <a:rPr lang="ru-RU" dirty="0"/>
              <a:t> - </a:t>
            </a:r>
            <a:r>
              <a:rPr lang="ru-RU" dirty="0" err="1"/>
              <a:t>офіційний</a:t>
            </a:r>
            <a:r>
              <a:rPr lang="ru-RU" dirty="0"/>
              <a:t> результат </a:t>
            </a:r>
            <a:r>
              <a:rPr lang="ru-RU" dirty="0" err="1"/>
              <a:t>оцінювання</a:t>
            </a:r>
            <a:r>
              <a:rPr lang="ru-RU" dirty="0"/>
              <a:t> і </a:t>
            </a:r>
            <a:r>
              <a:rPr lang="ru-RU" dirty="0" err="1"/>
              <a:t>визнання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отримано</a:t>
            </a:r>
            <a:r>
              <a:rPr lang="ru-RU" dirty="0"/>
              <a:t>, коли </a:t>
            </a:r>
            <a:r>
              <a:rPr lang="ru-RU" dirty="0" err="1"/>
              <a:t>уповноважена</a:t>
            </a:r>
            <a:r>
              <a:rPr lang="ru-RU" dirty="0"/>
              <a:t> </a:t>
            </a:r>
            <a:r>
              <a:rPr lang="ru-RU" dirty="0" err="1"/>
              <a:t>установа</a:t>
            </a:r>
            <a:r>
              <a:rPr lang="ru-RU" dirty="0"/>
              <a:t> </a:t>
            </a:r>
            <a:r>
              <a:rPr lang="ru-RU" dirty="0" err="1"/>
              <a:t>встановила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особа </a:t>
            </a:r>
            <a:r>
              <a:rPr lang="ru-RU" dirty="0" err="1"/>
              <a:t>досягла</a:t>
            </a:r>
            <a:r>
              <a:rPr lang="ru-RU" dirty="0"/>
              <a:t> компетентностей (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)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стандартів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засвідчується</a:t>
            </a:r>
            <a:r>
              <a:rPr lang="ru-RU" dirty="0"/>
              <a:t> </a:t>
            </a:r>
            <a:r>
              <a:rPr lang="ru-RU" dirty="0" err="1"/>
              <a:t>відповідним</a:t>
            </a:r>
            <a:r>
              <a:rPr lang="ru-RU" dirty="0"/>
              <a:t> документом про </a:t>
            </a:r>
            <a:r>
              <a:rPr lang="ru-RU" dirty="0" err="1"/>
              <a:t>вищу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Професійна </a:t>
            </a:r>
            <a:r>
              <a:rPr lang="uk-UA" dirty="0"/>
              <a:t>кваліфікація: вихователь дітей дошкільного </a:t>
            </a:r>
            <a:r>
              <a:rPr lang="uk-UA" dirty="0" smtClean="0"/>
              <a:t>віку</a:t>
            </a:r>
          </a:p>
          <a:p>
            <a:pPr marL="0" indent="0">
              <a:buNone/>
            </a:pPr>
            <a:r>
              <a:rPr lang="uk-UA" dirty="0" smtClean="0"/>
              <a:t>Професійна </a:t>
            </a:r>
            <a:r>
              <a:rPr lang="uk-UA" dirty="0" smtClean="0"/>
              <a:t>кваліфікація</a:t>
            </a:r>
            <a:r>
              <a:rPr lang="uk-UA" dirty="0"/>
              <a:t>:</a:t>
            </a:r>
            <a:r>
              <a:rPr lang="uk-UA" dirty="0" smtClean="0"/>
              <a:t> </a:t>
            </a:r>
            <a:r>
              <a:rPr lang="uk-UA" dirty="0"/>
              <a:t>в</a:t>
            </a:r>
            <a:r>
              <a:rPr lang="uk-UA" dirty="0" smtClean="0"/>
              <a:t>читель </a:t>
            </a:r>
            <a:r>
              <a:rPr lang="uk-UA" dirty="0"/>
              <a:t>початкових класів</a:t>
            </a:r>
          </a:p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231" y="3889487"/>
            <a:ext cx="3086932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54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620" y="218365"/>
            <a:ext cx="10972800" cy="135112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20" y="1855847"/>
            <a:ext cx="8927517" cy="406728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i="1" dirty="0" err="1"/>
              <a:t>Спеціальність</a:t>
            </a:r>
            <a:r>
              <a:rPr lang="ru-RU" i="1" dirty="0"/>
              <a:t> </a:t>
            </a:r>
            <a:r>
              <a:rPr lang="ru-RU" dirty="0"/>
              <a:t>-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за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 smtClean="0"/>
              <a:t>підготовка</a:t>
            </a:r>
            <a:r>
              <a:rPr lang="ru-RU" dirty="0" smtClean="0"/>
              <a:t> (012 «</a:t>
            </a:r>
            <a:r>
              <a:rPr lang="ru-RU" dirty="0" err="1" smtClean="0"/>
              <a:t>Дошкільна</a:t>
            </a:r>
            <a:r>
              <a:rPr lang="ru-RU" dirty="0" smtClean="0"/>
              <a:t> </a:t>
            </a:r>
            <a:r>
              <a:rPr lang="ru-RU" dirty="0" err="1" smtClean="0"/>
              <a:t>освіта</a:t>
            </a:r>
            <a:r>
              <a:rPr lang="ru-RU" dirty="0" smtClean="0"/>
              <a:t>», 013  «Початкова </a:t>
            </a:r>
            <a:r>
              <a:rPr lang="ru-RU" dirty="0" err="1" smtClean="0"/>
              <a:t>освіта</a:t>
            </a:r>
            <a:r>
              <a:rPr lang="ru-RU" dirty="0" smtClean="0"/>
              <a:t>», 231 «</a:t>
            </a:r>
            <a:r>
              <a:rPr lang="ru-RU" dirty="0" err="1" smtClean="0"/>
              <a:t>Соціальна</a:t>
            </a:r>
            <a:r>
              <a:rPr lang="ru-RU" dirty="0" smtClean="0"/>
              <a:t> робота»)</a:t>
            </a:r>
            <a:r>
              <a:rPr lang="uk-UA" dirty="0" smtClean="0"/>
              <a:t>.</a:t>
            </a:r>
            <a:endParaRPr lang="ru-RU" dirty="0"/>
          </a:p>
          <a:p>
            <a:r>
              <a:rPr lang="uk-UA" i="1" dirty="0"/>
              <a:t>Спеціалізація </a:t>
            </a:r>
            <a:r>
              <a:rPr lang="uk-UA" dirty="0"/>
              <a:t>- складова спеціальності, що визначається закладом вищої освіти та передбачає профільну спеціалізовану освітню програму підготовки здобувачів вищої та післядипломної освіти</a:t>
            </a:r>
            <a:endParaRPr lang="ru-RU" dirty="0"/>
          </a:p>
          <a:p>
            <a:r>
              <a:rPr lang="uk-UA" i="1" dirty="0"/>
              <a:t>Г</a:t>
            </a:r>
            <a:r>
              <a:rPr lang="ru-RU" i="1" dirty="0" err="1"/>
              <a:t>алузь</a:t>
            </a:r>
            <a:r>
              <a:rPr lang="ru-RU" i="1" dirty="0"/>
              <a:t> </a:t>
            </a:r>
            <a:r>
              <a:rPr lang="ru-RU" i="1" dirty="0" err="1"/>
              <a:t>знань</a:t>
            </a:r>
            <a:r>
              <a:rPr lang="ru-RU" dirty="0"/>
              <a:t> - </a:t>
            </a:r>
            <a:r>
              <a:rPr lang="ru-RU" dirty="0" err="1"/>
              <a:t>основна</a:t>
            </a:r>
            <a:r>
              <a:rPr lang="ru-RU" dirty="0"/>
              <a:t> предметна область </a:t>
            </a:r>
            <a:r>
              <a:rPr lang="ru-RU" dirty="0" err="1"/>
              <a:t>освіти</a:t>
            </a:r>
            <a:r>
              <a:rPr lang="ru-RU" dirty="0"/>
              <a:t> і науки,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споріднених</a:t>
            </a:r>
            <a:r>
              <a:rPr lang="ru-RU" dirty="0"/>
              <a:t> </a:t>
            </a:r>
            <a:r>
              <a:rPr lang="ru-RU" dirty="0" err="1"/>
              <a:t>спеціальностей</a:t>
            </a:r>
            <a:r>
              <a:rPr lang="ru-RU" dirty="0"/>
              <a:t>, 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 smtClean="0"/>
              <a:t>підготовка</a:t>
            </a:r>
            <a:r>
              <a:rPr lang="ru-RU" dirty="0" smtClean="0"/>
              <a:t> (</a:t>
            </a:r>
            <a:r>
              <a:rPr lang="uk-UA" dirty="0"/>
              <a:t>галузі знань 01 Освіта / </a:t>
            </a:r>
            <a:r>
              <a:rPr lang="uk-UA" dirty="0" smtClean="0"/>
              <a:t>Педагогіка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i="1" dirty="0" err="1"/>
              <a:t>Професія</a:t>
            </a:r>
            <a:r>
              <a:rPr lang="ru-RU" dirty="0"/>
              <a:t> – </a:t>
            </a:r>
            <a:r>
              <a:rPr lang="ru-RU" dirty="0" err="1"/>
              <a:t>рід</a:t>
            </a:r>
            <a:r>
              <a:rPr lang="ru-RU" dirty="0"/>
              <a:t> занять,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і </a:t>
            </a:r>
            <a:r>
              <a:rPr lang="ru-RU" dirty="0" err="1"/>
              <a:t>навичок</a:t>
            </a:r>
            <a:r>
              <a:rPr lang="ru-RU" dirty="0"/>
              <a:t> і є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.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професія</a:t>
            </a:r>
            <a:r>
              <a:rPr lang="ru-RU" dirty="0"/>
              <a:t> як вид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, </a:t>
            </a:r>
            <a:r>
              <a:rPr lang="ru-RU" dirty="0" err="1"/>
              <a:t>набувається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спеціальної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та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231" y="3889487"/>
            <a:ext cx="3086932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8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51" y="0"/>
            <a:ext cx="10972800" cy="6108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ЗВО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021" y="990600"/>
            <a:ext cx="11130630" cy="50139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Згідно с</a:t>
            </a:r>
            <a:r>
              <a:rPr lang="ru-RU" sz="2400" dirty="0" err="1">
                <a:solidFill>
                  <a:schemeClr val="tx1"/>
                </a:solidFill>
              </a:rPr>
              <a:t>татт</a:t>
            </a:r>
            <a:r>
              <a:rPr lang="uk-UA" sz="2400" dirty="0">
                <a:solidFill>
                  <a:schemeClr val="tx1"/>
                </a:solidFill>
              </a:rPr>
              <a:t>і</a:t>
            </a:r>
            <a:r>
              <a:rPr lang="ru-RU" sz="2400" dirty="0">
                <a:solidFill>
                  <a:schemeClr val="tx1"/>
                </a:solidFill>
              </a:rPr>
              <a:t> 28 </a:t>
            </a:r>
            <a:r>
              <a:rPr lang="uk-UA" sz="2400" dirty="0">
                <a:solidFill>
                  <a:schemeClr val="tx1"/>
                </a:solidFill>
              </a:rPr>
              <a:t> в Україні діють такі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типи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вищих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навчальних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закладів</a:t>
            </a:r>
            <a:r>
              <a:rPr lang="uk-UA" sz="2400" dirty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uk-UA" sz="3600" dirty="0">
                <a:solidFill>
                  <a:schemeClr val="tx1"/>
                </a:solidFill>
              </a:rPr>
              <a:t>1) університет </a:t>
            </a:r>
            <a:endParaRPr lang="ru-RU" sz="3600" dirty="0">
              <a:solidFill>
                <a:schemeClr val="tx1"/>
              </a:solidFill>
            </a:endParaRPr>
          </a:p>
          <a:p>
            <a:pPr lvl="0" fontAlgn="base"/>
            <a:r>
              <a:rPr lang="ru-RU" sz="3600" dirty="0" smtClean="0">
                <a:solidFill>
                  <a:schemeClr val="tx1"/>
                </a:solidFill>
              </a:rPr>
              <a:t>2) </a:t>
            </a:r>
            <a:r>
              <a:rPr lang="ru-RU" sz="3600" dirty="0" err="1" smtClean="0">
                <a:solidFill>
                  <a:schemeClr val="tx1"/>
                </a:solidFill>
              </a:rPr>
              <a:t>академія</a:t>
            </a:r>
            <a:r>
              <a:rPr lang="ru-RU" sz="3600" dirty="0">
                <a:solidFill>
                  <a:schemeClr val="tx1"/>
                </a:solidFill>
              </a:rPr>
              <a:t>, </a:t>
            </a:r>
            <a:r>
              <a:rPr lang="ru-RU" sz="3600" dirty="0" err="1">
                <a:solidFill>
                  <a:schemeClr val="tx1"/>
                </a:solidFill>
              </a:rPr>
              <a:t>інститут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3) </a:t>
            </a:r>
            <a:r>
              <a:rPr lang="ru-RU" sz="3600" dirty="0" err="1" smtClean="0">
                <a:solidFill>
                  <a:schemeClr val="tx1"/>
                </a:solidFill>
              </a:rPr>
              <a:t>коледж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</a:p>
          <a:p>
            <a:endPara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536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04510501"/>
              </p:ext>
            </p:extLst>
          </p:nvPr>
        </p:nvGraphicFramePr>
        <p:xfrm>
          <a:off x="1143000" y="1103946"/>
          <a:ext cx="9467850" cy="4748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6040"/>
                <a:gridCol w="2508248"/>
                <a:gridCol w="3063562"/>
              </a:tblGrid>
              <a:tr h="338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Рівні вищої освіти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Ступені вищої освіти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Документи</a:t>
                      </a:r>
                      <a:r>
                        <a:rPr lang="ru-RU" sz="2000" dirty="0">
                          <a:effectLst/>
                        </a:rPr>
                        <a:t> про </a:t>
                      </a:r>
                      <a:r>
                        <a:rPr lang="ru-RU" sz="2000" dirty="0" err="1">
                          <a:effectLst/>
                        </a:rPr>
                        <a:t>вищу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освіту</a:t>
                      </a:r>
                      <a:r>
                        <a:rPr lang="ru-RU" sz="2000" dirty="0">
                          <a:effectLst/>
                        </a:rPr>
                        <a:t>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8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початковий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рівень</a:t>
                      </a:r>
                      <a:r>
                        <a:rPr lang="ru-RU" sz="2000" dirty="0">
                          <a:effectLst/>
                        </a:rPr>
                        <a:t> (короткий цикл) </a:t>
                      </a:r>
                      <a:r>
                        <a:rPr lang="ru-RU" sz="2000" dirty="0" err="1">
                          <a:effectLst/>
                        </a:rPr>
                        <a:t>вищої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освіти</a:t>
                      </a:r>
                      <a:r>
                        <a:rPr lang="ru-RU" sz="2000" dirty="0">
                          <a:effectLst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перший (</a:t>
                      </a:r>
                      <a:r>
                        <a:rPr lang="ru-RU" sz="2000" dirty="0" err="1">
                          <a:effectLst/>
                        </a:rPr>
                        <a:t>бакалаврський</a:t>
                      </a:r>
                      <a:r>
                        <a:rPr lang="ru-RU" sz="2000" dirty="0">
                          <a:effectLst/>
                        </a:rPr>
                        <a:t>) </a:t>
                      </a:r>
                      <a:r>
                        <a:rPr lang="ru-RU" sz="2000" dirty="0" err="1">
                          <a:effectLst/>
                        </a:rPr>
                        <a:t>рівень</a:t>
                      </a:r>
                      <a:r>
                        <a:rPr lang="ru-RU" sz="2000" dirty="0">
                          <a:effectLst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другий</a:t>
                      </a:r>
                      <a:r>
                        <a:rPr lang="ru-RU" sz="2000" dirty="0">
                          <a:effectLst/>
                        </a:rPr>
                        <a:t> (</a:t>
                      </a:r>
                      <a:r>
                        <a:rPr lang="ru-RU" sz="2000" dirty="0" err="1">
                          <a:effectLst/>
                        </a:rPr>
                        <a:t>магістерський</a:t>
                      </a:r>
                      <a:r>
                        <a:rPr lang="ru-RU" sz="2000" dirty="0">
                          <a:effectLst/>
                        </a:rPr>
                        <a:t>) </a:t>
                      </a:r>
                      <a:r>
                        <a:rPr lang="ru-RU" sz="2000" dirty="0" err="1">
                          <a:effectLst/>
                        </a:rPr>
                        <a:t>рівень</a:t>
                      </a:r>
                      <a:r>
                        <a:rPr lang="ru-RU" sz="2000" dirty="0">
                          <a:effectLst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третій</a:t>
                      </a:r>
                      <a:r>
                        <a:rPr lang="ru-RU" sz="2000" dirty="0">
                          <a:effectLst/>
                        </a:rPr>
                        <a:t> (</a:t>
                      </a:r>
                      <a:r>
                        <a:rPr lang="ru-RU" sz="2000" dirty="0" err="1">
                          <a:effectLst/>
                        </a:rPr>
                        <a:t>освітньо-науковий</a:t>
                      </a:r>
                      <a:r>
                        <a:rPr lang="ru-RU" sz="2000" dirty="0">
                          <a:effectLst/>
                        </a:rPr>
                        <a:t>) </a:t>
                      </a:r>
                      <a:r>
                        <a:rPr lang="ru-RU" sz="2000" dirty="0" err="1">
                          <a:effectLst/>
                        </a:rPr>
                        <a:t>рівень</a:t>
                      </a:r>
                      <a:r>
                        <a:rPr lang="ru-RU" sz="2000" dirty="0">
                          <a:effectLst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науковий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рівень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молодший</a:t>
                      </a:r>
                      <a:r>
                        <a:rPr lang="ru-RU" sz="2000" dirty="0">
                          <a:effectLst/>
                        </a:rPr>
                        <a:t> бакалавр;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бакалавр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магістр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доктор </a:t>
                      </a:r>
                      <a:r>
                        <a:rPr lang="ru-RU" sz="2000" dirty="0" err="1">
                          <a:effectLst/>
                        </a:rPr>
                        <a:t>філософії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доктор </a:t>
                      </a:r>
                      <a:r>
                        <a:rPr lang="uk-UA" sz="2000" dirty="0">
                          <a:effectLst/>
                        </a:rPr>
                        <a:t>наук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диплом </a:t>
                      </a:r>
                      <a:r>
                        <a:rPr lang="ru-RU" sz="2000" dirty="0" err="1">
                          <a:effectLst/>
                        </a:rPr>
                        <a:t>молодшого</a:t>
                      </a:r>
                      <a:r>
                        <a:rPr lang="ru-RU" sz="2000" dirty="0">
                          <a:effectLst/>
                        </a:rPr>
                        <a:t> бакалавра;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диплом </a:t>
                      </a:r>
                      <a:r>
                        <a:rPr lang="ru-RU" sz="2000" dirty="0">
                          <a:effectLst/>
                        </a:rPr>
                        <a:t>бакалавра;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диплом </a:t>
                      </a:r>
                      <a:r>
                        <a:rPr lang="ru-RU" sz="2000" dirty="0" err="1">
                          <a:effectLst/>
                        </a:rPr>
                        <a:t>магістра</a:t>
                      </a:r>
                      <a:r>
                        <a:rPr lang="ru-RU" sz="2000" dirty="0">
                          <a:effectLst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диплом </a:t>
                      </a:r>
                      <a:r>
                        <a:rPr lang="ru-RU" sz="2000" dirty="0">
                          <a:effectLst/>
                        </a:rPr>
                        <a:t>доктора </a:t>
                      </a:r>
                      <a:r>
                        <a:rPr lang="ru-RU" sz="2000" dirty="0" err="1">
                          <a:effectLst/>
                        </a:rPr>
                        <a:t>філософії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диплом доктора наук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680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2. Система </a:t>
            </a:r>
            <a:r>
              <a:rPr lang="ru-RU" b="1" dirty="0" err="1"/>
              <a:t>стандартів</a:t>
            </a:r>
            <a:r>
              <a:rPr lang="ru-RU" b="1" dirty="0"/>
              <a:t> </a:t>
            </a:r>
            <a:r>
              <a:rPr lang="ru-RU" b="1" dirty="0" err="1"/>
              <a:t>вищої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Стандарт </a:t>
            </a:r>
            <a:r>
              <a:rPr lang="ru-RU" b="1" dirty="0" err="1"/>
              <a:t>вищої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до </a:t>
            </a:r>
            <a:r>
              <a:rPr lang="ru-RU" dirty="0" err="1"/>
              <a:t>змісту</a:t>
            </a:r>
            <a:r>
              <a:rPr lang="ru-RU" dirty="0"/>
              <a:t> та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освітньої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 за </a:t>
            </a:r>
            <a:r>
              <a:rPr lang="ru-RU" dirty="0" err="1"/>
              <a:t>кожним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в межах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спеціальності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Стандарт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освітньої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:</a:t>
            </a:r>
          </a:p>
          <a:p>
            <a:pPr lvl="0" fontAlgn="base"/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ЄКТС, </a:t>
            </a:r>
            <a:r>
              <a:rPr lang="ru-RU" dirty="0" err="1"/>
              <a:t>необхідний</a:t>
            </a:r>
            <a:r>
              <a:rPr lang="ru-RU" dirty="0"/>
              <a:t> для </a:t>
            </a: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;</a:t>
            </a:r>
          </a:p>
          <a:p>
            <a:pPr lvl="0" fontAlgn="base"/>
            <a:r>
              <a:rPr lang="ru-RU" dirty="0" err="1"/>
              <a:t>перелік</a:t>
            </a:r>
            <a:r>
              <a:rPr lang="ru-RU" dirty="0"/>
              <a:t> компетентностей </a:t>
            </a:r>
            <a:r>
              <a:rPr lang="ru-RU" dirty="0" err="1"/>
              <a:t>випускника</a:t>
            </a:r>
            <a:r>
              <a:rPr lang="ru-RU" dirty="0"/>
              <a:t>;</a:t>
            </a:r>
          </a:p>
          <a:p>
            <a:pPr lvl="0" fontAlgn="base"/>
            <a:r>
              <a:rPr lang="ru-RU" dirty="0" err="1"/>
              <a:t>нормативний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здобувачів</a:t>
            </a:r>
            <a:r>
              <a:rPr lang="ru-RU" dirty="0"/>
              <a:t> </a:t>
            </a:r>
            <a:r>
              <a:rPr lang="ru-RU" dirty="0" err="1" smtClean="0"/>
              <a:t>вищої</a:t>
            </a:r>
            <a:r>
              <a:rPr lang="ru-RU" dirty="0" smtClean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 smtClean="0"/>
              <a:t>сформульований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термінах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;</a:t>
            </a:r>
          </a:p>
          <a:p>
            <a:pPr lvl="0" fontAlgn="base"/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атестації</a:t>
            </a:r>
            <a:r>
              <a:rPr lang="ru-RU" dirty="0"/>
              <a:t> </a:t>
            </a:r>
            <a:r>
              <a:rPr lang="ru-RU" dirty="0" err="1"/>
              <a:t>здобувачів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;</a:t>
            </a:r>
          </a:p>
          <a:p>
            <a:pPr lvl="0" fontAlgn="base"/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;</a:t>
            </a:r>
          </a:p>
          <a:p>
            <a:pPr lvl="0" fontAlgn="base"/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проф</a:t>
            </a:r>
            <a:r>
              <a:rPr lang="ru-RU" dirty="0"/>
              <a:t> </a:t>
            </a:r>
            <a:r>
              <a:rPr lang="ru-RU" dirty="0" err="1"/>
              <a:t>есійних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(у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наявності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473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ЗВО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освітньо</a:t>
            </a:r>
            <a:r>
              <a:rPr lang="uk-UA" dirty="0"/>
              <a:t>-</a:t>
            </a:r>
            <a:r>
              <a:rPr lang="ru-RU" dirty="0" err="1" smtClean="0"/>
              <a:t>професійної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освітньо-наукової</a:t>
            </a:r>
            <a:r>
              <a:rPr lang="ru-RU" dirty="0"/>
              <a:t>) </a:t>
            </a:r>
            <a:r>
              <a:rPr lang="ru-RU" dirty="0" err="1"/>
              <a:t>програми</a:t>
            </a:r>
            <a:r>
              <a:rPr lang="ru-RU" dirty="0"/>
              <a:t> за кожною </a:t>
            </a:r>
            <a:r>
              <a:rPr lang="ru-RU" dirty="0" err="1"/>
              <a:t>спеціальністю</a:t>
            </a:r>
            <a:r>
              <a:rPr lang="ru-RU" dirty="0"/>
              <a:t> </a:t>
            </a:r>
            <a:r>
              <a:rPr lang="ru-RU" dirty="0" err="1"/>
              <a:t>розробляє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план,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перелік</a:t>
            </a:r>
            <a:r>
              <a:rPr lang="ru-RU" dirty="0"/>
              <a:t> та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 у кредитах ЄКТС,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,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занять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, </a:t>
            </a:r>
            <a:r>
              <a:rPr lang="ru-RU" dirty="0" err="1"/>
              <a:t>графік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форми</a:t>
            </a:r>
            <a:r>
              <a:rPr lang="ru-RU" dirty="0"/>
              <a:t> поточного і </a:t>
            </a:r>
            <a:r>
              <a:rPr lang="ru-RU" dirty="0" err="1"/>
              <a:t>підсумкового</a:t>
            </a:r>
            <a:r>
              <a:rPr lang="ru-RU" dirty="0"/>
              <a:t> контролю.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 err="1"/>
              <a:t>конкретизації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на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робочий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план,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затверджується</a:t>
            </a:r>
            <a:r>
              <a:rPr lang="ru-RU" dirty="0"/>
              <a:t> </a:t>
            </a:r>
            <a:r>
              <a:rPr lang="ru-RU" dirty="0" err="1"/>
              <a:t>керівником</a:t>
            </a:r>
            <a:r>
              <a:rPr lang="ru-RU" dirty="0"/>
              <a:t> </a:t>
            </a:r>
            <a:r>
              <a:rPr lang="ru-RU" dirty="0" err="1"/>
              <a:t>вищого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закладу.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527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3</a:t>
            </a:r>
            <a:r>
              <a:rPr lang="ru-RU" b="1" dirty="0"/>
              <a:t>.</a:t>
            </a:r>
            <a:r>
              <a:rPr lang="ru-RU" b="1" i="1" dirty="0"/>
              <a:t> </a:t>
            </a:r>
            <a:r>
              <a:rPr lang="ru-RU" b="1" dirty="0" err="1"/>
              <a:t>Зміст</a:t>
            </a:r>
            <a:r>
              <a:rPr lang="ru-RU" b="1" dirty="0"/>
              <a:t> </a:t>
            </a:r>
            <a:r>
              <a:rPr lang="ru-RU" b="1" dirty="0" err="1"/>
              <a:t>професійної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 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майбутній</a:t>
            </a:r>
            <a:r>
              <a:rPr lang="ru-RU" dirty="0"/>
              <a:t> </a:t>
            </a:r>
            <a:r>
              <a:rPr lang="ru-RU" dirty="0" err="1"/>
              <a:t>фахівець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в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здобувача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 </a:t>
            </a:r>
          </a:p>
          <a:p>
            <a:r>
              <a:rPr lang="uk-UA" i="1" dirty="0"/>
              <a:t>О</a:t>
            </a:r>
            <a:r>
              <a:rPr lang="ru-RU" i="1" dirty="0" err="1"/>
              <a:t>світній</a:t>
            </a:r>
            <a:r>
              <a:rPr lang="ru-RU" i="1" dirty="0"/>
              <a:t> </a:t>
            </a:r>
            <a:r>
              <a:rPr lang="ru-RU" i="1" dirty="0" err="1"/>
              <a:t>процес</a:t>
            </a:r>
            <a:r>
              <a:rPr lang="ru-RU" dirty="0"/>
              <a:t> - система </a:t>
            </a:r>
            <a:r>
              <a:rPr lang="ru-RU" dirty="0" err="1"/>
              <a:t>науково-методичних</a:t>
            </a:r>
            <a:r>
              <a:rPr lang="ru-RU" dirty="0"/>
              <a:t> і 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шляхом </a:t>
            </a:r>
            <a:r>
              <a:rPr lang="ru-RU" dirty="0" err="1"/>
              <a:t>формування</a:t>
            </a:r>
            <a:r>
              <a:rPr lang="ru-RU" dirty="0"/>
              <a:t> та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компетентностей</a:t>
            </a:r>
            <a:r>
              <a:rPr lang="uk-UA" dirty="0"/>
              <a:t>.</a:t>
            </a:r>
            <a:endParaRPr lang="ru-RU" dirty="0"/>
          </a:p>
          <a:p>
            <a:r>
              <a:rPr lang="uk-UA" i="1" dirty="0"/>
              <a:t>Компетентність</a:t>
            </a:r>
            <a:r>
              <a:rPr lang="uk-UA" dirty="0"/>
              <a:t> - динамічна комбінація знань, умінь, навичок, способів мислення, поглядів, цінностей, інших особистих якостей, що визначає здатність особи успішно соціалізуватися, провадити професійну та/або подальшу навчальну діяльність;</a:t>
            </a:r>
            <a:endParaRPr lang="ru-RU" dirty="0"/>
          </a:p>
          <a:p>
            <a:r>
              <a:rPr lang="ru-RU" i="1" dirty="0" err="1"/>
              <a:t>Професійна</a:t>
            </a:r>
            <a:r>
              <a:rPr lang="ru-RU" i="1" dirty="0"/>
              <a:t> </a:t>
            </a:r>
            <a:r>
              <a:rPr lang="ru-RU" i="1" dirty="0" err="1"/>
              <a:t>освіта</a:t>
            </a:r>
            <a:r>
              <a:rPr lang="ru-RU" dirty="0"/>
              <a:t> −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умінь</a:t>
            </a:r>
            <a:r>
              <a:rPr lang="ru-RU" dirty="0"/>
              <a:t>, </a:t>
            </a:r>
            <a:r>
              <a:rPr lang="ru-RU" dirty="0" err="1"/>
              <a:t>навичок</a:t>
            </a:r>
            <a:r>
              <a:rPr lang="uk-UA" dirty="0"/>
              <a:t> та </a:t>
            </a:r>
            <a:r>
              <a:rPr lang="uk-UA" dirty="0" err="1"/>
              <a:t>компетентностей</a:t>
            </a:r>
            <a:r>
              <a:rPr lang="uk-UA" dirty="0"/>
              <a:t> 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у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06224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2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</Template>
  <TotalTime>718</TotalTime>
  <Words>1021</Words>
  <Application>Microsoft Office PowerPoint</Application>
  <PresentationFormat>Широкоэкранный</PresentationFormat>
  <Paragraphs>117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23</vt:lpstr>
      <vt:lpstr>Тема 2 Зміст фахової підготовки педагога у закладі вищої освіти </vt:lpstr>
      <vt:lpstr>Презентация PowerPoint</vt:lpstr>
      <vt:lpstr>1. Вища професійна підготовка в Україні  </vt:lpstr>
      <vt:lpstr>Презентация PowerPoint</vt:lpstr>
      <vt:lpstr>Типи ЗВО</vt:lpstr>
      <vt:lpstr>Презентация PowerPoint</vt:lpstr>
      <vt:lpstr>2. Система стандартів вищої освіти України  </vt:lpstr>
      <vt:lpstr>Презентация PowerPoint</vt:lpstr>
      <vt:lpstr>3. Зміст професійної освіти  </vt:lpstr>
      <vt:lpstr>Формування змісту професійної освіти з будь-якої спеціальності відбувається під впливом певних чинників, які умовно можна поділити на дві групи: об’єктивні та суб’єктивні </vt:lpstr>
      <vt:lpstr>4. Навчальний план підготовки педагога як вияв етапного рівня змісту професійної освіти  </vt:lpstr>
      <vt:lpstr>Презентация PowerPoint</vt:lpstr>
      <vt:lpstr>5. Відображення змісту навчальних дисциплін у робочих програмах</vt:lpstr>
      <vt:lpstr>6. Текстове відображення змісту навчальних дисциплін   </vt:lpstr>
      <vt:lpstr>Основні компоненти друкованого підручника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Misha</cp:lastModifiedBy>
  <cp:revision>37</cp:revision>
  <dcterms:created xsi:type="dcterms:W3CDTF">2020-09-30T10:45:39Z</dcterms:created>
  <dcterms:modified xsi:type="dcterms:W3CDTF">2020-10-19T07:45:47Z</dcterms:modified>
</cp:coreProperties>
</file>