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notesSlides/notesSlide15.xml" ContentType="application/vnd.openxmlformats-officedocument.presentationml.notesSlide+xml"/>
  <Override PartName="/ppt/notesSlides/_rels/notesSlide15.xml.rels" ContentType="application/vnd.openxmlformats-package.relationships+xml"/>
  <Override PartName="/ppt/notesSlides/_rels/notesSlide18.xml.rels" ContentType="application/vnd.openxmlformats-package.relationships+xml"/>
  <Override PartName="/ppt/notesSlides/notesSlide18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media/image9.png" ContentType="image/png"/>
  <Override PartName="/ppt/media/image1.png" ContentType="image/png"/>
  <Override PartName="/ppt/media/image2.png" ContentType="image/png"/>
  <Override PartName="/ppt/media/image4.jpeg" ContentType="image/jpeg"/>
  <Override PartName="/ppt/media/image3.png" ContentType="image/png"/>
  <Override PartName="/ppt/media/image7.png" ContentType="image/png"/>
  <Override PartName="/ppt/media/image11.png" ContentType="image/png"/>
  <Override PartName="/ppt/media/image5.jpeg" ContentType="image/jpeg"/>
  <Override PartName="/ppt/media/image21.png" ContentType="image/png"/>
  <Override PartName="/ppt/media/image6.jpeg" ContentType="image/jpeg"/>
  <Override PartName="/ppt/media/image8.png" ContentType="image/png"/>
  <Override PartName="/ppt/media/image10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_rels/presentation.xml.rels" ContentType="application/vnd.openxmlformats-package.relationships+xml"/>
  <Override PartName="/ppt/slides/slide26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7.xml" ContentType="application/vnd.openxmlformats-officedocument.presentationml.slide+xml"/>
  <Override PartName="/ppt/slides/slide25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9.xml.rels" ContentType="application/vnd.openxmlformats-package.relationships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25.xml.rels" ContentType="application/vnd.openxmlformats-package.relationships+xml"/>
  <Override PartName="/ppt/slides/_rels/slide26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Для перемещения страницы щёлкните мышью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Для правки формата примечаний щёлкните мышью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&lt;верхний колонтитул&gt;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&lt;дата/время&gt;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&lt;нижний колонтитул&gt;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3DC2DABF-AAB8-4FE0-AB0F-56FC05D3461E}" type="slidenum">
              <a:rPr b="0" lang="en-US" sz="1400" spc="-1" strike="noStrike">
                <a:latin typeface="Times New Roman"/>
              </a:rPr>
              <a:t>&lt;номер&gt;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3520" cy="3083400"/>
          </a:xfrm>
          <a:prstGeom prst="rect">
            <a:avLst/>
          </a:prstGeom>
        </p:spPr>
      </p:sp>
      <p:sp>
        <p:nvSpPr>
          <p:cNvPr id="3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3520" cy="35974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08" name="CustomShape 3"/>
          <p:cNvSpPr/>
          <p:nvPr/>
        </p:nvSpPr>
        <p:spPr>
          <a:xfrm>
            <a:off x="3884760" y="8685360"/>
            <a:ext cx="296892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6565D086-6858-4960-B1A6-3B6F6347DD6F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3520" cy="3083400"/>
          </a:xfrm>
          <a:prstGeom prst="rect">
            <a:avLst/>
          </a:prstGeom>
        </p:spPr>
      </p:sp>
      <p:sp>
        <p:nvSpPr>
          <p:cNvPr id="31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3520" cy="35974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11" name="CustomShape 3"/>
          <p:cNvSpPr/>
          <p:nvPr/>
        </p:nvSpPr>
        <p:spPr>
          <a:xfrm>
            <a:off x="3884760" y="8685360"/>
            <a:ext cx="296892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5290311E-F609-4505-8918-1C2459C67037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12189600" cy="685548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Для правки текста заглавия щёлкните мышью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Для правки структуры щёлкните мышью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Второй уровень структуры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Третий уровень структуры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Четвёртый уровень структуры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Пятый уровень структуры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Шестой уровень структуры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Седьмой уровень структуры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2"/>
          <a:stretch/>
        </p:blipFill>
        <p:spPr>
          <a:xfrm>
            <a:off x="0" y="0"/>
            <a:ext cx="12189600" cy="685548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Для правки текста заглавия щёлкните мышью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Для правки структуры щёлкните мышью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Второй уровень структуры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Третий уровень структуры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Четвёртый уровень структуры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Пятый уровень структуры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Шестой уровень структуры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Седьмой уровень структуры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" descr=""/>
          <p:cNvPicPr/>
          <p:nvPr/>
        </p:nvPicPr>
        <p:blipFill>
          <a:blip r:embed="rId2"/>
          <a:stretch/>
        </p:blipFill>
        <p:spPr>
          <a:xfrm>
            <a:off x="720" y="360"/>
            <a:ext cx="12189960" cy="6855840"/>
          </a:xfrm>
          <a:prstGeom prst="rect">
            <a:avLst/>
          </a:prstGeom>
          <a:ln>
            <a:noFill/>
          </a:ln>
        </p:spPr>
      </p:pic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Для правки текста заглавия щёлкните мышью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Для правки структуры щёлкните мышью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Второй уровень структуры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Третий уровень структуры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Четвёртый уровень структуры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Пятый уровень структуры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Шестой уровень структуры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Седьмой уровень структуры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slideLayout" Target="../slideLayouts/slideLayout1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3200400" y="274320"/>
            <a:ext cx="5758200" cy="75996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200" spc="-1" strike="noStrike">
                <a:solidFill>
                  <a:srgbClr val="c9211e"/>
                </a:solidFill>
                <a:latin typeface="Calibri"/>
                <a:ea typeface="DejaVu Sans"/>
              </a:rPr>
              <a:t>ТЕМА 7. МЕНЕДЖМЕНТ ТА МАРКЕТИНГ У ПІДПРИЄМНИЦЬКІЙ ДІЯЛЬНОСТІ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124" name="CustomShape 2"/>
          <p:cNvSpPr/>
          <p:nvPr/>
        </p:nvSpPr>
        <p:spPr>
          <a:xfrm>
            <a:off x="8128080" y="5050800"/>
            <a:ext cx="3901320" cy="146124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Виконали: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Студентки 1 курсу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Групи: 6.0729-фк , 6.0729-кф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Тодоресі Надія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Перевало Кристина  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125" name="" descr=""/>
          <p:cNvPicPr/>
          <p:nvPr/>
        </p:nvPicPr>
        <p:blipFill>
          <a:blip r:embed="rId1"/>
          <a:stretch/>
        </p:blipFill>
        <p:spPr>
          <a:xfrm>
            <a:off x="2246400" y="1985040"/>
            <a:ext cx="4883400" cy="36817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2932200" y="458280"/>
            <a:ext cx="6394680" cy="455400"/>
          </a:xfrm>
          <a:prstGeom prst="rect">
            <a:avLst/>
          </a:prstGeom>
          <a:gradFill rotWithShape="0">
            <a:gsLst>
              <a:gs pos="0">
                <a:srgbClr val="ffd7d7"/>
              </a:gs>
              <a:gs pos="100000">
                <a:srgbClr val="ffa6a6"/>
              </a:gs>
            </a:gsLst>
            <a:lin ang="36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2. Виявлення й оцінка потенціалу підприємства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57" name="CustomShape 2"/>
          <p:cNvSpPr/>
          <p:nvPr/>
        </p:nvSpPr>
        <p:spPr>
          <a:xfrm>
            <a:off x="856440" y="1093680"/>
            <a:ext cx="10099080" cy="912600"/>
          </a:xfrm>
          <a:prstGeom prst="rect">
            <a:avLst/>
          </a:prstGeom>
          <a:gradFill rotWithShape="0">
            <a:gsLst>
              <a:gs pos="0">
                <a:srgbClr val="eeeeee"/>
              </a:gs>
              <a:gs pos="100000">
                <a:srgbClr val="b2b2b2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Виявлення й оцінка потенціалу підприємства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– необхідний етап стратегічного аналізу і керування. Цим забезпечується системний погляд на підприємство і деталізується заелементна структура потенціалу, що необхідна для його оцінки і подальшого стратегічного планування.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58" name="CustomShape 3"/>
          <p:cNvSpPr/>
          <p:nvPr/>
        </p:nvSpPr>
        <p:spPr>
          <a:xfrm>
            <a:off x="3157920" y="2633400"/>
            <a:ext cx="6093000" cy="363960"/>
          </a:xfrm>
          <a:prstGeom prst="rect">
            <a:avLst/>
          </a:prstGeom>
          <a:gradFill rotWithShape="0">
            <a:gsLst>
              <a:gs pos="0">
                <a:srgbClr val="eeeeee"/>
              </a:gs>
              <a:gs pos="100000">
                <a:srgbClr val="b2b2b2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Існують три області, у яких можна шукати обмеження: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59" name="CustomShape 4"/>
          <p:cNvSpPr/>
          <p:nvPr/>
        </p:nvSpPr>
        <p:spPr>
          <a:xfrm>
            <a:off x="4622760" y="3198960"/>
            <a:ext cx="2858760" cy="363960"/>
          </a:xfrm>
          <a:prstGeom prst="rect">
            <a:avLst/>
          </a:prstGeom>
          <a:gradFill rotWithShape="0">
            <a:gsLst>
              <a:gs pos="0">
                <a:srgbClr val="ffa6a6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- у технології виробництва;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60" name="CustomShape 5"/>
          <p:cNvSpPr/>
          <p:nvPr/>
        </p:nvSpPr>
        <p:spPr>
          <a:xfrm>
            <a:off x="4550400" y="3768840"/>
            <a:ext cx="3090600" cy="363960"/>
          </a:xfrm>
          <a:prstGeom prst="rect">
            <a:avLst/>
          </a:prstGeom>
          <a:gradFill rotWithShape="0">
            <a:gsLst>
              <a:gs pos="0">
                <a:srgbClr val="ffdbb6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- в економіці ринку в цілому;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61" name="CustomShape 6"/>
          <p:cNvSpPr/>
          <p:nvPr/>
        </p:nvSpPr>
        <p:spPr>
          <a:xfrm>
            <a:off x="4554720" y="4297680"/>
            <a:ext cx="3081240" cy="363960"/>
          </a:xfrm>
          <a:prstGeom prst="rect">
            <a:avLst/>
          </a:prstGeom>
          <a:gradFill rotWithShape="0">
            <a:gsLst>
              <a:gs pos="0">
                <a:srgbClr val="e0c2cd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- в економіці ринку в цілому.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62" name="CustomShape 7"/>
          <p:cNvSpPr/>
          <p:nvPr/>
        </p:nvSpPr>
        <p:spPr>
          <a:xfrm>
            <a:off x="1015920" y="5183280"/>
            <a:ext cx="9692640" cy="63828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Якщо такі обмеження виявляється можливим усунути, то істотно поліпшуються економічні результати. Тому обмеження і можна розцінювати як потенціал можливостей.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548640" y="548640"/>
            <a:ext cx="8763840" cy="3776400"/>
          </a:xfrm>
          <a:prstGeom prst="rect">
            <a:avLst/>
          </a:prstGeom>
          <a:gradFill rotWithShape="0">
            <a:gsLst>
              <a:gs pos="0">
                <a:srgbClr val="ffdbb6"/>
              </a:gs>
              <a:gs pos="100000">
                <a:srgbClr val="ffff00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Часто </a:t>
            </a:r>
            <a:r>
              <a:rPr b="1" i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обмеження виникають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у зв'язку з недосконалістю інфраструктури ринку і відсутністю корисних традицій. 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Результати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діяльності підприємства і його</a:t>
            </a:r>
            <a:r>
              <a:rPr b="1" i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позиція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на ринку, інвестиційна і кредитна привабливість традиційно оцінюються за фінансовими показниками. 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Однак ці </a:t>
            </a:r>
            <a:r>
              <a:rPr b="1" i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показники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основну увагу приділяють поточному стану справ, а </a:t>
            </a:r>
            <a:r>
              <a:rPr b="1" i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параметри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комплексної оцінки підприємства і </a:t>
            </a:r>
            <a:r>
              <a:rPr b="1" i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динаміка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їхньої зміни в майбутньому залишаються невизначеними. 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Тим часом, і економісти-теоретики і менеджери-практики все частіше звертаються до проблеми загальної оцінки життєздатності підприємства і його потенціалу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164" name="" descr=""/>
          <p:cNvPicPr/>
          <p:nvPr/>
        </p:nvPicPr>
        <p:blipFill>
          <a:blip r:embed="rId1"/>
          <a:stretch/>
        </p:blipFill>
        <p:spPr>
          <a:xfrm>
            <a:off x="8138160" y="3749040"/>
            <a:ext cx="3231720" cy="2883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1572840" y="457200"/>
            <a:ext cx="9674280" cy="161496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i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Ефективність роботи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підприємств усе частіше зв'язуються з використанням потенціалу фірми, а </a:t>
            </a:r>
            <a:r>
              <a:rPr b="1" i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управлінські рішення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, при якому ефективність заданого рівня досягається за рахунок зниження потенціалу, </a:t>
            </a:r>
            <a:r>
              <a:rPr b="1" i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вважаються непродуктивними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Потенціал підприємства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являє собою сукупність засобів і можливостей підвищення ефективності його діяльності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4304160" y="2836440"/>
            <a:ext cx="3834000" cy="45540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Цим поняттям поєднуються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67" name="CustomShape 3"/>
          <p:cNvSpPr/>
          <p:nvPr/>
        </p:nvSpPr>
        <p:spPr>
          <a:xfrm>
            <a:off x="3850560" y="3383280"/>
            <a:ext cx="5476320" cy="1382040"/>
          </a:xfrm>
          <a:prstGeom prst="right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- ресурси, взаємодіючі із системою керування;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68" name="CustomShape 4"/>
          <p:cNvSpPr/>
          <p:nvPr/>
        </p:nvSpPr>
        <p:spPr>
          <a:xfrm>
            <a:off x="2286000" y="4480560"/>
            <a:ext cx="5852160" cy="1418760"/>
          </a:xfrm>
          <a:prstGeom prst="left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-методи, застосування яких дозволяє найбільше ефективно реалізувати наявні ринкові можливості.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827280" y="405000"/>
            <a:ext cx="9750600" cy="91260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Потенціал варто аналізувати як згруповані джерела, можливості і засоби, що можуть бути приведені в дію і використані саме для забезпечення конкурентноздатності підприємства по видах діяльності. 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70" name="CustomShape 2"/>
          <p:cNvSpPr/>
          <p:nvPr/>
        </p:nvSpPr>
        <p:spPr>
          <a:xfrm>
            <a:off x="827280" y="1761480"/>
            <a:ext cx="8981640" cy="91260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У структурі потенціалу окремим блоком виділяють ресурси, що маються в розпорядженні підприємства. При їхній класифікації найчастіше говорять про </a:t>
            </a: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трудових, інформаційних, фінансових і матеріальних (виробничотехнічний) ресурси.</a:t>
            </a:r>
            <a:endParaRPr b="0" lang="en-US" sz="1800" spc="-1" strike="noStrike">
              <a:latin typeface="Arial"/>
            </a:endParaRPr>
          </a:p>
        </p:txBody>
      </p:sp>
      <p:graphicFrame>
        <p:nvGraphicFramePr>
          <p:cNvPr id="171" name="Table 3"/>
          <p:cNvGraphicFramePr/>
          <p:nvPr/>
        </p:nvGraphicFramePr>
        <p:xfrm>
          <a:off x="1015920" y="3258720"/>
          <a:ext cx="8795160" cy="2401200"/>
        </p:xfrm>
        <a:graphic>
          <a:graphicData uri="http://schemas.openxmlformats.org/drawingml/2006/table">
            <a:tbl>
              <a:tblPr/>
              <a:tblGrid>
                <a:gridCol w="8795520"/>
              </a:tblGrid>
              <a:tr h="9759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20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З метою стратегічного аналізу часто людські ресурси підрозділяються на три складові:</a:t>
                      </a:r>
                      <a:endParaRPr b="0" lang="en-US" sz="2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n-US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d7d31"/>
                    </a:solidFill>
                  </a:tcPr>
                </a:tc>
              </a:tr>
              <a:tr h="4752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- особи, що приймають рішення;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8d7cd"/>
                    </a:solidFill>
                  </a:tcPr>
                </a:tc>
              </a:tr>
              <a:tr h="4752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- колектив підприємства (співробітники як єдине ціле);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ce7"/>
                    </a:solidFill>
                  </a:tcPr>
                </a:tc>
              </a:tr>
              <a:tr h="4752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- персонал як трудовий потенціал.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8d7cd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" name="Table 1"/>
          <p:cNvGraphicFramePr/>
          <p:nvPr/>
        </p:nvGraphicFramePr>
        <p:xfrm>
          <a:off x="653040" y="521280"/>
          <a:ext cx="10580400" cy="4267800"/>
        </p:xfrm>
        <a:graphic>
          <a:graphicData uri="http://schemas.openxmlformats.org/drawingml/2006/table">
            <a:tbl>
              <a:tblPr/>
              <a:tblGrid>
                <a:gridCol w="10580760"/>
              </a:tblGrid>
              <a:tr h="8535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2000" spc="-1" strike="noStrike">
                          <a:solidFill>
                            <a:srgbClr val="111111"/>
                          </a:solidFill>
                          <a:latin typeface="Calibri"/>
                        </a:rPr>
                        <a:t>Для потенціалу підприємства можна сформувати наступний набір характеристик: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ffc000"/>
                    </a:solidFill>
                  </a:tcPr>
                </a:tc>
              </a:tr>
              <a:tr h="8535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- ринкові можливості галузі;</a:t>
                      </a: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e8cc"/>
                    </a:solidFill>
                  </a:tcPr>
                </a:tc>
              </a:tr>
              <a:tr h="8535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- ресурсні можливості підприємства;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4e7"/>
                    </a:solidFill>
                  </a:tcPr>
                </a:tc>
              </a:tr>
              <a:tr h="8535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- здатність менеджменту використовувати ресурси і ринкові можливості;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e8cc"/>
                    </a:solidFill>
                  </a:tcPr>
                </a:tc>
              </a:tr>
              <a:tr h="8539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-рівень і результати реалізації потенціалу.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4e7"/>
                    </a:solidFill>
                  </a:tcPr>
                </a:tc>
              </a:tr>
            </a:tbl>
          </a:graphicData>
        </a:graphic>
      </p:graphicFrame>
      <p:sp>
        <p:nvSpPr>
          <p:cNvPr id="173" name="CustomShape 2"/>
          <p:cNvSpPr/>
          <p:nvPr/>
        </p:nvSpPr>
        <p:spPr>
          <a:xfrm>
            <a:off x="1015920" y="5115600"/>
            <a:ext cx="7994520" cy="912600"/>
          </a:xfrm>
          <a:prstGeom prst="rect">
            <a:avLst/>
          </a:prstGeom>
          <a:gradFill rotWithShape="0">
            <a:gsLst>
              <a:gs pos="0">
                <a:srgbClr val="729fcf"/>
              </a:gs>
              <a:gs pos="100000">
                <a:srgbClr val="b2b2b2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Перші три характеристики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можна вважати первинними.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Остання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– рівень і результати реалізації потенціалу – це</a:t>
            </a: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інтегруюча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характеристика. 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1"/>
          <p:cNvSpPr/>
          <p:nvPr/>
        </p:nvSpPr>
        <p:spPr>
          <a:xfrm>
            <a:off x="696600" y="658800"/>
            <a:ext cx="10563480" cy="515304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75" name="Line 2"/>
          <p:cNvSpPr/>
          <p:nvPr/>
        </p:nvSpPr>
        <p:spPr>
          <a:xfrm>
            <a:off x="2873520" y="658440"/>
            <a:ext cx="0" cy="5196240"/>
          </a:xfrm>
          <a:prstGeom prst="line">
            <a:avLst/>
          </a:prstGeom>
          <a:ln>
            <a:solidFill>
              <a:srgbClr val="5597d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6" name="Line 3"/>
          <p:cNvSpPr/>
          <p:nvPr/>
        </p:nvSpPr>
        <p:spPr>
          <a:xfrm>
            <a:off x="725400" y="1581840"/>
            <a:ext cx="10537560" cy="0"/>
          </a:xfrm>
          <a:prstGeom prst="line">
            <a:avLst/>
          </a:prstGeom>
          <a:ln>
            <a:solidFill>
              <a:srgbClr val="5597d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7" name="Line 4"/>
          <p:cNvSpPr/>
          <p:nvPr/>
        </p:nvSpPr>
        <p:spPr>
          <a:xfrm>
            <a:off x="2859120" y="1000080"/>
            <a:ext cx="8374680" cy="14760"/>
          </a:xfrm>
          <a:prstGeom prst="line">
            <a:avLst/>
          </a:prstGeom>
          <a:ln>
            <a:solidFill>
              <a:srgbClr val="5597d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8" name="Line 5"/>
          <p:cNvSpPr/>
          <p:nvPr/>
        </p:nvSpPr>
        <p:spPr>
          <a:xfrm flipV="1">
            <a:off x="725400" y="2786400"/>
            <a:ext cx="10537560" cy="14760"/>
          </a:xfrm>
          <a:prstGeom prst="line">
            <a:avLst/>
          </a:prstGeom>
          <a:ln>
            <a:solidFill>
              <a:srgbClr val="5597d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9" name="Line 6"/>
          <p:cNvSpPr/>
          <p:nvPr/>
        </p:nvSpPr>
        <p:spPr>
          <a:xfrm flipV="1">
            <a:off x="725400" y="4397760"/>
            <a:ext cx="10537560" cy="43560"/>
          </a:xfrm>
          <a:prstGeom prst="line">
            <a:avLst/>
          </a:prstGeom>
          <a:ln>
            <a:solidFill>
              <a:srgbClr val="5597d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0" name="Line 7"/>
          <p:cNvSpPr/>
          <p:nvPr/>
        </p:nvSpPr>
        <p:spPr>
          <a:xfrm>
            <a:off x="2895480" y="2107080"/>
            <a:ext cx="8375040" cy="0"/>
          </a:xfrm>
          <a:prstGeom prst="line">
            <a:avLst/>
          </a:prstGeom>
          <a:ln>
            <a:solidFill>
              <a:srgbClr val="5597d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1" name="Line 8"/>
          <p:cNvSpPr/>
          <p:nvPr/>
        </p:nvSpPr>
        <p:spPr>
          <a:xfrm flipV="1">
            <a:off x="2888280" y="3337920"/>
            <a:ext cx="8374680" cy="7200"/>
          </a:xfrm>
          <a:prstGeom prst="line">
            <a:avLst/>
          </a:prstGeom>
          <a:ln>
            <a:solidFill>
              <a:srgbClr val="5597d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2" name="Line 9"/>
          <p:cNvSpPr/>
          <p:nvPr/>
        </p:nvSpPr>
        <p:spPr>
          <a:xfrm flipV="1">
            <a:off x="2888280" y="3867840"/>
            <a:ext cx="8374680" cy="29160"/>
          </a:xfrm>
          <a:prstGeom prst="line">
            <a:avLst/>
          </a:prstGeom>
          <a:ln>
            <a:solidFill>
              <a:srgbClr val="5597d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3" name="Line 10"/>
          <p:cNvSpPr/>
          <p:nvPr/>
        </p:nvSpPr>
        <p:spPr>
          <a:xfrm flipV="1">
            <a:off x="2888280" y="4890960"/>
            <a:ext cx="8374680" cy="36360"/>
          </a:xfrm>
          <a:prstGeom prst="line">
            <a:avLst/>
          </a:prstGeom>
          <a:ln>
            <a:solidFill>
              <a:srgbClr val="5597d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4" name="Line 11"/>
          <p:cNvSpPr/>
          <p:nvPr/>
        </p:nvSpPr>
        <p:spPr>
          <a:xfrm flipV="1">
            <a:off x="2888280" y="5377320"/>
            <a:ext cx="8374680" cy="7200"/>
          </a:xfrm>
          <a:prstGeom prst="line">
            <a:avLst/>
          </a:prstGeom>
          <a:ln>
            <a:solidFill>
              <a:srgbClr val="5597d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5" name="Line 12"/>
          <p:cNvSpPr/>
          <p:nvPr/>
        </p:nvSpPr>
        <p:spPr>
          <a:xfrm>
            <a:off x="6951240" y="1014840"/>
            <a:ext cx="0" cy="4790520"/>
          </a:xfrm>
          <a:prstGeom prst="line">
            <a:avLst/>
          </a:prstGeom>
          <a:ln>
            <a:solidFill>
              <a:srgbClr val="5597d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6" name="CustomShape 13"/>
          <p:cNvSpPr/>
          <p:nvPr/>
        </p:nvSpPr>
        <p:spPr>
          <a:xfrm>
            <a:off x="1645920" y="182880"/>
            <a:ext cx="9358920" cy="39456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Характеристики потенціалу підприємства, і приклади, що ілюструють їхню зміну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87" name="CustomShape 14"/>
          <p:cNvSpPr/>
          <p:nvPr/>
        </p:nvSpPr>
        <p:spPr>
          <a:xfrm>
            <a:off x="5897520" y="587880"/>
            <a:ext cx="210888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111111"/>
                </a:solidFill>
                <a:latin typeface="Calibri"/>
                <a:ea typeface="DejaVu Sans"/>
              </a:rPr>
              <a:t>Приклади факторів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88" name="CustomShape 15"/>
          <p:cNvSpPr/>
          <p:nvPr/>
        </p:nvSpPr>
        <p:spPr>
          <a:xfrm>
            <a:off x="1038240" y="658800"/>
            <a:ext cx="1782000" cy="912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8d1d75"/>
                </a:solidFill>
                <a:latin typeface="Calibri"/>
                <a:ea typeface="DejaVu Sans"/>
              </a:rPr>
              <a:t>Характеристики потенціалу підприємства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89" name="CustomShape 16"/>
          <p:cNvSpPr/>
          <p:nvPr/>
        </p:nvSpPr>
        <p:spPr>
          <a:xfrm>
            <a:off x="744120" y="1734120"/>
            <a:ext cx="237024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8d1d75"/>
                </a:solidFill>
                <a:latin typeface="Calibri"/>
                <a:ea typeface="DejaVu Sans"/>
              </a:rPr>
              <a:t>Ринкові можливості галузі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90" name="CustomShape 17"/>
          <p:cNvSpPr/>
          <p:nvPr/>
        </p:nvSpPr>
        <p:spPr>
          <a:xfrm>
            <a:off x="696600" y="2971440"/>
            <a:ext cx="334368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8d1d75"/>
                </a:solidFill>
                <a:latin typeface="Calibri"/>
                <a:ea typeface="DejaVu Sans"/>
              </a:rPr>
              <a:t>Ресурсні можливості підприємства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91" name="CustomShape 18"/>
          <p:cNvSpPr/>
          <p:nvPr/>
        </p:nvSpPr>
        <p:spPr>
          <a:xfrm>
            <a:off x="781200" y="4351320"/>
            <a:ext cx="1901880" cy="173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8d1d75"/>
                </a:solidFill>
                <a:latin typeface="Calibri"/>
                <a:ea typeface="DejaVu Sans"/>
              </a:rPr>
              <a:t>Здатність менеджменту використовувати ресурси і ринкові можливості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92" name="CustomShape 19"/>
          <p:cNvSpPr/>
          <p:nvPr/>
        </p:nvSpPr>
        <p:spPr>
          <a:xfrm>
            <a:off x="3464640" y="1125000"/>
            <a:ext cx="29091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…</a:t>
            </a:r>
            <a:r>
              <a:rPr b="1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що знижаюють потенціал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93" name="CustomShape 20"/>
          <p:cNvSpPr/>
          <p:nvPr/>
        </p:nvSpPr>
        <p:spPr>
          <a:xfrm>
            <a:off x="7439760" y="1110600"/>
            <a:ext cx="294408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…</a:t>
            </a:r>
            <a:r>
              <a:rPr b="1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що підвищують потенціал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94" name="CustomShape 21"/>
          <p:cNvSpPr/>
          <p:nvPr/>
        </p:nvSpPr>
        <p:spPr>
          <a:xfrm>
            <a:off x="2979000" y="1497960"/>
            <a:ext cx="424332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Товар, вироблений фірмою, перестає цікавити споживача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95" name="CustomShape 22"/>
          <p:cNvSpPr/>
          <p:nvPr/>
        </p:nvSpPr>
        <p:spPr>
          <a:xfrm>
            <a:off x="2994840" y="2136600"/>
            <a:ext cx="453024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Поява фірми-конкурента з великими фінансовими можливостями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96" name="CustomShape 23"/>
          <p:cNvSpPr/>
          <p:nvPr/>
        </p:nvSpPr>
        <p:spPr>
          <a:xfrm>
            <a:off x="7060320" y="1494360"/>
            <a:ext cx="390060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У районі розташування торгової точки будуються житлові будинки 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97" name="CustomShape 24"/>
          <p:cNvSpPr/>
          <p:nvPr/>
        </p:nvSpPr>
        <p:spPr>
          <a:xfrm>
            <a:off x="7085880" y="2107440"/>
            <a:ext cx="417420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Фінансові труднощі конкурента перешкоджають його активним діям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98" name="CustomShape 25"/>
          <p:cNvSpPr/>
          <p:nvPr/>
        </p:nvSpPr>
        <p:spPr>
          <a:xfrm>
            <a:off x="3086640" y="2823480"/>
            <a:ext cx="374292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Зовнішнє фінансування неможливе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99" name="CustomShape 26"/>
          <p:cNvSpPr/>
          <p:nvPr/>
        </p:nvSpPr>
        <p:spPr>
          <a:xfrm>
            <a:off x="7097760" y="2695320"/>
            <a:ext cx="396468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Добра кредитна історія, легко домовитися з банком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00" name="CustomShape 27"/>
          <p:cNvSpPr/>
          <p:nvPr/>
        </p:nvSpPr>
        <p:spPr>
          <a:xfrm>
            <a:off x="3002040" y="3283920"/>
            <a:ext cx="389376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Працівники з низькою кваліфікацією і мотивацією.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01" name="CustomShape 28"/>
          <p:cNvSpPr/>
          <p:nvPr/>
        </p:nvSpPr>
        <p:spPr>
          <a:xfrm>
            <a:off x="7075800" y="3416760"/>
            <a:ext cx="42915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Молодий персонал з гарним утворенням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02" name="CustomShape 29"/>
          <p:cNvSpPr/>
          <p:nvPr/>
        </p:nvSpPr>
        <p:spPr>
          <a:xfrm>
            <a:off x="2975760" y="3937320"/>
            <a:ext cx="378864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Високий ступінь зносу устаткування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03" name="CustomShape 30"/>
          <p:cNvSpPr/>
          <p:nvPr/>
        </p:nvSpPr>
        <p:spPr>
          <a:xfrm>
            <a:off x="7068600" y="3818880"/>
            <a:ext cx="356832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Наявність нового обладнання, що використовує сучасні технології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04" name="CustomShape 31"/>
          <p:cNvSpPr/>
          <p:nvPr/>
        </p:nvSpPr>
        <p:spPr>
          <a:xfrm>
            <a:off x="3038400" y="4397760"/>
            <a:ext cx="3911760" cy="57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Неуважність адміністрації до проблем персоналу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205" name="CustomShape 32"/>
          <p:cNvSpPr/>
          <p:nvPr/>
        </p:nvSpPr>
        <p:spPr>
          <a:xfrm>
            <a:off x="2940120" y="5001120"/>
            <a:ext cx="384480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Некваліфікована служба маркетингу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06" name="CustomShape 33"/>
          <p:cNvSpPr/>
          <p:nvPr/>
        </p:nvSpPr>
        <p:spPr>
          <a:xfrm>
            <a:off x="2950560" y="5406480"/>
            <a:ext cx="397152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Відсутність системи керування якістю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07" name="CustomShape 34"/>
          <p:cNvSpPr/>
          <p:nvPr/>
        </p:nvSpPr>
        <p:spPr>
          <a:xfrm>
            <a:off x="7049160" y="4461840"/>
            <a:ext cx="392580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Схильність адміністрації до інновацій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08" name="CustomShape 35"/>
          <p:cNvSpPr/>
          <p:nvPr/>
        </p:nvSpPr>
        <p:spPr>
          <a:xfrm>
            <a:off x="7045920" y="4854960"/>
            <a:ext cx="4056840" cy="57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Зацікавленість адміністрації в зміцненні зв'язків із громадськістю.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209" name="CustomShape 36"/>
          <p:cNvSpPr/>
          <p:nvPr/>
        </p:nvSpPr>
        <p:spPr>
          <a:xfrm>
            <a:off x="7046640" y="5320800"/>
            <a:ext cx="4415760" cy="57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Наявність ефективної програми забезпечення конкурентноздатності</a:t>
            </a: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" name="Table 1"/>
          <p:cNvGraphicFramePr/>
          <p:nvPr/>
        </p:nvGraphicFramePr>
        <p:xfrm>
          <a:off x="1030680" y="580680"/>
          <a:ext cx="10086840" cy="3482640"/>
        </p:xfrm>
        <a:graphic>
          <a:graphicData uri="http://schemas.openxmlformats.org/drawingml/2006/table">
            <a:tbl>
              <a:tblPr/>
              <a:tblGrid>
                <a:gridCol w="10087200"/>
              </a:tblGrid>
              <a:tr h="78624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20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Ґрунтуючись на виділених характеристиках потенціалу, його узагальнену заелементну структуру будемо розглядати далі у виді набору наступних блоків: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d7d31"/>
                    </a:solidFill>
                  </a:tcPr>
                </a:tc>
              </a:tr>
              <a:tr h="449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111111"/>
                          </a:solidFill>
                          <a:latin typeface="Calibri"/>
                        </a:rPr>
                        <a:t>- ринковий потенціал,</a:t>
                      </a: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8d7cd"/>
                    </a:solidFill>
                  </a:tcPr>
                </a:tc>
              </a:tr>
              <a:tr h="449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111111"/>
                          </a:solidFill>
                          <a:latin typeface="Calibri"/>
                        </a:rPr>
                        <a:t>- трудовий,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ce7"/>
                    </a:solidFill>
                  </a:tcPr>
                </a:tc>
              </a:tr>
              <a:tr h="449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111111"/>
                          </a:solidFill>
                          <a:latin typeface="Calibri"/>
                        </a:rPr>
                        <a:t>- виробничо-технологічний,</a:t>
                      </a:r>
                      <a:r>
                        <a:rPr b="0" lang="en-US" sz="1800" spc="-1" strike="noStrike">
                          <a:solidFill>
                            <a:srgbClr val="111111"/>
                          </a:solidFill>
                          <a:latin typeface="Calibri"/>
                        </a:rPr>
                        <a:t>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8d7cd"/>
                    </a:solidFill>
                  </a:tcPr>
                </a:tc>
              </a:tr>
              <a:tr h="449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111111"/>
                          </a:solidFill>
                          <a:latin typeface="Calibri"/>
                        </a:rPr>
                        <a:t>- фінансово-економічний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ce7"/>
                    </a:solidFill>
                  </a:tcPr>
                </a:tc>
              </a:tr>
              <a:tr h="449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111111"/>
                          </a:solidFill>
                          <a:latin typeface="Calibri"/>
                        </a:rPr>
                        <a:t>- блок керування.</a:t>
                      </a:r>
                      <a:r>
                        <a:rPr b="0" lang="en-US" sz="1800" spc="-1" strike="noStrike">
                          <a:solidFill>
                            <a:srgbClr val="111111"/>
                          </a:solidFill>
                          <a:latin typeface="Calibri"/>
                        </a:rPr>
                        <a:t>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8d7cd"/>
                    </a:solidFill>
                  </a:tcPr>
                </a:tc>
              </a:tr>
              <a:tr h="450360"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ce7"/>
                    </a:solidFill>
                  </a:tcPr>
                </a:tc>
              </a:tr>
            </a:tbl>
          </a:graphicData>
        </a:graphic>
      </p:graphicFrame>
      <p:sp>
        <p:nvSpPr>
          <p:cNvPr id="211" name="CustomShape 2"/>
          <p:cNvSpPr/>
          <p:nvPr/>
        </p:nvSpPr>
        <p:spPr>
          <a:xfrm>
            <a:off x="1204200" y="4329360"/>
            <a:ext cx="9126720" cy="1614240"/>
          </a:xfrm>
          <a:prstGeom prst="rect">
            <a:avLst/>
          </a:prstGeom>
          <a:gradFill rotWithShape="0">
            <a:gsLst>
              <a:gs pos="0">
                <a:srgbClr val="dee6ef"/>
              </a:gs>
              <a:gs pos="5000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c9211e"/>
                </a:solidFill>
                <a:latin typeface="Calibri"/>
                <a:ea typeface="DejaVu Sans"/>
              </a:rPr>
              <a:t>Потенціал підприємства з погляду маркетингу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– це сукупність прийомів, моделей, алгоритмів і методів постановки ринкової діяльності підприємства Аналіз ринкового потенціалу складається, почасти, в оцінці можливостей використання визначених маркетингових засобів і інформаційно-аналітичних ресурсів для визначення стратегії підприємства. 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ustomShape 1"/>
          <p:cNvSpPr/>
          <p:nvPr/>
        </p:nvSpPr>
        <p:spPr>
          <a:xfrm>
            <a:off x="4297680" y="141480"/>
            <a:ext cx="3171240" cy="516240"/>
          </a:xfrm>
          <a:prstGeom prst="rect">
            <a:avLst/>
          </a:prstGeom>
          <a:solidFill>
            <a:srgbClr val="ffd8ce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Трудовий потенціал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13" name="CustomShape 2"/>
          <p:cNvSpPr/>
          <p:nvPr/>
        </p:nvSpPr>
        <p:spPr>
          <a:xfrm>
            <a:off x="1030680" y="762840"/>
            <a:ext cx="10766880" cy="130932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характеризує можливості персоналу, що можуть бути мобілізовані для досягнення конкретної мети. Трудовий потенціал працівників - це їхні ресурсні можливості в області праці. Його характеризує не тільки чисельність виробничого персоналу, але і система показників, що відбиває і можливості працівників як виробничого ресурсу і характеристику якостей працівників. 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14" name="CustomShape 3"/>
          <p:cNvSpPr/>
          <p:nvPr/>
        </p:nvSpPr>
        <p:spPr>
          <a:xfrm>
            <a:off x="3051360" y="2286000"/>
            <a:ext cx="5817240" cy="516240"/>
          </a:xfrm>
          <a:prstGeom prst="rect">
            <a:avLst/>
          </a:prstGeom>
          <a:solidFill>
            <a:srgbClr val="ffd8ce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Виробничо-технологічний потенціал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15" name="CustomShape 4"/>
          <p:cNvSpPr/>
          <p:nvPr/>
        </p:nvSpPr>
        <p:spPr>
          <a:xfrm>
            <a:off x="1255680" y="3065400"/>
            <a:ext cx="9407520" cy="63828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підтверджує здатності підприємства випускати конкурентноздатну продукцію на основі використання наявних основних засобів і технологій.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16" name="CustomShape 5"/>
          <p:cNvSpPr/>
          <p:nvPr/>
        </p:nvSpPr>
        <p:spPr>
          <a:xfrm>
            <a:off x="3566160" y="4206240"/>
            <a:ext cx="5109840" cy="485640"/>
          </a:xfrm>
          <a:prstGeom prst="rect">
            <a:avLst/>
          </a:prstGeom>
          <a:solidFill>
            <a:srgbClr val="ffd8ce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Фінансово-економічний потенціал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17" name="CustomShape 6"/>
          <p:cNvSpPr/>
          <p:nvPr/>
        </p:nvSpPr>
        <p:spPr>
          <a:xfrm>
            <a:off x="1255680" y="5034960"/>
            <a:ext cx="9195480" cy="91260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Для його визначення використовується моніторинг фінансів, побудований на угрупованні даних бухгалтерського обліку, установленні контрольних співвідношень і аналізі підсумкових коефіцієнтів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CustomShape 1"/>
          <p:cNvSpPr/>
          <p:nvPr/>
        </p:nvSpPr>
        <p:spPr>
          <a:xfrm>
            <a:off x="3657600" y="365760"/>
            <a:ext cx="4591800" cy="48564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50000">
                <a:srgbClr val="ffd7d7"/>
              </a:gs>
              <a:gs pos="100000">
                <a:srgbClr val="b4c7dc"/>
              </a:gs>
            </a:gsLst>
            <a:lin ang="27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3. Виробнича потужність фірми</a:t>
            </a:r>
            <a:endParaRPr b="0" lang="en-US" sz="2600" spc="-1" strike="noStrike">
              <a:latin typeface="Arial"/>
            </a:endParaRPr>
          </a:p>
        </p:txBody>
      </p:sp>
      <p:sp>
        <p:nvSpPr>
          <p:cNvPr id="219" name="CustomShape 2"/>
          <p:cNvSpPr/>
          <p:nvPr/>
        </p:nvSpPr>
        <p:spPr>
          <a:xfrm>
            <a:off x="1110960" y="1242720"/>
            <a:ext cx="9010440" cy="1186920"/>
          </a:xfrm>
          <a:prstGeom prst="rect">
            <a:avLst/>
          </a:prstGeom>
          <a:gradFill rotWithShape="0">
            <a:gsLst>
              <a:gs pos="0">
                <a:srgbClr val="eeeeee"/>
              </a:gs>
              <a:gs pos="100000">
                <a:srgbClr val="b2b2b2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Виробнича потужність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підприємства</a:t>
            </a: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характеризує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максимально можливий річний обсяг випуску продукції (видобутку і переробки сировини або надання певних послуг) заздалегідь визначених номенклатури, асортименту та якості за умови найбільш повного використання прогресивної технології та організації виробництва.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20" name="CustomShape 3"/>
          <p:cNvSpPr/>
          <p:nvPr/>
        </p:nvSpPr>
        <p:spPr>
          <a:xfrm>
            <a:off x="1110960" y="2719800"/>
            <a:ext cx="9037800" cy="638280"/>
          </a:xfrm>
          <a:prstGeom prst="rect">
            <a:avLst/>
          </a:prstGeom>
          <a:gradFill rotWithShape="0">
            <a:gsLst>
              <a:gs pos="0">
                <a:srgbClr val="eeeeee"/>
              </a:gs>
              <a:gs pos="100000">
                <a:srgbClr val="b2b2b2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Існують спільні для більшості галузей економіки методичні принципи розрахунку виробничих потужностей діючих підприємств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21" name="CustomShape 4"/>
          <p:cNvSpPr/>
          <p:nvPr/>
        </p:nvSpPr>
        <p:spPr>
          <a:xfrm>
            <a:off x="1110960" y="3707640"/>
            <a:ext cx="9037800" cy="638280"/>
          </a:xfrm>
          <a:prstGeom prst="rect">
            <a:avLst/>
          </a:prstGeom>
          <a:gradFill rotWithShape="0">
            <a:gsLst>
              <a:gs pos="0">
                <a:srgbClr val="eeeeee"/>
              </a:gs>
              <a:gs pos="100000">
                <a:srgbClr val="b2b2b2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Виробничу потужність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підприємства </a:t>
            </a: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визначають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за всією номенклатурою профільної продукції.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22" name="CustomShape 5"/>
          <p:cNvSpPr/>
          <p:nvPr/>
        </p:nvSpPr>
        <p:spPr>
          <a:xfrm>
            <a:off x="1110960" y="4663080"/>
            <a:ext cx="8946360" cy="1186920"/>
          </a:xfrm>
          <a:prstGeom prst="rect">
            <a:avLst/>
          </a:prstGeom>
          <a:gradFill rotWithShape="0">
            <a:gsLst>
              <a:gs pos="0">
                <a:srgbClr val="eeeeee"/>
              </a:gs>
              <a:gs pos="100000">
                <a:srgbClr val="b2b2b2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Виробнича потужність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підприємства</a:t>
            </a: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встановлюється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, виходячи з потужності провідних цехів (дільниць, технологічних ліній, агрегатів) основного виробництва з урахуванням заходів для ліквідації вузьких місць і можливого внутрішньовиробничого кооперування.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23" name="CustomShape 6"/>
          <p:cNvSpPr/>
          <p:nvPr/>
        </p:nvSpPr>
        <p:spPr>
          <a:xfrm>
            <a:off x="704520" y="1242720"/>
            <a:ext cx="287280" cy="28728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4" name="CustomShape 7"/>
          <p:cNvSpPr/>
          <p:nvPr/>
        </p:nvSpPr>
        <p:spPr>
          <a:xfrm>
            <a:off x="732240" y="2719800"/>
            <a:ext cx="302040" cy="3204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5" name="CustomShape 8"/>
          <p:cNvSpPr/>
          <p:nvPr/>
        </p:nvSpPr>
        <p:spPr>
          <a:xfrm>
            <a:off x="704520" y="3707640"/>
            <a:ext cx="294120" cy="295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6" name="CustomShape 9"/>
          <p:cNvSpPr/>
          <p:nvPr/>
        </p:nvSpPr>
        <p:spPr>
          <a:xfrm>
            <a:off x="704520" y="4663080"/>
            <a:ext cx="329760" cy="32688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7" name="Table 1"/>
          <p:cNvGraphicFramePr/>
          <p:nvPr/>
        </p:nvGraphicFramePr>
        <p:xfrm>
          <a:off x="638640" y="348480"/>
          <a:ext cx="10885320" cy="4092480"/>
        </p:xfrm>
        <a:graphic>
          <a:graphicData uri="http://schemas.openxmlformats.org/drawingml/2006/table">
            <a:tbl>
              <a:tblPr/>
              <a:tblGrid>
                <a:gridCol w="10885680"/>
              </a:tblGrid>
              <a:tr h="81828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2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У розрахунки виробничої потужності підприємства включають: 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5c8526"/>
                    </a:solidFill>
                  </a:tcPr>
                </a:tc>
              </a:tr>
              <a:tr h="81828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-усе чинне і нечинне внаслідок несправності, ремонту та модернізації устаткування основних виробничих цехів;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4bd5e"/>
                    </a:solidFill>
                  </a:tcPr>
                </a:tc>
              </a:tr>
              <a:tr h="81828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-устаткування, що перебуває на складі і має бути введене в експлуатацію в основних цехах протягом розрахункового періоду;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cc"/>
                    </a:solidFill>
                  </a:tcPr>
                </a:tc>
              </a:tr>
              <a:tr h="81828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-понаднормативне резервне устаткування;</a:t>
                      </a: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4bd5e"/>
                    </a:solidFill>
                  </a:tcPr>
                </a:tc>
              </a:tr>
              <a:tr h="81972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-понаднормативне устаткування допоміжних цехів, якщо воно аналогічне технологічному устаткуванню</a:t>
                      </a: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основних цехів.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228" name="CustomShape 2"/>
          <p:cNvSpPr/>
          <p:nvPr/>
        </p:nvSpPr>
        <p:spPr>
          <a:xfrm>
            <a:off x="936360" y="4756680"/>
            <a:ext cx="9852480" cy="118692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81d41a"/>
              </a:gs>
            </a:gsLst>
            <a:lin ang="36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Виробничу потужність підприємства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треба обчислювати за технічними або проектними (не завищеними) нормами продуктивності устаткування, використання виробничих площ і трудомісткості виробів, нормами виходу продукції з урахуванням застосування прогресивної технології та досконалої організації виробництва.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3814560" y="274320"/>
            <a:ext cx="4138200" cy="77076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  <a:ea typeface="DejaVu Sans"/>
              </a:rPr>
              <a:t>Зміст 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493920" y="1522800"/>
            <a:ext cx="7001640" cy="577800"/>
          </a:xfrm>
          <a:prstGeom prst="homePlate">
            <a:avLst>
              <a:gd name="adj" fmla="val 50000"/>
            </a:avLst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8" name="CustomShape 3"/>
          <p:cNvSpPr/>
          <p:nvPr/>
        </p:nvSpPr>
        <p:spPr>
          <a:xfrm>
            <a:off x="2194560" y="2468880"/>
            <a:ext cx="6129360" cy="577800"/>
          </a:xfrm>
          <a:prstGeom prst="homePlate">
            <a:avLst>
              <a:gd name="adj" fmla="val 50000"/>
            </a:avLst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111111"/>
                </a:solidFill>
                <a:latin typeface="Calibri"/>
                <a:ea typeface="DejaVu Sans"/>
              </a:rPr>
              <a:t>2. Виявлення й оцінка потенціалу підприємства.</a:t>
            </a:r>
            <a:r>
              <a:rPr b="0" lang="en-US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9" name="CustomShape 4"/>
          <p:cNvSpPr/>
          <p:nvPr/>
        </p:nvSpPr>
        <p:spPr>
          <a:xfrm>
            <a:off x="3430080" y="3474720"/>
            <a:ext cx="5802840" cy="592200"/>
          </a:xfrm>
          <a:prstGeom prst="homePlate">
            <a:avLst>
              <a:gd name="adj" fmla="val 50000"/>
            </a:avLst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3. Виробнича потужність фірми. 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0" name="CustomShape 5"/>
          <p:cNvSpPr/>
          <p:nvPr/>
        </p:nvSpPr>
        <p:spPr>
          <a:xfrm>
            <a:off x="4572000" y="4572000"/>
            <a:ext cx="5643000" cy="563040"/>
          </a:xfrm>
          <a:prstGeom prst="homePlate">
            <a:avLst>
              <a:gd name="adj" fmla="val 50000"/>
            </a:avLst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111111"/>
                </a:solidFill>
                <a:latin typeface="Calibri"/>
                <a:ea typeface="DejaVu Sans"/>
              </a:rPr>
              <a:t>4. Виробничі ресурси фірми.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1" name="CustomShape 6"/>
          <p:cNvSpPr/>
          <p:nvPr/>
        </p:nvSpPr>
        <p:spPr>
          <a:xfrm>
            <a:off x="493920" y="1522800"/>
            <a:ext cx="627012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1. Маркетинг в системі організації та управління діяльністю малого підприємства</a:t>
            </a:r>
            <a:r>
              <a:rPr b="0" lang="en-US" sz="1500" spc="-1" strike="noStrike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b="0" lang="en-US" sz="1500" spc="-1" strike="noStrike">
              <a:latin typeface="Arial"/>
            </a:endParaRPr>
          </a:p>
        </p:txBody>
      </p:sp>
      <p:pic>
        <p:nvPicPr>
          <p:cNvPr id="132" name="" descr=""/>
          <p:cNvPicPr/>
          <p:nvPr/>
        </p:nvPicPr>
        <p:blipFill>
          <a:blip r:embed="rId1"/>
          <a:stretch/>
        </p:blipFill>
        <p:spPr>
          <a:xfrm>
            <a:off x="365760" y="4389120"/>
            <a:ext cx="3550680" cy="22518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CustomShape 1"/>
          <p:cNvSpPr/>
          <p:nvPr/>
        </p:nvSpPr>
        <p:spPr>
          <a:xfrm>
            <a:off x="1059480" y="412920"/>
            <a:ext cx="9126720" cy="63828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Для розрахунків виробничої потужності підприємства береться максимально можливий річний фонд часу (кількість годин) роботи устаткування.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1371600" y="1281960"/>
            <a:ext cx="8313840" cy="912600"/>
          </a:xfrm>
          <a:prstGeom prst="rect">
            <a:avLst/>
          </a:prstGeom>
          <a:gradFill rotWithShape="0">
            <a:gsLst>
              <a:gs pos="0">
                <a:srgbClr val="eeeeee"/>
              </a:gs>
              <a:gs pos="100000">
                <a:srgbClr val="b2b2b2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У найзагальнішому вигляді виробничу потужність провідного цеху (дільниці) з виготовлення однорідної продукції (переробки сировини, виконання інших виробничих операцій) можна визначити за однією з таких формул: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31" name="CustomShape 3"/>
          <p:cNvSpPr/>
          <p:nvPr/>
        </p:nvSpPr>
        <p:spPr>
          <a:xfrm>
            <a:off x="1005840" y="2560320"/>
            <a:ext cx="4511160" cy="5770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Вni = Пв × Фn × КУс,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232" name="CustomShape 4"/>
          <p:cNvSpPr/>
          <p:nvPr/>
        </p:nvSpPr>
        <p:spPr>
          <a:xfrm>
            <a:off x="6587640" y="2531880"/>
            <a:ext cx="3927240" cy="5770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Вni = Фn × KУс/Тр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33" name="CustomShape 5"/>
          <p:cNvSpPr/>
          <p:nvPr/>
        </p:nvSpPr>
        <p:spPr>
          <a:xfrm>
            <a:off x="769320" y="3932640"/>
            <a:ext cx="10549080" cy="1461240"/>
          </a:xfrm>
          <a:prstGeom prst="rect">
            <a:avLst/>
          </a:prstGeom>
          <a:gradFill rotWithShape="0">
            <a:gsLst>
              <a:gs pos="0">
                <a:srgbClr val="e0c2cd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Де: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Вni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– потужність і-го виробничого підрозділу підприємства, одиниць продукції;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    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Пв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– продуктивність устаткування у відповідних одиницях виміру продукції за годину;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    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Фп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– ефективний (плановий, корисний) річний фонд часу роботи одиниці устаткування,год;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    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КУС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– середньорічна кількість устаткування;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    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Тр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– трудомісткість виготовлення одиниці продукції з урахуванням коефіцієнта виконання норм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CustomShape 1"/>
          <p:cNvSpPr/>
          <p:nvPr/>
        </p:nvSpPr>
        <p:spPr>
          <a:xfrm>
            <a:off x="2177280" y="544680"/>
            <a:ext cx="7326720" cy="45540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Потужність можна визначити за такою формулою: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35" name="CustomShape 2"/>
          <p:cNvSpPr/>
          <p:nvPr/>
        </p:nvSpPr>
        <p:spPr>
          <a:xfrm>
            <a:off x="548640" y="1610280"/>
            <a:ext cx="3262680" cy="675000"/>
          </a:xfrm>
          <a:prstGeom prst="rect">
            <a:avLst/>
          </a:prstGeom>
          <a:blipFill rotWithShape="0">
            <a:blip r:embed="rId1"/>
            <a:stretch>
              <a:fillRect l="-2524" t="0" r="0" b="-7599"/>
            </a:stretch>
          </a:blip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36" name="CustomShape 3"/>
          <p:cNvSpPr/>
          <p:nvPr/>
        </p:nvSpPr>
        <p:spPr>
          <a:xfrm>
            <a:off x="703800" y="3149280"/>
            <a:ext cx="10940760" cy="363960"/>
          </a:xfrm>
          <a:prstGeom prst="rect">
            <a:avLst/>
          </a:prstGeom>
          <a:gradFill rotWithShape="0">
            <a:gsLst>
              <a:gs pos="0">
                <a:srgbClr val="cccccc"/>
              </a:gs>
              <a:gs pos="100000">
                <a:srgbClr val="666666"/>
              </a:gs>
            </a:gsLst>
            <a:lin ang="36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Розраховується також технологічна спроможність (потужність) решти виробничих ланок підприємства.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37" name="CustomShape 4"/>
          <p:cNvSpPr/>
          <p:nvPr/>
        </p:nvSpPr>
        <p:spPr>
          <a:xfrm>
            <a:off x="4644720" y="1637280"/>
            <a:ext cx="7167240" cy="638280"/>
          </a:xfrm>
          <a:prstGeom prst="rect">
            <a:avLst/>
          </a:prstGeom>
          <a:gradFill rotWithShape="0">
            <a:gsLst>
              <a:gs pos="0">
                <a:srgbClr val="eeeeee"/>
              </a:gs>
              <a:gs pos="100000">
                <a:srgbClr val="b2b2b2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t0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- норма часу на виготовлення одиниці продукції (годин);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Кв.н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.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— коефіцієнт виконання норм часу. 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38" name="CustomShape 5"/>
          <p:cNvSpPr/>
          <p:nvPr/>
        </p:nvSpPr>
        <p:spPr>
          <a:xfrm>
            <a:off x="391320" y="3933720"/>
            <a:ext cx="6100200" cy="1186920"/>
          </a:xfrm>
          <a:prstGeom prst="rect">
            <a:avLst/>
          </a:prstGeom>
          <a:solidFill>
            <a:srgbClr val="fff5ce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Визначення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виробничої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потужності підприємства завершується складанням балансу, що відбиває зміни її величини протягом розрахункового періоду і характеризує вихідну потужність. 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39" name="CustomShape 6"/>
          <p:cNvSpPr/>
          <p:nvPr/>
        </p:nvSpPr>
        <p:spPr>
          <a:xfrm>
            <a:off x="5303520" y="5303520"/>
            <a:ext cx="6093000" cy="1186920"/>
          </a:xfrm>
          <a:prstGeom prst="rect">
            <a:avLst/>
          </a:prstGeom>
          <a:solidFill>
            <a:srgbClr val="fff5ce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Визначення і регулювання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резервної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потужності підприємства здійснюється з допомогою розрахунків необхідної кількості резервних агрегатів та обґрунтування розмірів експериментально-дослідних виробництв. 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CustomShape 1"/>
          <p:cNvSpPr/>
          <p:nvPr/>
        </p:nvSpPr>
        <p:spPr>
          <a:xfrm>
            <a:off x="1371600" y="1920240"/>
            <a:ext cx="8894520" cy="2224080"/>
          </a:xfrm>
          <a:prstGeom prst="rect">
            <a:avLst/>
          </a:prstGeom>
          <a:gradFill rotWithShape="0">
            <a:gsLst>
              <a:gs pos="0">
                <a:srgbClr val="ffd7d7"/>
              </a:gs>
              <a:gs pos="100000">
                <a:srgbClr val="b4c7dc"/>
              </a:gs>
            </a:gsLst>
            <a:lin ang="27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Якщо виробнича потужність підприємства використовується недостатньо повно, то це призводить до збільшення частки постійних витрат в загальній їх сумі, зростання собівартості продукції і, як наслідок, зменшенню прибутку. Тому в процесі аналізу необхідно встановити, які зміни відбулися у виробничій потужності підприємства, наскільки повно вона використовується і як це впливає на собівартість, прибуток, рентабельність, беззбитковий обсяг продажів, зону безпеки підприємства і інші показники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41" name="CustomShape 2"/>
          <p:cNvSpPr/>
          <p:nvPr/>
        </p:nvSpPr>
        <p:spPr>
          <a:xfrm>
            <a:off x="1900800" y="457200"/>
            <a:ext cx="7791120" cy="118692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50000">
                <a:srgbClr val="ffd7d7"/>
              </a:gs>
              <a:gs pos="100000">
                <a:srgbClr val="b4c7dc"/>
              </a:gs>
            </a:gsLst>
            <a:lin ang="27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Від рівня матеріально-технічної бази підприємства, ступеню використання його виробничого потенціалу залежать всі кінцеві результати господарювання, зокрема обсяг випуску продукції, рівень її собівартості, прибуток, рентабельність, фінансовий стан і ін.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242" name="" descr=""/>
          <p:cNvPicPr/>
          <p:nvPr/>
        </p:nvPicPr>
        <p:blipFill>
          <a:blip r:embed="rId1"/>
          <a:stretch/>
        </p:blipFill>
        <p:spPr>
          <a:xfrm>
            <a:off x="8432280" y="4389120"/>
            <a:ext cx="2265480" cy="22654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CustomShape 1"/>
          <p:cNvSpPr/>
          <p:nvPr/>
        </p:nvSpPr>
        <p:spPr>
          <a:xfrm>
            <a:off x="1258560" y="413280"/>
            <a:ext cx="8400960" cy="69948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ff0000"/>
                </a:solidFill>
                <a:latin typeface="Calibri"/>
                <a:ea typeface="DejaVu Sans"/>
              </a:rPr>
              <a:t>Вихідна виробнича потужність 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у вартісному виразі (Вп</a:t>
            </a: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вих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), обчислюється за формулою: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44" name="CustomShape 2"/>
          <p:cNvSpPr/>
          <p:nvPr/>
        </p:nvSpPr>
        <p:spPr>
          <a:xfrm>
            <a:off x="838080" y="1808280"/>
            <a:ext cx="2876400" cy="3945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Вп</a:t>
            </a: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вих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= Вп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вх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+ Вп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вв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– Вп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вив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,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45" name="CustomShape 3"/>
          <p:cNvSpPr/>
          <p:nvPr/>
        </p:nvSpPr>
        <p:spPr>
          <a:xfrm>
            <a:off x="4811760" y="1737360"/>
            <a:ext cx="6068880" cy="173556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Де: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Вп</a:t>
            </a:r>
            <a:r>
              <a:rPr b="1" lang="en-US" sz="1200" spc="-1" strike="noStrike">
                <a:solidFill>
                  <a:srgbClr val="ff0000"/>
                </a:solidFill>
                <a:latin typeface="Calibri"/>
                <a:ea typeface="DejaVu Sans"/>
              </a:rPr>
              <a:t>вх</a:t>
            </a: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– виробнича потужність на початок періоду, грн.;                          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Вп</a:t>
            </a:r>
            <a:r>
              <a:rPr b="1" lang="en-US" sz="1400" spc="-1" strike="noStrike">
                <a:solidFill>
                  <a:srgbClr val="ff0000"/>
                </a:solidFill>
                <a:latin typeface="Calibri"/>
                <a:ea typeface="DejaVu Sans"/>
              </a:rPr>
              <a:t>вв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– введена в календарному періоді виробнича потужність, грн.; 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Вп</a:t>
            </a:r>
            <a:r>
              <a:rPr b="1" lang="en-US" sz="1400" spc="-1" strike="noStrike">
                <a:solidFill>
                  <a:srgbClr val="ff0000"/>
                </a:solidFill>
                <a:latin typeface="Calibri"/>
                <a:ea typeface="DejaVu Sans"/>
              </a:rPr>
              <a:t>вив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– виведена в календарному періоді виробнича потужність, грн.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46" name="CustomShape 4"/>
          <p:cNvSpPr/>
          <p:nvPr/>
        </p:nvSpPr>
        <p:spPr>
          <a:xfrm>
            <a:off x="1157040" y="3686040"/>
            <a:ext cx="9667800" cy="69948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Середньорічна виробнича потужність (Впсер.р) підприємства (цеху) обчислюється за формулою: 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47" name="CustomShape 5"/>
          <p:cNvSpPr/>
          <p:nvPr/>
        </p:nvSpPr>
        <p:spPr>
          <a:xfrm>
            <a:off x="5702040" y="5086800"/>
            <a:ext cx="6093000" cy="63828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де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к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– кількість місяців експлуатації обладнання з певною потужністю протягом року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248" name="" descr=""/>
          <p:cNvPicPr/>
          <p:nvPr/>
        </p:nvPicPr>
        <p:blipFill>
          <a:blip r:embed="rId1"/>
          <a:stretch/>
        </p:blipFill>
        <p:spPr>
          <a:xfrm>
            <a:off x="640080" y="5108760"/>
            <a:ext cx="4480560" cy="651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Рисунок 2" descr=""/>
          <p:cNvPicPr/>
          <p:nvPr/>
        </p:nvPicPr>
        <p:blipFill>
          <a:blip r:embed="rId1"/>
          <a:stretch/>
        </p:blipFill>
        <p:spPr>
          <a:xfrm>
            <a:off x="1245600" y="1522800"/>
            <a:ext cx="3721320" cy="12258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50" name="CustomShape 1"/>
          <p:cNvSpPr/>
          <p:nvPr/>
        </p:nvSpPr>
        <p:spPr>
          <a:xfrm>
            <a:off x="1245600" y="290160"/>
            <a:ext cx="10074960" cy="82116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Виробнича потужність на підприємствах з безперервним технологічним процесом визначається за формулою: 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51" name="CustomShape 2"/>
          <p:cNvSpPr/>
          <p:nvPr/>
        </p:nvSpPr>
        <p:spPr>
          <a:xfrm>
            <a:off x="5627160" y="1654560"/>
            <a:ext cx="6561720" cy="118692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Де: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m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- маса сировини, що завантажується в агрегат;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   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кв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- коефіцієнт виходу готової продукції з сировини; 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   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Фп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- ефективний фонд часу роботи устаткування;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   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Тц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- тривалість виробничого циклу. 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52" name="CustomShape 3"/>
          <p:cNvSpPr/>
          <p:nvPr/>
        </p:nvSpPr>
        <p:spPr>
          <a:xfrm>
            <a:off x="987120" y="3388320"/>
            <a:ext cx="10911960" cy="45540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Виробнича потужність постійної потокової лінії визначається за формулою: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253" name="Рисунок 7" descr=""/>
          <p:cNvPicPr/>
          <p:nvPr/>
        </p:nvPicPr>
        <p:blipFill>
          <a:blip r:embed="rId2"/>
          <a:stretch/>
        </p:blipFill>
        <p:spPr>
          <a:xfrm>
            <a:off x="1569240" y="4214880"/>
            <a:ext cx="1824120" cy="117144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54" name="CustomShape 4"/>
          <p:cNvSpPr/>
          <p:nvPr/>
        </p:nvSpPr>
        <p:spPr>
          <a:xfrm>
            <a:off x="6973920" y="4474440"/>
            <a:ext cx="3212280" cy="39456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де</a:t>
            </a:r>
            <a:r>
              <a:rPr b="1" lang="en-US" sz="2000" spc="-1" strike="noStrike">
                <a:solidFill>
                  <a:srgbClr val="ff0000"/>
                </a:solidFill>
                <a:latin typeface="Calibri"/>
                <a:ea typeface="DejaVu Sans"/>
              </a:rPr>
              <a:t> r 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- такт потокової лінії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CustomShape 1"/>
          <p:cNvSpPr/>
          <p:nvPr/>
        </p:nvSpPr>
        <p:spPr>
          <a:xfrm>
            <a:off x="1277280" y="551160"/>
            <a:ext cx="10316880" cy="45540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Виробнича потужність змінної потокової лінії визначається за формулою: 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256" name="Рисунок 2" descr=""/>
          <p:cNvPicPr/>
          <p:nvPr/>
        </p:nvPicPr>
        <p:blipFill>
          <a:blip r:embed="rId1"/>
          <a:stretch/>
        </p:blipFill>
        <p:spPr>
          <a:xfrm>
            <a:off x="152640" y="2080080"/>
            <a:ext cx="4692960" cy="96876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57" name="CustomShape 2"/>
          <p:cNvSpPr/>
          <p:nvPr/>
        </p:nvSpPr>
        <p:spPr>
          <a:xfrm>
            <a:off x="4974840" y="1688760"/>
            <a:ext cx="7094520" cy="173556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Де: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Кпер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- коефіцієнт, який враховує витрати часу на переналагодження потокової лінії;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    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r1, r2, rn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- такти на виробництво першого, другого, n-ого виду продукції;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d1, d2, dn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- доля першого, другого, n-ого виду продукції в загальному обсязі продукції.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258" name="Рисунок 4" descr=""/>
          <p:cNvPicPr/>
          <p:nvPr/>
        </p:nvPicPr>
        <p:blipFill>
          <a:blip r:embed="rId2"/>
          <a:stretch/>
        </p:blipFill>
        <p:spPr>
          <a:xfrm>
            <a:off x="1247040" y="5007600"/>
            <a:ext cx="2973600" cy="122184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59" name="CustomShape 3"/>
          <p:cNvSpPr/>
          <p:nvPr/>
        </p:nvSpPr>
        <p:spPr>
          <a:xfrm>
            <a:off x="182880" y="3812040"/>
            <a:ext cx="11274840" cy="75996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Для оцінки використання виробничої потужності служить коефіцієнт використання виробничої потужності: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260" name="CustomShape 4"/>
          <p:cNvSpPr/>
          <p:nvPr/>
        </p:nvSpPr>
        <p:spPr>
          <a:xfrm>
            <a:off x="5261760" y="5417280"/>
            <a:ext cx="6093000" cy="63828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Де: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В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- випуск продукції в натуральному виразі;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    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Впсер.р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- середньорічна виробнича потужність.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CustomShape 1"/>
          <p:cNvSpPr/>
          <p:nvPr/>
        </p:nvSpPr>
        <p:spPr>
          <a:xfrm>
            <a:off x="1956600" y="363240"/>
            <a:ext cx="8671320" cy="51624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Пропускна спроможність устаткування, верстато-годин: 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62" name="CustomShape 2"/>
          <p:cNvSpPr/>
          <p:nvPr/>
        </p:nvSpPr>
        <p:spPr>
          <a:xfrm>
            <a:off x="4291920" y="1572120"/>
            <a:ext cx="2985480" cy="577080"/>
          </a:xfrm>
          <a:prstGeom prst="rect">
            <a:avLst/>
          </a:prstGeom>
          <a:solidFill>
            <a:srgbClr val="ffd7d7"/>
          </a:solidFill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Пспр = Фn × КУс,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263" name="CustomShape 3"/>
          <p:cNvSpPr/>
          <p:nvPr/>
        </p:nvSpPr>
        <p:spPr>
          <a:xfrm>
            <a:off x="712800" y="2630160"/>
            <a:ext cx="10142640" cy="118692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Пропускну спроможність устаткування ділять на трудомісткість програми за певним видом робіт і визначають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коефіцієнт виробничої потужності цеху чи дільниці (Кпотуж): 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264" name="Рисунок 4" descr=""/>
          <p:cNvPicPr/>
          <p:nvPr/>
        </p:nvPicPr>
        <p:blipFill>
          <a:blip r:embed="rId1"/>
          <a:stretch/>
        </p:blipFill>
        <p:spPr>
          <a:xfrm>
            <a:off x="909000" y="4777560"/>
            <a:ext cx="2600640" cy="10386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65" name="CustomShape 4"/>
          <p:cNvSpPr/>
          <p:nvPr/>
        </p:nvSpPr>
        <p:spPr>
          <a:xfrm>
            <a:off x="4421520" y="4777560"/>
            <a:ext cx="7172280" cy="100440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Коефіцієнт виробничії потужності 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- це співвідношення пропускної спроможності групи устаткування та трудомісткості її виробничої програми. 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CustomShape 1"/>
          <p:cNvSpPr/>
          <p:nvPr/>
        </p:nvSpPr>
        <p:spPr>
          <a:xfrm>
            <a:off x="1032480" y="601200"/>
            <a:ext cx="9779760" cy="51624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Коефіцієнт завантаження устаткування (Кз.у.) визначається так:</a:t>
            </a:r>
            <a:endParaRPr b="0" lang="en-US" sz="2800" spc="-1" strike="noStrike">
              <a:latin typeface="Arial"/>
            </a:endParaRPr>
          </a:p>
        </p:txBody>
      </p:sp>
      <p:pic>
        <p:nvPicPr>
          <p:cNvPr id="267" name="Рисунок 2" descr=""/>
          <p:cNvPicPr/>
          <p:nvPr/>
        </p:nvPicPr>
        <p:blipFill>
          <a:blip r:embed="rId1"/>
          <a:stretch/>
        </p:blipFill>
        <p:spPr>
          <a:xfrm>
            <a:off x="1032480" y="2629440"/>
            <a:ext cx="2940120" cy="105696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68" name="CustomShape 2"/>
          <p:cNvSpPr/>
          <p:nvPr/>
        </p:nvSpPr>
        <p:spPr>
          <a:xfrm>
            <a:off x="5445360" y="2928960"/>
            <a:ext cx="954000" cy="455400"/>
          </a:xfrm>
          <a:prstGeom prst="rect">
            <a:avLst/>
          </a:prstGeom>
          <a:solidFill>
            <a:srgbClr val="ffffa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0000"/>
                </a:solidFill>
                <a:latin typeface="Calibri"/>
                <a:ea typeface="DejaVu Sans"/>
              </a:rPr>
              <a:t>тобто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269" name="Рисунок 4" descr=""/>
          <p:cNvPicPr/>
          <p:nvPr/>
        </p:nvPicPr>
        <p:blipFill>
          <a:blip r:embed="rId2"/>
          <a:stretch/>
        </p:blipFill>
        <p:spPr>
          <a:xfrm>
            <a:off x="8165880" y="2629440"/>
            <a:ext cx="2417400" cy="115704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70" name="CustomShape 3"/>
          <p:cNvSpPr/>
          <p:nvPr/>
        </p:nvSpPr>
        <p:spPr>
          <a:xfrm>
            <a:off x="2215080" y="4796280"/>
            <a:ext cx="7912800" cy="118692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При   </a:t>
            </a:r>
            <a:r>
              <a:rPr b="1" lang="en-US" sz="2400" spc="-1" strike="noStrike">
                <a:solidFill>
                  <a:srgbClr val="ff0000"/>
                </a:solidFill>
                <a:latin typeface="Calibri"/>
                <a:ea typeface="DejaVu Sans"/>
              </a:rPr>
              <a:t>Кз.у. = 1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– устаткування використовується повністю;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при    </a:t>
            </a:r>
            <a:r>
              <a:rPr b="1" lang="en-US" sz="2400" spc="-1" strike="noStrike">
                <a:solidFill>
                  <a:srgbClr val="ff0000"/>
                </a:solidFill>
                <a:latin typeface="Calibri"/>
                <a:ea typeface="DejaVu Sans"/>
              </a:rPr>
              <a:t>Кз.у. &gt; 1 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— устаткування перевантажене; 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при    </a:t>
            </a:r>
            <a:r>
              <a:rPr b="1" lang="en-US" sz="2400" spc="-1" strike="noStrike">
                <a:solidFill>
                  <a:srgbClr val="ff0000"/>
                </a:solidFill>
                <a:latin typeface="Calibri"/>
                <a:ea typeface="DejaVu Sans"/>
              </a:rPr>
              <a:t>Кз.у. &lt; 1 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— устаткування недовантажене.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CustomShape 1"/>
          <p:cNvSpPr/>
          <p:nvPr/>
        </p:nvSpPr>
        <p:spPr>
          <a:xfrm>
            <a:off x="3540960" y="312480"/>
            <a:ext cx="4392000" cy="51624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4.Виробничі ресурси фірми 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72" name="CustomShape 2"/>
          <p:cNvSpPr/>
          <p:nvPr/>
        </p:nvSpPr>
        <p:spPr>
          <a:xfrm>
            <a:off x="725760" y="1412280"/>
            <a:ext cx="11158560" cy="1004400"/>
          </a:xfrm>
          <a:prstGeom prst="rect">
            <a:avLst/>
          </a:prstGeom>
          <a:gradFill rotWithShape="0">
            <a:gsLst>
              <a:gs pos="0">
                <a:srgbClr val="eeeeee"/>
              </a:gs>
              <a:gs pos="100000">
                <a:srgbClr val="b2b2b2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У своїй діяльності підприємство використовує різноманітні матеріальнотехнічні ресурси (сировину, матеріали, паливо, енергію, комплектуючі вироби тощо). Вони в процесі виробництва перетворюються на продукцію (послуги) І підлягають постійному поповненню. </a:t>
            </a:r>
            <a:endParaRPr b="0" lang="en-US" sz="2000" spc="-1" strike="noStrike">
              <a:latin typeface="Arial"/>
            </a:endParaRPr>
          </a:p>
        </p:txBody>
      </p:sp>
      <p:graphicFrame>
        <p:nvGraphicFramePr>
          <p:cNvPr id="273" name="Table 3"/>
          <p:cNvGraphicFramePr/>
          <p:nvPr/>
        </p:nvGraphicFramePr>
        <p:xfrm>
          <a:off x="1915560" y="2668680"/>
          <a:ext cx="8127360" cy="3091680"/>
        </p:xfrm>
        <a:graphic>
          <a:graphicData uri="http://schemas.openxmlformats.org/drawingml/2006/table">
            <a:tbl>
              <a:tblPr/>
              <a:tblGrid>
                <a:gridCol w="8127720"/>
              </a:tblGrid>
              <a:tr h="12826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2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Для цього організується матеріальнотехнічне забезпечення, яке включає: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d7d31"/>
                    </a:solidFill>
                  </a:tcPr>
                </a:tc>
              </a:tr>
              <a:tr h="4521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-визначення потреби в матеріальнотехнічних ресурсах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8d7cd"/>
                    </a:solidFill>
                  </a:tcPr>
                </a:tc>
              </a:tr>
              <a:tr h="4521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-пошук і купівлю ресурсів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ce7"/>
                    </a:solidFill>
                  </a:tcPr>
                </a:tc>
              </a:tr>
              <a:tr h="4521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-організацію доставки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8d7cd"/>
                    </a:solidFill>
                  </a:tcPr>
                </a:tc>
              </a:tr>
              <a:tr h="4528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-зберігання й видачі окремим споживачам на підприємстві.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c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CustomShape 1"/>
          <p:cNvSpPr/>
          <p:nvPr/>
        </p:nvSpPr>
        <p:spPr>
          <a:xfrm>
            <a:off x="987120" y="434160"/>
            <a:ext cx="10533960" cy="699480"/>
          </a:xfrm>
          <a:prstGeom prst="rect">
            <a:avLst/>
          </a:prstGeom>
          <a:gradFill rotWithShape="0">
            <a:gsLst>
              <a:gs pos="0">
                <a:srgbClr val="dde8cb"/>
              </a:gs>
              <a:gs pos="100000">
                <a:srgbClr val="ffd7d7"/>
              </a:gs>
            </a:gsLst>
            <a:lin ang="36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Постачання матеріальнотехнічних ресурсів має бути своєчасним, комплектним і з мінімальними витратами. Виконує цю роботу відділ матеріально-технічного постачання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75" name="CustomShape 2"/>
          <p:cNvSpPr/>
          <p:nvPr/>
        </p:nvSpPr>
        <p:spPr>
          <a:xfrm>
            <a:off x="987120" y="1523520"/>
            <a:ext cx="10533960" cy="69984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Матеріально-технічні ресурси підприємство купує на ринку, де продавцями і постачальниками є безпосередньо підприємства-виробники або організації-посередники. 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76" name="CustomShape 3"/>
          <p:cNvSpPr/>
          <p:nvPr/>
        </p:nvSpPr>
        <p:spPr>
          <a:xfrm>
            <a:off x="987120" y="2605320"/>
            <a:ext cx="10533960" cy="130968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Купівля матеріально-технічних ресурсів безпосередньо у виробників, тобто організація постачання за прямими зв'язками, має ті переваги, що вона забезпечує можливість оперативного врахування спеціальних вимог покупця до продукції, конкретних побажань щодо її складу, конструкції, оформлення, планування тощо. 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77" name="CustomShape 4"/>
          <p:cNvSpPr/>
          <p:nvPr/>
        </p:nvSpPr>
        <p:spPr>
          <a:xfrm>
            <a:off x="976320" y="4298760"/>
            <a:ext cx="10636200" cy="1919160"/>
          </a:xfrm>
          <a:prstGeom prst="rect">
            <a:avLst/>
          </a:prstGeom>
          <a:gradFill rotWithShape="0">
            <a:gsLst>
              <a:gs pos="0">
                <a:srgbClr val="eeeeee"/>
              </a:gs>
              <a:gs pos="100000">
                <a:srgbClr val="b2b2b2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Коло основних постачальників підприємства є досить стабільним, особливо за умов масового та серійного виробництва, коли існує постійна потреба у великій кількості тих самих матеріалів. Але періодично виникають нові завдання, які потребують нових матеріально-технічних ресурсів і нових постачальників (освоєння нової продукції, заміна та вдосконалення технологічних систем, нове будівництво тощо). Проте і без цього може виявитися потреба замінити окремих постачальників, розширити їхнє коло. Тому важливою є проблема вибору постачальників.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78" name="CustomShape 5"/>
          <p:cNvSpPr/>
          <p:nvPr/>
        </p:nvSpPr>
        <p:spPr>
          <a:xfrm>
            <a:off x="580680" y="580680"/>
            <a:ext cx="403560" cy="312120"/>
          </a:xfrm>
          <a:prstGeom prst="sun">
            <a:avLst>
              <a:gd name="adj" fmla="val 25000"/>
            </a:avLst>
          </a:prstGeom>
          <a:solidFill>
            <a:srgbClr val="ffc000"/>
          </a:solidFill>
          <a:ln>
            <a:solidFill>
              <a:schemeClr val="accent2">
                <a:lumMod val="7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9" name="CustomShape 6"/>
          <p:cNvSpPr/>
          <p:nvPr/>
        </p:nvSpPr>
        <p:spPr>
          <a:xfrm>
            <a:off x="537120" y="1523520"/>
            <a:ext cx="389160" cy="331200"/>
          </a:xfrm>
          <a:prstGeom prst="sun">
            <a:avLst>
              <a:gd name="adj" fmla="val 25000"/>
            </a:avLst>
          </a:prstGeom>
          <a:solidFill>
            <a:srgbClr val="ffc000"/>
          </a:solidFill>
          <a:ln>
            <a:solidFill>
              <a:schemeClr val="accent2">
                <a:lumMod val="7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0" name="CustomShape 7"/>
          <p:cNvSpPr/>
          <p:nvPr/>
        </p:nvSpPr>
        <p:spPr>
          <a:xfrm>
            <a:off x="537120" y="2714040"/>
            <a:ext cx="389160" cy="287280"/>
          </a:xfrm>
          <a:prstGeom prst="sun">
            <a:avLst>
              <a:gd name="adj" fmla="val 25000"/>
            </a:avLst>
          </a:prstGeom>
          <a:solidFill>
            <a:srgbClr val="ffc000"/>
          </a:solidFill>
          <a:ln>
            <a:solidFill>
              <a:schemeClr val="accent2">
                <a:lumMod val="7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1" name="CustomShape 8"/>
          <p:cNvSpPr/>
          <p:nvPr/>
        </p:nvSpPr>
        <p:spPr>
          <a:xfrm>
            <a:off x="558720" y="4610160"/>
            <a:ext cx="389160" cy="336240"/>
          </a:xfrm>
          <a:prstGeom prst="sun">
            <a:avLst>
              <a:gd name="adj" fmla="val 25000"/>
            </a:avLst>
          </a:prstGeom>
          <a:solidFill>
            <a:srgbClr val="ffc000"/>
          </a:solidFill>
          <a:ln>
            <a:solidFill>
              <a:schemeClr val="accent2">
                <a:lumMod val="7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1"/>
          <p:cNvSpPr/>
          <p:nvPr/>
        </p:nvSpPr>
        <p:spPr>
          <a:xfrm>
            <a:off x="731520" y="1495080"/>
            <a:ext cx="10432800" cy="155268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c9211e"/>
                </a:solidFill>
                <a:latin typeface="Calibri"/>
                <a:ea typeface="DejaVu Sans"/>
              </a:rPr>
              <a:t>Маркетинг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— це спосіб впливу на поведінку споживача в інтересах суб'єкта пропозиції товару. Але, з іншого боку, маркетинг — це і вивчення виробником споживацьких переваг, це усвідомлення впливу споживача на умови і результати діяльності компанії, її внутрішні управлінські рішення. 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34" name="CustomShape 2"/>
          <p:cNvSpPr/>
          <p:nvPr/>
        </p:nvSpPr>
        <p:spPr>
          <a:xfrm>
            <a:off x="435600" y="1495080"/>
            <a:ext cx="10868400" cy="52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5" name="CustomShape 3"/>
          <p:cNvSpPr/>
          <p:nvPr/>
        </p:nvSpPr>
        <p:spPr>
          <a:xfrm>
            <a:off x="3017520" y="274320"/>
            <a:ext cx="6123960" cy="821160"/>
          </a:xfrm>
          <a:prstGeom prst="rect">
            <a:avLst/>
          </a:prstGeom>
          <a:solidFill>
            <a:srgbClr val="ffd8ce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111111"/>
                </a:solidFill>
                <a:latin typeface="Calibri"/>
                <a:ea typeface="DejaVu Sans"/>
              </a:rPr>
              <a:t>1. Маркетинг в системі організації та управління діяльністю малого</a:t>
            </a:r>
            <a:r>
              <a:rPr b="1" lang="en-US" sz="2400" spc="-1" strike="noStrike">
                <a:solidFill>
                  <a:srgbClr val="111111"/>
                </a:solidFill>
                <a:latin typeface="Calibri"/>
                <a:ea typeface="DejaVu Sans"/>
              </a:rPr>
              <a:t> </a:t>
            </a:r>
            <a:r>
              <a:rPr b="0" lang="en-US" sz="2400" spc="-1" strike="noStrike">
                <a:solidFill>
                  <a:srgbClr val="111111"/>
                </a:solidFill>
                <a:latin typeface="Calibri"/>
                <a:ea typeface="DejaVu Sans"/>
              </a:rPr>
              <a:t>підприємства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36" name="CustomShape 4"/>
          <p:cNvSpPr/>
          <p:nvPr/>
        </p:nvSpPr>
        <p:spPr>
          <a:xfrm>
            <a:off x="811800" y="3567240"/>
            <a:ext cx="10432800" cy="1918440"/>
          </a:xfrm>
          <a:prstGeom prst="rect">
            <a:avLst/>
          </a:prstGeom>
          <a:gradFill rotWithShape="0">
            <a:gsLst>
              <a:gs pos="0">
                <a:srgbClr val="dde8cb"/>
              </a:gs>
              <a:gs pos="100000">
                <a:srgbClr val="ffd7d7"/>
              </a:gs>
            </a:gsLst>
            <a:lin ang="36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Таким чином, при підготовки цього питання: маркетинг в системі організації та управління діяльністю малого підприємства слід зазначити, що </a:t>
            </a:r>
            <a:r>
              <a:rPr b="0" lang="en-US" sz="2400" spc="-1" strike="noStrike">
                <a:solidFill>
                  <a:srgbClr val="c9211e"/>
                </a:solidFill>
                <a:latin typeface="Calibri"/>
                <a:ea typeface="DejaVu Sans"/>
              </a:rPr>
              <a:t>маркетинг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— це діяльність, яка пов'язана з вивченням споживачів та інших ринкових факторів, а також розробкою й реалізацією відповідних заходів, що сприяють досягненню ринкових цілей підприємства. 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2" name="Table 1"/>
          <p:cNvGraphicFramePr/>
          <p:nvPr/>
        </p:nvGraphicFramePr>
        <p:xfrm>
          <a:off x="1172160" y="261360"/>
          <a:ext cx="9434880" cy="4767840"/>
        </p:xfrm>
        <a:graphic>
          <a:graphicData uri="http://schemas.openxmlformats.org/drawingml/2006/table">
            <a:tbl>
              <a:tblPr/>
              <a:tblGrid>
                <a:gridCol w="9434880"/>
              </a:tblGrid>
              <a:tr h="8074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2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Вибираючи постачальників матеріально-технічних ресурсів, слід ураховувати низку чинників, у тім числі: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d7d31"/>
                    </a:solidFill>
                  </a:tcPr>
                </a:tc>
              </a:tr>
              <a:tr h="5677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i="1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-відповідність виробничої потужності постачальників потребі підприємства в матеріалах,</a:t>
                      </a:r>
                      <a:endParaRPr b="1" i="1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8d7cd"/>
                    </a:solidFill>
                  </a:tcPr>
                </a:tc>
              </a:tr>
              <a:tr h="5677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i="1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-якість і ціну останніх, </a:t>
                      </a:r>
                      <a:endParaRPr b="1" i="1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ce7"/>
                    </a:solidFill>
                  </a:tcPr>
                </a:tc>
              </a:tr>
              <a:tr h="4503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i="1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-репутацію постачальника, </a:t>
                      </a:r>
                      <a:endParaRPr b="1" i="1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8d7cd"/>
                    </a:solidFill>
                  </a:tcPr>
                </a:tc>
              </a:tr>
              <a:tr h="5677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i="1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-його територіальну віддаленість та оперативність поставок,</a:t>
                      </a:r>
                      <a:endParaRPr b="1" i="1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ce7"/>
                    </a:solidFill>
                  </a:tcPr>
                </a:tc>
              </a:tr>
              <a:tr h="6195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i="1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-швидкість реакції на потреби покупця,</a:t>
                      </a:r>
                      <a:endParaRPr b="0" lang="en-US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8d7cd"/>
                    </a:solidFill>
                  </a:tcPr>
                </a:tc>
              </a:tr>
              <a:tr h="5677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i="1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-умови розрахунків, </a:t>
                      </a:r>
                      <a:endParaRPr b="1" i="1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ce7"/>
                    </a:solidFill>
                  </a:tcPr>
                </a:tc>
              </a:tr>
              <a:tr h="6195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i="1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-можливість надання кредиту тощо.</a:t>
                      </a:r>
                      <a:endParaRPr b="0" lang="en-US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8d7cd"/>
                    </a:solidFill>
                  </a:tcPr>
                </a:tc>
              </a:tr>
            </a:tbl>
          </a:graphicData>
        </a:graphic>
      </p:graphicFrame>
      <p:sp>
        <p:nvSpPr>
          <p:cNvPr id="283" name="CustomShape 2"/>
          <p:cNvSpPr/>
          <p:nvPr/>
        </p:nvSpPr>
        <p:spPr>
          <a:xfrm>
            <a:off x="1386000" y="5394960"/>
            <a:ext cx="9221040" cy="69948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Ці характеристики постачальників ретельно аналізуються й вибирається той партнер, який забезпечує найліпші умови постачання за мінімальних витрат.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4" name="Table 1"/>
          <p:cNvGraphicFramePr/>
          <p:nvPr/>
        </p:nvGraphicFramePr>
        <p:xfrm>
          <a:off x="1219320" y="261360"/>
          <a:ext cx="9767520" cy="6225840"/>
        </p:xfrm>
        <a:graphic>
          <a:graphicData uri="http://schemas.openxmlformats.org/drawingml/2006/table">
            <a:tbl>
              <a:tblPr/>
              <a:tblGrid>
                <a:gridCol w="9767880"/>
              </a:tblGrid>
              <a:tr h="176544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2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Між постачальником і споживачем матеріально-технічних ресурсів укладається договір, що регламентує всі умови постачання:</a:t>
                      </a:r>
                      <a:endParaRPr b="0" lang="en-US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ffc000"/>
                    </a:solidFill>
                  </a:tcPr>
                </a:tc>
              </a:tr>
              <a:tr h="7434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-кількість</a:t>
                      </a:r>
                      <a:endParaRPr b="1" lang="en-US" sz="1800" spc="-1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e8cc"/>
                    </a:solidFill>
                  </a:tcPr>
                </a:tc>
              </a:tr>
              <a:tr h="7434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-якість</a:t>
                      </a:r>
                      <a:endParaRPr b="1" lang="en-US" sz="1800" spc="-1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4e7"/>
                    </a:solidFill>
                  </a:tcPr>
                </a:tc>
              </a:tr>
              <a:tr h="7434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-ціну товарів</a:t>
                      </a:r>
                      <a:endParaRPr b="1" lang="en-US" sz="1800" spc="-1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e8cc"/>
                    </a:solidFill>
                  </a:tcPr>
                </a:tc>
              </a:tr>
              <a:tr h="7434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-термін доставки</a:t>
                      </a:r>
                      <a:endParaRPr b="1" lang="en-US" sz="1800" spc="-1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4e7"/>
                    </a:solidFill>
                  </a:tcPr>
                </a:tc>
              </a:tr>
              <a:tr h="7434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-форму розрахунків</a:t>
                      </a:r>
                      <a:endParaRPr b="1" lang="en-US" sz="1800" spc="-1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e8cc"/>
                    </a:solidFill>
                  </a:tcPr>
                </a:tc>
              </a:tr>
              <a:tr h="7437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-відповідальність за порушення договору</a:t>
                      </a:r>
                      <a:endParaRPr b="1" lang="en-US" sz="1800" spc="-1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4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CustomShape 1"/>
          <p:cNvSpPr/>
          <p:nvPr/>
        </p:nvSpPr>
        <p:spPr>
          <a:xfrm>
            <a:off x="812880" y="467280"/>
            <a:ext cx="10461960" cy="1919160"/>
          </a:xfrm>
          <a:prstGeom prst="rect">
            <a:avLst/>
          </a:prstGeom>
          <a:gradFill rotWithShape="0">
            <a:gsLst>
              <a:gs pos="0">
                <a:srgbClr val="dee6ef"/>
              </a:gs>
              <a:gs pos="100000">
                <a:srgbClr val="b4c7dc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Потреба в матеріально-технічних ресурсах визначається по-різному, залежно від їхнього призначення. Кількість технічних засобів, тобто машин та устаткування, обчислюється епізодично за проектування виробничих систем. Розрахунки потреби в матеріалах є регулярними і здійснюються на єдиній методичній основі. Кількість матеріалів певного різновиду, яка потрібна підприємству в розрахунковому періоді в натуральному вимірі (Мп) і яку слід закупити, </a:t>
            </a:r>
            <a:r>
              <a:rPr b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обчислюється за формулою: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86" name="CustomShape 2"/>
          <p:cNvSpPr/>
          <p:nvPr/>
        </p:nvSpPr>
        <p:spPr>
          <a:xfrm>
            <a:off x="812880" y="3575520"/>
            <a:ext cx="3640320" cy="516240"/>
          </a:xfrm>
          <a:prstGeom prst="rect">
            <a:avLst/>
          </a:prstGeom>
          <a:solidFill>
            <a:srgbClr val="dee7e5"/>
          </a:solidFill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Мп =Мв +Мз.к. +Мз.п.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87" name="CustomShape 3"/>
          <p:cNvSpPr/>
          <p:nvPr/>
        </p:nvSpPr>
        <p:spPr>
          <a:xfrm>
            <a:off x="5852160" y="3019320"/>
            <a:ext cx="4184640" cy="210132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Де:  </a:t>
            </a:r>
            <a:r>
              <a:rPr b="1" lang="en-US" sz="2200" spc="-1" strike="noStrike">
                <a:solidFill>
                  <a:srgbClr val="ff0000"/>
                </a:solidFill>
                <a:latin typeface="Calibri"/>
                <a:ea typeface="DejaVu Sans"/>
              </a:rPr>
              <a:t>Мв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- витрати матеріалів за рзапас матеріалів відповідно на початок і кінець розрахункозрахунковий період; 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200" spc="-1" strike="noStrike">
                <a:solidFill>
                  <a:srgbClr val="ff0000"/>
                </a:solidFill>
                <a:latin typeface="Calibri"/>
                <a:ea typeface="DejaVu Sans"/>
              </a:rPr>
              <a:t>  </a:t>
            </a:r>
            <a:r>
              <a:rPr b="1" lang="en-US" sz="2200" spc="-1" strike="noStrike">
                <a:solidFill>
                  <a:srgbClr val="ff0000"/>
                </a:solidFill>
                <a:latin typeface="Calibri"/>
                <a:ea typeface="DejaVu Sans"/>
              </a:rPr>
              <a:t>Мз.п., Мзк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- перехідний ового періоду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8" name="Table 1"/>
          <p:cNvGraphicFramePr/>
          <p:nvPr/>
        </p:nvGraphicFramePr>
        <p:xfrm>
          <a:off x="2355480" y="205200"/>
          <a:ext cx="7953120" cy="2401560"/>
        </p:xfrm>
        <a:graphic>
          <a:graphicData uri="http://schemas.openxmlformats.org/drawingml/2006/table">
            <a:tbl>
              <a:tblPr/>
              <a:tblGrid>
                <a:gridCol w="7953480"/>
              </a:tblGrid>
              <a:tr h="39672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24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Матеріали витрачаються (Мв) на такі потреби:</a:t>
                      </a:r>
                      <a:r>
                        <a:rPr b="1" lang="en-US" sz="2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</a:tr>
              <a:tr h="3675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-основне виробництво, 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</a:tr>
              <a:tr h="3675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-виготовлення технологічного оснащення, 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  <a:tr h="3675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-ремонтно-експлуатаційні роботи,</a:t>
                      </a: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</a:tr>
              <a:tr h="3675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-заходи з підвищення технічного рівня виробництва,</a:t>
                      </a: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  <a:tr h="5349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капітальне будівництво власними силами.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</a:tr>
            </a:tbl>
          </a:graphicData>
        </a:graphic>
      </p:graphicFrame>
      <p:sp>
        <p:nvSpPr>
          <p:cNvPr id="289" name="CustomShape 2"/>
          <p:cNvSpPr/>
          <p:nvPr/>
        </p:nvSpPr>
        <p:spPr>
          <a:xfrm>
            <a:off x="225000" y="3092040"/>
            <a:ext cx="6688080" cy="161424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Витрати матеріалів обчислюються множенням обсягу продукції (робіт) на норму витрати матеріалу. Цей засадний принцип конкретизується відповідно до того чи того об'єкта нормування. Так, витрати матеріалів на виробництво продукції Мв.в. підраховується </a:t>
            </a:r>
            <a:r>
              <a:rPr b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за формулою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endParaRPr b="0" lang="en-US" sz="2000" spc="-1" strike="noStrike">
              <a:latin typeface="Arial"/>
            </a:endParaRPr>
          </a:p>
        </p:txBody>
      </p:sp>
      <p:pic>
        <p:nvPicPr>
          <p:cNvPr id="290" name="Рисунок 3" descr=""/>
          <p:cNvPicPr/>
          <p:nvPr/>
        </p:nvPicPr>
        <p:blipFill>
          <a:blip r:embed="rId1"/>
          <a:stretch/>
        </p:blipFill>
        <p:spPr>
          <a:xfrm>
            <a:off x="1865160" y="5165280"/>
            <a:ext cx="3408120" cy="92088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91" name="CustomShape 3"/>
          <p:cNvSpPr/>
          <p:nvPr/>
        </p:nvSpPr>
        <p:spPr>
          <a:xfrm>
            <a:off x="7315200" y="3933720"/>
            <a:ext cx="4656240" cy="2284200"/>
          </a:xfrm>
          <a:prstGeom prst="rect">
            <a:avLst/>
          </a:prstGeom>
          <a:gradFill rotWithShape="0">
            <a:gsLst>
              <a:gs pos="0">
                <a:srgbClr val="eeeeee"/>
              </a:gs>
              <a:gs pos="100000">
                <a:srgbClr val="b2b2b2"/>
              </a:gs>
            </a:gsLst>
            <a:path path="circle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Де: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n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- кількість найменувань продукції, що виготовляється;       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  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Ni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- обсяг випуску продукції i-го найменування в натуральному вимірі;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Мнi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- норма витрат матеріалу на одиницю i-го виробу;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Мнв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- витрати матеріалу на зміну залишків незавершеного виробництва.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CustomShape 1"/>
          <p:cNvSpPr/>
          <p:nvPr/>
        </p:nvSpPr>
        <p:spPr>
          <a:xfrm>
            <a:off x="798120" y="282240"/>
            <a:ext cx="10723320" cy="1309320"/>
          </a:xfrm>
          <a:prstGeom prst="rect">
            <a:avLst/>
          </a:prstGeom>
          <a:gradFill rotWithShape="0">
            <a:gsLst>
              <a:gs pos="0">
                <a:srgbClr val="dde8cb"/>
              </a:gs>
              <a:gs pos="100000">
                <a:srgbClr val="ffd7d7"/>
              </a:gs>
            </a:gsLst>
            <a:lin ang="36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c9211e"/>
                </a:solidFill>
                <a:latin typeface="Calibri"/>
                <a:ea typeface="DejaVu Sans"/>
              </a:rPr>
              <a:t>Персонал підприємства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- це сукупність постійних працівників підприємства, що отримали необхідну професійну підготовку та мають досвід практичної діяльності. Окрім постійних працівників, у діяльності підприємства можуть брати участь інші працездатні особи на підставі тимчасового трудового договору. 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93" name="CustomShape 2"/>
          <p:cNvSpPr/>
          <p:nvPr/>
        </p:nvSpPr>
        <p:spPr>
          <a:xfrm>
            <a:off x="2155320" y="1734840"/>
            <a:ext cx="8008920" cy="130932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c9211e"/>
                </a:solidFill>
                <a:latin typeface="Calibri"/>
                <a:ea typeface="DejaVu Sans"/>
              </a:rPr>
              <a:t>Чисельність основних робітників, зайнятих на ненормованих роботах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— контроль технологічного процесу, управління апаратами, машинами та іншим устаткуванням — розраховується за нормами обслуговування, а саме:</a:t>
            </a:r>
            <a:endParaRPr b="0" lang="en-US" sz="2000" spc="-1" strike="noStrike">
              <a:latin typeface="Arial"/>
            </a:endParaRPr>
          </a:p>
        </p:txBody>
      </p:sp>
      <p:pic>
        <p:nvPicPr>
          <p:cNvPr id="294" name="Рисунок 3" descr=""/>
          <p:cNvPicPr/>
          <p:nvPr/>
        </p:nvPicPr>
        <p:blipFill>
          <a:blip r:embed="rId1"/>
          <a:stretch/>
        </p:blipFill>
        <p:spPr>
          <a:xfrm>
            <a:off x="471240" y="3359880"/>
            <a:ext cx="3365280" cy="88236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95" name="CustomShape 3"/>
          <p:cNvSpPr/>
          <p:nvPr/>
        </p:nvSpPr>
        <p:spPr>
          <a:xfrm>
            <a:off x="4905720" y="3252960"/>
            <a:ext cx="6615720" cy="118692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Де: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m0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- кількість об'єктів, що обслуговуються (агрегатів і т. ін.);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   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nзм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- кількість змін роботи на добу;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    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Кяо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- коефіцієнт переводу явочної чисельності у облікову, який розраховується за формулою:  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296" name="Рисунок 5" descr=""/>
          <p:cNvPicPr/>
          <p:nvPr/>
        </p:nvPicPr>
        <p:blipFill>
          <a:blip r:embed="rId2"/>
          <a:stretch/>
        </p:blipFill>
        <p:spPr>
          <a:xfrm>
            <a:off x="8215200" y="4943520"/>
            <a:ext cx="2961720" cy="115416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97" name="CustomShape 4"/>
          <p:cNvSpPr/>
          <p:nvPr/>
        </p:nvSpPr>
        <p:spPr>
          <a:xfrm>
            <a:off x="798120" y="5082840"/>
            <a:ext cx="7181640" cy="91260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Де: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f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- плановий процент невиходів робітників на роботу;     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Hоб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- нормабслуговування одного агрегату (машини) - кількість об'єктів на одного робітника.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CustomShape 1"/>
          <p:cNvSpPr/>
          <p:nvPr/>
        </p:nvSpPr>
        <p:spPr>
          <a:xfrm>
            <a:off x="972360" y="629280"/>
            <a:ext cx="10113480" cy="91260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Первинна професійна підготовка робітників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– професійно – технічне навчання людей, які раніше не мали робочої професії. Ця підготовка забезпечує рівень кваліфікації робітника, який необхідний для продуктивної професіональної діяльності згідно вимогам ДСТУ ISO 9001.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99" name="CustomShape 2"/>
          <p:cNvSpPr/>
          <p:nvPr/>
        </p:nvSpPr>
        <p:spPr>
          <a:xfrm>
            <a:off x="972360" y="1669680"/>
            <a:ext cx="10183320" cy="638280"/>
          </a:xfrm>
          <a:prstGeom prst="rect">
            <a:avLst/>
          </a:prstGeom>
          <a:gradFill rotWithShape="0">
            <a:gsLst>
              <a:gs pos="0">
                <a:srgbClr val="dde8cb"/>
              </a:gs>
              <a:gs pos="100000">
                <a:srgbClr val="ffd7d7"/>
              </a:gs>
            </a:gsLst>
            <a:lin ang="36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Професійна підготовка робітників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на виробництві здійснюється шляхом курсового або індивідуального навчання.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00" name="CustomShape 3"/>
          <p:cNvSpPr/>
          <p:nvPr/>
        </p:nvSpPr>
        <p:spPr>
          <a:xfrm>
            <a:off x="972360" y="2476080"/>
            <a:ext cx="10183320" cy="173556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Перепідготовка робітників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– професійно – технічне навчання, направлене на оволодіння іншою професією робочого, який отримав професійну підготовку.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 </a:t>
            </a:r>
            <a:r>
              <a:rPr b="1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Підвищення кваліфікації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– професійно–технічне навчання робітників, керівників та спеціалістів, яке дає можливість розширювати та поглиблювати раніше добуті знання, вміння та навики на рівні вимог виробництва. 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01" name="CustomShape 4"/>
          <p:cNvSpPr/>
          <p:nvPr/>
        </p:nvSpPr>
        <p:spPr>
          <a:xfrm>
            <a:off x="914400" y="4412880"/>
            <a:ext cx="10241280" cy="1461240"/>
          </a:xfrm>
          <a:prstGeom prst="rect">
            <a:avLst/>
          </a:prstGeom>
          <a:gradFill rotWithShape="0">
            <a:gsLst>
              <a:gs pos="0">
                <a:srgbClr val="eeeeee"/>
              </a:gs>
              <a:gs pos="100000">
                <a:srgbClr val="b2b2b2"/>
              </a:gs>
            </a:gsLst>
            <a:path path="circle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Необхідний рівень кваліфікації персоналу визначається в штатному розкладі виходячи з складності в управлінні даним технологічним обладнанням, трудомісткості виконання необхідних технологічних операцій при виробництві окремого виду продукції даного функціонального підрозділу у співвідношенні з вимогами технології, єдиного тарифно–кваліфікованого довідника і вимог системи менеджменту якості.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2" name="Table 1"/>
          <p:cNvGraphicFramePr/>
          <p:nvPr/>
        </p:nvGraphicFramePr>
        <p:xfrm>
          <a:off x="928800" y="464400"/>
          <a:ext cx="10391760" cy="4411800"/>
        </p:xfrm>
        <a:graphic>
          <a:graphicData uri="http://schemas.openxmlformats.org/drawingml/2006/table">
            <a:tbl>
              <a:tblPr/>
              <a:tblGrid>
                <a:gridCol w="10392120"/>
              </a:tblGrid>
              <a:tr h="527760">
                <a:tc>
                  <a:txBody>
                    <a:bodyPr lIns="90000" rIns="90000" tIns="46800" bIns="468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2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Критеріями оцінки ефективності стилю діяльності менеджера є:</a:t>
                      </a:r>
                      <a:r>
                        <a:rPr b="1" lang="en-US" sz="2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endParaRPr b="0" lang="en-US" sz="2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99cc"/>
                    </a:solidFill>
                  </a:tcPr>
                </a:tc>
              </a:tr>
              <a:tr h="776520">
                <a:tc>
                  <a:txBody>
                    <a:bodyPr lIns="90000" rIns="90000" tIns="46800" bIns="468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ступінь впливу на постійне підвищення результативності фірми, </a:t>
                      </a:r>
                      <a:endParaRPr b="1" lang="en-US" sz="1800" spc="-1" strike="noStrike">
                        <a:solidFill>
                          <a:srgbClr val="c9211e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ff"/>
                    </a:solidFill>
                  </a:tcPr>
                </a:tc>
              </a:tr>
              <a:tr h="776520">
                <a:tc>
                  <a:txBody>
                    <a:bodyPr lIns="90000" rIns="90000" tIns="46800" bIns="468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творчий рівень спрямованості у майбутнє,</a:t>
                      </a:r>
                      <a:endParaRPr b="1" lang="en-US" sz="1800" spc="-1" strike="noStrike">
                        <a:solidFill>
                          <a:srgbClr val="c9211e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776520">
                <a:tc>
                  <a:txBody>
                    <a:bodyPr lIns="90000" rIns="90000" tIns="46800" bIns="468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вплив на вияв ініціативи, </a:t>
                      </a:r>
                      <a:endParaRPr b="1" lang="en-US" sz="1800" spc="-1" strike="noStrike">
                        <a:solidFill>
                          <a:srgbClr val="c9211e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ff"/>
                    </a:solidFill>
                  </a:tcPr>
                </a:tc>
              </a:tr>
              <a:tr h="776520">
                <a:tc>
                  <a:txBody>
                    <a:bodyPr lIns="90000" rIns="90000" tIns="46800" bIns="468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розвиток творчості підприємливості персоналу фірми, </a:t>
                      </a:r>
                      <a:endParaRPr b="1" lang="en-US" sz="1800" spc="-1" strike="noStrike">
                        <a:solidFill>
                          <a:srgbClr val="c9211e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778320">
                <a:tc>
                  <a:txBody>
                    <a:bodyPr lIns="90000" rIns="90000" tIns="46800" bIns="468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наявність програм дій і кінцевої мети діяльності фірми. </a:t>
                      </a:r>
                      <a:endParaRPr b="1" lang="en-US" sz="1800" spc="-1" strike="noStrike">
                        <a:solidFill>
                          <a:srgbClr val="c9211e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ff"/>
                    </a:solidFill>
                  </a:tcPr>
                </a:tc>
              </a:tr>
            </a:tbl>
          </a:graphicData>
        </a:graphic>
      </p:graphicFrame>
      <p:sp>
        <p:nvSpPr>
          <p:cNvPr id="303" name="CustomShape 2"/>
          <p:cNvSpPr/>
          <p:nvPr/>
        </p:nvSpPr>
        <p:spPr>
          <a:xfrm>
            <a:off x="1436760" y="5275080"/>
            <a:ext cx="9126720" cy="69948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c9211e"/>
                </a:solidFill>
                <a:latin typeface="Calibri"/>
                <a:ea typeface="DejaVu Sans"/>
              </a:rPr>
              <a:t>Відсутність таких програм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– ознака поганого стилю керівництва менеджера і непридатність керівного персоналу.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TextShape 1"/>
          <p:cNvSpPr txBox="1"/>
          <p:nvPr/>
        </p:nvSpPr>
        <p:spPr>
          <a:xfrm>
            <a:off x="3291840" y="519120"/>
            <a:ext cx="5669280" cy="103536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path path="rect"/>
          </a:gradFill>
          <a:ln>
            <a:noFill/>
          </a:ln>
        </p:spPr>
        <p:txBody>
          <a:bodyPr lIns="90000" rIns="90000" tIns="45000" bIns="45000">
            <a:spAutoFit/>
          </a:bodyPr>
          <a:p>
            <a:r>
              <a:rPr b="0" lang="en-US" sz="2800" spc="-1" strike="noStrike">
                <a:latin typeface="Arial"/>
              </a:rPr>
              <a:t>        </a:t>
            </a:r>
            <a:endParaRPr b="0" lang="en-US" sz="2800" spc="-1" strike="noStrike">
              <a:latin typeface="Arial"/>
            </a:endParaRPr>
          </a:p>
          <a:p>
            <a:r>
              <a:rPr b="0" lang="en-US" sz="2800" spc="-1" strike="noStrike">
                <a:latin typeface="Arial"/>
              </a:rPr>
              <a:t>            </a:t>
            </a:r>
            <a:r>
              <a:rPr b="0" lang="en-US" sz="2800" spc="-1" strike="noStrike">
                <a:latin typeface="Arial"/>
              </a:rPr>
              <a:t>Дякуємо за увагу</a:t>
            </a:r>
            <a:r>
              <a:rPr b="0" lang="en-US" sz="1800" spc="-1" strike="noStrike">
                <a:latin typeface="Arial"/>
              </a:rPr>
              <a:t> 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305" name="" descr=""/>
          <p:cNvPicPr/>
          <p:nvPr/>
        </p:nvPicPr>
        <p:blipFill>
          <a:blip r:embed="rId1"/>
          <a:stretch/>
        </p:blipFill>
        <p:spPr>
          <a:xfrm>
            <a:off x="2377440" y="2286000"/>
            <a:ext cx="7498080" cy="39319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1645920" y="365760"/>
            <a:ext cx="9509760" cy="100512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Сама маркетингова діяльність є певною системою, сукупністю маркетингових функцій.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До основних складових (функцій) маркетингової діяльності можна віднести такі: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8" name="CustomShape 2"/>
          <p:cNvSpPr/>
          <p:nvPr/>
        </p:nvSpPr>
        <p:spPr>
          <a:xfrm>
            <a:off x="1828800" y="1712520"/>
            <a:ext cx="4264200" cy="60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9" name="CustomShape 3"/>
          <p:cNvSpPr/>
          <p:nvPr/>
        </p:nvSpPr>
        <p:spPr>
          <a:xfrm>
            <a:off x="3048120" y="2295000"/>
            <a:ext cx="5396400" cy="60660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111111"/>
                </a:solidFill>
                <a:latin typeface="Calibri"/>
                <a:ea typeface="DejaVu Sans"/>
              </a:rPr>
              <a:t>2.</a:t>
            </a:r>
            <a:r>
              <a:rPr b="0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 Розробка маркетингової стратегії.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40" name="CustomShape 4"/>
          <p:cNvSpPr/>
          <p:nvPr/>
        </p:nvSpPr>
        <p:spPr>
          <a:xfrm>
            <a:off x="3048120" y="3127680"/>
            <a:ext cx="5396400" cy="53424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3.</a:t>
            </a:r>
            <a:r>
              <a:rPr b="0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 Розробка товарної політики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41" name="CustomShape 5"/>
          <p:cNvSpPr/>
          <p:nvPr/>
        </p:nvSpPr>
        <p:spPr>
          <a:xfrm>
            <a:off x="3048120" y="3920760"/>
            <a:ext cx="5396400" cy="63576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4.</a:t>
            </a:r>
            <a:r>
              <a:rPr b="0" lang="en-US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Розробка цінової політики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42" name="CustomShape 6"/>
          <p:cNvSpPr/>
          <p:nvPr/>
        </p:nvSpPr>
        <p:spPr>
          <a:xfrm>
            <a:off x="3048120" y="5001840"/>
            <a:ext cx="5396400" cy="51948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111111"/>
                </a:solidFill>
                <a:latin typeface="Calibri"/>
                <a:ea typeface="DejaVu Sans"/>
              </a:rPr>
              <a:t>5.</a:t>
            </a:r>
            <a:r>
              <a:rPr b="0" lang="en-US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Формування і управління системою розподілу (дистрибуції) товарів.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43" name="CustomShape 7"/>
          <p:cNvSpPr/>
          <p:nvPr/>
        </p:nvSpPr>
        <p:spPr>
          <a:xfrm>
            <a:off x="3048120" y="5863680"/>
            <a:ext cx="5396400" cy="54864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111111"/>
                </a:solidFill>
                <a:latin typeface="Calibri"/>
                <a:ea typeface="DejaVu Sans"/>
              </a:rPr>
              <a:t>6.</a:t>
            </a:r>
            <a:r>
              <a:rPr b="0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 Розробка комунікаційної політики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44" name="CustomShape 8"/>
          <p:cNvSpPr/>
          <p:nvPr/>
        </p:nvSpPr>
        <p:spPr>
          <a:xfrm>
            <a:off x="3048120" y="1523880"/>
            <a:ext cx="5396400" cy="51228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111111"/>
                </a:solidFill>
                <a:latin typeface="Calibri"/>
                <a:ea typeface="DejaVu Sans"/>
              </a:rPr>
              <a:t>1.</a:t>
            </a:r>
            <a:r>
              <a:rPr b="0" lang="en-US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Збирання маркетингової інформації та проведення маркетингових досліджень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3657600" y="367560"/>
            <a:ext cx="4405680" cy="45540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bf819e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Маркетинг може розглядатися: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en-US" sz="1800" spc="-1" strike="noStrike">
              <a:latin typeface="Arial"/>
            </a:endParaRPr>
          </a:p>
        </p:txBody>
      </p:sp>
      <p:graphicFrame>
        <p:nvGraphicFramePr>
          <p:cNvPr id="146" name="Table 2"/>
          <p:cNvGraphicFramePr/>
          <p:nvPr/>
        </p:nvGraphicFramePr>
        <p:xfrm>
          <a:off x="1472760" y="1062000"/>
          <a:ext cx="8920440" cy="5139720"/>
        </p:xfrm>
        <a:graphic>
          <a:graphicData uri="http://schemas.openxmlformats.org/drawingml/2006/table">
            <a:tbl>
              <a:tblPr/>
              <a:tblGrid>
                <a:gridCol w="4414680"/>
                <a:gridCol w="4506120"/>
              </a:tblGrid>
              <a:tr h="136224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Як управлінська функція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c000"/>
                      </a:solidFill>
                    </a:lnL>
                    <a:lnR w="12240">
                      <a:solidFill>
                        <a:srgbClr val="ffc000"/>
                      </a:solidFill>
                    </a:lnR>
                    <a:lnT w="12240">
                      <a:solidFill>
                        <a:srgbClr val="ffc000"/>
                      </a:solidFill>
                    </a:lnT>
                    <a:lnB w="12240">
                      <a:solidFill>
                        <a:srgbClr val="ffc000"/>
                      </a:solidFill>
                    </a:lnB>
                    <a:solidFill>
                      <a:srgbClr val="fff4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(серед інших подібних функцій можна 60 назвати, наприклад, управління фінансами, персоналом, технологічними процесами тощо);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c000"/>
                      </a:solidFill>
                    </a:lnL>
                    <a:lnR w="12240">
                      <a:solidFill>
                        <a:srgbClr val="ffc000"/>
                      </a:solidFill>
                    </a:lnR>
                    <a:lnT w="12240">
                      <a:solidFill>
                        <a:srgbClr val="ffc000"/>
                      </a:solidFill>
                    </a:lnT>
                    <a:lnB w="12240">
                      <a:solidFill>
                        <a:srgbClr val="ffc000"/>
                      </a:solidFill>
                    </a:lnB>
                    <a:solidFill>
                      <a:srgbClr val="fff4e7"/>
                    </a:solidFill>
                  </a:tcPr>
                </a:tc>
              </a:tr>
              <a:tr h="105264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 </a:t>
                      </a: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Як сучасна філософія бізнесу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c000"/>
                      </a:solidFill>
                    </a:lnL>
                    <a:lnR w="12240">
                      <a:solidFill>
                        <a:srgbClr val="ffc000"/>
                      </a:solidFill>
                    </a:lnR>
                    <a:lnT w="12240">
                      <a:solidFill>
                        <a:srgbClr val="ffc000"/>
                      </a:solidFill>
                    </a:lnT>
                    <a:lnB w="12240">
                      <a:solidFill>
                        <a:srgbClr val="ffc000"/>
                      </a:solidFill>
                    </a:lnB>
                    <a:solidFill>
                      <a:srgbClr val="ffe8cc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сучасний стиль підприємницького або, якщо взяти ширше, управлінського мислення та діяльності;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c000"/>
                      </a:solidFill>
                    </a:lnL>
                    <a:lnR w="12240">
                      <a:solidFill>
                        <a:srgbClr val="ffc000"/>
                      </a:solidFill>
                    </a:lnR>
                    <a:lnT w="12240">
                      <a:solidFill>
                        <a:srgbClr val="ffc000"/>
                      </a:solidFill>
                    </a:lnT>
                    <a:lnB w="12240">
                      <a:solidFill>
                        <a:srgbClr val="ffc000"/>
                      </a:solidFill>
                    </a:lnB>
                    <a:solidFill>
                      <a:srgbClr val="ffe8cc"/>
                    </a:solidFill>
                  </a:tcPr>
                </a:tc>
              </a:tr>
              <a:tr h="167184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Як вид підприємницької діяльності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c000"/>
                      </a:solidFill>
                    </a:lnL>
                    <a:lnR w="12240">
                      <a:solidFill>
                        <a:srgbClr val="ffc000"/>
                      </a:solidFill>
                    </a:lnR>
                    <a:lnT w="12240">
                      <a:solidFill>
                        <a:srgbClr val="ffc000"/>
                      </a:solidFill>
                    </a:lnT>
                    <a:lnB w="12240">
                      <a:solidFill>
                        <a:srgbClr val="ffc000"/>
                      </a:solidFill>
                    </a:lnB>
                    <a:solidFill>
                      <a:srgbClr val="fff4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У даному випадку йдеться про маркетингові послуги (дослідження ринку, рекламні, консультаційні й ін.), які стають самостійною сферою бізнесу, і є об'єктом купівлі-продажу на ринку;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c000"/>
                      </a:solidFill>
                    </a:lnL>
                    <a:lnR w="12240">
                      <a:solidFill>
                        <a:srgbClr val="ffc000"/>
                      </a:solidFill>
                    </a:lnR>
                    <a:lnT w="12240">
                      <a:solidFill>
                        <a:srgbClr val="ffc000"/>
                      </a:solidFill>
                    </a:lnT>
                    <a:lnB w="12240">
                      <a:solidFill>
                        <a:srgbClr val="ffc000"/>
                      </a:solidFill>
                    </a:lnB>
                    <a:solidFill>
                      <a:srgbClr val="fff4e7"/>
                    </a:solidFill>
                  </a:tcPr>
                </a:tc>
              </a:tr>
              <a:tr h="10533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c9211e"/>
                          </a:solidFill>
                          <a:latin typeface="Calibri"/>
                        </a:rPr>
                        <a:t>Як певна сфера знань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c000"/>
                      </a:solidFill>
                    </a:lnL>
                    <a:lnR w="12240">
                      <a:solidFill>
                        <a:srgbClr val="ffc000"/>
                      </a:solidFill>
                    </a:lnR>
                    <a:lnT w="12240">
                      <a:solidFill>
                        <a:srgbClr val="ffc000"/>
                      </a:solidFill>
                    </a:lnT>
                    <a:lnB w="12240">
                      <a:solidFill>
                        <a:srgbClr val="ffc000"/>
                      </a:solidFill>
                    </a:lnB>
                    <a:solidFill>
                      <a:srgbClr val="ffe8cc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представники якої виявляють закономірності (принципи) поведінки споживачів як суб'єктів ринку.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c000"/>
                      </a:solidFill>
                    </a:lnL>
                    <a:lnR w="12240">
                      <a:solidFill>
                        <a:srgbClr val="ffc000"/>
                      </a:solidFill>
                    </a:lnR>
                    <a:lnT w="12240">
                      <a:solidFill>
                        <a:srgbClr val="ffc000"/>
                      </a:solidFill>
                    </a:lnT>
                    <a:lnB w="12240">
                      <a:solidFill>
                        <a:srgbClr val="ffc000"/>
                      </a:solidFill>
                    </a:lnB>
                    <a:solidFill>
                      <a:srgbClr val="ffe8cc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1097280" y="459000"/>
            <a:ext cx="9690120" cy="557604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8d1d75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Отже,</a:t>
            </a:r>
            <a:r>
              <a:rPr b="1" i="1" lang="en-US" sz="2400" spc="-1" strike="noStrike">
                <a:solidFill>
                  <a:srgbClr val="c9211e"/>
                </a:solidFill>
                <a:latin typeface="Calibri"/>
                <a:ea typeface="DejaVu Sans"/>
              </a:rPr>
              <a:t> маркетинг 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— це насамперед діяльність.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i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Діяльність передбачає 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використання певних інструментів впливу і, напевно, у всіх випадках — методів впливу. 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Розгляд плану 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маркетингової роботи малого підприємства </a:t>
            </a:r>
            <a:r>
              <a:rPr b="1" i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передбачає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визначення ринків, на яких буде працювати фірма. Відповідно, маркетингове планування створює необхідну умову для забезпечення ринкової орієнтації комерційної організації. 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Масштаби діяльності 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фірми визначають пріоритетні рівні маркетингового планування. 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Так, для невеликого бізнесу, а також у багатьох випадках і середнього, таке планування здійснюється на корпоративному рівні. Крім того, на практиці не відбувається використання якогось уніфікованого підходу до маркетингового планування, зокрема щодо його складових, часового горизонту. 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Маркетинговий план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є творчим продуктом кожної компанії.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1005840" y="458640"/>
            <a:ext cx="9344160" cy="1461240"/>
          </a:xfrm>
          <a:prstGeom prst="rect">
            <a:avLst/>
          </a:prstGeom>
          <a:gradFill rotWithShape="0">
            <a:gsLst>
              <a:gs pos="0">
                <a:srgbClr val="ffa6a6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"Диференціація"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маркетингових планів не є ознакою проблем із рівнем фахової підготовки менеджерів. </a:t>
            </a: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Теорія планування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є теорією, яка описує технологію процесу, методику його здійснення, ніж встановлює якісь канони, норми, абсолютні правила. Тому знайомство з процесом маркетингового стратегічного планування є з'ясуванням методики його проведення та того значення, яке воно має в управлінні, в діяльності організації.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49" name="CustomShape 2"/>
          <p:cNvSpPr/>
          <p:nvPr/>
        </p:nvSpPr>
        <p:spPr>
          <a:xfrm>
            <a:off x="457200" y="5396400"/>
            <a:ext cx="10679760" cy="638280"/>
          </a:xfrm>
          <a:prstGeom prst="rect">
            <a:avLst/>
          </a:prstGeom>
          <a:gradFill rotWithShape="0">
            <a:gsLst>
              <a:gs pos="0">
                <a:srgbClr val="eeeeee"/>
              </a:gs>
              <a:gs pos="100000">
                <a:srgbClr val="b2b2b2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Це етапи саме процесу планування. Після цього розпочинається робота щодо реалізації плану маркетингу, потім відбувається контроль та оцінка виконання плану.</a:t>
            </a:r>
            <a:endParaRPr b="0" lang="en-US" sz="1800" spc="-1" strike="noStrike">
              <a:latin typeface="Arial"/>
            </a:endParaRPr>
          </a:p>
        </p:txBody>
      </p:sp>
      <p:graphicFrame>
        <p:nvGraphicFramePr>
          <p:cNvPr id="150" name="Table 3"/>
          <p:cNvGraphicFramePr/>
          <p:nvPr/>
        </p:nvGraphicFramePr>
        <p:xfrm>
          <a:off x="1262160" y="2215440"/>
          <a:ext cx="8766000" cy="2603520"/>
        </p:xfrm>
        <a:graphic>
          <a:graphicData uri="http://schemas.openxmlformats.org/drawingml/2006/table">
            <a:tbl>
              <a:tblPr/>
              <a:tblGrid>
                <a:gridCol w="8766360"/>
              </a:tblGrid>
              <a:tr h="6508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Процес маркетингового планування можна поділити на такі стадії: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ffc000"/>
                    </a:solidFill>
                  </a:tcPr>
                </a:tc>
              </a:tr>
              <a:tr h="6508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r>
                        <a:rPr b="1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Аналіз ринку та власного стану (ситуаційний аналіз).</a:t>
                      </a:r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e8cc"/>
                    </a:solidFill>
                  </a:tcPr>
                </a:tc>
              </a:tr>
              <a:tr h="6508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</a:t>
                      </a:r>
                      <a:r>
                        <a:rPr b="1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Визначення маркетингових цілей.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4e7"/>
                    </a:solidFill>
                  </a:tcPr>
                </a:tc>
              </a:tr>
              <a:tr h="65124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</a:t>
                      </a:r>
                      <a:r>
                        <a:rPr b="1" lang="en-US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Розробка програми (плану) маркетингу.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e8cc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548640" y="551880"/>
            <a:ext cx="10604880" cy="4111560"/>
          </a:xfrm>
          <a:prstGeom prst="rect">
            <a:avLst/>
          </a:prstGeom>
          <a:gradFill rotWithShape="0">
            <a:gsLst>
              <a:gs pos="0">
                <a:srgbClr val="ffd7d7"/>
              </a:gs>
              <a:gs pos="100000">
                <a:srgbClr val="ffa6a6"/>
              </a:gs>
            </a:gsLst>
            <a:lin ang="36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На сьогодні </a:t>
            </a:r>
            <a:r>
              <a:rPr b="1" i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реклама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як засіб впливу на споживача залишається найпоширенішим, найпопулярнішим маркетинговим комунікаційним інструментом, тому питанню реклами в маркетинговій діяльності слід призначити особливу увагу. Варто визнати, що </a:t>
            </a:r>
            <a:r>
              <a:rPr b="1" i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реклама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є досить неоднозначним соціальним явищем: з одного боку, вона в</a:t>
            </a:r>
            <a:r>
              <a:rPr b="1" i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иконує функцію постачання споживача інформацією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, а з іншого, </a:t>
            </a:r>
            <a:r>
              <a:rPr b="1" i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зміст, форма та інші складові інформації можуть використовуватися не просто для переконання споживача, а для маніпулювання ним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.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200" spc="-1" strike="noStrike">
                <a:solidFill>
                  <a:srgbClr val="c9211e"/>
                </a:solidFill>
                <a:latin typeface="Calibri"/>
                <a:ea typeface="DejaVu Sans"/>
              </a:rPr>
              <a:t>Рекламне звернення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—( його ініціатором є суб'єкт продажу товару) — не є особистісним, персоніфікованим зверненням.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Будь-яка реклама є довільною формою.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i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Довільність форми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 визначає, зокрема, те, що реклама є творчим продуктом, який створюється або самим ініціатором реклами, або на його замовлення.</a:t>
            </a:r>
            <a:endParaRPr b="0" lang="en-US" sz="2200" spc="-1" strike="noStrike">
              <a:latin typeface="Arial"/>
            </a:endParaRPr>
          </a:p>
        </p:txBody>
      </p:sp>
      <p:pic>
        <p:nvPicPr>
          <p:cNvPr id="152" name="" descr=""/>
          <p:cNvPicPr/>
          <p:nvPr/>
        </p:nvPicPr>
        <p:blipFill>
          <a:blip r:embed="rId1"/>
          <a:stretch/>
        </p:blipFill>
        <p:spPr>
          <a:xfrm>
            <a:off x="9144000" y="4547520"/>
            <a:ext cx="2862720" cy="1946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291840" y="305280"/>
            <a:ext cx="5667120" cy="161424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i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Кінцеві цілі реклами однозначно пов'язані з попитом на товари, — це може бути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r>
              <a:rPr b="1" lang="en-US" sz="2000" spc="-1" strike="noStrike">
                <a:solidFill>
                  <a:srgbClr val="c9211e"/>
                </a:solidFill>
                <a:latin typeface="Calibri"/>
                <a:ea typeface="DejaVu Sans"/>
              </a:rPr>
              <a:t>створення попиту;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r>
              <a:rPr b="1" lang="en-US" sz="2000" spc="-1" strike="noStrike">
                <a:solidFill>
                  <a:srgbClr val="c9211e"/>
                </a:solidFill>
                <a:latin typeface="Calibri"/>
                <a:ea typeface="DejaVu Sans"/>
              </a:rPr>
              <a:t>підтримання попиту;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r>
              <a:rPr b="1" lang="en-US" sz="2000" spc="-1" strike="noStrike">
                <a:solidFill>
                  <a:srgbClr val="c9211e"/>
                </a:solidFill>
                <a:latin typeface="Calibri"/>
                <a:ea typeface="DejaVu Sans"/>
              </a:rPr>
              <a:t>розвиток попиту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2194560" y="2316960"/>
            <a:ext cx="7861680" cy="130932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dee6ef"/>
              </a:gs>
            </a:gsLst>
            <a:lin ang="534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i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Найбільш важливими складовими реклами є: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2000" spc="-1" strike="noStrike">
                <a:solidFill>
                  <a:srgbClr val="111111"/>
                </a:solidFill>
                <a:latin typeface="Calibri"/>
                <a:ea typeface="DejaVu Sans"/>
              </a:rPr>
              <a:t>1)</a:t>
            </a:r>
            <a:r>
              <a:rPr b="1" lang="en-US" sz="2000" spc="-1" strike="noStrike">
                <a:solidFill>
                  <a:srgbClr val="c9211e"/>
                </a:solidFill>
                <a:latin typeface="Calibri"/>
                <a:ea typeface="DejaVu Sans"/>
              </a:rPr>
              <a:t>рекламне звернення; 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2)</a:t>
            </a:r>
            <a:r>
              <a:rPr b="1" lang="en-US" sz="2000" spc="-1" strike="noStrike">
                <a:solidFill>
                  <a:srgbClr val="c9211e"/>
                </a:solidFill>
                <a:latin typeface="Calibri"/>
                <a:ea typeface="DejaVu Sans"/>
              </a:rPr>
              <a:t>носій реклами (засіб, місце донесення рекламного звернення);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3)</a:t>
            </a:r>
            <a:r>
              <a:rPr b="1" lang="en-US" sz="2000" spc="-1" strike="noStrike">
                <a:solidFill>
                  <a:srgbClr val="c9211e"/>
                </a:solidFill>
                <a:latin typeface="Calibri"/>
                <a:ea typeface="DejaVu Sans"/>
              </a:rPr>
              <a:t>час донесення рекламного звернення до аудиторії.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1289520" y="4023360"/>
            <a:ext cx="10229760" cy="1461240"/>
          </a:xfrm>
          <a:prstGeom prst="rect">
            <a:avLst/>
          </a:prstGeom>
          <a:gradFill rotWithShape="0">
            <a:gsLst>
              <a:gs pos="0">
                <a:srgbClr val="b4c7dc"/>
              </a:gs>
              <a:gs pos="100000">
                <a:srgbClr val="ffd7d7"/>
              </a:gs>
            </a:gsLst>
            <a:lin ang="0"/>
          </a:gra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Наприкінці слід провести оцінку ефективності реклам, що є складним питанням.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Як правило, виділяють два її типи: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—</a:t>
            </a:r>
            <a:r>
              <a:rPr b="1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оцінка комунікативної ефективності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(скільки споживачів звернули увагу на рекламу, як її сприйняли, наскільки вона їм запам'яталася);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—</a:t>
            </a:r>
            <a:r>
              <a:rPr b="0" lang="en-US" sz="1800" spc="-1" strike="noStrike">
                <a:solidFill>
                  <a:srgbClr val="c9211e"/>
                </a:solidFill>
                <a:latin typeface="Calibri"/>
                <a:ea typeface="DejaVu Sans"/>
              </a:rPr>
              <a:t>оцінка комерційної ефективності  (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як змінився обсяг продажу продукції в результаті реклами. )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</TotalTime>
  <Application>LibreOffice/6.2.2.2$Windows_X86_64 LibreOffice_project/2b840030fec2aae0fd2658d8d4f9548af4e3518d</Application>
  <Words>3222</Words>
  <Paragraphs>237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2020-03-16T10:44:12Z</dcterms:created>
  <dc:creator>Юлия Сухова</dc:creator>
  <dc:description/>
  <dc:language>en-US</dc:language>
  <cp:lastModifiedBy/>
  <dcterms:modified xsi:type="dcterms:W3CDTF">2020-03-16T23:13:57Z</dcterms:modified>
  <cp:revision>46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2</vt:i4>
  </property>
  <property fmtid="{D5CDD505-2E9C-101B-9397-08002B2CF9AE}" pid="8" name="PresentationFormat">
    <vt:lpwstr>Широкоэкранный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36</vt:i4>
  </property>
</Properties>
</file>