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7" r:id="rId2"/>
    <p:sldId id="281" r:id="rId3"/>
    <p:sldId id="282" r:id="rId4"/>
    <p:sldId id="283" r:id="rId5"/>
    <p:sldId id="285" r:id="rId6"/>
    <p:sldId id="284" r:id="rId7"/>
    <p:sldId id="258" r:id="rId8"/>
    <p:sldId id="277" r:id="rId9"/>
    <p:sldId id="276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5" r:id="rId24"/>
    <p:sldId id="278" r:id="rId25"/>
    <p:sldId id="279" r:id="rId26"/>
    <p:sldId id="280" r:id="rId27"/>
    <p:sldId id="286" r:id="rId28"/>
    <p:sldId id="287" r:id="rId29"/>
    <p:sldId id="288" r:id="rId30"/>
    <p:sldId id="289" r:id="rId3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6d781a5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6d781a5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6d781a5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6d781a5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6d781a5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06d781a56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6d781a56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06d781a56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6d781a56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6d781a56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6d781a5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6d781a56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06d781a5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06d781a5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6d781a5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6d781a5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6d781a5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6d781a5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6d781a5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6d781a5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6d781a5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6d781a5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6d781a5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6d781a5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6d781a5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6d781a56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6d781a56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6d781a56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6d781a56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06d781a56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1800" b="1" i="1" dirty="0" smtClean="0">
                <a:solidFill>
                  <a:schemeClr val="bg2"/>
                </a:solidFill>
              </a:rPr>
              <a:t>Тема </a:t>
            </a:r>
            <a:r>
              <a:rPr lang="uk-UA" sz="1800" b="1" i="1" dirty="0" smtClean="0">
                <a:solidFill>
                  <a:schemeClr val="bg2"/>
                </a:solidFill>
              </a:rPr>
              <a:t>5. </a:t>
            </a:r>
            <a:r>
              <a:rPr lang="uk-UA" sz="1800" b="1" i="1" dirty="0" smtClean="0">
                <a:solidFill>
                  <a:schemeClr val="bg2"/>
                </a:solidFill>
              </a:rPr>
              <a:t>Організація торгово-технологічного процесу в магазині. Основи проектування магазинів.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sz="18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0" y="1574519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 smtClean="0"/>
              <a:t>Торгово-технологічний процес у магазині, його елементи.</a:t>
            </a:r>
            <a:endParaRPr lang="ru-RU" dirty="0" smtClean="0"/>
          </a:p>
          <a:p>
            <a:pPr lvl="0"/>
            <a:r>
              <a:rPr lang="uk-UA" dirty="0" smtClean="0"/>
              <a:t>Управління торгово-технологічним процесом у магазині.</a:t>
            </a:r>
            <a:endParaRPr lang="ru-RU" dirty="0" smtClean="0"/>
          </a:p>
          <a:p>
            <a:pPr lvl="0"/>
            <a:r>
              <a:rPr lang="uk-UA" dirty="0" smtClean="0"/>
              <a:t>Взаємозв'язок торгово-технологічного процесу з оснащенням і плануванням магазина.</a:t>
            </a:r>
            <a:endParaRPr lang="ru-RU" dirty="0" smtClean="0"/>
          </a:p>
          <a:p>
            <a:pPr lvl="0"/>
            <a:r>
              <a:rPr lang="uk-UA" dirty="0" smtClean="0"/>
              <a:t>Загальні вимоги до проектування торговельного підприємства.</a:t>
            </a:r>
            <a:endParaRPr lang="ru-RU" dirty="0" smtClean="0"/>
          </a:p>
          <a:p>
            <a:pPr lvl="0"/>
            <a:r>
              <a:rPr lang="uk-UA" dirty="0" smtClean="0"/>
              <a:t>Мерчандайзинг. </a:t>
            </a: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2" descr="https://lh5.googleusercontent.com/Dr18UFrg0BvlNAOE9Axviy2cwqt7mQM2ahcvOKhX9yCq6wDk12UEbomp-dfXvtsWRFvuhk47B6qG6ABs9qJOdVgg5RHRAdi1NLiQeyAVfKYQ_deBZk_9LdYoO7dTNvsRiYyLwfbUY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68" y="2862469"/>
            <a:ext cx="2913321" cy="24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1270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52947" y="944254"/>
            <a:ext cx="8563800" cy="3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uk-UA" b="1" i="1" u="sng" dirty="0" smtClean="0">
                <a:solidFill>
                  <a:schemeClr val="bg2"/>
                </a:solidFill>
              </a:rPr>
              <a:t>Торгово-технологічний процес повинен будуватися на основі наступних основних принципах:</a:t>
            </a:r>
            <a:endParaRPr lang="ru-RU" b="1" i="1" u="sng" dirty="0" smtClean="0">
              <a:solidFill>
                <a:schemeClr val="bg2"/>
              </a:solidFill>
            </a:endParaRPr>
          </a:p>
          <a:p>
            <a:pPr lvl="0"/>
            <a:r>
              <a:rPr lang="uk-UA" dirty="0" smtClean="0">
                <a:solidFill>
                  <a:schemeClr val="bg2"/>
                </a:solidFill>
              </a:rPr>
              <a:t>забезпечення комплексного підходу до його побудови;</a:t>
            </a:r>
            <a:endParaRPr lang="ru-RU" dirty="0" smtClean="0">
              <a:solidFill>
                <a:schemeClr val="bg2"/>
              </a:solidFill>
            </a:endParaRPr>
          </a:p>
          <a:p>
            <a:pPr lvl="0"/>
            <a:r>
              <a:rPr lang="uk-UA" dirty="0" smtClean="0">
                <a:solidFill>
                  <a:schemeClr val="bg2"/>
                </a:solidFill>
              </a:rPr>
              <a:t>створення максимальних зручностей для покупців;</a:t>
            </a:r>
            <a:endParaRPr lang="ru-RU" dirty="0" smtClean="0">
              <a:solidFill>
                <a:schemeClr val="bg2"/>
              </a:solidFill>
            </a:endParaRPr>
          </a:p>
          <a:p>
            <a:pPr lvl="0"/>
            <a:r>
              <a:rPr lang="uk-UA" dirty="0" smtClean="0">
                <a:solidFill>
                  <a:schemeClr val="bg2"/>
                </a:solidFill>
              </a:rPr>
              <a:t>досягнення найбільш раціонального використання приміщень і торгово-технологічного встаткування магазина;</a:t>
            </a:r>
            <a:endParaRPr lang="ru-RU" dirty="0" smtClean="0">
              <a:solidFill>
                <a:schemeClr val="bg2"/>
              </a:solidFill>
            </a:endParaRPr>
          </a:p>
          <a:p>
            <a:pPr lvl="0"/>
            <a:r>
              <a:rPr lang="uk-UA" dirty="0" smtClean="0">
                <a:solidFill>
                  <a:schemeClr val="bg2"/>
                </a:solidFill>
              </a:rPr>
              <a:t>створення  для працівників магазина сприятливих умов праці й відпочинку, що забезпечують високу культуру й продуктивність праці;</a:t>
            </a:r>
            <a:endParaRPr lang="ru-RU" dirty="0" smtClean="0">
              <a:solidFill>
                <a:schemeClr val="bg2"/>
              </a:solidFill>
            </a:endParaRPr>
          </a:p>
          <a:p>
            <a:pPr lvl="0"/>
            <a:r>
              <a:rPr lang="uk-UA" dirty="0" smtClean="0">
                <a:solidFill>
                  <a:schemeClr val="bg2"/>
                </a:solidFill>
              </a:rPr>
              <a:t>забезпечення необхідної економічної ефективності роботи магазина.</a:t>
            </a:r>
            <a:endParaRPr lang="ru-RU" dirty="0" smtClean="0">
              <a:solidFill>
                <a:schemeClr val="bg2"/>
              </a:solidFill>
            </a:endParaRPr>
          </a:p>
          <a:p>
            <a:pPr marL="0" marR="12700" lvl="0" indent="34290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s://lh5.googleusercontent.com/RrSAmn9OUmxzKqtF2lMbZuyDKAjrKp2KhiiCKoaGl7ffiLuVCpY12M9pv4_aBsyc1Sc19p52L9jqqEN2ZipkSwripVT40OoMuO-zuUodNWYfaod6Sk8qci3uhAa6Q1SGtf-oSm5G7Z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07" y="3790122"/>
            <a:ext cx="1278782" cy="13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173357" y="1583635"/>
            <a:ext cx="6765234" cy="3127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uk-UA" b="1" i="1" u="sng" dirty="0" smtClean="0"/>
              <a:t>Розглянемо більш докладно перший етап ТТП - організація й технологія операцій по надходженню й прийманню товарів.</a:t>
            </a:r>
            <a:endParaRPr lang="ru-RU" b="1" i="1" u="sng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Залізничним транспортом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автомобільним транспортом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uk-UA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кількістю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якістю</a:t>
            </a:r>
          </a:p>
          <a:p>
            <a:pPr marL="0" indent="0">
              <a:buNone/>
            </a:pPr>
            <a:endParaRPr lang="uk-UA" b="1" i="1" u="sng" dirty="0" smtClean="0">
              <a:solidFill>
                <a:srgbClr val="000000"/>
              </a:solidFill>
              <a:latin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r>
              <a:rPr lang="uk-UA" b="1" i="1" u="sng" dirty="0" smtClean="0">
                <a:solidFill>
                  <a:schemeClr val="bg2"/>
                </a:solidFill>
              </a:rPr>
              <a:t>Наступним етапом ТТП розглянемо технологію розміщення, укладання й зберігання товару.</a:t>
            </a:r>
            <a:endParaRPr lang="ru-RU" b="1" i="1" u="sng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 descr="https://lh5.googleusercontent.com/LWCbg94L7cXRpkt-vqhlWkVwqKt8dQF_bj_rpVtugGahUQgZdoTIVHF_uB4jB6B0SZqD_oE_X8KDRe400h7TW4jNnVspfzNLba8eWMqG1TB9VoByfOazR9hSSrVwZ8Y3sYq4h5mNpx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1860781"/>
            <a:ext cx="1714500" cy="3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541375"/>
            <a:ext cx="8222100" cy="9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29369" y="891983"/>
            <a:ext cx="8355300" cy="32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Прийняті по кількості і якості товари укладають у тару, пакетують і направляють у зону зберігання.</a:t>
            </a:r>
            <a:endParaRPr lang="ru-RU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bg2"/>
                </a:solidFill>
              </a:rPr>
              <a:t>Для забезпечення цілісності необхідно: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а) раціональна схема розміщення товарів;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б) вибір оптимального способу укладання;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в) створення необхідного режиму зберігання;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г) організація повсякденного спостереження й догляду.</a:t>
            </a:r>
            <a:endParaRPr lang="ru-RU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bg2"/>
                </a:solidFill>
              </a:rPr>
              <a:t>Раціональна схема розміщення товару - це закріплення за товарами певних груп, підгруп, найменувань, постійних місць зберігання (секції, ділянки, стелажі й т.д.).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Кожному місцю зберігання привласнюється код (номер стелажу, секції, ярусу), наносять на конструкцію стелажа яскравою фарбою.</a:t>
            </a:r>
            <a:endParaRPr lang="ru-RU" dirty="0" smtClean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4" name="Picture 2" descr="https://lh6.googleusercontent.com/EUYz4-6hI_6DRPIYa1QrJ3gRDgNo48b9ehx_82Lj9KOXksGCdIqWUY2qlSza_9VGxjctvwWReLNIiv45JqrO95W4cuV7DBotQdUtkaKuTctAuxgRTRFZoWo6r3vxpyw5iLhlHJc1cP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70" y="1320248"/>
            <a:ext cx="1882080" cy="18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555876" y="253533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600"/>
              </a:spcAft>
            </a:pPr>
            <a:r>
              <a:rPr lang="ru" sz="1800" b="1" dirty="0" smtClean="0">
                <a:solidFill>
                  <a:schemeClr val="bg2"/>
                </a:solidFill>
              </a:rPr>
              <a:t> </a:t>
            </a:r>
            <a:r>
              <a:rPr lang="uk-UA" sz="1800" b="1" dirty="0" smtClean="0">
                <a:solidFill>
                  <a:schemeClr val="bg2"/>
                </a:solidFill>
              </a:rPr>
              <a:t>Товари тривалого зберігання розташовують у глибину складу, і, навпаки, з високою оборотністю ближче до виходу.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86612" y="855384"/>
            <a:ext cx="8693999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Вибір оптимального способу укладання: залежить від форми товару й тари, маси кожного тарного місця, фізичних властивостей товару. Застосовують два способи: штабельний (у мішках, стосах, ящиках, бочках) і стелажний.</a:t>
            </a:r>
            <a:endParaRPr lang="ru-RU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2"/>
                </a:solidFill>
              </a:rPr>
              <a:t>Штабельне укладання може бути: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- пряма - кожен верхній ряд збігається з нижнім (або пірамідальна для бочок);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- перехресна - верхній ряд поперек нижнього;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- зворотна - кожен наступний ряд у зворотному порядку.</a:t>
            </a:r>
            <a:endParaRPr lang="ru-RU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2"/>
                </a:solidFill>
              </a:rPr>
              <a:t>При штабельному укладанні важлива циркуляція повітря й дотримання санітарних вимог.</a:t>
            </a:r>
            <a:endParaRPr lang="ru-RU" dirty="0" smtClean="0">
              <a:solidFill>
                <a:schemeClr val="bg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endParaRPr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На третьому етапі ТТП - організація й технологія зберігання, підготовка товарів до продажу.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Після приймання товари доставляють у приміщення для зберігання.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Процес зберігання - це правильне розміщення й укладання, створення оптимального режиму, спостереження й догляд за товарами.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Схоронність товарів повинні забезпечити матеріально відповідальні особи.</a:t>
            </a:r>
            <a:endParaRPr lang="ru-RU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2" descr="https://lh6.googleusercontent.com/fqlltoHFIxnFcxF3p9etxbhrPZb43dTdPZtDL85_My0_n24NU6MLZ_uUjhs9c5SOAmVRg01k01OXEGCdArjis79d7961DJmmWYlWI9ICmm8FbascEBhVtK-JxClg6fBQJsNvW15t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40" y="3505200"/>
            <a:ext cx="1632189" cy="19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uk-UA" sz="1600" b="1" dirty="0" smtClean="0">
                <a:solidFill>
                  <a:schemeClr val="bg2"/>
                </a:solidFill>
              </a:rPr>
              <a:t>Ефективність роботи і якість обслуговування покупців залежить і від розміщення товарів у торговельному залі - це:</a:t>
            </a:r>
            <a:r>
              <a:rPr lang="ru-RU" sz="1600" b="1" dirty="0" smtClean="0">
                <a:solidFill>
                  <a:schemeClr val="bg2"/>
                </a:solidFill>
              </a:rPr>
              <a:t/>
            </a:r>
            <a:br>
              <a:rPr lang="ru-RU" sz="1600" b="1" dirty="0" smtClean="0">
                <a:solidFill>
                  <a:schemeClr val="bg2"/>
                </a:solidFill>
              </a:rPr>
            </a:br>
            <a:endParaRPr sz="1600" b="1">
              <a:solidFill>
                <a:schemeClr val="bg2"/>
              </a:solidFill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272738" y="1583172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400" dirty="0" smtClean="0">
                <a:solidFill>
                  <a:schemeClr val="bg2"/>
                </a:solidFill>
              </a:rPr>
              <a:t>правильно спланований купівельний потік;</a:t>
            </a:r>
            <a:endParaRPr lang="ru-RU" sz="2400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скорочення часу на відбір товару;</a:t>
            </a:r>
            <a:endParaRPr lang="ru-RU" sz="2400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ріст пропускної здатності магазина;</a:t>
            </a:r>
            <a:endParaRPr lang="ru-RU" sz="2400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зниження витрат праці персоналу магазина.</a:t>
            </a:r>
            <a:endParaRPr lang="ru-RU" sz="24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2"/>
              </a:solidFill>
            </a:endParaRPr>
          </a:p>
        </p:txBody>
      </p:sp>
      <p:pic>
        <p:nvPicPr>
          <p:cNvPr id="4" name="Picture 2" descr="https://lh5.googleusercontent.com/Dr18UFrg0BvlNAOE9Axviy2cwqt7mQM2ahcvOKhX9yCq6wDk12UEbomp-dfXvtsWRFvuhk47B6qG6ABs9qJOdVgg5RHRAdi1NLiQeyAVfKYQ_deBZk_9LdYoO7dTNvsRiYyLwfbUY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70" y="2995839"/>
            <a:ext cx="2833430" cy="23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Виходячи із цього, розміщення товарів у торговельному залі повинне проводитися з обліком наступних основних вимог: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надання покупцям можливості орієнтуватися в розміщенні комплексів товарних груп і здійсненні покупки в мінімально короткий строк;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створення умов комфортності під час перебування покупців у магазині;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надання покупцям необхідної інформації й широкого кола послуг;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оптимального використання торговельних площ магазина;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забезпечення схоронності матеріальних цінностей;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організації раціональних товарних потоків і розрахункових операцій з покупцями.</a:t>
            </a:r>
            <a:endParaRPr lang="ru-RU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43908" y="281526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bg2"/>
                </a:solidFill>
              </a:rPr>
              <a:t>Існують й  особливості при розміщенні товарів:</a:t>
            </a:r>
            <a:endParaRPr sz="1800" b="1">
              <a:solidFill>
                <a:schemeClr val="bg2"/>
              </a:solidFill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15918" y="948691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дотримання товарного сусідства;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прагнути закріплювати постійну зону за кожною групою товару;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товари, підготовка яких проводитися в торговельному залі, розміщають ближче до місця реалізації;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великогабаритні товари треба розміщати поруч із зоною розрахунку або виходом з торговельного залу;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товари, що вимагають тривалого ознайомлення з ними, розташовують у глибині торговельного залу, щоб не створювалися перешкоди купівельному потоку;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товари з високою оборотністю потрібно розташовувати ближче до джерел поповнення;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на перших поверхах магазина необхідно розташовувати товари більше частого попиту й не потребуючого тривалого вибору.</a:t>
            </a:r>
            <a:endParaRPr lang="ru-RU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1800" b="1" i="1" u="sng" dirty="0" smtClean="0">
                <a:solidFill>
                  <a:schemeClr val="bg2"/>
                </a:solidFill>
              </a:rPr>
              <a:t>У торговельному залі товари розміщають на різному встаткуванні з дотриманням основних принципів: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sz="1800" b="1" i="1" u="sng">
              <a:solidFill>
                <a:srgbClr val="000000"/>
              </a:solidFill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1861930" y="1868557"/>
            <a:ext cx="6832070" cy="2760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однорідні товари викладають по вертикалі, забезпечуючи кращу їхню видимість;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доцільно застосовувати найпростіші прийоми викладення товарів (пряму, навалом і т.д.);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декоративне викладення (тільки з рекламною метою);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полки гірок та інше встаткування не слід переповняти товаром;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в оптимальній зоні огляду (1-1,6 м) необхідно розміщати товари, для яких краща швидка реалізація.</a:t>
            </a:r>
            <a:endParaRPr lang="ru-RU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4" descr="https://lh5.googleusercontent.com/LWCbg94L7cXRpkt-vqhlWkVwqKt8dQF_bj_rpVtugGahUQgZdoTIVHF_uB4jB6B0SZqD_oE_X8KDRe400h7TW4jNnVspfzNLba8eWMqG1TB9VoByfOazR9hSSrVwZ8Y3sYq4h5mNpx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" y="1932670"/>
            <a:ext cx="1714500" cy="3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548676" y="127057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uk-UA" sz="1600" b="1" dirty="0" smtClean="0">
                <a:solidFill>
                  <a:schemeClr val="bg2"/>
                </a:solidFill>
              </a:rPr>
              <a:t>Однієї з головних інноваційних функцій торговельного менеджменту є </a:t>
            </a:r>
            <a:r>
              <a:rPr lang="uk-UA" sz="1600" b="1" i="1" u="sng" dirty="0" smtClean="0">
                <a:solidFill>
                  <a:schemeClr val="bg2"/>
                </a:solidFill>
              </a:rPr>
              <a:t>управління технологічними процесами в магазині.</a:t>
            </a:r>
            <a:r>
              <a:rPr lang="uk-UA" sz="1600" b="1" dirty="0" smtClean="0">
                <a:solidFill>
                  <a:schemeClr val="bg2"/>
                </a:solidFill>
              </a:rPr>
              <a:t> Під цими процесами розуміється сукупність послідовних взаємозалежних операцій, виконуваних персоналом магазина, спрямованих на доведення товарів до покупців з мінімальними витратами трудових, матеріальних і фінансових ресурсів. </a:t>
            </a: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endParaRPr b="1" dirty="0">
              <a:solidFill>
                <a:schemeClr val="bg2"/>
              </a:solidFill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2279373" y="1795670"/>
            <a:ext cx="6626661" cy="2833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uk-UA" dirty="0" smtClean="0"/>
              <a:t>У кожному магазині можуть бути виділені наступні групи приміщень, що забезпечують здійснення торгово-технологічних процесів: </a:t>
            </a:r>
            <a:endParaRPr lang="ru-RU" dirty="0" smtClean="0"/>
          </a:p>
          <a:p>
            <a:pPr lvl="0"/>
            <a:r>
              <a:rPr lang="uk-UA" dirty="0" smtClean="0"/>
              <a:t>торговельні приміщення;</a:t>
            </a:r>
            <a:endParaRPr lang="ru-RU" dirty="0" smtClean="0"/>
          </a:p>
          <a:p>
            <a:pPr lvl="0"/>
            <a:r>
              <a:rPr lang="uk-UA" dirty="0" smtClean="0"/>
              <a:t>приміщення для приймання, зберігання й підготовки товарів до продажу;</a:t>
            </a:r>
            <a:endParaRPr lang="ru-RU" dirty="0" smtClean="0"/>
          </a:p>
          <a:p>
            <a:pPr lvl="0"/>
            <a:r>
              <a:rPr lang="uk-UA" dirty="0" smtClean="0"/>
              <a:t>підсобні приміщення;</a:t>
            </a:r>
            <a:endParaRPr lang="ru-RU" dirty="0" smtClean="0"/>
          </a:p>
          <a:p>
            <a:pPr lvl="0"/>
            <a:r>
              <a:rPr lang="uk-UA" dirty="0" smtClean="0"/>
              <a:t>адміністративно-побутові приміщення;</a:t>
            </a:r>
            <a:endParaRPr lang="ru-RU" dirty="0" smtClean="0"/>
          </a:p>
          <a:p>
            <a:r>
              <a:rPr lang="uk-UA" dirty="0" smtClean="0"/>
              <a:t>технічні приміщення.</a:t>
            </a:r>
            <a:endParaRPr dirty="0"/>
          </a:p>
        </p:txBody>
      </p:sp>
      <p:pic>
        <p:nvPicPr>
          <p:cNvPr id="4" name="Picture 4" descr="https://lh5.googleusercontent.com/LWCbg94L7cXRpkt-vqhlWkVwqKt8dQF_bj_rpVtugGahUQgZdoTIVHF_uB4jB6B0SZqD_oE_X8KDRe400h7TW4jNnVspfzNLba8eWMqG1TB9VoByfOazR9hSSrVwZ8Y3sYq4h5mNpx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1860781"/>
            <a:ext cx="1714500" cy="3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1" y="1454342"/>
            <a:ext cx="8222100" cy="767700"/>
          </a:xfrm>
        </p:spPr>
        <p:txBody>
          <a:bodyPr/>
          <a:lstStyle/>
          <a:p>
            <a:r>
              <a:rPr lang="ru-RU" sz="2800" dirty="0"/>
              <a:t>Для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раціонального</a:t>
            </a:r>
            <a:r>
              <a:rPr lang="ru-RU" sz="2800" dirty="0"/>
              <a:t>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торговельно-технологічного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</a:t>
            </a:r>
            <a:r>
              <a:rPr lang="ru-RU" sz="2800" dirty="0" err="1"/>
              <a:t>необхідна</a:t>
            </a:r>
            <a:r>
              <a:rPr lang="ru-RU" sz="2800" dirty="0"/>
              <a:t> добре продумана система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всіма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операціями</a:t>
            </a:r>
            <a:r>
              <a:rPr lang="ru-RU" sz="2800" dirty="0"/>
              <a:t>. Предметами </a:t>
            </a:r>
            <a:r>
              <a:rPr lang="ru-RU" sz="2800" dirty="0" err="1"/>
              <a:t>управління</a:t>
            </a:r>
            <a:r>
              <a:rPr lang="ru-RU" sz="2800" dirty="0"/>
              <a:t> є: </a:t>
            </a:r>
            <a:br>
              <a:rPr lang="ru-RU" sz="2800" dirty="0"/>
            </a:b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1065" y="1912449"/>
            <a:ext cx="8222100" cy="2710200"/>
          </a:xfrm>
        </p:spPr>
        <p:txBody>
          <a:bodyPr/>
          <a:lstStyle/>
          <a:p>
            <a:r>
              <a:rPr lang="ru-RU" dirty="0" smtClean="0"/>
              <a:t>– </a:t>
            </a:r>
            <a:r>
              <a:rPr lang="ru-RU" dirty="0" err="1"/>
              <a:t>товарні</a:t>
            </a:r>
            <a:r>
              <a:rPr lang="ru-RU" dirty="0"/>
              <a:t> запаси; </a:t>
            </a:r>
          </a:p>
          <a:p>
            <a:r>
              <a:rPr lang="ru-RU" dirty="0"/>
              <a:t>–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товарні</a:t>
            </a:r>
            <a:r>
              <a:rPr lang="ru-RU" dirty="0"/>
              <a:t> та </a:t>
            </a:r>
            <a:r>
              <a:rPr lang="ru-RU" dirty="0" err="1"/>
              <a:t>купівельні</a:t>
            </a:r>
            <a:r>
              <a:rPr lang="ru-RU" dirty="0"/>
              <a:t> потоки; </a:t>
            </a:r>
          </a:p>
          <a:p>
            <a:r>
              <a:rPr lang="ru-RU" dirty="0"/>
              <a:t>–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" name="Picture 4" descr="https://lh5.googleusercontent.com/LWCbg94L7cXRpkt-vqhlWkVwqKt8dQF_bj_rpVtugGahUQgZdoTIVHF_uB4jB6B0SZqD_oE_X8KDRe400h7TW4jNnVspfzNLba8eWMqG1TB9VoByfOazR9hSSrVwZ8Y3sYq4h5mNpx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4" y="2058566"/>
            <a:ext cx="1714500" cy="3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bg2"/>
                </a:solidFill>
              </a:rPr>
              <a:t>Розглянемо більш докладно склад цих груп приміщень магазина</a:t>
            </a:r>
            <a:r>
              <a:rPr lang="uk-UA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sz="1800" b="1" i="1" u="sng">
              <a:solidFill>
                <a:srgbClr val="000000"/>
              </a:solidFill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191981" y="1340577"/>
            <a:ext cx="8746746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just">
              <a:spcAft>
                <a:spcPts val="1600"/>
              </a:spcAft>
              <a:buAutoNum type="arabicPeriod"/>
            </a:pPr>
            <a:r>
              <a:rPr lang="uk-UA" sz="1600" b="1" i="1" u="sng" dirty="0" smtClean="0">
                <a:solidFill>
                  <a:schemeClr val="bg2"/>
                </a:solidFill>
              </a:rPr>
              <a:t>Торговельні приміщення </a:t>
            </a:r>
            <a:r>
              <a:rPr lang="uk-UA" sz="1600" dirty="0" smtClean="0">
                <a:solidFill>
                  <a:schemeClr val="bg2"/>
                </a:solidFill>
              </a:rPr>
              <a:t>призначені для здійснення основних торгово-технологічних процесів і займають центральне місце в складі приміщень магазинів. Сукупний розмір цих приміщень характеризує величину торговельної площі магазина, у яку входить площа торговельного залу й площа для організації додаткових послуг покупцям. Показник розміру торговельної площі є однієї з найважливіших характеристик пропускної здатності й потенційного обсягу діяльності магазина.</a:t>
            </a:r>
          </a:p>
          <a:p>
            <a:pPr marL="342900" algn="just">
              <a:spcAft>
                <a:spcPts val="1600"/>
              </a:spcAft>
              <a:buFont typeface="Roboto"/>
              <a:buAutoNum type="arabicPeriod"/>
            </a:pPr>
            <a:r>
              <a:rPr lang="uk-UA" sz="1600" dirty="0" smtClean="0">
                <a:solidFill>
                  <a:schemeClr val="bg2"/>
                </a:solidFill>
              </a:rPr>
              <a:t>Приміщення для приймання, зберігання й підготовки товарів до продажу призначені для здійснення переважної частини допоміжних торгово-технологічних процесів. У загальному складі цих приміщень можуть бути виділені приміщення для розвантаження товарів, приймальні, комори, охолоджувані камери, фасувальні, приміщення для комплектування замовлень покупців і деякі інші.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342900" algn="just">
              <a:spcAft>
                <a:spcPts val="1600"/>
              </a:spcAft>
              <a:buAutoNum type="arabicPeriod"/>
            </a:pPr>
            <a:endParaRPr lang="ru-RU" sz="16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0" y="830425"/>
            <a:ext cx="9144000" cy="2912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3. </a:t>
            </a:r>
            <a:r>
              <a:rPr lang="uk-UA" sz="1600" b="1" i="1" u="sng" dirty="0" smtClean="0">
                <a:solidFill>
                  <a:schemeClr val="bg2"/>
                </a:solidFill>
              </a:rPr>
              <a:t>Підсобні приміщення </a:t>
            </a:r>
            <a:r>
              <a:rPr lang="uk-UA" sz="1600" dirty="0" smtClean="0">
                <a:solidFill>
                  <a:schemeClr val="bg2"/>
                </a:solidFill>
              </a:rPr>
              <a:t>також забезпечують здійснення окремих операцій допоміжних торгово-технологічних процесів у магазині, у першу чергу, пов'язаних з рухом тари й доставкою товарів додому покупцям. У складі цих приміщень можуть бути виділені приміщення для зберігання й ремонту тари, а також для зберігання й ремонту контейнерів; експедиції для доставки товарів покупцям; приміщення для зберігання й ремонту встаткування, приймання й зберігання склотари, зберігання пакувальних матеріалів й інвентарю й деякі інші аналогічні приміщення.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4. </a:t>
            </a:r>
            <a:r>
              <a:rPr lang="uk-UA" sz="1600" b="1" i="1" u="sng" dirty="0" smtClean="0">
                <a:solidFill>
                  <a:schemeClr val="bg2"/>
                </a:solidFill>
              </a:rPr>
              <a:t>Адміністративно-побутові приміщення</a:t>
            </a:r>
            <a:r>
              <a:rPr lang="uk-UA" sz="1600" dirty="0" smtClean="0">
                <a:solidFill>
                  <a:schemeClr val="bg2"/>
                </a:solidFill>
              </a:rPr>
              <a:t> включають кабінет директора; конторські приміщення для фахівців окремих функціональних служб; кімнати для відпочинку й прийому їжі, гардеробні, особистої гігієни й деякі інші. Питома вага площі магазина, що відводить під ці приміщення, не перевищує звичайно 5%.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5. </a:t>
            </a:r>
            <a:r>
              <a:rPr lang="uk-UA" sz="1600" b="1" i="1" u="sng" dirty="0" smtClean="0">
                <a:solidFill>
                  <a:schemeClr val="bg2"/>
                </a:solidFill>
              </a:rPr>
              <a:t>Технічні приміщення </a:t>
            </a:r>
            <a:r>
              <a:rPr lang="uk-UA" sz="1600" dirty="0" smtClean="0">
                <a:solidFill>
                  <a:schemeClr val="bg2"/>
                </a:solidFill>
              </a:rPr>
              <a:t>включають котельню, машинне відділення холодильних установок, телефонний комутатор, </a:t>
            </a:r>
            <a:r>
              <a:rPr lang="uk-UA" sz="1600" dirty="0" err="1" smtClean="0">
                <a:solidFill>
                  <a:schemeClr val="bg2"/>
                </a:solidFill>
              </a:rPr>
              <a:t>електрощитову</a:t>
            </a:r>
            <a:r>
              <a:rPr lang="uk-UA" sz="1600" dirty="0" smtClean="0">
                <a:solidFill>
                  <a:schemeClr val="bg2"/>
                </a:solidFill>
              </a:rPr>
              <a:t> й аналогічні їм приміщення. Питома вага площі магазина, що відводить під ці приміщення, становить звичайно 1-2%.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437321" y="2159155"/>
            <a:ext cx="8236800" cy="405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uk-UA" sz="1800" dirty="0" smtClean="0">
                <a:solidFill>
                  <a:schemeClr val="bg2"/>
                </a:solidFill>
              </a:rPr>
              <a:t>Залежно від типу будинку, розмірів і конфігурації торговельного залу в цих магазинах застосовуються наступні системи </a:t>
            </a:r>
            <a:r>
              <a:rPr lang="uk-UA" sz="1800" b="1" i="1" u="sng" dirty="0" smtClean="0">
                <a:solidFill>
                  <a:schemeClr val="bg2"/>
                </a:solidFill>
              </a:rPr>
              <a:t>розміщення встаткування в торговельному залі: </a:t>
            </a:r>
            <a:r>
              <a:rPr lang="uk-UA" sz="1800" dirty="0" smtClean="0">
                <a:solidFill>
                  <a:schemeClr val="bg2"/>
                </a:solidFill>
              </a:rPr>
              <a:t>лінійна з поздовжнім розміщенням устаткування; лінійна з поперечним розміщенням устаткування; </a:t>
            </a:r>
            <a:r>
              <a:rPr lang="uk-UA" sz="1800" dirty="0" err="1" smtClean="0">
                <a:solidFill>
                  <a:schemeClr val="bg2"/>
                </a:solidFill>
              </a:rPr>
              <a:t>боксова</a:t>
            </a:r>
            <a:r>
              <a:rPr lang="uk-UA" sz="1800" dirty="0" smtClean="0">
                <a:solidFill>
                  <a:schemeClr val="bg2"/>
                </a:solidFill>
              </a:rPr>
              <a:t>  </a:t>
            </a:r>
            <a:r>
              <a:rPr lang="uk-UA" sz="1800" dirty="0" smtClean="0">
                <a:solidFill>
                  <a:schemeClr val="bg2"/>
                </a:solidFill>
              </a:rPr>
              <a:t>й змішана. 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257076" y="1977738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uk-UA" dirty="0" smtClean="0"/>
              <a:t>Найбільш раціональної є </a:t>
            </a:r>
            <a:r>
              <a:rPr lang="uk-UA" u="sng" dirty="0" smtClean="0">
                <a:solidFill>
                  <a:schemeClr val="bg2"/>
                </a:solidFill>
              </a:rPr>
              <a:t>лінійна система розміщення встаткування</a:t>
            </a:r>
            <a:r>
              <a:rPr lang="uk-UA" dirty="0" smtClean="0"/>
              <a:t>. Вона дозволяє чітко формувати потоки руху покупців, створює кращі умови для угруповання й розміщення товарів.. Варіюючи довжину ліній, можна регулювати рівень концентрації покупців на різних ділянках торговельного залу.</a:t>
            </a: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4" name="Picture 2" descr="https://lh6.googleusercontent.com/EUYz4-6hI_6DRPIYa1QrJ3gRDgNo48b9ehx_82Lj9KOXksGCdIqWUY2qlSza_9VGxjctvwWReLNIiv45JqrO95W4cuV7DBotQdUtkaKuTctAuxgRTRFZoWo6r3vxpyw5iLhlHJc1cP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43" y="3449187"/>
            <a:ext cx="1688300" cy="16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62569" y="244203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uk-UA" sz="2000" b="1" i="1" u="sng" dirty="0" smtClean="0">
                <a:solidFill>
                  <a:schemeClr val="bg2"/>
                </a:solidFill>
              </a:rPr>
              <a:t>4. Загальні вимоги до проектування торговельного підприємства</a:t>
            </a:r>
            <a:endParaRPr sz="2000" b="1" i="1" u="sng">
              <a:solidFill>
                <a:schemeClr val="bg2"/>
              </a:solidFill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uk-UA" dirty="0" smtClean="0"/>
              <a:t>Проектування проходить поетапно.</a:t>
            </a:r>
          </a:p>
          <a:p>
            <a:r>
              <a:rPr lang="uk-UA" dirty="0" smtClean="0"/>
              <a:t>Перший етап - виконання </a:t>
            </a:r>
            <a:r>
              <a:rPr lang="uk-UA" dirty="0" err="1" smtClean="0"/>
              <a:t>передпроектних</a:t>
            </a:r>
            <a:r>
              <a:rPr lang="uk-UA" dirty="0" smtClean="0"/>
              <a:t> робіт (розробка техніко-економічного обґрунтування або розрахунки) і укладання договору на проектування.</a:t>
            </a:r>
            <a:endParaRPr lang="ru-RU" dirty="0" smtClean="0"/>
          </a:p>
          <a:p>
            <a:r>
              <a:rPr lang="uk-UA" dirty="0" smtClean="0"/>
              <a:t>Другий етап - розробка самого проекту. </a:t>
            </a:r>
            <a:endParaRPr lang="ru-RU" dirty="0" smtClean="0"/>
          </a:p>
          <a:p>
            <a:r>
              <a:rPr lang="uk-UA" dirty="0" smtClean="0"/>
              <a:t>Третій етап - експертиза й затвердження проекту.</a:t>
            </a:r>
            <a:endParaRPr lang="ru-RU" dirty="0" smtClean="0"/>
          </a:p>
          <a:p>
            <a:pPr marL="0" indent="0">
              <a:spcAft>
                <a:spcPts val="160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4" descr="https://lh6.googleusercontent.com/E0LWPVRBxiP6BbfFWaPV5GsgRzZ97hDKjQDGGOZBcWXmYxWtLrXsA5FLNjtdlTA9S5D2EwE48NhmtOsIvabvKf9DStCaWPmsFR5m7gpX1x0q1DZf1pHjJY24LxB8Ip3O61tOznd6n7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30" y="3013159"/>
            <a:ext cx="2592288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80" y="132235"/>
            <a:ext cx="8222100" cy="767700"/>
          </a:xfrm>
        </p:spPr>
        <p:txBody>
          <a:bodyPr/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</a:rPr>
              <a:t>Техніко-економічне обґрунтування проектування й будівництва: 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75657"/>
            <a:ext cx="9144000" cy="3089724"/>
          </a:xfrm>
        </p:spPr>
        <p:txBody>
          <a:bodyPr/>
          <a:lstStyle/>
          <a:p>
            <a:r>
              <a:rPr lang="uk-UA" sz="1600" dirty="0" smtClean="0">
                <a:solidFill>
                  <a:schemeClr val="bg2"/>
                </a:solidFill>
              </a:rPr>
              <a:t>вихідні дані й положення (посилання на документи, які дають підстави для розробки техніко-економічних обґрунтувань; дані про технічний стан об'єкта що реконструюється або розширюваного об'єкта, аналіз й оцінка його діяльності);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потужність, номенклатура продукції, спеціалізація й кооперування підприємства;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забезпечення підприємства сировиною, матеріалами й напівфабрикатами; 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вибір району, площадки для будівництва і їхня характеристика;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основні технічні рішення, склад підприємства, організація виробництва основні будівельні, об'ємно-планувальні й конструктивні рішення і їхні основні параметри;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охорона навколишнього середовища;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розрахункова вартість будівництва;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основні техніко-економічні показники будівництва й виробництва (ефективність капітальних вкладень, питомі капітальні вкладення);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висновки й пропозиції;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додатка (схема генерального плану, зведений розрахунок вартості будівництва й т.д.).</a:t>
            </a:r>
            <a:endParaRPr lang="ru-RU" sz="16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Мерчандайзинг - це інструмент просування товару в точці продажу шляхом створення в магазині атмосфери, яка сприяє здійсненню покупки.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Ціль мерчандайзингу - збільшити об’єми продаж та підняти рентабельність торгових площ за рахунок найбільш вдалого розміщення товару і створення атмосфери відповідного інформування.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chemeClr val="bg2"/>
                </a:solidFill>
              </a:rPr>
              <a:t>Принципи мерчандайзингу корисно враховувати при: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610" y="1163296"/>
            <a:ext cx="8222100" cy="2710200"/>
          </a:xfrm>
        </p:spPr>
        <p:txBody>
          <a:bodyPr/>
          <a:lstStyle/>
          <a:p>
            <a:r>
              <a:rPr lang="uk-UA" dirty="0" smtClean="0"/>
              <a:t>створенні атмосфери в магазині;</a:t>
            </a:r>
            <a:endParaRPr lang="ru-RU" dirty="0" smtClean="0"/>
          </a:p>
          <a:p>
            <a:r>
              <a:rPr lang="uk-UA" dirty="0" smtClean="0"/>
              <a:t>проектуванні торгових площ і розміщенні торгових відділів та товарів;</a:t>
            </a:r>
            <a:endParaRPr lang="ru-RU" dirty="0" smtClean="0"/>
          </a:p>
          <a:p>
            <a:r>
              <a:rPr lang="uk-UA" dirty="0" smtClean="0"/>
              <a:t>оформленні вітрин, виставочних стендів, експозицій, вказівників.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 сучасних магазинах найчастіше використовується </a:t>
            </a:r>
            <a:r>
              <a:rPr lang="uk-UA" b="1" i="1" u="sng" dirty="0" smtClean="0"/>
              <a:t>відкрита викладка </a:t>
            </a:r>
            <a:r>
              <a:rPr lang="uk-UA" dirty="0" smtClean="0"/>
              <a:t>товару, щоб споживачі могли самі взяти товар. В силу фізичної конституції покупців розрізняють </a:t>
            </a:r>
            <a:r>
              <a:rPr lang="uk-UA" b="1" i="1" u="sng" dirty="0" smtClean="0"/>
              <a:t>три рівні викладки товару: </a:t>
            </a:r>
            <a:r>
              <a:rPr lang="uk-UA" dirty="0" smtClean="0"/>
              <a:t>рівень очей, рівень рук та рівень ніг.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52" y="3826880"/>
            <a:ext cx="6038095" cy="117142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8" y="1678598"/>
            <a:ext cx="6038095" cy="2038095"/>
          </a:xfrm>
          <a:prstGeom prst="rect">
            <a:avLst/>
          </a:prstGeom>
        </p:spPr>
      </p:pic>
      <p:pic>
        <p:nvPicPr>
          <p:cNvPr id="6" name="Picture 2" descr="https://lh5.googleusercontent.com/RrSAmn9OUmxzKqtF2lMbZuyDKAjrKp2KhiiCKoaGl7ffiLuVCpY12M9pv4_aBsyc1Sc19p52L9jqqEN2ZipkSwripVT40OoMuO-zuUodNWYfaod6Sk8qci3uhAa6Q1SGtf-oSm5G7Z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60" y="204126"/>
            <a:ext cx="2543460" cy="2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4" y="1696277"/>
            <a:ext cx="7741976" cy="241852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4" descr="https://lh6.googleusercontent.com/E0LWPVRBxiP6BbfFWaPV5GsgRzZ97hDKjQDGGOZBcWXmYxWtLrXsA5FLNjtdlTA9S5D2EwE48NhmtOsIvabvKf9DStCaWPmsFR5m7gpX1x0q1DZf1pHjJY24LxB8Ip3O61tOznd6n7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08" y="-152949"/>
            <a:ext cx="2592288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66" y="1919075"/>
            <a:ext cx="6133333" cy="2390476"/>
          </a:xfrm>
          <a:prstGeom prst="rect">
            <a:avLst/>
          </a:prstGeom>
        </p:spPr>
      </p:pic>
      <p:pic>
        <p:nvPicPr>
          <p:cNvPr id="5" name="Picture 2" descr="https://lh5.googleusercontent.com/Dr18UFrg0BvlNAOE9Axviy2cwqt7mQM2ahcvOKhX9yCq6wDk12UEbomp-dfXvtsWRFvuhk47B6qG6ABs9qJOdVgg5RHRAdi1NLiQeyAVfKYQ_deBZk_9LdYoO7dTNvsRiYyLwfbUY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85"/>
            <a:ext cx="2497967" cy="20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4.googleusercontent.com/30SU-SZ3wE75XsO31cNLcL27HQx-EPEygVfhdPD0iTkevo6nleAIHx7qUHT_S-bnr5cON7kNAXOM42i5N9SGJfI1XYjgPoWCi_2Umqr0_CBhHLeXCrh29jWUAikdVNOJfmmjFLhWi0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" y="2559820"/>
            <a:ext cx="1862510" cy="20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dirty="0"/>
              <a:t>У </a:t>
            </a:r>
            <a:r>
              <a:rPr lang="ru-RU" dirty="0" err="1"/>
              <a:t>магазині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безперебійну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smtClean="0"/>
              <a:t>шляхом  </a:t>
            </a:r>
            <a:r>
              <a:rPr lang="ru-RU" dirty="0" err="1"/>
              <a:t>повсякденного</a:t>
            </a:r>
            <a:r>
              <a:rPr lang="ru-RU" dirty="0"/>
              <a:t>  </a:t>
            </a:r>
            <a:r>
              <a:rPr lang="ru-RU" dirty="0" err="1"/>
              <a:t>управління</a:t>
            </a:r>
            <a:r>
              <a:rPr lang="ru-RU" dirty="0"/>
              <a:t>  </a:t>
            </a:r>
            <a:r>
              <a:rPr lang="ru-RU" dirty="0" err="1"/>
              <a:t>товарними</a:t>
            </a:r>
            <a:r>
              <a:rPr lang="ru-RU" dirty="0"/>
              <a:t>  запасами  (ТЗ).  У  </a:t>
            </a:r>
            <a:r>
              <a:rPr lang="ru-RU" dirty="0" err="1"/>
              <a:t>випадку</a:t>
            </a:r>
            <a:r>
              <a:rPr lang="ru-RU" dirty="0"/>
              <a:t>  </a:t>
            </a:r>
            <a:r>
              <a:rPr lang="ru-RU" dirty="0" err="1"/>
              <a:t>зниження</a:t>
            </a:r>
            <a:r>
              <a:rPr lang="ru-RU" dirty="0"/>
              <a:t>  </a:t>
            </a:r>
            <a:r>
              <a:rPr lang="ru-RU" dirty="0" err="1"/>
              <a:t>обсягів</a:t>
            </a:r>
            <a:r>
              <a:rPr lang="ru-RU" dirty="0"/>
              <a:t> 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 </a:t>
            </a:r>
            <a:r>
              <a:rPr lang="ru-RU" dirty="0"/>
              <a:t>причини  та </a:t>
            </a:r>
            <a:r>
              <a:rPr lang="ru-RU" dirty="0" err="1"/>
              <a:t>вживаються</a:t>
            </a:r>
            <a:r>
              <a:rPr lang="ru-RU" dirty="0"/>
              <a:t>  заходи  </a:t>
            </a:r>
            <a:r>
              <a:rPr lang="ru-RU" dirty="0" err="1"/>
              <a:t>щодо</a:t>
            </a:r>
            <a:r>
              <a:rPr lang="ru-RU" dirty="0"/>
              <a:t> 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завезення</a:t>
            </a:r>
            <a:r>
              <a:rPr lang="ru-RU" dirty="0"/>
              <a:t>  </a:t>
            </a:r>
            <a:r>
              <a:rPr lang="ru-RU" dirty="0" err="1"/>
              <a:t>товарів</a:t>
            </a:r>
            <a:r>
              <a:rPr lang="ru-RU" dirty="0"/>
              <a:t>  до  магазину.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перевищили</a:t>
            </a:r>
            <a:r>
              <a:rPr lang="ru-RU" dirty="0" smtClean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, то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причини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перевищення</a:t>
            </a:r>
            <a:r>
              <a:rPr lang="ru-RU" dirty="0"/>
              <a:t> й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endParaRPr lang="ru-RU" dirty="0"/>
          </a:p>
          <a:p>
            <a:pPr marL="11430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 до магазину. </a:t>
            </a:r>
            <a:endParaRPr lang="uk-UA" dirty="0"/>
          </a:p>
        </p:txBody>
      </p:sp>
      <p:pic>
        <p:nvPicPr>
          <p:cNvPr id="4" name="Picture 2" descr="https://lh4.googleusercontent.com/30SU-SZ3wE75XsO31cNLcL27HQx-EPEygVfhdPD0iTkevo6nleAIHx7qUHT_S-bnr5cON7kNAXOM42i5N9SGJfI1XYjgPoWCi_2Umqr0_CBhHLeXCrh29jWUAikdVNOJfmmjFLhWi0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98617"/>
            <a:ext cx="1981200" cy="22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2038799"/>
            <a:ext cx="6247619" cy="259047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https://lh4.googleusercontent.com/30SU-SZ3wE75XsO31cNLcL27HQx-EPEygVfhdPD0iTkevo6nleAIHx7qUHT_S-bnr5cON7kNAXOM42i5N9SGJfI1XYjgPoWCi_2Umqr0_CBhHLeXCrh29jWUAikdVNOJfmmjFLhWi0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93" y="89475"/>
            <a:ext cx="3137399" cy="34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872" y="1587771"/>
            <a:ext cx="8665475" cy="271020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/>
              <a:t>Причини </a:t>
            </a:r>
            <a:r>
              <a:rPr lang="ru-RU" dirty="0" err="1"/>
              <a:t>появи</a:t>
            </a:r>
            <a:r>
              <a:rPr lang="ru-RU" dirty="0"/>
              <a:t>  –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купівельного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</a:t>
            </a:r>
            <a:r>
              <a:rPr lang="ru-RU" dirty="0" err="1"/>
              <a:t>прорахунки</a:t>
            </a:r>
            <a:r>
              <a:rPr lang="ru-RU" dirty="0"/>
              <a:t>  при </a:t>
            </a:r>
            <a:r>
              <a:rPr lang="ru-RU" dirty="0" err="1"/>
              <a:t>визначенні</a:t>
            </a:r>
            <a:r>
              <a:rPr lang="ru-RU" dirty="0"/>
              <a:t> потреби в товарах, 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недотримання</a:t>
            </a:r>
            <a:r>
              <a:rPr lang="ru-RU" dirty="0"/>
              <a:t> </a:t>
            </a:r>
            <a:r>
              <a:rPr lang="ru-RU" dirty="0" err="1"/>
              <a:t>строків</a:t>
            </a:r>
            <a:r>
              <a:rPr lang="ru-RU" dirty="0"/>
              <a:t> завозу </a:t>
            </a:r>
            <a:r>
              <a:rPr lang="ru-RU" dirty="0" err="1"/>
              <a:t>товарів</a:t>
            </a:r>
            <a:r>
              <a:rPr lang="ru-RU" dirty="0"/>
              <a:t> до магазину. </a:t>
            </a:r>
          </a:p>
          <a:p>
            <a:pPr marL="114300" indent="0" algn="just">
              <a:buNone/>
            </a:pP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–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рекламування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 ярмарок-</a:t>
            </a:r>
            <a:r>
              <a:rPr lang="ru-RU" dirty="0" err="1"/>
              <a:t>розпродажів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активацій</a:t>
            </a:r>
            <a:r>
              <a:rPr lang="ru-RU" dirty="0"/>
              <a:t>. </a:t>
            </a:r>
          </a:p>
          <a:p>
            <a:pPr marL="114300" indent="0" algn="just">
              <a:buNone/>
            </a:pPr>
            <a:r>
              <a:rPr lang="ru-RU" dirty="0" err="1"/>
              <a:t>Управління</a:t>
            </a:r>
            <a:r>
              <a:rPr lang="ru-RU" dirty="0"/>
              <a:t>  </a:t>
            </a:r>
            <a:r>
              <a:rPr lang="ru-RU" dirty="0" err="1"/>
              <a:t>асортиментом</a:t>
            </a:r>
            <a:r>
              <a:rPr lang="ru-RU" dirty="0"/>
              <a:t>  </a:t>
            </a:r>
            <a:r>
              <a:rPr lang="ru-RU" dirty="0" err="1"/>
              <a:t>товарів</a:t>
            </a:r>
            <a:r>
              <a:rPr lang="ru-RU" dirty="0"/>
              <a:t>  </a:t>
            </a:r>
            <a:r>
              <a:rPr lang="ru-RU" dirty="0" err="1"/>
              <a:t>передбачає</a:t>
            </a:r>
            <a:r>
              <a:rPr lang="ru-RU" dirty="0"/>
              <a:t>  </a:t>
            </a:r>
            <a:r>
              <a:rPr lang="ru-RU" dirty="0" err="1"/>
              <a:t>систематичний</a:t>
            </a:r>
            <a:r>
              <a:rPr lang="ru-RU" dirty="0"/>
              <a:t>  контроль  </a:t>
            </a:r>
            <a:r>
              <a:rPr lang="ru-RU" dirty="0" smtClean="0"/>
              <a:t>за 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асортиментного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.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належать </a:t>
            </a:r>
            <a:r>
              <a:rPr lang="ru-RU" dirty="0" err="1"/>
              <a:t>такі</a:t>
            </a:r>
            <a:r>
              <a:rPr lang="ru-RU" dirty="0"/>
              <a:t>: </a:t>
            </a:r>
          </a:p>
          <a:p>
            <a:r>
              <a:rPr lang="ru-RU" dirty="0"/>
              <a:t>– </a:t>
            </a:r>
            <a:r>
              <a:rPr lang="ru-RU" dirty="0" err="1"/>
              <a:t>достатня</a:t>
            </a:r>
            <a:r>
              <a:rPr lang="ru-RU" dirty="0"/>
              <a:t> </a:t>
            </a:r>
            <a:r>
              <a:rPr lang="ru-RU" dirty="0" err="1"/>
              <a:t>повнота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в межах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тісний</a:t>
            </a:r>
            <a:r>
              <a:rPr lang="ru-RU" dirty="0"/>
              <a:t> </a:t>
            </a:r>
            <a:r>
              <a:rPr lang="ru-RU" dirty="0" err="1"/>
              <a:t>взаємозв’язок</a:t>
            </a:r>
            <a:r>
              <a:rPr lang="ru-RU" dirty="0"/>
              <a:t> з </a:t>
            </a:r>
            <a:r>
              <a:rPr lang="ru-RU" dirty="0" err="1"/>
              <a:t>товарними</a:t>
            </a:r>
            <a:r>
              <a:rPr lang="ru-RU" dirty="0"/>
              <a:t> запасами. </a:t>
            </a:r>
            <a:endParaRPr lang="uk-UA" dirty="0"/>
          </a:p>
        </p:txBody>
      </p:sp>
      <p:pic>
        <p:nvPicPr>
          <p:cNvPr id="4" name="Picture 2" descr="https://lh6.googleusercontent.com/fqlltoHFIxnFcxF3p9etxbhrPZb43dTdPZtDL85_My0_n24NU6MLZ_uUjhs9c5SOAmVRg01k01OXEGCdArjis79d7961DJmmWYlWI9ICmm8FbascEBhVtK-JxClg6fBQJsNvW15t-W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-32285"/>
            <a:ext cx="1598411" cy="18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874" y="1733545"/>
            <a:ext cx="8222100" cy="2710200"/>
          </a:xfrm>
        </p:spPr>
        <p:txBody>
          <a:bodyPr/>
          <a:lstStyle/>
          <a:p>
            <a:r>
              <a:rPr lang="ru-RU" dirty="0"/>
              <a:t>Основною  метою  </a:t>
            </a:r>
            <a:r>
              <a:rPr lang="ru-RU" dirty="0" err="1"/>
              <a:t>управління</a:t>
            </a:r>
            <a:r>
              <a:rPr lang="ru-RU" dirty="0"/>
              <a:t>  </a:t>
            </a:r>
            <a:r>
              <a:rPr lang="ru-RU" dirty="0" err="1"/>
              <a:t>товарними</a:t>
            </a:r>
            <a:r>
              <a:rPr lang="ru-RU" dirty="0"/>
              <a:t>  потоками  є  </a:t>
            </a:r>
            <a:r>
              <a:rPr lang="ru-RU" dirty="0" err="1"/>
              <a:t>забезпечення</a:t>
            </a:r>
            <a:r>
              <a:rPr lang="ru-RU" dirty="0"/>
              <a:t>  </a:t>
            </a:r>
            <a:r>
              <a:rPr lang="ru-RU" dirty="0" err="1"/>
              <a:t>високої</a:t>
            </a:r>
            <a:r>
              <a:rPr lang="ru-RU" dirty="0"/>
              <a:t>  </a:t>
            </a:r>
            <a:r>
              <a:rPr lang="ru-RU" dirty="0" err="1"/>
              <a:t>продуктивності</a:t>
            </a:r>
            <a:r>
              <a:rPr lang="ru-RU" dirty="0"/>
              <a:t>  </a:t>
            </a:r>
            <a:r>
              <a:rPr lang="ru-RU" dirty="0" err="1"/>
              <a:t>праці</a:t>
            </a:r>
            <a:r>
              <a:rPr lang="ru-RU" dirty="0"/>
              <a:t> персоналу магазину та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часу на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у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залі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4" name="Picture 2" descr="https://lh5.googleusercontent.com/Dr18UFrg0BvlNAOE9Axviy2cwqt7mQM2ahcvOKhX9yCq6wDk12UEbomp-dfXvtsWRFvuhk47B6qG6ABs9qJOdVgg5RHRAdi1NLiQeyAVfKYQ_deBZk_9LdYoO7dTNvsRiYyLwfbUY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07" y="2540022"/>
            <a:ext cx="3297188" cy="27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12" y="1680536"/>
            <a:ext cx="8897387" cy="271020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1600" dirty="0" err="1" smtClean="0"/>
              <a:t>Управління</a:t>
            </a:r>
            <a:r>
              <a:rPr lang="ru-RU" sz="1600" dirty="0" smtClean="0"/>
              <a:t>  </a:t>
            </a:r>
            <a:r>
              <a:rPr lang="ru-RU" sz="1600" dirty="0" err="1" smtClean="0"/>
              <a:t>купівельними</a:t>
            </a:r>
            <a:r>
              <a:rPr lang="ru-RU" sz="1600" dirty="0" smtClean="0"/>
              <a:t>  потоками  </a:t>
            </a:r>
            <a:r>
              <a:rPr lang="ru-RU" sz="1600" dirty="0" err="1" smtClean="0"/>
              <a:t>передбачає</a:t>
            </a:r>
            <a:r>
              <a:rPr lang="ru-RU" sz="1600" dirty="0" smtClean="0"/>
              <a:t>  </a:t>
            </a:r>
            <a:r>
              <a:rPr lang="ru-RU" sz="1600" dirty="0" err="1" smtClean="0"/>
              <a:t>рівномірне</a:t>
            </a:r>
            <a:r>
              <a:rPr lang="ru-RU" sz="1600" dirty="0" smtClean="0"/>
              <a:t>  </a:t>
            </a:r>
            <a:r>
              <a:rPr lang="ru-RU" sz="1600" dirty="0" err="1" smtClean="0"/>
              <a:t>розподілення</a:t>
            </a:r>
            <a:r>
              <a:rPr lang="ru-RU" sz="1600" dirty="0" smtClean="0"/>
              <a:t>  </a:t>
            </a:r>
            <a:r>
              <a:rPr lang="ru-RU" sz="1600" dirty="0" err="1" smtClean="0"/>
              <a:t>покупців</a:t>
            </a:r>
            <a:r>
              <a:rPr lang="ru-RU" sz="1600" dirty="0" smtClean="0"/>
              <a:t>  у </a:t>
            </a:r>
          </a:p>
          <a:p>
            <a:pPr marL="114300" indent="0" algn="just">
              <a:buNone/>
            </a:pPr>
            <a:r>
              <a:rPr lang="ru-RU" sz="1600" dirty="0" err="1" smtClean="0"/>
              <a:t>торговельному</a:t>
            </a:r>
            <a:r>
              <a:rPr lang="ru-RU" sz="1600" dirty="0" smtClean="0"/>
              <a:t>  </a:t>
            </a:r>
            <a:r>
              <a:rPr lang="ru-RU" sz="1600" dirty="0" err="1" smtClean="0"/>
              <a:t>залі</a:t>
            </a:r>
            <a:r>
              <a:rPr lang="ru-RU" sz="1600" dirty="0" smtClean="0"/>
              <a:t>  та 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 умов  для  </a:t>
            </a:r>
            <a:r>
              <a:rPr lang="ru-RU" sz="1600" dirty="0" err="1" smtClean="0"/>
              <a:t>їх</a:t>
            </a:r>
            <a:r>
              <a:rPr lang="ru-RU" sz="1600" dirty="0" smtClean="0"/>
              <a:t>  </a:t>
            </a:r>
            <a:r>
              <a:rPr lang="ru-RU" sz="1600" dirty="0" err="1" smtClean="0"/>
              <a:t>вільного</a:t>
            </a:r>
            <a:r>
              <a:rPr lang="ru-RU" sz="1600" dirty="0" smtClean="0"/>
              <a:t>  </a:t>
            </a:r>
            <a:r>
              <a:rPr lang="ru-RU" sz="1600" dirty="0" err="1" smtClean="0"/>
              <a:t>переміщення</a:t>
            </a:r>
            <a:r>
              <a:rPr lang="ru-RU" sz="1600" dirty="0" smtClean="0"/>
              <a:t>,  </a:t>
            </a:r>
            <a:r>
              <a:rPr lang="ru-RU" sz="1600" dirty="0" err="1" smtClean="0"/>
              <a:t>вибору</a:t>
            </a:r>
            <a:r>
              <a:rPr lang="ru-RU" sz="1600" dirty="0" smtClean="0"/>
              <a:t>  та  оплати  </a:t>
            </a:r>
            <a:r>
              <a:rPr lang="ru-RU" sz="1600" dirty="0" err="1" smtClean="0"/>
              <a:t>товарів</a:t>
            </a:r>
            <a:r>
              <a:rPr lang="ru-RU" sz="1600" dirty="0" smtClean="0"/>
              <a:t>.  У </a:t>
            </a:r>
            <a:r>
              <a:rPr lang="ru-RU" sz="1600" dirty="0" err="1" smtClean="0"/>
              <a:t>регулюванні</a:t>
            </a:r>
            <a:r>
              <a:rPr lang="ru-RU" sz="1600" dirty="0" smtClean="0"/>
              <a:t>  </a:t>
            </a:r>
            <a:r>
              <a:rPr lang="ru-RU" sz="1600" dirty="0" err="1" smtClean="0"/>
              <a:t>потоків</a:t>
            </a:r>
            <a:r>
              <a:rPr lang="ru-RU" sz="1600" dirty="0" smtClean="0"/>
              <a:t>  </a:t>
            </a:r>
            <a:r>
              <a:rPr lang="ru-RU" sz="1600" dirty="0" err="1" smtClean="0"/>
              <a:t>покупців</a:t>
            </a:r>
            <a:r>
              <a:rPr lang="ru-RU" sz="1600" dirty="0" smtClean="0"/>
              <a:t>  </a:t>
            </a:r>
            <a:r>
              <a:rPr lang="ru-RU" sz="1600" dirty="0" err="1" smtClean="0"/>
              <a:t>істотну</a:t>
            </a:r>
            <a:r>
              <a:rPr lang="ru-RU" sz="1600" dirty="0" smtClean="0"/>
              <a:t> роль  </a:t>
            </a:r>
            <a:r>
              <a:rPr lang="ru-RU" sz="1600" dirty="0" err="1" smtClean="0"/>
              <a:t>відіграють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розрахункові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вузли</a:t>
            </a:r>
            <a:r>
              <a:rPr lang="ru-RU" sz="1600" dirty="0" smtClean="0"/>
              <a:t>, 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 </a:t>
            </a:r>
            <a:r>
              <a:rPr lang="ru-RU" sz="1600" dirty="0" err="1" smtClean="0"/>
              <a:t>достатню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пропускну</a:t>
            </a:r>
            <a:r>
              <a:rPr lang="ru-RU" sz="1600" dirty="0" smtClean="0"/>
              <a:t>  </a:t>
            </a:r>
            <a:r>
              <a:rPr lang="ru-RU" sz="1600" dirty="0" err="1" smtClean="0"/>
              <a:t>здатність</a:t>
            </a:r>
            <a:r>
              <a:rPr lang="ru-RU" sz="1600" dirty="0" smtClean="0"/>
              <a:t>,  а  </a:t>
            </a:r>
            <a:r>
              <a:rPr lang="ru-RU" sz="1600" dirty="0" err="1" smtClean="0"/>
              <a:t>це</a:t>
            </a:r>
            <a:r>
              <a:rPr lang="ru-RU" sz="1600" dirty="0" smtClean="0"/>
              <a:t>  </a:t>
            </a:r>
            <a:r>
              <a:rPr lang="ru-RU" sz="1600" dirty="0" err="1" smtClean="0"/>
              <a:t>забезпечується</a:t>
            </a:r>
            <a:r>
              <a:rPr lang="ru-RU" sz="1600" dirty="0" smtClean="0"/>
              <a:t>  </a:t>
            </a:r>
            <a:r>
              <a:rPr lang="ru-RU" sz="1600" dirty="0" err="1" smtClean="0"/>
              <a:t>раціональним</a:t>
            </a:r>
            <a:r>
              <a:rPr lang="ru-RU" sz="1600" dirty="0" smtClean="0"/>
              <a:t>  </a:t>
            </a:r>
            <a:r>
              <a:rPr lang="ru-RU" sz="1600" dirty="0" err="1" smtClean="0"/>
              <a:t>вибором</a:t>
            </a:r>
            <a:r>
              <a:rPr lang="ru-RU" sz="1600" dirty="0" smtClean="0"/>
              <a:t>  контрольно-</a:t>
            </a:r>
            <a:r>
              <a:rPr lang="ru-RU" sz="1600" dirty="0" err="1" smtClean="0"/>
              <a:t>касових</a:t>
            </a:r>
            <a:r>
              <a:rPr lang="ru-RU" sz="1600" dirty="0" smtClean="0"/>
              <a:t>  </a:t>
            </a:r>
            <a:r>
              <a:rPr lang="ru-RU" sz="1600" dirty="0" err="1" smtClean="0"/>
              <a:t>апаратів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правильним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визначенням</a:t>
            </a:r>
            <a:r>
              <a:rPr lang="ru-RU" sz="1600" dirty="0" smtClean="0"/>
              <a:t> потреб у них та </a:t>
            </a:r>
            <a:r>
              <a:rPr lang="ru-RU" sz="1600" dirty="0" err="1" smtClean="0"/>
              <a:t>кваліфікації</a:t>
            </a:r>
            <a:r>
              <a:rPr lang="ru-RU" sz="1600" dirty="0" smtClean="0"/>
              <a:t>  </a:t>
            </a:r>
            <a:r>
              <a:rPr lang="ru-RU" sz="1600" dirty="0" err="1" smtClean="0"/>
              <a:t>контролерів-касирів</a:t>
            </a:r>
            <a:r>
              <a:rPr lang="ru-RU" sz="1600" dirty="0" smtClean="0"/>
              <a:t>. </a:t>
            </a:r>
          </a:p>
          <a:p>
            <a:pPr marL="114300" indent="0" algn="just">
              <a:buNone/>
            </a:pPr>
            <a:r>
              <a:rPr lang="ru-RU" sz="1600" dirty="0" err="1" smtClean="0"/>
              <a:t>Управління</a:t>
            </a:r>
            <a:r>
              <a:rPr lang="ru-RU" sz="1600" dirty="0" smtClean="0"/>
              <a:t>  </a:t>
            </a:r>
            <a:r>
              <a:rPr lang="ru-RU" sz="1600" dirty="0" err="1" smtClean="0"/>
              <a:t>процесом</a:t>
            </a:r>
            <a:r>
              <a:rPr lang="ru-RU" sz="1600" dirty="0" smtClean="0"/>
              <a:t>  </a:t>
            </a:r>
            <a:r>
              <a:rPr lang="ru-RU" sz="1600" dirty="0" err="1" smtClean="0"/>
              <a:t>обслуговування</a:t>
            </a:r>
            <a:r>
              <a:rPr lang="ru-RU" sz="1600" dirty="0" smtClean="0"/>
              <a:t> 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 у  </a:t>
            </a:r>
            <a:r>
              <a:rPr lang="ru-RU" sz="1600" dirty="0" err="1" smtClean="0"/>
              <a:t>тісному</a:t>
            </a:r>
            <a:r>
              <a:rPr lang="ru-RU" sz="1600" dirty="0" smtClean="0"/>
              <a:t>  </a:t>
            </a:r>
            <a:r>
              <a:rPr lang="ru-RU" sz="1600" dirty="0" err="1" smtClean="0"/>
              <a:t>взаємозв’язку</a:t>
            </a:r>
            <a:r>
              <a:rPr lang="ru-RU" sz="1600" dirty="0" smtClean="0"/>
              <a:t>  </a:t>
            </a:r>
            <a:r>
              <a:rPr lang="ru-RU" sz="1600" dirty="0" err="1" smtClean="0"/>
              <a:t>із</a:t>
            </a:r>
            <a:r>
              <a:rPr lang="ru-RU" sz="1600" dirty="0" smtClean="0"/>
              <a:t>  </a:t>
            </a:r>
            <a:r>
              <a:rPr lang="ru-RU" sz="1600" dirty="0" err="1" smtClean="0"/>
              <a:t>вдосконаленням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торговельно-технологічного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,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торговельних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працівників</a:t>
            </a:r>
            <a:r>
              <a:rPr lang="ru-RU" sz="1600" dirty="0" smtClean="0"/>
              <a:t>, з </a:t>
            </a:r>
            <a:r>
              <a:rPr lang="ru-RU" sz="1600" dirty="0" err="1" smtClean="0"/>
              <a:t>дотриманням</a:t>
            </a:r>
            <a:r>
              <a:rPr lang="ru-RU" sz="1600" dirty="0" smtClean="0"/>
              <a:t> ними правил продажу </a:t>
            </a:r>
            <a:r>
              <a:rPr lang="ru-RU" sz="1600" dirty="0" err="1" smtClean="0"/>
              <a:t>товарів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. Тому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систематично </a:t>
            </a:r>
            <a:r>
              <a:rPr lang="ru-RU" sz="1600" dirty="0" err="1" smtClean="0"/>
              <a:t>вивчати</a:t>
            </a:r>
            <a:r>
              <a:rPr lang="ru-RU" sz="1600" dirty="0" smtClean="0"/>
              <a:t> думку </a:t>
            </a:r>
            <a:r>
              <a:rPr lang="ru-RU" sz="1600" dirty="0" err="1" smtClean="0"/>
              <a:t>покупців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методи</a:t>
            </a:r>
            <a:r>
              <a:rPr lang="ru-RU" sz="1600" dirty="0" smtClean="0"/>
              <a:t> продажу </a:t>
            </a:r>
            <a:r>
              <a:rPr lang="ru-RU" sz="1600" dirty="0" err="1" smtClean="0"/>
              <a:t>товарів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асортимент</a:t>
            </a:r>
            <a:r>
              <a:rPr lang="ru-RU" sz="1600" dirty="0" smtClean="0"/>
              <a:t> та </a:t>
            </a:r>
            <a:r>
              <a:rPr lang="ru-RU" sz="1600" dirty="0" err="1" smtClean="0"/>
              <a:t>допоміжні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покупцям</a:t>
            </a:r>
            <a:r>
              <a:rPr lang="ru-RU" sz="1600" dirty="0" smtClean="0"/>
              <a:t>. </a:t>
            </a:r>
            <a:endParaRPr lang="uk-UA" sz="1600" dirty="0"/>
          </a:p>
        </p:txBody>
      </p:sp>
      <p:pic>
        <p:nvPicPr>
          <p:cNvPr id="4" name="Picture 2" descr="https://lh6.googleusercontent.com/EUYz4-6hI_6DRPIYa1QrJ3gRDgNo48b9ehx_82Lj9KOXksGCdIqWUY2qlSza_9VGxjctvwWReLNIiv45JqrO95W4cuV7DBotQdUtkaKuTctAuxgRTRFZoWo6r3vxpyw5iLhlHJc1cP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93" y="181113"/>
            <a:ext cx="1499423" cy="14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62569" y="878684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R="12700" indent="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600" b="1" i="1" u="sng" dirty="0" smtClean="0">
                <a:solidFill>
                  <a:schemeClr val="bg2"/>
                </a:solidFill>
              </a:rPr>
              <a:t>Торгово-технологічний процес (ТТП) </a:t>
            </a:r>
            <a:r>
              <a:rPr lang="uk-UA" sz="1600" b="1" dirty="0" smtClean="0">
                <a:solidFill>
                  <a:schemeClr val="bg2"/>
                </a:solidFill>
              </a:rPr>
              <a:t>у магазині являє собою комплекс взаємозалежних торговельних (комерційних) і технологічних операцій й є завершальною стадією всього руху товарів.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616764" y="1736035"/>
            <a:ext cx="7077235" cy="289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b="1" i="1" u="sng" dirty="0" smtClean="0"/>
              <a:t>Структура торгово-технологічного процесу </a:t>
            </a:r>
            <a:r>
              <a:rPr lang="uk-UA" dirty="0" smtClean="0"/>
              <a:t>залежить від ступеня господарської самостійності магазина, застосовуваного методу продажу товарів, типу, розміру й інших факторів.</a:t>
            </a:r>
            <a:endParaRPr lang="ru-RU" dirty="0" smtClean="0"/>
          </a:p>
          <a:p>
            <a:r>
              <a:rPr lang="uk-UA" dirty="0" smtClean="0"/>
              <a:t>Більшу роль у торгово-технологічному процесі грають </a:t>
            </a:r>
            <a:r>
              <a:rPr lang="uk-UA" b="1" i="1" u="sng" dirty="0" smtClean="0"/>
              <a:t>комерційні операції. </a:t>
            </a:r>
            <a:r>
              <a:rPr lang="uk-UA" dirty="0" smtClean="0"/>
              <a:t>Їхня своєчасність й якість виконання впливають на широту й глибину асортиментів, безперебійність торгівлі. Це - вивчення попиту, складання заявок, формування оптимальних асортиментів, організація реклами й інформації.</a:t>
            </a:r>
            <a:endParaRPr lang="ru-RU" dirty="0" smtClean="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4" descr="https://lh5.googleusercontent.com/LWCbg94L7cXRpkt-vqhlWkVwqKt8dQF_bj_rpVtugGahUQgZdoTIVHF_uB4jB6B0SZqD_oE_X8KDRe400h7TW4jNnVspfzNLba8eWMqG1TB9VoByfOazR9hSSrVwZ8Y3sYq4h5mNpx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" y="1736035"/>
            <a:ext cx="1714500" cy="3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2"/>
                </a:solidFill>
              </a:rPr>
              <a:t>Весь торгово-технологічний процес можна розділити на дві основні частини:</a:t>
            </a:r>
            <a:r>
              <a:rPr lang="ru-RU" sz="2400" b="1" dirty="0" smtClean="0">
                <a:solidFill>
                  <a:schemeClr val="bg2"/>
                </a:solidFill>
              </a:rPr>
              <a:t/>
            </a:r>
            <a:br>
              <a:rPr lang="ru-RU" sz="2400" b="1" dirty="0" smtClean="0">
                <a:solidFill>
                  <a:schemeClr val="bg2"/>
                </a:solidFill>
              </a:rPr>
            </a:b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10343"/>
            <a:ext cx="9144000" cy="3043071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1. </a:t>
            </a:r>
            <a:r>
              <a:rPr lang="uk-UA" sz="1600" b="1" dirty="0" smtClean="0">
                <a:solidFill>
                  <a:schemeClr val="bg2"/>
                </a:solidFill>
              </a:rPr>
              <a:t>Допоміжний ТТП - операції з товарами до пропозиції їхнім покупцям</a:t>
            </a:r>
            <a:r>
              <a:rPr lang="uk-UA" sz="1600" dirty="0" smtClean="0">
                <a:solidFill>
                  <a:schemeClr val="bg2"/>
                </a:solidFill>
              </a:rPr>
              <a:t>: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розвантаження транспортних засобів;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доставка товару в зону прийому;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приймання товару по кількості і якості;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доставка товару в зону зберігання, підготовка до продажу або безпосередньо в торговельний зал залежно від ступеня готовності до продажу);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зберігання товарів;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підготовка до продажу;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переміщення в торговельний зал, викладення на торговельному встаткуванні.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1600" b="1" dirty="0" smtClean="0">
                <a:solidFill>
                  <a:schemeClr val="bg2"/>
                </a:solidFill>
              </a:rPr>
              <a:t>2. Основний ТТП -</a:t>
            </a:r>
            <a:r>
              <a:rPr lang="uk-UA" sz="1600" dirty="0" smtClean="0">
                <a:solidFill>
                  <a:schemeClr val="bg2"/>
                </a:solidFill>
              </a:rPr>
              <a:t> операції безпосереднього обслуговування покупців (найбільш відповідальна частина торгово-технологічного процесу в магазині);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- зустріч покупців;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- пропозиція, показ товару;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- відбір товарів покупцями;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- розрахунок за відібрані товари;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1600" dirty="0" smtClean="0">
                <a:solidFill>
                  <a:schemeClr val="bg2"/>
                </a:solidFill>
              </a:rPr>
              <a:t>- надання покупцям додаткових послуг.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lh6.googleusercontent.com/fqlltoHFIxnFcxF3p9etxbhrPZb43dTdPZtDL85_My0_n24NU6MLZ_uUjhs9c5SOAmVRg01k01OXEGCdArjis79d7961DJmmWYlWI9ICmm8FbascEBhVtK-JxClg6fBQJsNvW15t-W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44" y="3472069"/>
            <a:ext cx="1587556" cy="18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31" y="0"/>
            <a:ext cx="8222100" cy="767700"/>
          </a:xfrm>
        </p:spPr>
        <p:txBody>
          <a:bodyPr/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</a:rPr>
              <a:t>Структура й послідовність виконання операцій торгово-технологічного процесу, на торговельному підприємстві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 l="29015" t="22069" r="29190" b="7378"/>
          <a:stretch>
            <a:fillRect/>
          </a:stretch>
        </p:blipFill>
        <p:spPr bwMode="auto">
          <a:xfrm>
            <a:off x="2416628" y="650270"/>
            <a:ext cx="4577979" cy="433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1935</Words>
  <Application>Microsoft Office PowerPoint</Application>
  <PresentationFormat>Экран (16:9)</PresentationFormat>
  <Paragraphs>142</Paragraphs>
  <Slides>30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Times New Roman</vt:lpstr>
      <vt:lpstr>Arial</vt:lpstr>
      <vt:lpstr>Roboto</vt:lpstr>
      <vt:lpstr>Material</vt:lpstr>
      <vt:lpstr>Тема 5. Організація торгово-технологічного процесу в магазині. Основи проектування магазинів. </vt:lpstr>
      <vt:lpstr>Для забезпечення раціонального здійснення торговельно-технологічного процесу необхідна добре продумана система управління всіма його операціями. Предметами управління є:  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Торгово-технологічний процес (ТТП) у магазині являє собою комплекс взаємозалежних торговельних (комерційних) і технологічних операцій й є завершальною стадією всього руху товарів.</vt:lpstr>
      <vt:lpstr> Весь торгово-технологічний процес можна розділити на дві основні частини: </vt:lpstr>
      <vt:lpstr>Структура й послідовність виконання операцій торгово-технологічного процесу, на торговельному підприємстві</vt:lpstr>
      <vt:lpstr> </vt:lpstr>
      <vt:lpstr>Презентация PowerPoint</vt:lpstr>
      <vt:lpstr>Презентация PowerPoint</vt:lpstr>
      <vt:lpstr> Товари тривалого зберігання розташовують у глибину складу, і, навпаки, з високою оборотністю ближче до виходу. </vt:lpstr>
      <vt:lpstr>На третьому етапі ТТП - організація й технологія зберігання, підготовка товарів до продажу. </vt:lpstr>
      <vt:lpstr>Ефективність роботи і якість обслуговування покупців залежить і від розміщення товарів у торговельному залі - це: </vt:lpstr>
      <vt:lpstr>Виходячи із цього, розміщення товарів у торговельному залі повинне проводитися з обліком наступних основних вимог: </vt:lpstr>
      <vt:lpstr>Існують й  особливості при розміщенні товарів:</vt:lpstr>
      <vt:lpstr>У торговельному залі товари розміщають на різному встаткуванні з дотриманням основних принципів: </vt:lpstr>
      <vt:lpstr>Однієї з головних інноваційних функцій торговельного менеджменту є управління технологічними процесами в магазині. Під цими процесами розуміється сукупність послідовних взаємозалежних операцій, виконуваних персоналом магазина, спрямованих на доведення товарів до покупців з мінімальними витратами трудових, матеріальних і фінансових ресурсів.  </vt:lpstr>
      <vt:lpstr>Розглянемо більш докладно склад цих груп приміщень магазина. </vt:lpstr>
      <vt:lpstr>Презентация PowerPoint</vt:lpstr>
      <vt:lpstr>Залежно від типу будинку, розмірів і конфігурації торговельного залу в цих магазинах застосовуються наступні системи розміщення встаткування в торговельному залі: лінійна з поздовжнім розміщенням устаткування; лінійна з поперечним розміщенням устаткування; боксова  й змішана.  </vt:lpstr>
      <vt:lpstr>4. Загальні вимоги до проектування торговельного підприємства</vt:lpstr>
      <vt:lpstr>Техніко-економічне обґрунтування проектування й будівництва: </vt:lpstr>
      <vt:lpstr>Презентация PowerPoint</vt:lpstr>
      <vt:lpstr>Принципи мерчандайзингу корисно враховувати при: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RYZEN</cp:lastModifiedBy>
  <cp:revision>23</cp:revision>
  <dcterms:modified xsi:type="dcterms:W3CDTF">2020-10-30T08:41:33Z</dcterms:modified>
</cp:coreProperties>
</file>