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7" r:id="rId3"/>
    <p:sldId id="259" r:id="rId4"/>
    <p:sldId id="260" r:id="rId5"/>
    <p:sldId id="261" r:id="rId6"/>
    <p:sldId id="258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DBFF"/>
    <a:srgbClr val="B7B5DD"/>
    <a:srgbClr val="ABDBA9"/>
    <a:srgbClr val="A2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C68-7ED0-426A-AD9B-C7263DF88360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2CE1-92EF-4144-8D1E-2E33A408B7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4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C68-7ED0-426A-AD9B-C7263DF88360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2CE1-92EF-4144-8D1E-2E33A408B7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22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C68-7ED0-426A-AD9B-C7263DF88360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2CE1-92EF-4144-8D1E-2E33A408B7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53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C68-7ED0-426A-AD9B-C7263DF88360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2CE1-92EF-4144-8D1E-2E33A408B7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79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C68-7ED0-426A-AD9B-C7263DF88360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2CE1-92EF-4144-8D1E-2E33A408B7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16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C68-7ED0-426A-AD9B-C7263DF88360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2CE1-92EF-4144-8D1E-2E33A408B7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29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C68-7ED0-426A-AD9B-C7263DF88360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2CE1-92EF-4144-8D1E-2E33A408B7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06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C68-7ED0-426A-AD9B-C7263DF88360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2CE1-92EF-4144-8D1E-2E33A408B7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01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C68-7ED0-426A-AD9B-C7263DF88360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2CE1-92EF-4144-8D1E-2E33A408B7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74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C68-7ED0-426A-AD9B-C7263DF88360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2CE1-92EF-4144-8D1E-2E33A408B7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56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1C68-7ED0-426A-AD9B-C7263DF88360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2CE1-92EF-4144-8D1E-2E33A408B7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27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D51C68-7ED0-426A-AD9B-C7263DF88360}" type="datetimeFigureOut">
              <a:rPr lang="ru-RU" smtClean="0"/>
              <a:t>27.01.2023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1DD2CE1-92EF-4144-8D1E-2E33A408B7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36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23703"/>
            <a:ext cx="9823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 Sentence </a:t>
            </a:r>
            <a:br>
              <a:rPr lang="en-US" sz="5400" dirty="0"/>
            </a:br>
            <a:r>
              <a:rPr lang="en-US" sz="5400" dirty="0"/>
              <a:t>As The Main Syntactic Unit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1493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8633325" y="1846051"/>
            <a:ext cx="2138473" cy="134132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60235" y="1940353"/>
            <a:ext cx="2173298" cy="13054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93376"/>
            <a:ext cx="3294570" cy="531158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According to </a:t>
            </a:r>
            <a:r>
              <a:rPr lang="en-US" sz="2400" b="1" dirty="0" smtClean="0">
                <a:solidFill>
                  <a:schemeClr val="tx1"/>
                </a:solidFill>
              </a:rPr>
              <a:t>the structure</a:t>
            </a:r>
            <a:r>
              <a:rPr lang="en-US" sz="2400" b="1" dirty="0">
                <a:solidFill>
                  <a:schemeClr val="tx1"/>
                </a:solidFill>
              </a:rPr>
              <a:t> </a:t>
            </a:r>
            <a:r>
              <a:rPr lang="en-US" sz="2400" dirty="0">
                <a:solidFill>
                  <a:schemeClr val="tx1"/>
                </a:solidFill>
              </a:rPr>
              <a:t>all simple sentences of English should be divided into </a:t>
            </a:r>
            <a:r>
              <a:rPr lang="en-US" sz="2400" b="1" dirty="0">
                <a:solidFill>
                  <a:schemeClr val="tx1"/>
                </a:solidFill>
              </a:rPr>
              <a:t>two-member</a:t>
            </a:r>
            <a:r>
              <a:rPr lang="en-US" sz="2400" dirty="0">
                <a:solidFill>
                  <a:schemeClr val="tx1"/>
                </a:solidFill>
              </a:rPr>
              <a:t> (two-axis) constructions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one-member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(one-axis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en-US" sz="2400" i="1" dirty="0">
                <a:solidFill>
                  <a:schemeClr val="tx1"/>
                </a:solidFill>
              </a:rPr>
              <a:t> </a:t>
            </a:r>
            <a:r>
              <a:rPr lang="en-US" sz="2400" dirty="0" smtClean="0">
                <a:solidFill>
                  <a:schemeClr val="tx1"/>
                </a:solidFill>
              </a:rPr>
              <a:t>constructions.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One-member </a:t>
            </a:r>
            <a:r>
              <a:rPr lang="en-US" sz="2400" dirty="0">
                <a:solidFill>
                  <a:schemeClr val="tx1"/>
                </a:solidFill>
              </a:rPr>
              <a:t>and two-member sentences are distinguished by the num­ber of principal parts (positions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8288" y="621711"/>
            <a:ext cx="378501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CH" sz="2800" b="1" dirty="0" smtClean="0"/>
              <a:t>SIMPLE SENTENCES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95783" y="2389350"/>
            <a:ext cx="1975221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CH" sz="2000" dirty="0" smtClean="0"/>
              <a:t>ONE-MEMBER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86896" y="2316659"/>
            <a:ext cx="203132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CH" sz="2000" dirty="0" smtClean="0"/>
              <a:t>TWO-MEMBER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42016" y="4136789"/>
            <a:ext cx="1609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400" dirty="0" smtClean="0"/>
              <a:t>Nominal</a:t>
            </a:r>
          </a:p>
          <a:p>
            <a:r>
              <a:rPr lang="de-CH" sz="2400" i="1" dirty="0" smtClean="0">
                <a:solidFill>
                  <a:srgbClr val="00B050"/>
                </a:solidFill>
              </a:rPr>
              <a:t>e.g. Silence</a:t>
            </a:r>
            <a:endParaRPr lang="ru-RU" sz="2400" i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42016" y="5137907"/>
            <a:ext cx="2702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400" dirty="0" smtClean="0"/>
              <a:t>Verbal</a:t>
            </a:r>
          </a:p>
          <a:p>
            <a:r>
              <a:rPr lang="de-CH" sz="2400" i="1" dirty="0" smtClean="0">
                <a:solidFill>
                  <a:srgbClr val="00B050"/>
                </a:solidFill>
              </a:rPr>
              <a:t>e.g. </a:t>
            </a:r>
            <a:r>
              <a:rPr lang="de-CH" sz="2400" i="1" dirty="0" err="1" smtClean="0">
                <a:solidFill>
                  <a:srgbClr val="00B050"/>
                </a:solidFill>
              </a:rPr>
              <a:t>to</a:t>
            </a:r>
            <a:r>
              <a:rPr lang="de-CH" sz="2400" i="1" dirty="0" smtClean="0">
                <a:solidFill>
                  <a:srgbClr val="00B050"/>
                </a:solidFill>
              </a:rPr>
              <a:t> </a:t>
            </a:r>
            <a:r>
              <a:rPr lang="de-CH" sz="2400" i="1" dirty="0" err="1" smtClean="0">
                <a:solidFill>
                  <a:srgbClr val="00B050"/>
                </a:solidFill>
              </a:rPr>
              <a:t>think</a:t>
            </a:r>
            <a:r>
              <a:rPr lang="de-CH" sz="2400" i="1" dirty="0" smtClean="0">
                <a:solidFill>
                  <a:srgbClr val="00B050"/>
                </a:solidFill>
              </a:rPr>
              <a:t> </a:t>
            </a:r>
            <a:r>
              <a:rPr lang="de-CH" sz="2400" i="1" dirty="0" err="1" smtClean="0">
                <a:solidFill>
                  <a:srgbClr val="00B050"/>
                </a:solidFill>
              </a:rPr>
              <a:t>of</a:t>
            </a:r>
            <a:r>
              <a:rPr lang="de-CH" sz="2400" i="1" dirty="0" smtClean="0">
                <a:solidFill>
                  <a:srgbClr val="00B050"/>
                </a:solidFill>
              </a:rPr>
              <a:t> </a:t>
            </a:r>
            <a:r>
              <a:rPr lang="de-CH" sz="2400" i="1" dirty="0" err="1" smtClean="0">
                <a:solidFill>
                  <a:srgbClr val="00B050"/>
                </a:solidFill>
              </a:rPr>
              <a:t>that</a:t>
            </a:r>
            <a:r>
              <a:rPr lang="de-CH" sz="2400" i="1" dirty="0" smtClean="0">
                <a:solidFill>
                  <a:srgbClr val="00B050"/>
                </a:solidFill>
              </a:rPr>
              <a:t>! </a:t>
            </a:r>
            <a:endParaRPr lang="ru-RU" sz="2400" i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56428" y="4118822"/>
            <a:ext cx="27657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400" dirty="0" err="1" smtClean="0"/>
              <a:t>Complete</a:t>
            </a:r>
            <a:endParaRPr lang="de-CH" sz="2400" dirty="0" smtClean="0"/>
          </a:p>
          <a:p>
            <a:r>
              <a:rPr lang="de-CH" sz="2400" i="1" dirty="0" smtClean="0">
                <a:solidFill>
                  <a:srgbClr val="00B050"/>
                </a:solidFill>
              </a:rPr>
              <a:t>e.g. </a:t>
            </a:r>
            <a:r>
              <a:rPr lang="de-CH" sz="2400" i="1" dirty="0" err="1" smtClean="0">
                <a:solidFill>
                  <a:srgbClr val="00B050"/>
                </a:solidFill>
              </a:rPr>
              <a:t>We</a:t>
            </a:r>
            <a:r>
              <a:rPr lang="de-CH" sz="2400" i="1" dirty="0" smtClean="0">
                <a:solidFill>
                  <a:srgbClr val="00B050"/>
                </a:solidFill>
              </a:rPr>
              <a:t> </a:t>
            </a:r>
            <a:r>
              <a:rPr lang="de-CH" sz="2400" i="1" dirty="0" err="1" smtClean="0">
                <a:solidFill>
                  <a:srgbClr val="00B050"/>
                </a:solidFill>
              </a:rPr>
              <a:t>laughed</a:t>
            </a:r>
            <a:r>
              <a:rPr lang="de-CH" sz="2400" i="1" dirty="0" smtClean="0">
                <a:solidFill>
                  <a:srgbClr val="00B050"/>
                </a:solidFill>
              </a:rPr>
              <a:t> a </a:t>
            </a:r>
            <a:r>
              <a:rPr lang="de-CH" sz="2400" i="1" dirty="0" err="1" smtClean="0">
                <a:solidFill>
                  <a:srgbClr val="00B050"/>
                </a:solidFill>
              </a:rPr>
              <a:t>lot</a:t>
            </a:r>
            <a:endParaRPr lang="ru-RU" sz="2400" i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77105" y="5137907"/>
            <a:ext cx="2569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CH" sz="2400" dirty="0" err="1" smtClean="0"/>
              <a:t>Incomplete</a:t>
            </a:r>
            <a:endParaRPr lang="de-CH" sz="2400" dirty="0" smtClean="0"/>
          </a:p>
          <a:p>
            <a:r>
              <a:rPr lang="de-CH" sz="2400" i="1" dirty="0" smtClean="0">
                <a:solidFill>
                  <a:srgbClr val="00B050"/>
                </a:solidFill>
              </a:rPr>
              <a:t>e.g. </a:t>
            </a:r>
            <a:r>
              <a:rPr lang="de-CH" sz="2400" i="1" dirty="0" err="1" smtClean="0">
                <a:solidFill>
                  <a:srgbClr val="00B050"/>
                </a:solidFill>
              </a:rPr>
              <a:t>Seems</a:t>
            </a:r>
            <a:r>
              <a:rPr lang="de-CH" sz="2400" i="1" dirty="0" smtClean="0">
                <a:solidFill>
                  <a:srgbClr val="00B050"/>
                </a:solidFill>
              </a:rPr>
              <a:t> </a:t>
            </a:r>
            <a:r>
              <a:rPr lang="de-CH" sz="2400" i="1" dirty="0" err="1" smtClean="0">
                <a:solidFill>
                  <a:srgbClr val="00B050"/>
                </a:solidFill>
              </a:rPr>
              <a:t>difficult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337344" y="1301693"/>
            <a:ext cx="449617" cy="649052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574735" y="1301693"/>
            <a:ext cx="449617" cy="649052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545526" y="3317614"/>
            <a:ext cx="449617" cy="649052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9477751" y="3281681"/>
            <a:ext cx="449617" cy="649052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53" y="1352111"/>
            <a:ext cx="3753953" cy="36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886" y="5346686"/>
            <a:ext cx="8062714" cy="998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differences in subject </a:t>
            </a:r>
            <a:r>
              <a:rPr lang="en-US" sz="2400" dirty="0" err="1">
                <a:solidFill>
                  <a:schemeClr val="tx1"/>
                </a:solidFill>
              </a:rPr>
              <a:t>categorial</a:t>
            </a:r>
            <a:r>
              <a:rPr lang="en-US" sz="2400" dirty="0">
                <a:solidFill>
                  <a:schemeClr val="tx1"/>
                </a:solidFill>
              </a:rPr>
              <a:t> meanings are sustained by the obvious differences in subject-predicate combinability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982" y="339323"/>
            <a:ext cx="378501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de-CH" sz="2800" b="1" dirty="0" smtClean="0"/>
              <a:t>SIMPLE SENTENCES</a:t>
            </a:r>
            <a:endParaRPr lang="ru-RU" sz="28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5301920" y="978963"/>
            <a:ext cx="449617" cy="649052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838497" y="978963"/>
            <a:ext cx="449617" cy="649052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69052" y="1744435"/>
            <a:ext cx="124425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CH" sz="2400" dirty="0"/>
              <a:t>P</a:t>
            </a:r>
            <a:r>
              <a:rPr lang="de-CH" sz="2400" dirty="0" smtClean="0"/>
              <a:t>ersonal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38497" y="1723288"/>
            <a:ext cx="156805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CH" sz="2400" dirty="0" err="1"/>
              <a:t>I</a:t>
            </a:r>
            <a:r>
              <a:rPr lang="de-CH" sz="2400" dirty="0" err="1" smtClean="0"/>
              <a:t>mpersonal</a:t>
            </a:r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According to the type of the subject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9398" y="2970120"/>
            <a:ext cx="1090363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CH" sz="2400" dirty="0" smtClean="0"/>
              <a:t>Human</a:t>
            </a:r>
            <a:endParaRPr lang="de-CH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95886" y="4341923"/>
            <a:ext cx="1802096" cy="83099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Definite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smtClean="0"/>
              <a:t>Indefinite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0296" y="4333357"/>
            <a:ext cx="1758815" cy="830997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Animate</a:t>
            </a: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/>
              <a:t>I</a:t>
            </a:r>
            <a:r>
              <a:rPr lang="de-CH" sz="2400" dirty="0" err="1" smtClean="0"/>
              <a:t>nanimate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35867" y="2967940"/>
            <a:ext cx="165462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CH" sz="2400" dirty="0" smtClean="0"/>
              <a:t>Non-human</a:t>
            </a:r>
            <a:endParaRPr lang="ru-RU" sz="24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244494" y="2288236"/>
            <a:ext cx="449617" cy="649052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660470" y="2288236"/>
            <a:ext cx="449617" cy="649052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110087" y="3560614"/>
            <a:ext cx="449617" cy="649052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959770" y="3618547"/>
            <a:ext cx="449617" cy="649052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0181746" y="2221188"/>
            <a:ext cx="449617" cy="649052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14038" y="2933521"/>
            <a:ext cx="206659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Factual</a:t>
            </a: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 smtClean="0"/>
              <a:t>Perceptional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11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According to the type of the predicate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982" y="600617"/>
            <a:ext cx="378501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de-CH" sz="2800" b="1" dirty="0" smtClean="0"/>
              <a:t>SIMPLE SENTENCES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3632170" y="1290918"/>
            <a:ext cx="1945971" cy="1834095"/>
          </a:xfrm>
          <a:prstGeom prst="ellipse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</a:rPr>
              <a:t>P</a:t>
            </a:r>
            <a:r>
              <a:rPr lang="de-CH" sz="2400" dirty="0" err="1" smtClean="0">
                <a:solidFill>
                  <a:schemeClr val="tx1"/>
                </a:solidFill>
              </a:rPr>
              <a:t>rocess-featuring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859027" y="1290918"/>
            <a:ext cx="2154114" cy="1820311"/>
          </a:xfrm>
          <a:prstGeom prst="ellipse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ubstance-</a:t>
            </a:r>
            <a:r>
              <a:rPr lang="de-CH" sz="2400" dirty="0" err="1" smtClean="0">
                <a:solidFill>
                  <a:schemeClr val="tx1"/>
                </a:solidFill>
              </a:rPr>
              <a:t>featuring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95508" y="3969712"/>
            <a:ext cx="1747145" cy="12774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</a:rPr>
              <a:t>A</a:t>
            </a:r>
            <a:r>
              <a:rPr lang="de-CH" sz="2400" dirty="0" err="1" smtClean="0">
                <a:solidFill>
                  <a:schemeClr val="tx1"/>
                </a:solidFill>
              </a:rPr>
              <a:t>ctional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95061" y="4608448"/>
            <a:ext cx="1723640" cy="1277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</a:rPr>
              <a:t>S</a:t>
            </a:r>
            <a:r>
              <a:rPr lang="de-CH" sz="2400" dirty="0" err="1" smtClean="0">
                <a:solidFill>
                  <a:schemeClr val="tx1"/>
                </a:solidFill>
              </a:rPr>
              <a:t>tatal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41473" y="3779439"/>
            <a:ext cx="2429216" cy="124805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>
                <a:solidFill>
                  <a:schemeClr val="tx1"/>
                </a:solidFill>
              </a:rPr>
              <a:t>P</a:t>
            </a:r>
            <a:r>
              <a:rPr lang="de-CH" sz="2400" dirty="0" err="1" smtClean="0">
                <a:solidFill>
                  <a:schemeClr val="tx1"/>
                </a:solidFill>
              </a:rPr>
              <a:t>erceptional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706433" y="4447549"/>
            <a:ext cx="1723640" cy="12774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 smtClean="0">
                <a:solidFill>
                  <a:schemeClr val="tx1"/>
                </a:solidFill>
              </a:rPr>
              <a:t>Factual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4351718" y="3365055"/>
            <a:ext cx="703826" cy="417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9631812" y="3313455"/>
            <a:ext cx="703826" cy="417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75" y="1802301"/>
            <a:ext cx="1897509" cy="189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6" y="864108"/>
            <a:ext cx="3348318" cy="5025704"/>
          </a:xfrm>
        </p:spPr>
        <p:txBody>
          <a:bodyPr>
            <a:normAutofit/>
          </a:bodyPr>
          <a:lstStyle/>
          <a:p>
            <a:r>
              <a:rPr lang="de-CH" b="1" dirty="0" smtClean="0">
                <a:solidFill>
                  <a:schemeClr val="tx1"/>
                </a:solidFill>
              </a:rPr>
              <a:t>The </a:t>
            </a:r>
            <a:r>
              <a:rPr lang="de-CH" b="1" dirty="0" err="1" smtClean="0">
                <a:solidFill>
                  <a:schemeClr val="tx1"/>
                </a:solidFill>
              </a:rPr>
              <a:t>composite</a:t>
            </a:r>
            <a:r>
              <a:rPr lang="de-CH" b="1" dirty="0" smtClean="0">
                <a:solidFill>
                  <a:schemeClr val="tx1"/>
                </a:solidFill>
              </a:rPr>
              <a:t> </a:t>
            </a:r>
            <a:r>
              <a:rPr lang="de-CH" b="1" dirty="0" err="1">
                <a:solidFill>
                  <a:schemeClr val="tx1"/>
                </a:solidFill>
              </a:rPr>
              <a:t>sentence</a:t>
            </a:r>
            <a:r>
              <a:rPr lang="de-CH" b="1" dirty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/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is built up by two or more predicative lines. It can be defined as a structural and semantic unity of two or more syntactic constructions each having a predicative center of its own, built on the basis of a syntactic connection and used in speech communication as a unit of the same rank as the simple sentence.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6503" y="867604"/>
            <a:ext cx="7022850" cy="897457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The following characteristics should be kept in mind when discussing composite sentences: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3021" y="2437369"/>
            <a:ext cx="612189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the type of syntactic connection</a:t>
            </a:r>
          </a:p>
          <a:p>
            <a:r>
              <a:rPr lang="en-US" sz="2400" dirty="0" smtClean="0"/>
              <a:t> (coordination or subordination); 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3658" y="3563426"/>
            <a:ext cx="6096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the rank of predicative constructions, that is, the place occupied by the predicative construction in the hierarchy of clauses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17625" y="5058815"/>
            <a:ext cx="5081317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presence or absence of connectors and their character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802" y="4826613"/>
            <a:ext cx="2327670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83" y="881791"/>
            <a:ext cx="3135741" cy="3367480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br>
              <a:rPr lang="en-US" sz="2400" dirty="0"/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683" y="903973"/>
            <a:ext cx="3014717" cy="1631216"/>
          </a:xfrm>
          <a:prstGeom prst="rect">
            <a:avLst/>
          </a:prstGeom>
          <a:ln w="28575">
            <a:solidFill>
              <a:srgbClr val="84DBFF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Composite sentences display two principal types of construction: </a:t>
            </a:r>
          </a:p>
          <a:p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hypotaxis</a:t>
            </a:r>
            <a:r>
              <a:rPr lang="en-US" sz="2000" dirty="0" smtClean="0"/>
              <a:t> (subordination) </a:t>
            </a:r>
          </a:p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parataxis</a:t>
            </a:r>
            <a:r>
              <a:rPr lang="en-US" sz="2000" dirty="0" smtClean="0"/>
              <a:t> (coordination)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06050" y="2983551"/>
            <a:ext cx="4199965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de-CH" b="1" dirty="0" err="1" smtClean="0"/>
              <a:t>Compound</a:t>
            </a:r>
            <a:r>
              <a:rPr lang="de-CH" b="1" dirty="0" smtClean="0"/>
              <a:t> </a:t>
            </a:r>
            <a:r>
              <a:rPr lang="de-CH" b="1" dirty="0" err="1" smtClean="0"/>
              <a:t>sentences</a:t>
            </a:r>
            <a:r>
              <a:rPr lang="de-CH" b="1" dirty="0" smtClean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which</a:t>
            </a:r>
            <a:r>
              <a:rPr lang="de-CH" dirty="0" smtClean="0"/>
              <a:t> simple </a:t>
            </a:r>
            <a:r>
              <a:rPr lang="de-CH" dirty="0" err="1" smtClean="0"/>
              <a:t>sentences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equal</a:t>
            </a:r>
            <a:r>
              <a:rPr lang="de-CH" dirty="0" smtClean="0"/>
              <a:t> in </a:t>
            </a:r>
            <a:r>
              <a:rPr lang="de-CH" dirty="0" err="1" smtClean="0"/>
              <a:t>meaning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bound</a:t>
            </a:r>
            <a:endParaRPr lang="de-CH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co-ordinating</a:t>
            </a:r>
            <a:r>
              <a:rPr lang="de-CH" dirty="0" smtClean="0"/>
              <a:t> </a:t>
            </a:r>
            <a:r>
              <a:rPr lang="de-CH" dirty="0" err="1" smtClean="0"/>
              <a:t>conjunction</a:t>
            </a:r>
            <a:r>
              <a:rPr lang="de-CH" dirty="0" smtClean="0"/>
              <a:t>             (</a:t>
            </a:r>
            <a:r>
              <a:rPr lang="de-CH" i="1" dirty="0" err="1" smtClean="0"/>
              <a:t>and</a:t>
            </a:r>
            <a:r>
              <a:rPr lang="en-US" i="1" dirty="0" smtClean="0"/>
              <a:t>, </a:t>
            </a:r>
            <a:r>
              <a:rPr lang="de-CH" i="1" dirty="0" smtClean="0"/>
              <a:t>but,</a:t>
            </a:r>
            <a:r>
              <a:rPr lang="ru-RU" i="1" dirty="0" smtClean="0"/>
              <a:t> </a:t>
            </a:r>
            <a:r>
              <a:rPr lang="de-CH" i="1" dirty="0" err="1" smtClean="0"/>
              <a:t>or</a:t>
            </a:r>
            <a:r>
              <a:rPr lang="de-CH" i="1" dirty="0" smtClean="0"/>
              <a:t>, on </a:t>
            </a:r>
            <a:r>
              <a:rPr lang="de-CH" i="1" dirty="0" err="1" smtClean="0"/>
              <a:t>the</a:t>
            </a:r>
            <a:r>
              <a:rPr lang="de-CH" i="1" dirty="0" smtClean="0"/>
              <a:t> </a:t>
            </a:r>
            <a:r>
              <a:rPr lang="de-CH" i="1" dirty="0" err="1" smtClean="0"/>
              <a:t>other</a:t>
            </a:r>
            <a:r>
              <a:rPr lang="de-CH" i="1" dirty="0" smtClean="0"/>
              <a:t> </a:t>
            </a:r>
            <a:r>
              <a:rPr lang="de-CH" i="1" dirty="0" err="1" smtClean="0"/>
              <a:t>hand</a:t>
            </a:r>
            <a:r>
              <a:rPr lang="de-CH" i="1" dirty="0" smtClean="0"/>
              <a:t>...</a:t>
            </a:r>
            <a:r>
              <a:rPr lang="de-CH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compound</a:t>
            </a:r>
            <a:r>
              <a:rPr lang="de-CH" dirty="0" smtClean="0"/>
              <a:t> </a:t>
            </a:r>
            <a:r>
              <a:rPr lang="de-CH" dirty="0" err="1" smtClean="0"/>
              <a:t>co-ordinating</a:t>
            </a:r>
            <a:r>
              <a:rPr lang="de-CH" dirty="0" smtClean="0"/>
              <a:t> </a:t>
            </a:r>
            <a:r>
              <a:rPr lang="de-CH" dirty="0" err="1" smtClean="0"/>
              <a:t>conjunction</a:t>
            </a:r>
            <a:r>
              <a:rPr lang="de-CH" dirty="0" smtClean="0"/>
              <a:t> (</a:t>
            </a:r>
            <a:r>
              <a:rPr lang="de-CH" i="1" dirty="0" err="1" smtClean="0"/>
              <a:t>neither</a:t>
            </a:r>
            <a:r>
              <a:rPr lang="de-CH" i="1" dirty="0" smtClean="0"/>
              <a:t> ... </a:t>
            </a:r>
            <a:r>
              <a:rPr lang="de-CH" i="1" dirty="0" err="1" smtClean="0"/>
              <a:t>nor</a:t>
            </a:r>
            <a:r>
              <a:rPr lang="de-CH" i="1" dirty="0" smtClean="0"/>
              <a:t>, </a:t>
            </a:r>
            <a:r>
              <a:rPr lang="de-CH" i="1" dirty="0" err="1" smtClean="0"/>
              <a:t>now</a:t>
            </a:r>
            <a:r>
              <a:rPr lang="de-CH" i="1" dirty="0" smtClean="0"/>
              <a:t>...</a:t>
            </a:r>
            <a:r>
              <a:rPr lang="de-CH" i="1" dirty="0" err="1" smtClean="0"/>
              <a:t>now</a:t>
            </a:r>
            <a:r>
              <a:rPr lang="de-CH" i="1" dirty="0" smtClean="0"/>
              <a:t>, </a:t>
            </a:r>
            <a:r>
              <a:rPr lang="de-CH" i="1" dirty="0" err="1" smtClean="0"/>
              <a:t>whether</a:t>
            </a:r>
            <a:r>
              <a:rPr lang="de-CH" i="1" dirty="0" smtClean="0"/>
              <a:t> ... </a:t>
            </a:r>
            <a:r>
              <a:rPr lang="de-CH" i="1" dirty="0" err="1"/>
              <a:t>o</a:t>
            </a:r>
            <a:r>
              <a:rPr lang="de-CH" i="1" dirty="0" err="1" smtClean="0"/>
              <a:t>r</a:t>
            </a:r>
            <a:r>
              <a:rPr lang="de-CH" i="1" dirty="0" smtClean="0"/>
              <a:t>, </a:t>
            </a:r>
            <a:r>
              <a:rPr lang="de-CH" i="1" dirty="0" err="1" smtClean="0"/>
              <a:t>either</a:t>
            </a:r>
            <a:r>
              <a:rPr lang="de-CH" i="1" dirty="0" smtClean="0"/>
              <a:t> ... </a:t>
            </a:r>
            <a:r>
              <a:rPr lang="de-CH" i="1" dirty="0" err="1" smtClean="0"/>
              <a:t>or</a:t>
            </a:r>
            <a:r>
              <a:rPr lang="de-CH" dirty="0"/>
              <a:t>)</a:t>
            </a:r>
            <a:endParaRPr lang="de-CH" dirty="0" smtClean="0"/>
          </a:p>
          <a:p>
            <a:r>
              <a:rPr lang="de-CH" i="1" dirty="0" smtClean="0">
                <a:solidFill>
                  <a:srgbClr val="00B050"/>
                </a:solidFill>
              </a:rPr>
              <a:t>The rain was </a:t>
            </a:r>
            <a:r>
              <a:rPr lang="de-CH" i="1" dirty="0" err="1" smtClean="0">
                <a:solidFill>
                  <a:srgbClr val="00B050"/>
                </a:solidFill>
              </a:rPr>
              <a:t>over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and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the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sun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rose</a:t>
            </a:r>
            <a:r>
              <a:rPr lang="de-CH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de-CH" i="1" dirty="0" err="1" smtClean="0">
                <a:solidFill>
                  <a:srgbClr val="00B050"/>
                </a:solidFill>
              </a:rPr>
              <a:t>Once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someone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screams</a:t>
            </a:r>
            <a:r>
              <a:rPr lang="de-CH" i="1" dirty="0" smtClean="0">
                <a:solidFill>
                  <a:srgbClr val="00B050"/>
                </a:solidFill>
              </a:rPr>
              <a:t>, </a:t>
            </a:r>
            <a:r>
              <a:rPr lang="de-CH" i="1" dirty="0" err="1" smtClean="0">
                <a:solidFill>
                  <a:srgbClr val="00B050"/>
                </a:solidFill>
              </a:rPr>
              <a:t>once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someone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sings</a:t>
            </a:r>
            <a:r>
              <a:rPr lang="de-CH" i="1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60391" y="1598557"/>
            <a:ext cx="3691220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de-CH" b="1" dirty="0" err="1" smtClean="0"/>
              <a:t>Complex</a:t>
            </a:r>
            <a:r>
              <a:rPr lang="de-CH" b="1" dirty="0" smtClean="0"/>
              <a:t> </a:t>
            </a:r>
            <a:r>
              <a:rPr lang="de-CH" b="1" dirty="0" err="1" smtClean="0"/>
              <a:t>sentences</a:t>
            </a:r>
            <a:r>
              <a:rPr lang="de-CH" b="1" dirty="0" smtClean="0"/>
              <a:t> </a:t>
            </a:r>
            <a:r>
              <a:rPr lang="de-CH" dirty="0" err="1" smtClean="0"/>
              <a:t>where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simple </a:t>
            </a:r>
            <a:r>
              <a:rPr lang="de-CH" dirty="0" err="1" smtClean="0"/>
              <a:t>sentence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subordinate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other</a:t>
            </a:r>
            <a:r>
              <a:rPr lang="de-CH" dirty="0" smtClean="0"/>
              <a:t> in </a:t>
            </a:r>
            <a:r>
              <a:rPr lang="de-CH" dirty="0" err="1" smtClean="0"/>
              <a:t>meaning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associated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means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subordinating</a:t>
            </a:r>
            <a:r>
              <a:rPr lang="de-CH" dirty="0" smtClean="0"/>
              <a:t> </a:t>
            </a:r>
            <a:r>
              <a:rPr lang="de-CH" dirty="0" err="1" smtClean="0"/>
              <a:t>conjunctions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connctive </a:t>
            </a:r>
            <a:r>
              <a:rPr lang="de-CH" dirty="0" err="1" smtClean="0"/>
              <a:t>words</a:t>
            </a:r>
            <a:r>
              <a:rPr lang="de-CH" dirty="0" smtClean="0"/>
              <a:t>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1" dirty="0" smtClean="0"/>
              <a:t>connctive </a:t>
            </a:r>
            <a:r>
              <a:rPr lang="de-CH" b="1" dirty="0" err="1" smtClean="0"/>
              <a:t>words</a:t>
            </a:r>
            <a:r>
              <a:rPr lang="de-CH" b="1" dirty="0" smtClean="0"/>
              <a:t> </a:t>
            </a:r>
            <a:r>
              <a:rPr lang="de-CH" i="1" dirty="0" smtClean="0"/>
              <a:t>( </a:t>
            </a:r>
            <a:r>
              <a:rPr lang="de-CH" i="1" dirty="0" err="1" smtClean="0"/>
              <a:t>that</a:t>
            </a:r>
            <a:r>
              <a:rPr lang="de-CH" i="1" dirty="0" smtClean="0"/>
              <a:t>,</a:t>
            </a:r>
            <a:r>
              <a:rPr lang="ru-RU" i="1" dirty="0" smtClean="0"/>
              <a:t> </a:t>
            </a:r>
            <a:r>
              <a:rPr lang="de-CH" i="1" dirty="0" err="1" smtClean="0"/>
              <a:t>to</a:t>
            </a:r>
            <a:r>
              <a:rPr lang="de-CH" i="1" dirty="0" smtClean="0"/>
              <a:t>, </a:t>
            </a:r>
            <a:r>
              <a:rPr lang="de-CH" i="1" dirty="0" err="1" smtClean="0"/>
              <a:t>where</a:t>
            </a:r>
            <a:r>
              <a:rPr lang="de-CH" i="1" dirty="0" smtClean="0"/>
              <a:t>, </a:t>
            </a:r>
            <a:r>
              <a:rPr lang="de-CH" i="1" dirty="0" err="1" smtClean="0"/>
              <a:t>when</a:t>
            </a:r>
            <a:r>
              <a:rPr lang="de-CH" i="1" dirty="0" smtClean="0"/>
              <a:t>, </a:t>
            </a:r>
            <a:r>
              <a:rPr lang="de-CH" i="1" dirty="0" err="1" smtClean="0"/>
              <a:t>why</a:t>
            </a:r>
            <a:r>
              <a:rPr lang="de-CH" i="1" dirty="0" smtClean="0"/>
              <a:t>,</a:t>
            </a:r>
            <a:r>
              <a:rPr lang="ru-RU" i="1" dirty="0" smtClean="0"/>
              <a:t> </a:t>
            </a:r>
            <a:r>
              <a:rPr lang="de-CH" i="1" dirty="0" err="1" smtClean="0"/>
              <a:t>if</a:t>
            </a:r>
            <a:r>
              <a:rPr lang="de-CH" i="1" dirty="0" smtClean="0"/>
              <a:t> etc</a:t>
            </a:r>
            <a:r>
              <a:rPr lang="de-CH" dirty="0" smtClean="0"/>
              <a:t>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b="1" dirty="0" err="1" smtClean="0"/>
              <a:t>complex</a:t>
            </a:r>
            <a:r>
              <a:rPr lang="de-CH" b="1" dirty="0" smtClean="0"/>
              <a:t> </a:t>
            </a:r>
            <a:r>
              <a:rPr lang="de-CH" b="1" dirty="0" err="1" smtClean="0"/>
              <a:t>subordinate</a:t>
            </a:r>
            <a:r>
              <a:rPr lang="de-CH" b="1" dirty="0" smtClean="0"/>
              <a:t> </a:t>
            </a:r>
            <a:r>
              <a:rPr lang="de-CH" b="1" dirty="0" err="1" smtClean="0"/>
              <a:t>conjunction</a:t>
            </a:r>
            <a:r>
              <a:rPr lang="de-CH" b="1" dirty="0"/>
              <a:t> </a:t>
            </a:r>
            <a:r>
              <a:rPr lang="de-CH" dirty="0" smtClean="0"/>
              <a:t>(</a:t>
            </a:r>
            <a:r>
              <a:rPr lang="de-CH" i="1" dirty="0" smtClean="0"/>
              <a:t>due </a:t>
            </a:r>
            <a:r>
              <a:rPr lang="de-CH" i="1" dirty="0" err="1" smtClean="0"/>
              <a:t>to</a:t>
            </a:r>
            <a:r>
              <a:rPr lang="de-CH" i="1" dirty="0" smtClean="0"/>
              <a:t> </a:t>
            </a:r>
            <a:r>
              <a:rPr lang="de-CH" i="1" dirty="0" err="1" smtClean="0"/>
              <a:t>the</a:t>
            </a:r>
            <a:r>
              <a:rPr lang="de-CH" i="1" dirty="0" smtClean="0"/>
              <a:t> </a:t>
            </a:r>
            <a:r>
              <a:rPr lang="de-CH" i="1" dirty="0" err="1" smtClean="0"/>
              <a:t>fact</a:t>
            </a:r>
            <a:r>
              <a:rPr lang="de-CH" i="1" dirty="0" smtClean="0"/>
              <a:t> </a:t>
            </a:r>
            <a:r>
              <a:rPr lang="de-CH" i="1" dirty="0" err="1" smtClean="0"/>
              <a:t>that</a:t>
            </a:r>
            <a:r>
              <a:rPr lang="de-CH" i="1" dirty="0" smtClean="0"/>
              <a:t>, </a:t>
            </a:r>
            <a:r>
              <a:rPr lang="de-CH" i="1" dirty="0" err="1" smtClean="0"/>
              <a:t>owing</a:t>
            </a:r>
            <a:r>
              <a:rPr lang="de-CH" i="1" dirty="0" smtClean="0"/>
              <a:t> </a:t>
            </a:r>
            <a:r>
              <a:rPr lang="de-CH" i="1" dirty="0" err="1" smtClean="0"/>
              <a:t>to</a:t>
            </a:r>
            <a:r>
              <a:rPr lang="de-CH" i="1" dirty="0" smtClean="0"/>
              <a:t> </a:t>
            </a:r>
            <a:r>
              <a:rPr lang="de-CH" i="1" dirty="0" err="1" smtClean="0"/>
              <a:t>the</a:t>
            </a:r>
            <a:r>
              <a:rPr lang="de-CH" i="1" dirty="0" smtClean="0"/>
              <a:t> </a:t>
            </a:r>
            <a:r>
              <a:rPr lang="de-CH" i="1" dirty="0" err="1" smtClean="0"/>
              <a:t>fact</a:t>
            </a:r>
            <a:r>
              <a:rPr lang="de-CH" i="1" dirty="0" smtClean="0"/>
              <a:t> </a:t>
            </a:r>
            <a:r>
              <a:rPr lang="de-CH" i="1" dirty="0" err="1" smtClean="0"/>
              <a:t>that</a:t>
            </a:r>
            <a:r>
              <a:rPr lang="de-CH" i="1" dirty="0" smtClean="0"/>
              <a:t>, </a:t>
            </a:r>
            <a:r>
              <a:rPr lang="de-CH" i="1" dirty="0" err="1" smtClean="0"/>
              <a:t>as</a:t>
            </a:r>
            <a:r>
              <a:rPr lang="de-CH" i="1" dirty="0" smtClean="0"/>
              <a:t> a </a:t>
            </a:r>
            <a:r>
              <a:rPr lang="de-CH" i="1" dirty="0" err="1" smtClean="0"/>
              <a:t>result</a:t>
            </a:r>
            <a:r>
              <a:rPr lang="de-CH" i="1" dirty="0" smtClean="0"/>
              <a:t> </a:t>
            </a:r>
            <a:r>
              <a:rPr lang="de-CH" i="1" dirty="0" err="1" smtClean="0"/>
              <a:t>of</a:t>
            </a:r>
            <a:r>
              <a:rPr lang="de-CH" i="1" dirty="0" smtClean="0"/>
              <a:t> </a:t>
            </a:r>
            <a:r>
              <a:rPr lang="de-CH" i="1" dirty="0" err="1" smtClean="0"/>
              <a:t>the</a:t>
            </a:r>
            <a:r>
              <a:rPr lang="de-CH" i="1" dirty="0" smtClean="0"/>
              <a:t> </a:t>
            </a:r>
            <a:r>
              <a:rPr lang="de-CH" i="1" dirty="0" err="1" smtClean="0"/>
              <a:t>fact</a:t>
            </a:r>
            <a:r>
              <a:rPr lang="de-CH" i="1" dirty="0" smtClean="0"/>
              <a:t> </a:t>
            </a:r>
            <a:r>
              <a:rPr lang="de-CH" i="1" dirty="0" err="1" smtClean="0"/>
              <a:t>that</a:t>
            </a:r>
            <a:r>
              <a:rPr lang="de-CH" i="1" dirty="0" smtClean="0"/>
              <a:t>)</a:t>
            </a:r>
          </a:p>
          <a:p>
            <a:r>
              <a:rPr lang="de-CH" dirty="0" smtClean="0"/>
              <a:t>The </a:t>
            </a:r>
            <a:r>
              <a:rPr lang="de-CH" dirty="0" err="1" smtClean="0"/>
              <a:t>subordinating</a:t>
            </a:r>
            <a:r>
              <a:rPr lang="de-CH" dirty="0" smtClean="0"/>
              <a:t> </a:t>
            </a:r>
            <a:r>
              <a:rPr lang="de-CH" dirty="0" err="1" smtClean="0"/>
              <a:t>conjunction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connective</a:t>
            </a:r>
            <a:r>
              <a:rPr lang="de-CH" dirty="0" smtClean="0"/>
              <a:t> </a:t>
            </a:r>
            <a:r>
              <a:rPr lang="de-CH" dirty="0" err="1" smtClean="0"/>
              <a:t>word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always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subordinate</a:t>
            </a:r>
            <a:r>
              <a:rPr lang="de-CH" dirty="0" smtClean="0"/>
              <a:t> </a:t>
            </a:r>
            <a:r>
              <a:rPr lang="de-CH" dirty="0" err="1" smtClean="0"/>
              <a:t>clause</a:t>
            </a:r>
            <a:r>
              <a:rPr lang="de-CH" dirty="0" smtClean="0"/>
              <a:t>:</a:t>
            </a:r>
          </a:p>
          <a:p>
            <a:r>
              <a:rPr lang="de-CH" i="1" dirty="0" smtClean="0">
                <a:solidFill>
                  <a:srgbClr val="00B050"/>
                </a:solidFill>
              </a:rPr>
              <a:t>He </a:t>
            </a:r>
            <a:r>
              <a:rPr lang="de-CH" i="1" dirty="0" err="1" smtClean="0">
                <a:solidFill>
                  <a:srgbClr val="00B050"/>
                </a:solidFill>
              </a:rPr>
              <a:t>knew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that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there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were</a:t>
            </a:r>
            <a:r>
              <a:rPr lang="de-CH" i="1" dirty="0" smtClean="0">
                <a:solidFill>
                  <a:srgbClr val="00B050"/>
                </a:solidFill>
              </a:rPr>
              <a:t> a </a:t>
            </a:r>
            <a:r>
              <a:rPr lang="de-CH" i="1" dirty="0" err="1" smtClean="0">
                <a:solidFill>
                  <a:srgbClr val="00B050"/>
                </a:solidFill>
              </a:rPr>
              <a:t>few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minutes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left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until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the</a:t>
            </a:r>
            <a:r>
              <a:rPr lang="de-CH" i="1" dirty="0" smtClean="0">
                <a:solidFill>
                  <a:srgbClr val="00B050"/>
                </a:solidFill>
              </a:rPr>
              <a:t> end </a:t>
            </a:r>
            <a:r>
              <a:rPr lang="de-CH" i="1" dirty="0" err="1" smtClean="0">
                <a:solidFill>
                  <a:srgbClr val="00B050"/>
                </a:solidFill>
              </a:rPr>
              <a:t>of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the</a:t>
            </a:r>
            <a:r>
              <a:rPr lang="de-CH" i="1" dirty="0" smtClean="0">
                <a:solidFill>
                  <a:srgbClr val="00B050"/>
                </a:solidFill>
              </a:rPr>
              <a:t> </a:t>
            </a:r>
            <a:r>
              <a:rPr lang="de-CH" i="1" dirty="0" err="1" smtClean="0">
                <a:solidFill>
                  <a:srgbClr val="00B050"/>
                </a:solidFill>
              </a:rPr>
              <a:t>lecture</a:t>
            </a:r>
            <a:r>
              <a:rPr lang="de-CH" i="1" dirty="0" smtClean="0">
                <a:solidFill>
                  <a:srgbClr val="00B050"/>
                </a:solidFill>
              </a:rPr>
              <a:t>.</a:t>
            </a:r>
            <a:endParaRPr lang="de-CH" i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6049" y="396141"/>
            <a:ext cx="8145561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Composite sentence </a:t>
            </a:r>
            <a:r>
              <a:rPr lang="en-US" sz="2000" dirty="0" smtClean="0"/>
              <a:t>consists of two or more simple sentences, related in meaning and/or with the help of connective word. </a:t>
            </a:r>
            <a:br>
              <a:rPr lang="en-US" sz="2000" dirty="0" smtClean="0"/>
            </a:br>
            <a:r>
              <a:rPr lang="en-US" sz="2000" dirty="0" smtClean="0"/>
              <a:t>Composite sentences are divided into: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170" y="2988209"/>
            <a:ext cx="3135741" cy="2901602"/>
          </a:xfrm>
          <a:prstGeom prst="rect">
            <a:avLst/>
          </a:prstGeom>
          <a:ln w="38100">
            <a:solidFill>
              <a:srgbClr val="84DBFF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According to the way in which parts of the composite sentence are joined</a:t>
            </a:r>
          </a:p>
          <a:p>
            <a:r>
              <a:rPr lang="en-US" sz="2000" dirty="0" smtClean="0"/>
              <a:t>together, two types can be singled out: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syndetic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(by means of connectors);</a:t>
            </a:r>
          </a:p>
          <a:p>
            <a:r>
              <a:rPr lang="en-US" sz="2000" b="1" dirty="0" err="1" smtClean="0"/>
              <a:t>asyndetic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(without any connectors)</a:t>
            </a:r>
            <a:endParaRPr lang="ru-RU" sz="20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235384" y="1598557"/>
            <a:ext cx="470648" cy="1122050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476004">
            <a:off x="7407073" y="1467897"/>
            <a:ext cx="470648" cy="672353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469" y="949061"/>
            <a:ext cx="3388659" cy="356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Complicated sentences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meaning of the subordinate clause are divided into three groups: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determinative,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xplanatory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circumstantial.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0009" y="625379"/>
            <a:ext cx="8059272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The subordinate determinative </a:t>
            </a:r>
            <a:r>
              <a:rPr lang="en-US" sz="2000" dirty="0" smtClean="0"/>
              <a:t>sentences refer to the noun in the main sentence, giving it a characteristic or attribute. </a:t>
            </a:r>
          </a:p>
          <a:p>
            <a:r>
              <a:rPr lang="en-US" sz="2000" dirty="0" smtClean="0"/>
              <a:t>The question (which?) is used for the subordinate determinative sentences from the defined word (noun in the main sentence)</a:t>
            </a:r>
          </a:p>
          <a:p>
            <a:r>
              <a:rPr lang="en-US" sz="2000" i="1" dirty="0" smtClean="0">
                <a:solidFill>
                  <a:srgbClr val="00B050"/>
                </a:solidFill>
              </a:rPr>
              <a:t>          The picture (which), which I saw in the back room, stunned me with its magnificence.</a:t>
            </a: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0009" y="2879333"/>
            <a:ext cx="7884461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The subordinate explanatory </a:t>
            </a:r>
            <a:r>
              <a:rPr lang="en-US" sz="2000" dirty="0" smtClean="0"/>
              <a:t>sentences refer to the main sentence to words with the meaning of speech, of thought and of feelings and they the meaning of these words. </a:t>
            </a:r>
            <a:r>
              <a:rPr lang="en-US" sz="2000" dirty="0" err="1" smtClean="0"/>
              <a:t>Caseifiable</a:t>
            </a:r>
            <a:r>
              <a:rPr lang="en-US" sz="2000" dirty="0" smtClean="0"/>
              <a:t> questions are used from such words to subordinate explanatory sentences:</a:t>
            </a:r>
          </a:p>
          <a:p>
            <a:r>
              <a:rPr lang="en-US" sz="2000" i="1" dirty="0" smtClean="0">
                <a:solidFill>
                  <a:srgbClr val="00B050"/>
                </a:solidFill>
              </a:rPr>
              <a:t>          He appeared with the news (about what?) that the horses are ready.</a:t>
            </a: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0009" y="4825511"/>
            <a:ext cx="758862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/>
              <a:t>Subadverbal</a:t>
            </a:r>
            <a:r>
              <a:rPr lang="en-US" sz="2000" dirty="0" smtClean="0"/>
              <a:t> modifiers refer to verbs or words with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circumstantial </a:t>
            </a:r>
            <a:r>
              <a:rPr lang="en-US" sz="2000" dirty="0" smtClean="0"/>
              <a:t>meaning in the main sentence and specify the place, time, cause, purpose of the action, etc.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65" y="4438832"/>
            <a:ext cx="2191743" cy="21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5785" y="648956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“A sentence is both the opportunity and limit of </a:t>
            </a:r>
            <a:r>
              <a:rPr lang="en-US" sz="3200" dirty="0" smtClean="0">
                <a:solidFill>
                  <a:schemeClr val="tx1"/>
                </a:solidFill>
              </a:rPr>
              <a:t>thought - </a:t>
            </a:r>
            <a:r>
              <a:rPr lang="en-US" sz="3200" dirty="0">
                <a:solidFill>
                  <a:schemeClr val="tx1"/>
                </a:solidFill>
              </a:rPr>
              <a:t>what we have to think with, and what we have to think in.”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Wendall </a:t>
            </a:r>
            <a:r>
              <a:rPr lang="en-US" sz="3200" dirty="0">
                <a:solidFill>
                  <a:schemeClr val="tx1"/>
                </a:solidFill>
              </a:rPr>
              <a:t>Berry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082"/>
            <a:ext cx="3467789" cy="400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23047" y="1937869"/>
            <a:ext cx="3254188" cy="806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23" y="2957961"/>
            <a:ext cx="6395855" cy="221915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sentence </a:t>
            </a:r>
            <a:r>
              <a:rPr lang="en-US" sz="2800" dirty="0" smtClean="0">
                <a:solidFill>
                  <a:schemeClr val="tx1"/>
                </a:solidFill>
              </a:rPr>
              <a:t>is </a:t>
            </a:r>
            <a:r>
              <a:rPr lang="en-US" sz="2800" dirty="0">
                <a:solidFill>
                  <a:schemeClr val="tx1"/>
                </a:solidFill>
              </a:rPr>
              <a:t>the immediate integral unit of speech built up of words according to a definite syntactic pattern and distinguished by a contextually relevant communicative purpose.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088" y="933921"/>
            <a:ext cx="6668147" cy="14528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Syntactic unit </a:t>
            </a:r>
            <a:r>
              <a:rPr lang="en-US" sz="2400" dirty="0">
                <a:solidFill>
                  <a:schemeClr val="tx1"/>
                </a:solidFill>
              </a:rPr>
              <a:t>is always a combination that has at least two constituents. The basic syntactic units are a word-group, a clause, a sentence, and a text.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423" y="46495"/>
            <a:ext cx="5359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notion of sentence</a:t>
            </a:r>
            <a:r>
              <a:rPr lang="de-C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23" y="917777"/>
            <a:ext cx="2040184" cy="20401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36928" y="4100304"/>
            <a:ext cx="4240307" cy="193899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the sentence is a unit of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predication</a:t>
            </a:r>
            <a:r>
              <a:rPr lang="en-US" sz="2400" dirty="0" smtClean="0"/>
              <a:t> which, naming a certain situational event, shows the relation of the denoted event towards reality.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-351" b="22649"/>
          <a:stretch/>
        </p:blipFill>
        <p:spPr>
          <a:xfrm>
            <a:off x="8423139" y="2718455"/>
            <a:ext cx="3186196" cy="13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0541" y="4122789"/>
            <a:ext cx="6172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sentence, just like any other meaningful language unit, has a form. Every sentence has an intonation pattern.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0541" y="2807083"/>
            <a:ext cx="6172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sentence as a linguistic expression of </a:t>
            </a:r>
            <a:r>
              <a:rPr lang="en-US" dirty="0" err="1" smtClean="0"/>
              <a:t>extralinguistic</a:t>
            </a:r>
            <a:r>
              <a:rPr lang="en-US" dirty="0"/>
              <a:t> </a:t>
            </a:r>
            <a:r>
              <a:rPr lang="en-US" dirty="0" smtClean="0"/>
              <a:t>reality must be actualized. Actualization of the sentence content makes </a:t>
            </a:r>
            <a:r>
              <a:rPr lang="en-US" dirty="0" err="1" smtClean="0"/>
              <a:t>predicativity</a:t>
            </a:r>
            <a:r>
              <a:rPr lang="en-US" dirty="0" smtClean="0"/>
              <a:t> </a:t>
            </a:r>
            <a:r>
              <a:rPr lang="en-US" dirty="0" err="1" smtClean="0"/>
              <a:t>aninseparable</a:t>
            </a:r>
            <a:r>
              <a:rPr lang="en-US" dirty="0" smtClean="0"/>
              <a:t> property of every sentence. 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50541" y="5161496"/>
            <a:ext cx="6172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sentence occupies the highest hierarchical position relative to other structural language units since the final purpose of all structural language units is to build sentences.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662445"/>
            <a:ext cx="33752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sentence </a:t>
            </a:r>
            <a:r>
              <a:rPr lang="en-US" sz="2400" dirty="0" smtClean="0"/>
              <a:t>can be defined as an immediate integral unit used in speech communication, built up of words according to a definite syntactic pattern and characterized by predication.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41392" y="1727399"/>
            <a:ext cx="6348267" cy="523220"/>
          </a:xfrm>
          <a:prstGeom prst="rect">
            <a:avLst/>
          </a:prstGeom>
          <a:solidFill>
            <a:srgbClr val="84DBFF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 It possesses the following properties: </a:t>
            </a:r>
            <a:endParaRPr lang="en-US" sz="28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581960" y="1605768"/>
            <a:ext cx="1035423" cy="76648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24131" y="2702435"/>
            <a:ext cx="822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18662" y="4122789"/>
            <a:ext cx="633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41392" y="5061056"/>
            <a:ext cx="4539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23370" t="1689" r="24273" b="3122"/>
          <a:stretch/>
        </p:blipFill>
        <p:spPr>
          <a:xfrm>
            <a:off x="9761621" y="105930"/>
            <a:ext cx="1861120" cy="188307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92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488" y="4137695"/>
            <a:ext cx="28099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main parts of the sentence are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/>
              <a:t>the subject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/>
              <a:t>the predicate.</a:t>
            </a:r>
            <a:br>
              <a:rPr lang="en-US" sz="2800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336" y="22445"/>
            <a:ext cx="6955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parts of the sentence</a:t>
            </a:r>
            <a:r>
              <a:rPr lang="de-C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307" y="1182010"/>
            <a:ext cx="73331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subject </a:t>
            </a:r>
            <a:r>
              <a:rPr lang="en-US" sz="2400" dirty="0" smtClean="0"/>
              <a:t>is the main part of the sentence, which is related to the predicate and to the </a:t>
            </a:r>
            <a:r>
              <a:rPr lang="en-US" sz="2400" dirty="0" err="1" smtClean="0"/>
              <a:t>the</a:t>
            </a:r>
            <a:r>
              <a:rPr lang="en-US" sz="2400" dirty="0" smtClean="0"/>
              <a:t> nominative case  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who? </a:t>
            </a:r>
            <a:r>
              <a:rPr lang="en-US" sz="2400" dirty="0" smtClean="0"/>
              <a:t>or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what? 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582461" y="2612078"/>
            <a:ext cx="560197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b="1" i="1" dirty="0" smtClean="0">
                <a:solidFill>
                  <a:srgbClr val="00B050"/>
                </a:solidFill>
              </a:rPr>
              <a:t>The weather </a:t>
            </a:r>
            <a:r>
              <a:rPr lang="en-US" sz="2400" i="1" dirty="0" smtClean="0">
                <a:solidFill>
                  <a:srgbClr val="00B050"/>
                </a:solidFill>
              </a:rPr>
              <a:t>is </a:t>
            </a:r>
            <a:r>
              <a:rPr lang="en-US" sz="2400" i="1" dirty="0">
                <a:solidFill>
                  <a:srgbClr val="00B050"/>
                </a:solidFill>
              </a:rPr>
              <a:t>good.</a:t>
            </a:r>
          </a:p>
          <a:p>
            <a:pPr lvl="0"/>
            <a:r>
              <a:rPr lang="en-US" sz="2400" b="1" i="1" dirty="0">
                <a:solidFill>
                  <a:srgbClr val="00B050"/>
                </a:solidFill>
              </a:rPr>
              <a:t>The children </a:t>
            </a:r>
            <a:r>
              <a:rPr lang="en-US" sz="2400" i="1" dirty="0">
                <a:solidFill>
                  <a:srgbClr val="00B050"/>
                </a:solidFill>
              </a:rPr>
              <a:t>returned from school.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72330" y="3632051"/>
            <a:ext cx="72121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predicate </a:t>
            </a:r>
            <a:r>
              <a:rPr lang="en-US" sz="2400" dirty="0" smtClean="0"/>
              <a:t>is the main member of a sentence that is related to the subject and is used for questions</a:t>
            </a: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hat the subject is doing? What is happening to it?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30492" y="5261081"/>
            <a:ext cx="555394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i="1" dirty="0" smtClean="0">
                <a:solidFill>
                  <a:srgbClr val="00B050"/>
                </a:solidFill>
              </a:rPr>
              <a:t>The leaves in the trees </a:t>
            </a:r>
            <a:r>
              <a:rPr lang="en-US" sz="2400" b="1" i="1" dirty="0" smtClean="0">
                <a:solidFill>
                  <a:srgbClr val="00B050"/>
                </a:solidFill>
              </a:rPr>
              <a:t>turned yellow.</a:t>
            </a:r>
          </a:p>
          <a:p>
            <a:pPr lvl="0"/>
            <a:r>
              <a:rPr lang="en-US" sz="2400" i="1" dirty="0" smtClean="0">
                <a:solidFill>
                  <a:srgbClr val="00B050"/>
                </a:solidFill>
              </a:rPr>
              <a:t>Students are </a:t>
            </a:r>
            <a:r>
              <a:rPr lang="en-US" sz="2400" b="1" i="1" dirty="0" smtClean="0">
                <a:solidFill>
                  <a:srgbClr val="00B050"/>
                </a:solidFill>
              </a:rPr>
              <a:t>studying</a:t>
            </a:r>
            <a:r>
              <a:rPr lang="en-US" sz="2400" i="1" dirty="0" smtClean="0">
                <a:solidFill>
                  <a:srgbClr val="00B050"/>
                </a:solidFill>
              </a:rPr>
              <a:t> in the reading room.</a:t>
            </a:r>
            <a:endParaRPr lang="en-US" sz="2400" i="1" dirty="0">
              <a:solidFill>
                <a:srgbClr val="00B05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488" y="895820"/>
            <a:ext cx="3113405" cy="30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36" y="1035422"/>
            <a:ext cx="3328558" cy="460118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parts of the sentence that explain the main or other parts of the sentence are called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subordinate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The object is a subordinate part of the sentence, answering questions of oblique cases and denoting the subject.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242" y="1035422"/>
            <a:ext cx="7816227" cy="465268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object </a:t>
            </a:r>
            <a:r>
              <a:rPr lang="en-US" sz="2400" dirty="0">
                <a:solidFill>
                  <a:schemeClr val="tx1"/>
                </a:solidFill>
              </a:rPr>
              <a:t>is a subordinate part of the sentence, answering questions of oblique cases and denoting the subject.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attribute </a:t>
            </a:r>
            <a:r>
              <a:rPr lang="en-US" sz="2400" dirty="0">
                <a:solidFill>
                  <a:schemeClr val="tx1"/>
                </a:solidFill>
              </a:rPr>
              <a:t>is a subordinate part of the sentence that answers </a:t>
            </a:r>
            <a:r>
              <a:rPr lang="en-US" sz="2400" dirty="0" smtClean="0">
                <a:solidFill>
                  <a:schemeClr val="tx1"/>
                </a:solidFill>
              </a:rPr>
              <a:t>questions: which? whose?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 err="1">
                <a:solidFill>
                  <a:schemeClr val="tx1"/>
                </a:solidFill>
              </a:rPr>
              <a:t>adverbal</a:t>
            </a:r>
            <a:r>
              <a:rPr lang="en-US" sz="2400" b="1" dirty="0">
                <a:solidFill>
                  <a:schemeClr val="tx1"/>
                </a:solidFill>
              </a:rPr>
              <a:t> modifier </a:t>
            </a:r>
            <a:r>
              <a:rPr lang="en-US" sz="2400" dirty="0">
                <a:solidFill>
                  <a:schemeClr val="tx1"/>
                </a:solidFill>
              </a:rPr>
              <a:t>is a subordinate part of the sentence that expresses a sign of action or other indication. It explains the predicate or other parts of the sentence. The </a:t>
            </a:r>
            <a:r>
              <a:rPr lang="en-US" sz="2400" dirty="0" err="1">
                <a:solidFill>
                  <a:schemeClr val="tx1"/>
                </a:solidFill>
              </a:rPr>
              <a:t>adverbal</a:t>
            </a:r>
            <a:r>
              <a:rPr lang="en-US" sz="2400" dirty="0">
                <a:solidFill>
                  <a:schemeClr val="tx1"/>
                </a:solidFill>
              </a:rPr>
              <a:t> modifiers answer </a:t>
            </a:r>
            <a:r>
              <a:rPr lang="en-US" sz="2400" dirty="0" smtClean="0">
                <a:solidFill>
                  <a:schemeClr val="tx1"/>
                </a:solidFill>
              </a:rPr>
              <a:t>questions: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How? Where? Why? For What? How Long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336" y="22445"/>
            <a:ext cx="7641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Subordinate parts of the sentence</a:t>
            </a:r>
            <a:r>
              <a:rPr lang="de-C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70" y="4253753"/>
            <a:ext cx="2604247" cy="26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677027" y="1538265"/>
            <a:ext cx="2380130" cy="2015713"/>
          </a:xfrm>
          <a:prstGeom prst="ellipse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4415" y="1487631"/>
            <a:ext cx="4104838" cy="20157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de-CH" sz="2400" dirty="0" smtClean="0">
                <a:solidFill>
                  <a:schemeClr val="tx1"/>
                </a:solidFill>
              </a:rPr>
              <a:t>Simple </a:t>
            </a:r>
            <a:r>
              <a:rPr lang="de-CH" sz="2400" dirty="0" err="1">
                <a:solidFill>
                  <a:schemeClr val="tx1"/>
                </a:solidFill>
              </a:rPr>
              <a:t>sentence</a:t>
            </a:r>
            <a:endParaRPr lang="de-CH" sz="24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de-CH" sz="2400" dirty="0" err="1">
                <a:solidFill>
                  <a:schemeClr val="tx1"/>
                </a:solidFill>
              </a:rPr>
              <a:t>Compound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sentence</a:t>
            </a:r>
            <a:endParaRPr lang="de-CH" sz="24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de-CH" sz="2400" dirty="0" err="1">
                <a:solidFill>
                  <a:schemeClr val="tx1"/>
                </a:solidFill>
              </a:rPr>
              <a:t>Complex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 smtClean="0">
                <a:solidFill>
                  <a:schemeClr val="tx1"/>
                </a:solidFill>
              </a:rPr>
              <a:t>sentence</a:t>
            </a:r>
            <a:r>
              <a:rPr lang="de-CH" sz="2400" dirty="0" smtClean="0">
                <a:solidFill>
                  <a:schemeClr val="tx1"/>
                </a:solidFill>
              </a:rPr>
              <a:t> </a:t>
            </a:r>
            <a:endParaRPr lang="de-CH" sz="24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de-CH" sz="2400" dirty="0" err="1">
                <a:solidFill>
                  <a:schemeClr val="tx1"/>
                </a:solidFill>
              </a:rPr>
              <a:t>Compound-complex</a:t>
            </a:r>
            <a:r>
              <a:rPr lang="de-CH" sz="2400" dirty="0">
                <a:solidFill>
                  <a:schemeClr val="tx1"/>
                </a:solidFill>
              </a:rPr>
              <a:t> </a:t>
            </a:r>
            <a:r>
              <a:rPr lang="de-CH" sz="2400" dirty="0" err="1">
                <a:solidFill>
                  <a:schemeClr val="tx1"/>
                </a:solidFill>
              </a:rPr>
              <a:t>sentence</a:t>
            </a:r>
            <a:r>
              <a:rPr lang="de-CH" sz="2400" dirty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336" y="22445"/>
            <a:ext cx="4324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de-C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C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</a:t>
            </a:r>
            <a:r>
              <a:rPr lang="de-C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178264" y="2353622"/>
            <a:ext cx="1035423" cy="76648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178263" y="4433376"/>
            <a:ext cx="1035423" cy="76648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484415" y="3961669"/>
            <a:ext cx="4104838" cy="2015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Declarative </a:t>
            </a:r>
            <a:r>
              <a:rPr lang="en-US" sz="2400" dirty="0">
                <a:solidFill>
                  <a:schemeClr val="tx1"/>
                </a:solidFill>
              </a:rPr>
              <a:t>sentence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Imperative sentence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Interrogative </a:t>
            </a:r>
            <a:r>
              <a:rPr lang="en-US" sz="2400" dirty="0" smtClean="0">
                <a:solidFill>
                  <a:schemeClr val="tx1"/>
                </a:solidFill>
              </a:rPr>
              <a:t>sentence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Exclamatory sentence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7336" y="1614986"/>
            <a:ext cx="3115001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Sentences can be classified according to their structural, semantic and pragmatic properties.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45800" y="1945956"/>
            <a:ext cx="2211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Structurally,</a:t>
            </a:r>
            <a:r>
              <a:rPr lang="en-US" sz="2400" dirty="0" smtClean="0"/>
              <a:t> there are four types: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065" y="3961669"/>
            <a:ext cx="2383743" cy="20179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892414" y="4184695"/>
            <a:ext cx="2118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Functionally</a:t>
            </a:r>
            <a:r>
              <a:rPr lang="en-US" sz="2400" dirty="0" smtClean="0"/>
              <a:t>, there are four types:</a:t>
            </a:r>
            <a:endParaRPr lang="ru-RU" sz="2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28654" t="38233" r="22418"/>
          <a:stretch/>
        </p:blipFill>
        <p:spPr>
          <a:xfrm>
            <a:off x="526031" y="3402992"/>
            <a:ext cx="2716306" cy="20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7489"/>
            <a:ext cx="3402105" cy="475790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Functionally, sentences are of mainly four </a:t>
            </a:r>
            <a:r>
              <a:rPr lang="en-US" sz="2800" dirty="0" smtClean="0">
                <a:solidFill>
                  <a:schemeClr val="tx1"/>
                </a:solidFill>
              </a:rPr>
              <a:t>types: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Declarative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Imperative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Interrogative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Exclamatory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6" y="751959"/>
            <a:ext cx="7601074" cy="244844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Declarative </a:t>
            </a:r>
            <a:r>
              <a:rPr lang="en-US" sz="2400" b="1" dirty="0" smtClean="0">
                <a:solidFill>
                  <a:schemeClr val="tx1"/>
                </a:solidFill>
              </a:rPr>
              <a:t>sentence: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 </a:t>
            </a:r>
            <a:r>
              <a:rPr lang="en-US" dirty="0">
                <a:solidFill>
                  <a:schemeClr val="tx1"/>
                </a:solidFill>
              </a:rPr>
              <a:t>assertive sentence (declarative sentence) simply expresses an opinion/feeling, or makes a statement, or describes things. In other words, it declares something. This type of sentence ends with a period (i.e., a full-stop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>
                <a:solidFill>
                  <a:srgbClr val="00B050"/>
                </a:solidFill>
              </a:rPr>
              <a:t>I want to be a good cricketer. (a statement)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</a:rPr>
              <a:t>I am very happy today. (a feeling)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9267" y="3644153"/>
            <a:ext cx="760107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Imperative sentence:</a:t>
            </a:r>
          </a:p>
          <a:p>
            <a:r>
              <a:rPr lang="en-US" sz="2000" dirty="0" smtClean="0"/>
              <a:t>We use an imperative sentence to make a request or to give a command. Imperative sentences usually end with a period (i.e., a full stop), but under certain circumstances, it can end with a note of exclamation (i.e., exclamation mark).</a:t>
            </a:r>
          </a:p>
          <a:p>
            <a:r>
              <a:rPr lang="en-US" sz="2000" i="1" dirty="0" smtClean="0">
                <a:solidFill>
                  <a:srgbClr val="00B050"/>
                </a:solidFill>
              </a:rPr>
              <a:t>Please sit down.</a:t>
            </a:r>
          </a:p>
          <a:p>
            <a:r>
              <a:rPr lang="en-US" sz="2000" i="1" dirty="0" smtClean="0">
                <a:solidFill>
                  <a:srgbClr val="00B050"/>
                </a:solidFill>
              </a:rPr>
              <a:t>I need you to sit down now!</a:t>
            </a:r>
            <a:endParaRPr lang="ru-RU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1577341"/>
            <a:ext cx="7506944" cy="22421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Interrogative sentence: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 interrogative sentence asks a question. Interrogative sentences must end with a note of interrogation (i.e., question </a:t>
            </a:r>
            <a:r>
              <a:rPr lang="en-US" dirty="0" smtClean="0">
                <a:solidFill>
                  <a:schemeClr val="tx1"/>
                </a:solidFill>
              </a:rPr>
              <a:t>mark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</a:rPr>
              <a:t>When are you going to submit your assignment?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</a:rPr>
              <a:t>Do you know him?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9268" y="4238108"/>
            <a:ext cx="7506944" cy="1692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Exclamatory sentence</a:t>
            </a:r>
            <a:r>
              <a:rPr lang="en-US" sz="2400" dirty="0" smtClean="0"/>
              <a:t>.</a:t>
            </a:r>
          </a:p>
          <a:p>
            <a:r>
              <a:rPr lang="en-US" sz="2000" dirty="0" smtClean="0"/>
              <a:t>An exclamatory sentence expresses overflow of emotions. These emotions can be of happiness, wonder, sorrow, anger, etc. </a:t>
            </a:r>
          </a:p>
          <a:p>
            <a:r>
              <a:rPr lang="en-US" sz="2000" i="1" dirty="0" smtClean="0">
                <a:solidFill>
                  <a:srgbClr val="00B050"/>
                </a:solidFill>
              </a:rPr>
              <a:t>What a day it was!</a:t>
            </a:r>
          </a:p>
          <a:p>
            <a:r>
              <a:rPr lang="en-US" sz="2000" i="1" dirty="0" smtClean="0">
                <a:solidFill>
                  <a:srgbClr val="00B050"/>
                </a:solidFill>
              </a:rPr>
              <a:t>I cannot believe he would do that!</a:t>
            </a:r>
            <a:endParaRPr lang="ru-RU" sz="2000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543">
            <a:off x="155060" y="1680421"/>
            <a:ext cx="3249011" cy="3249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635" y="-102267"/>
            <a:ext cx="4798251" cy="25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3265594" y="1024807"/>
            <a:ext cx="900953" cy="632012"/>
          </a:xfrm>
          <a:prstGeom prst="right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356"/>
            <a:ext cx="3510748" cy="1062318"/>
          </a:xfrm>
          <a:solidFill>
            <a:srgbClr val="84DBFF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The simple sentence is </a:t>
            </a:r>
            <a:r>
              <a:rPr lang="en-US" sz="2800" b="1" dirty="0">
                <a:solidFill>
                  <a:schemeClr val="tx1"/>
                </a:solidFill>
              </a:rPr>
              <a:t>a sentence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94196" y="1926210"/>
            <a:ext cx="6808910" cy="417875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tx1"/>
                </a:solidFill>
              </a:rPr>
              <a:t>two </a:t>
            </a:r>
            <a:r>
              <a:rPr lang="en-US" sz="2400" b="1" dirty="0">
                <a:solidFill>
                  <a:schemeClr val="tx1"/>
                </a:solidFill>
              </a:rPr>
              <a:t>main parts </a:t>
            </a:r>
            <a:r>
              <a:rPr lang="en-US" sz="2400" dirty="0">
                <a:solidFill>
                  <a:schemeClr val="tx1"/>
                </a:solidFill>
              </a:rPr>
              <a:t>- subject and predicate: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Snow </a:t>
            </a:r>
            <a:r>
              <a:rPr lang="en-US" sz="2400" i="1" dirty="0">
                <a:solidFill>
                  <a:srgbClr val="00B050"/>
                </a:solidFill>
              </a:rPr>
              <a:t>is everywhere around</a:t>
            </a:r>
            <a:r>
              <a:rPr lang="en-US" sz="2400" i="1" dirty="0" smtClean="0">
                <a:solidFill>
                  <a:srgbClr val="00B050"/>
                </a:solidFill>
              </a:rPr>
              <a:t>.</a:t>
            </a:r>
            <a:endParaRPr lang="en-US" sz="2400" i="1" dirty="0">
              <a:solidFill>
                <a:srgbClr val="00B050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</a:rPr>
              <a:t>or of </a:t>
            </a:r>
            <a:r>
              <a:rPr lang="en-US" sz="2400" b="1" dirty="0">
                <a:solidFill>
                  <a:schemeClr val="tx1"/>
                </a:solidFill>
              </a:rPr>
              <a:t>only one subject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It's </a:t>
            </a:r>
            <a:r>
              <a:rPr lang="en-US" sz="2400" i="1" dirty="0">
                <a:solidFill>
                  <a:srgbClr val="00B050"/>
                </a:solidFill>
              </a:rPr>
              <a:t>winter. The snow's around.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or of </a:t>
            </a:r>
            <a:r>
              <a:rPr lang="en-US" sz="2400" b="1" dirty="0" smtClean="0">
                <a:solidFill>
                  <a:schemeClr val="tx1"/>
                </a:solidFill>
              </a:rPr>
              <a:t>only one predicate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It's getting dark. The sky has turned pink on the west.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subject and the predicate may include dependent words - depended parts of the sentence. The parts of the sentence are divided into main and subordinate.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789" y="3796641"/>
            <a:ext cx="3182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According to this definition, sentences with several predicates referring to one and the same subject cannot be considered as simple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700" y="946277"/>
            <a:ext cx="4911393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that has one grammatical basis. </a:t>
            </a:r>
          </a:p>
          <a:p>
            <a:r>
              <a:rPr lang="en-US" sz="2400" dirty="0" smtClean="0"/>
              <a:t>It can consist of: </a:t>
            </a:r>
            <a:endParaRPr lang="en-US" sz="2400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403118" y="1777274"/>
            <a:ext cx="693813" cy="833718"/>
          </a:xfrm>
          <a:prstGeom prst="downArrow">
            <a:avLst/>
          </a:prstGeom>
          <a:solidFill>
            <a:srgbClr val="84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3962" y="2610992"/>
            <a:ext cx="3057116" cy="1200329"/>
          </a:xfrm>
          <a:prstGeom prst="rect">
            <a:avLst/>
          </a:prstGeom>
          <a:solidFill>
            <a:srgbClr val="B7B5DD"/>
          </a:solidFill>
        </p:spPr>
        <p:txBody>
          <a:bodyPr wrap="square">
            <a:spAutoFit/>
          </a:bodyPr>
          <a:lstStyle/>
          <a:p>
            <a:r>
              <a:rPr lang="en-US" sz="2400" dirty="0" smtClean="0"/>
              <a:t>in which only one predicative line is expressed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7336" y="22445"/>
            <a:ext cx="4831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simple sentence </a:t>
            </a:r>
            <a:r>
              <a:rPr lang="de-C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2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Другая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CDB5DC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Другая 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730</TotalTime>
  <Words>1390</Words>
  <Application>Microsoft Office PowerPoint</Application>
  <PresentationFormat>Широкоэкранный</PresentationFormat>
  <Paragraphs>145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Wingdings 2</vt:lpstr>
      <vt:lpstr>Рама</vt:lpstr>
      <vt:lpstr>Презентация PowerPoint</vt:lpstr>
      <vt:lpstr>The sentence is the immediate integral unit of speech built up of words according to a definite syntactic pattern and distinguished by a contextually relevant communicative purpose. </vt:lpstr>
      <vt:lpstr>Презентация PowerPoint</vt:lpstr>
      <vt:lpstr>Презентация PowerPoint</vt:lpstr>
      <vt:lpstr>The parts of the sentence that explain the main or other parts of the sentence are called subordinate.   The object is a subordinate part of the sentence, answering questions of oblique cases and denoting the subject.</vt:lpstr>
      <vt:lpstr>Презентация PowerPoint</vt:lpstr>
      <vt:lpstr>Functionally, sentences are of mainly four types:  Declarative Imperative Interrogative Exclamatory</vt:lpstr>
      <vt:lpstr>Презентация PowerPoint</vt:lpstr>
      <vt:lpstr>The simple sentence is a sentence </vt:lpstr>
      <vt:lpstr>According to the structure all simple sentences of English should be divided into two-member (two-axis) constructions and one-member (one-axis) constructions.  One-member and two-member sentences are distinguished by the num­ber of principal parts (positions). </vt:lpstr>
      <vt:lpstr>According to the type of the subject </vt:lpstr>
      <vt:lpstr>According to the type of the predicate</vt:lpstr>
      <vt:lpstr>The composite sentence  is built up by two or more predicative lines. It can be defined as a structural and semantic unity of two or more syntactic constructions each having a predicative center of its own, built on the basis of a syntactic connection and used in speech communication as a unit of the same rank as the simple sentence. </vt:lpstr>
      <vt:lpstr>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 Sadovaya</dc:creator>
  <cp:lastModifiedBy>Пользователь</cp:lastModifiedBy>
  <cp:revision>74</cp:revision>
  <dcterms:created xsi:type="dcterms:W3CDTF">2020-06-20T11:03:27Z</dcterms:created>
  <dcterms:modified xsi:type="dcterms:W3CDTF">2023-01-27T17:37:29Z</dcterms:modified>
</cp:coreProperties>
</file>