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14FB540F-F4EA-434A-9F82-D8B364484104}">
          <p14:sldIdLst>
            <p14:sldId id="256"/>
            <p14:sldId id="257"/>
            <p14:sldId id="258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0099"/>
    <a:srgbClr val="740A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E8337-EAB9-4BE8-A23E-40443F3F54D5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82D69-0C0D-44F1-AFAC-B06B91E1F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719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82D69-0C0D-44F1-AFAC-B06B91E1F31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428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82D69-0C0D-44F1-AFAC-B06B91E1F31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428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3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596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48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45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801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540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297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21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115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450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632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0C622-31BD-4B31-BF9C-893C55AEBD9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633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268760"/>
            <a:ext cx="6840760" cy="1728192"/>
          </a:xfrm>
        </p:spPr>
        <p:txBody>
          <a:bodyPr/>
          <a:lstStyle/>
          <a:p>
            <a:r>
              <a:rPr lang="uk-UA" dirty="0" smtClean="0"/>
              <a:t>Стратегічний менеджмент комунікацій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3886200"/>
            <a:ext cx="2480320" cy="1752600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Баранецька</a:t>
            </a:r>
            <a:r>
              <a:rPr lang="ru-RU" dirty="0" smtClean="0"/>
              <a:t> Анна </a:t>
            </a:r>
            <a:r>
              <a:rPr lang="ru-RU" dirty="0" err="1" smtClean="0"/>
              <a:t>Дмитрівна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19673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692696"/>
            <a:ext cx="7128792" cy="5400600"/>
          </a:xfrm>
        </p:spPr>
        <p:txBody>
          <a:bodyPr>
            <a:noAutofit/>
          </a:bodyPr>
          <a:lstStyle/>
          <a:p>
            <a:pPr algn="just"/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Налагодження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довготривалих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довірчих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стосунків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громадськістю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стратегічно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важливим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аспектом у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тих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проєктів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як у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бізнесовій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так і в державному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управлінні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Налагодження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комунікацій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одне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ключових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положень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обраної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організацією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установою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Адже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комунікація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одноразову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акцію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організований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систематичний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комплекс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різносторонніх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комунікацій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залученням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комунікативного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інструментарію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розробки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організацією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комунікацій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зумовлена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потребою донести до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широкої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аудиторії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необхідну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бажаного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враження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/образу,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своєрідного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позитивного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бачення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Розбудова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комунікаційної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охоплює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аспекти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обраного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іміджу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кризових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ситуаціях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Зважаючи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тенденції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сучасного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ринку,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правильно та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ефективно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комунікувати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базовим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успішної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чим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зумовлена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актуальність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викладання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курсу.  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 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3886200"/>
            <a:ext cx="2480320" cy="17526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187251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i="1" dirty="0" smtClean="0">
                <a:solidFill>
                  <a:srgbClr val="740A51"/>
                </a:solidFill>
              </a:rPr>
              <a:t>	</a:t>
            </a:r>
            <a:r>
              <a:rPr lang="ru-RU" sz="2400" b="1" i="1" dirty="0">
                <a:solidFill>
                  <a:srgbClr val="740A51"/>
                </a:solidFill>
              </a:rPr>
              <a:t> </a:t>
            </a:r>
            <a:r>
              <a:rPr lang="ru-RU" sz="2200" b="1" i="1" dirty="0">
                <a:solidFill>
                  <a:srgbClr val="740A51"/>
                </a:solidFill>
              </a:rPr>
              <a:t>Метою </a:t>
            </a:r>
            <a:r>
              <a:rPr lang="ru-RU" sz="2200" i="1" dirty="0" err="1">
                <a:solidFill>
                  <a:srgbClr val="740A51"/>
                </a:solidFill>
              </a:rPr>
              <a:t>викладання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дисципліни</a:t>
            </a:r>
            <a:r>
              <a:rPr lang="ru-RU" sz="2200" i="1" dirty="0">
                <a:solidFill>
                  <a:srgbClr val="740A51"/>
                </a:solidFill>
              </a:rPr>
              <a:t> «</a:t>
            </a:r>
            <a:r>
              <a:rPr lang="ru-RU" sz="2200" i="1" dirty="0" err="1">
                <a:solidFill>
                  <a:srgbClr val="740A51"/>
                </a:solidFill>
              </a:rPr>
              <a:t>Стратегічний</a:t>
            </a:r>
            <a:r>
              <a:rPr lang="ru-RU" sz="2200" i="1" dirty="0">
                <a:solidFill>
                  <a:srgbClr val="740A51"/>
                </a:solidFill>
              </a:rPr>
              <a:t> менеджмент </a:t>
            </a:r>
            <a:r>
              <a:rPr lang="ru-RU" sz="2200" i="1" dirty="0" err="1">
                <a:solidFill>
                  <a:srgbClr val="740A51"/>
                </a:solidFill>
              </a:rPr>
              <a:t>комунікацій</a:t>
            </a:r>
            <a:r>
              <a:rPr lang="ru-RU" sz="2200" i="1" dirty="0">
                <a:solidFill>
                  <a:srgbClr val="740A51"/>
                </a:solidFill>
              </a:rPr>
              <a:t>» є </a:t>
            </a:r>
            <a:r>
              <a:rPr lang="ru-RU" sz="2200" i="1" dirty="0" err="1">
                <a:solidFill>
                  <a:srgbClr val="740A51"/>
                </a:solidFill>
              </a:rPr>
              <a:t>ознайомлення</a:t>
            </a:r>
            <a:r>
              <a:rPr lang="ru-RU" sz="2200" i="1" dirty="0">
                <a:solidFill>
                  <a:srgbClr val="740A51"/>
                </a:solidFill>
              </a:rPr>
              <a:t> з </a:t>
            </a:r>
            <a:r>
              <a:rPr lang="ru-RU" sz="2200" i="1" dirty="0" err="1">
                <a:solidFill>
                  <a:srgbClr val="740A51"/>
                </a:solidFill>
              </a:rPr>
              <a:t>базовими</a:t>
            </a:r>
            <a:r>
              <a:rPr lang="ru-RU" sz="2200" i="1" dirty="0">
                <a:solidFill>
                  <a:srgbClr val="740A51"/>
                </a:solidFill>
              </a:rPr>
              <a:t> засадами, принципами </a:t>
            </a:r>
            <a:r>
              <a:rPr lang="ru-RU" sz="2200" i="1" dirty="0" err="1">
                <a:solidFill>
                  <a:srgbClr val="740A51"/>
                </a:solidFill>
              </a:rPr>
              <a:t>стратегічного</a:t>
            </a:r>
            <a:r>
              <a:rPr lang="ru-RU" sz="2200" i="1" dirty="0">
                <a:solidFill>
                  <a:srgbClr val="740A51"/>
                </a:solidFill>
              </a:rPr>
              <a:t> менеджменту/</a:t>
            </a:r>
            <a:r>
              <a:rPr lang="ru-RU" sz="2200" i="1" dirty="0" err="1">
                <a:solidFill>
                  <a:srgbClr val="740A51"/>
                </a:solidFill>
              </a:rPr>
              <a:t>управління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комунікаціями</a:t>
            </a:r>
            <a:r>
              <a:rPr lang="ru-RU" sz="2200" i="1" dirty="0">
                <a:solidFill>
                  <a:srgbClr val="740A51"/>
                </a:solidFill>
              </a:rPr>
              <a:t> як </a:t>
            </a:r>
            <a:r>
              <a:rPr lang="ru-RU" sz="2200" i="1" dirty="0" err="1">
                <a:solidFill>
                  <a:srgbClr val="740A51"/>
                </a:solidFill>
              </a:rPr>
              <a:t>вагомого</a:t>
            </a:r>
            <a:r>
              <a:rPr lang="ru-RU" sz="2200" i="1" dirty="0">
                <a:solidFill>
                  <a:srgbClr val="740A51"/>
                </a:solidFill>
              </a:rPr>
              <a:t> аспекту </a:t>
            </a:r>
            <a:r>
              <a:rPr lang="ru-RU" sz="2200" i="1" dirty="0" err="1">
                <a:solidFill>
                  <a:srgbClr val="740A51"/>
                </a:solidFill>
              </a:rPr>
              <a:t>реалізації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ефективної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діяльності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компанії</a:t>
            </a:r>
            <a:r>
              <a:rPr lang="ru-RU" sz="2200" i="1" dirty="0">
                <a:solidFill>
                  <a:srgbClr val="740A51"/>
                </a:solidFill>
              </a:rPr>
              <a:t> та </a:t>
            </a:r>
            <a:r>
              <a:rPr lang="ru-RU" sz="2200" i="1" dirty="0" err="1">
                <a:solidFill>
                  <a:srgbClr val="740A51"/>
                </a:solidFill>
              </a:rPr>
              <a:t>набуття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умінь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розбудови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комунікаційних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стратегій</a:t>
            </a:r>
            <a:r>
              <a:rPr lang="ru-RU" sz="2200" i="1" dirty="0">
                <a:solidFill>
                  <a:srgbClr val="740A51"/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ru-RU" sz="2200" b="1" i="1" dirty="0">
                <a:solidFill>
                  <a:srgbClr val="740A51"/>
                </a:solidFill>
              </a:rPr>
              <a:t>     </a:t>
            </a:r>
            <a:r>
              <a:rPr lang="ru-RU" sz="2200" b="1" i="1" dirty="0" err="1">
                <a:solidFill>
                  <a:srgbClr val="740A51"/>
                </a:solidFill>
              </a:rPr>
              <a:t>Основні</a:t>
            </a:r>
            <a:r>
              <a:rPr lang="ru-RU" sz="2200" b="1" i="1" dirty="0">
                <a:solidFill>
                  <a:srgbClr val="740A51"/>
                </a:solidFill>
              </a:rPr>
              <a:t> </a:t>
            </a:r>
            <a:r>
              <a:rPr lang="ru-RU" sz="2200" b="1" i="1" dirty="0" err="1">
                <a:solidFill>
                  <a:srgbClr val="740A51"/>
                </a:solidFill>
              </a:rPr>
              <a:t>завдання</a:t>
            </a:r>
            <a:r>
              <a:rPr lang="ru-RU" sz="2200" b="1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вивчення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дисципліни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полягають</a:t>
            </a:r>
            <a:r>
              <a:rPr lang="ru-RU" sz="2200" i="1" dirty="0">
                <a:solidFill>
                  <a:srgbClr val="740A51"/>
                </a:solidFill>
              </a:rPr>
              <a:t> в </a:t>
            </a:r>
            <a:r>
              <a:rPr lang="ru-RU" sz="2200" i="1" dirty="0" err="1">
                <a:solidFill>
                  <a:srgbClr val="740A51"/>
                </a:solidFill>
              </a:rPr>
              <a:t>опануванні</a:t>
            </a:r>
            <a:r>
              <a:rPr lang="ru-RU" sz="2200" i="1" dirty="0">
                <a:solidFill>
                  <a:srgbClr val="740A51"/>
                </a:solidFill>
              </a:rPr>
              <a:t> студентами теоретико-</a:t>
            </a:r>
            <a:r>
              <a:rPr lang="ru-RU" sz="2200" i="1" dirty="0" err="1">
                <a:solidFill>
                  <a:srgbClr val="740A51"/>
                </a:solidFill>
              </a:rPr>
              <a:t>методологічних</a:t>
            </a:r>
            <a:r>
              <a:rPr lang="ru-RU" sz="2200" i="1" dirty="0">
                <a:solidFill>
                  <a:srgbClr val="740A51"/>
                </a:solidFill>
              </a:rPr>
              <a:t> засад курсу; в </a:t>
            </a:r>
            <a:r>
              <a:rPr lang="ru-RU" sz="2200" i="1" dirty="0" err="1">
                <a:solidFill>
                  <a:srgbClr val="740A51"/>
                </a:solidFill>
              </a:rPr>
              <a:t>ознайомленні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зі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специфікою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управління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комунікаціями</a:t>
            </a:r>
            <a:r>
              <a:rPr lang="ru-RU" sz="2200" i="1" dirty="0">
                <a:solidFill>
                  <a:srgbClr val="740A51"/>
                </a:solidFill>
              </a:rPr>
              <a:t> та </a:t>
            </a:r>
            <a:r>
              <a:rPr lang="ru-RU" sz="2200" i="1" dirty="0" err="1">
                <a:solidFill>
                  <a:srgbClr val="740A51"/>
                </a:solidFill>
              </a:rPr>
              <a:t>процесом</a:t>
            </a:r>
            <a:r>
              <a:rPr lang="ru-RU" sz="2200" i="1" dirty="0">
                <a:solidFill>
                  <a:srgbClr val="740A51"/>
                </a:solidFill>
              </a:rPr>
              <a:t>  </a:t>
            </a:r>
            <a:r>
              <a:rPr lang="ru-RU" sz="2200" i="1" dirty="0" err="1">
                <a:solidFill>
                  <a:srgbClr val="740A51"/>
                </a:solidFill>
              </a:rPr>
              <a:t>реалізації</a:t>
            </a:r>
            <a:r>
              <a:rPr lang="ru-RU" sz="2200" i="1" dirty="0">
                <a:solidFill>
                  <a:srgbClr val="740A51"/>
                </a:solidFill>
              </a:rPr>
              <a:t>  </a:t>
            </a:r>
            <a:r>
              <a:rPr lang="ru-RU" sz="2200" i="1" dirty="0" err="1">
                <a:solidFill>
                  <a:srgbClr val="740A51"/>
                </a:solidFill>
              </a:rPr>
              <a:t>комунікаційної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стратегії</a:t>
            </a:r>
            <a:r>
              <a:rPr lang="ru-RU" sz="2200" i="1" dirty="0">
                <a:solidFill>
                  <a:srgbClr val="740A51"/>
                </a:solidFill>
              </a:rPr>
              <a:t>; </a:t>
            </a:r>
            <a:r>
              <a:rPr lang="ru-RU" sz="2200" i="1" dirty="0" err="1">
                <a:solidFill>
                  <a:srgbClr val="740A51"/>
                </a:solidFill>
              </a:rPr>
              <a:t>осмисленні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закономірностей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налагодження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комунікаційної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взаємодії</a:t>
            </a:r>
            <a:r>
              <a:rPr lang="ru-RU" sz="2200" i="1" dirty="0">
                <a:solidFill>
                  <a:srgbClr val="740A51"/>
                </a:solidFill>
              </a:rPr>
              <a:t> з </a:t>
            </a:r>
            <a:r>
              <a:rPr lang="ru-RU" sz="2200" i="1" dirty="0" err="1">
                <a:solidFill>
                  <a:srgbClr val="740A51"/>
                </a:solidFill>
              </a:rPr>
              <a:t>різними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аудиторіями</a:t>
            </a:r>
            <a:r>
              <a:rPr lang="ru-RU" sz="2200" i="1" dirty="0">
                <a:solidFill>
                  <a:srgbClr val="740A51"/>
                </a:solidFill>
              </a:rPr>
              <a:t>; </a:t>
            </a:r>
            <a:r>
              <a:rPr lang="ru-RU" sz="2200" i="1" dirty="0" err="1">
                <a:solidFill>
                  <a:srgbClr val="740A51"/>
                </a:solidFill>
              </a:rPr>
              <a:t>набутті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уявлення</a:t>
            </a:r>
            <a:r>
              <a:rPr lang="ru-RU" sz="2200" i="1" dirty="0">
                <a:solidFill>
                  <a:srgbClr val="740A51"/>
                </a:solidFill>
              </a:rPr>
              <a:t> про </a:t>
            </a:r>
            <a:r>
              <a:rPr lang="ru-RU" sz="2200" i="1" dirty="0" err="1">
                <a:solidFill>
                  <a:srgbClr val="740A51"/>
                </a:solidFill>
              </a:rPr>
              <a:t>специфіку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співпраці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зі</a:t>
            </a:r>
            <a:r>
              <a:rPr lang="ru-RU" sz="2200" i="1" dirty="0">
                <a:solidFill>
                  <a:srgbClr val="740A51"/>
                </a:solidFill>
              </a:rPr>
              <a:t> ЗМІ, </a:t>
            </a:r>
            <a:r>
              <a:rPr lang="ru-RU" sz="2200" i="1" dirty="0" err="1">
                <a:solidFill>
                  <a:srgbClr val="740A51"/>
                </a:solidFill>
              </a:rPr>
              <a:t>розробку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відповідної</a:t>
            </a:r>
            <a:r>
              <a:rPr lang="ru-RU" sz="2200" i="1" dirty="0">
                <a:solidFill>
                  <a:srgbClr val="740A51"/>
                </a:solidFill>
              </a:rPr>
              <a:t>  </a:t>
            </a:r>
            <a:r>
              <a:rPr lang="ru-RU" sz="2200" i="1" dirty="0" err="1">
                <a:solidFill>
                  <a:srgbClr val="740A51"/>
                </a:solidFill>
              </a:rPr>
              <a:t>документації</a:t>
            </a:r>
            <a:r>
              <a:rPr lang="ru-RU" sz="2200" i="1" dirty="0">
                <a:solidFill>
                  <a:srgbClr val="740A51"/>
                </a:solidFill>
              </a:rPr>
              <a:t> та </a:t>
            </a:r>
            <a:r>
              <a:rPr lang="ru-RU" sz="2200" i="1" dirty="0" err="1">
                <a:solidFill>
                  <a:srgbClr val="740A51"/>
                </a:solidFill>
              </a:rPr>
              <a:t>заходів</a:t>
            </a:r>
            <a:r>
              <a:rPr lang="ru-RU" sz="2200" i="1" dirty="0">
                <a:solidFill>
                  <a:srgbClr val="740A51"/>
                </a:solidFill>
              </a:rPr>
              <a:t>, </a:t>
            </a:r>
            <a:r>
              <a:rPr lang="ru-RU" sz="2200" i="1" dirty="0" err="1">
                <a:solidFill>
                  <a:srgbClr val="740A51"/>
                </a:solidFill>
              </a:rPr>
              <a:t>застосуванні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комунікаційного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інструментарію</a:t>
            </a:r>
            <a:r>
              <a:rPr lang="ru-RU" sz="2200" i="1" dirty="0">
                <a:solidFill>
                  <a:srgbClr val="740A51"/>
                </a:solidFill>
              </a:rPr>
              <a:t> та </a:t>
            </a:r>
            <a:r>
              <a:rPr lang="ru-RU" sz="2200" i="1" dirty="0" err="1">
                <a:solidFill>
                  <a:srgbClr val="740A51"/>
                </a:solidFill>
              </a:rPr>
              <a:t>стратегії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прикладних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паблік</a:t>
            </a:r>
            <a:r>
              <a:rPr lang="ru-RU" sz="2200" i="1" dirty="0">
                <a:solidFill>
                  <a:srgbClr val="740A51"/>
                </a:solidFill>
              </a:rPr>
              <a:t> </a:t>
            </a:r>
            <a:r>
              <a:rPr lang="ru-RU" sz="2200" i="1" dirty="0" err="1">
                <a:solidFill>
                  <a:srgbClr val="740A51"/>
                </a:solidFill>
              </a:rPr>
              <a:t>рилейшнз</a:t>
            </a:r>
            <a:r>
              <a:rPr lang="ru-RU" sz="2200" i="1" dirty="0">
                <a:solidFill>
                  <a:srgbClr val="740A51"/>
                </a:solidFill>
              </a:rPr>
              <a:t>.</a:t>
            </a:r>
            <a:r>
              <a:rPr lang="ru-RU" sz="2200" b="1" i="1" dirty="0">
                <a:solidFill>
                  <a:srgbClr val="740A51"/>
                </a:solidFill>
              </a:rPr>
              <a:t> </a:t>
            </a:r>
            <a:endParaRPr lang="ru-RU" sz="2200" i="1" dirty="0" smtClean="0">
              <a:solidFill>
                <a:srgbClr val="740A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5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 fontScale="90000"/>
          </a:bodyPr>
          <a:lstStyle/>
          <a:p>
            <a:r>
              <a:rPr lang="uk-UA" sz="2000" b="1" dirty="0" smtClean="0">
                <a:solidFill>
                  <a:srgbClr val="0033CC"/>
                </a:solidFill>
              </a:rPr>
              <a:t>У результаті успішного вивчення </a:t>
            </a:r>
            <a:r>
              <a:rPr lang="uk-UA" sz="2000" b="1" dirty="0">
                <a:solidFill>
                  <a:srgbClr val="0033CC"/>
                </a:solidFill>
              </a:rPr>
              <a:t>курсу </a:t>
            </a:r>
            <a:r>
              <a:rPr lang="uk-UA" sz="2000" b="1" dirty="0" smtClean="0">
                <a:solidFill>
                  <a:srgbClr val="0033CC"/>
                </a:solidFill>
              </a:rPr>
              <a:t>студенти</a:t>
            </a:r>
            <a:r>
              <a:rPr lang="uk-UA" sz="2000" b="1" dirty="0">
                <a:solidFill>
                  <a:srgbClr val="0033CC"/>
                </a:solidFill>
              </a:rPr>
              <a:t/>
            </a:r>
            <a:br>
              <a:rPr lang="uk-UA" sz="2000" b="1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/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 smtClean="0">
                <a:solidFill>
                  <a:srgbClr val="0033CC"/>
                </a:solidFill>
              </a:rPr>
              <a:t>мають </a:t>
            </a:r>
            <a:r>
              <a:rPr lang="uk-UA" sz="2000" dirty="0">
                <a:solidFill>
                  <a:srgbClr val="0033CC"/>
                </a:solidFill>
              </a:rPr>
              <a:t>знати: 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     - зміст основних понять курсу  «комунікативна стратегія», «комунікаційний менеджмент», «стратегія», «тактика», «менеджмент новин», «</a:t>
            </a:r>
            <a:r>
              <a:rPr lang="uk-UA" sz="2000" dirty="0" err="1">
                <a:solidFill>
                  <a:srgbClr val="0033CC"/>
                </a:solidFill>
              </a:rPr>
              <a:t>івент-менеджмент</a:t>
            </a:r>
            <a:r>
              <a:rPr lang="uk-UA" sz="2000" dirty="0">
                <a:solidFill>
                  <a:srgbClr val="0033CC"/>
                </a:solidFill>
              </a:rPr>
              <a:t>», «іміджеві стратегії», «репутаційні стратегії», «медіа-репутація» «</a:t>
            </a:r>
            <a:r>
              <a:rPr lang="uk-UA" sz="2000" dirty="0" err="1">
                <a:solidFill>
                  <a:srgbClr val="0033CC"/>
                </a:solidFill>
              </a:rPr>
              <a:t>медіарилейшнз</a:t>
            </a:r>
            <a:r>
              <a:rPr lang="uk-UA" sz="2000" dirty="0">
                <a:solidFill>
                  <a:srgbClr val="0033CC"/>
                </a:solidFill>
              </a:rPr>
              <a:t>», «кризові стратегії», «бренд-комунікації», «медіа-бренд»;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     -  етапи планування комунікаційної стратегії; 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     - засади організації взаємодій з представниками ЗМІ;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     - основні позиції розробки стратегій прикладних </a:t>
            </a:r>
            <a:r>
              <a:rPr lang="uk-UA" sz="2000" dirty="0" err="1">
                <a:solidFill>
                  <a:srgbClr val="0033CC"/>
                </a:solidFill>
              </a:rPr>
              <a:t>паблік</a:t>
            </a:r>
            <a:r>
              <a:rPr lang="uk-UA" sz="2000" dirty="0">
                <a:solidFill>
                  <a:srgbClr val="0033CC"/>
                </a:solidFill>
              </a:rPr>
              <a:t> </a:t>
            </a:r>
            <a:r>
              <a:rPr lang="uk-UA" sz="2000" dirty="0" err="1">
                <a:solidFill>
                  <a:srgbClr val="0033CC"/>
                </a:solidFill>
              </a:rPr>
              <a:t>рилейшнз</a:t>
            </a:r>
            <a:r>
              <a:rPr lang="uk-UA" sz="2000" dirty="0">
                <a:solidFill>
                  <a:srgbClr val="0033CC"/>
                </a:solidFill>
              </a:rPr>
              <a:t>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     - види спеціальних заходів;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     - особливості організації антикризових комунікацій;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     уміти: 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     - скеровувати комунікаційну діяльність компанії/організації, формувати певну стратегію комунікаційної взаємодії з аудиторією; 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     - проводити </a:t>
            </a:r>
            <a:r>
              <a:rPr lang="en-US" sz="2000" dirty="0">
                <a:solidFill>
                  <a:srgbClr val="0033CC"/>
                </a:solidFill>
              </a:rPr>
              <a:t>SWOT-</a:t>
            </a:r>
            <a:r>
              <a:rPr lang="uk-UA" sz="2000" dirty="0">
                <a:solidFill>
                  <a:srgbClr val="0033CC"/>
                </a:solidFill>
              </a:rPr>
              <a:t>аналіз комунікацій організації;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     - визначати низку пріоритетних заходів (тактик) комунікаційної стратегії;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     - налагоджувати взаємодію зі засобами масової інформації;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     - визначати </a:t>
            </a:r>
            <a:r>
              <a:rPr lang="uk-UA" sz="2000" dirty="0" err="1">
                <a:solidFill>
                  <a:srgbClr val="0033CC"/>
                </a:solidFill>
              </a:rPr>
              <a:t>івенти</a:t>
            </a:r>
            <a:r>
              <a:rPr lang="uk-UA" sz="2000" dirty="0">
                <a:solidFill>
                  <a:srgbClr val="0033CC"/>
                </a:solidFill>
              </a:rPr>
              <a:t> для різних груп аудиторії;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     - працювати з нематеріальним капіталом;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     - розробляти план дій для кризових ситуацій;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     - визначати антикризові стратегії.</a:t>
            </a:r>
            <a:endParaRPr lang="ru-RU" sz="1800" dirty="0"/>
          </a:p>
        </p:txBody>
      </p:sp>
      <p:sp>
        <p:nvSpPr>
          <p:cNvPr id="8" name="Арка 7"/>
          <p:cNvSpPr/>
          <p:nvPr/>
        </p:nvSpPr>
        <p:spPr>
          <a:xfrm flipH="1">
            <a:off x="11628782" y="4745393"/>
            <a:ext cx="45719" cy="45719"/>
          </a:xfrm>
          <a:prstGeom prst="blockArc">
            <a:avLst>
              <a:gd name="adj1" fmla="val 8845685"/>
              <a:gd name="adj2" fmla="val 1785117"/>
              <a:gd name="adj3" fmla="val 53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00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14</Words>
  <Application>Microsoft Office PowerPoint</Application>
  <PresentationFormat>Экран (4:3)</PresentationFormat>
  <Paragraphs>10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Стратегічний менеджмент комунікацій</vt:lpstr>
      <vt:lpstr>   Налагодження довготривалих довірчих стосунків із громадськістю є стратегічно важливим аспектом у реалізації тих чи інших проєктів як у бізнесовій сфері, так і в державному управлінні. Налагодження комунікацій – це одне з ключових положень у реалізації обраної організацією/установою стратегії розвитку. Адже така комунікація передбачає не одноразову акцію, а організований систематичний комплекс різносторонніх комунікацій із залученням комунікативного інструментарію.       Необхідність розробки та здійснення організацією стратегії комунікацій зумовлена потребою донести до широкої аудиторії необхідну інформацію для формування бажаного враження/образу, своєрідного позитивного бачення. Розбудова комунікаційної стратегії охоплює різні аспекти – від формування та підтримки обраного іміджу до роботи в кризових ситуаціях. Зважаючи на тенденції сучасного ринку, вміння правильно та ефективно комунікувати стає базовим для успішної роботи організацій, чим і зумовлена актуальність викладання цього курсу.           .     .        </vt:lpstr>
      <vt:lpstr>Презентация PowerPoint</vt:lpstr>
      <vt:lpstr>У результаті успішного вивчення курсу студенти  мають знати:       - зміст основних понять курсу  «комунікативна стратегія», «комунікаційний менеджмент», «стратегія», «тактика», «менеджмент новин», «івент-менеджмент», «іміджеві стратегії», «репутаційні стратегії», «медіа-репутація» «медіарилейшнз», «кризові стратегії», «бренд-комунікації», «медіа-бренд»;      -  етапи планування комунікаційної стратегії;       - засади організації взаємодій з представниками ЗМІ;      - основні позиції розробки стратегій прикладних паблік рилейшнз;      - види спеціальних заходів;      - особливості організації антикризових комунікацій;      уміти:       - скеровувати комунікаційну діяльність компанії/організації, формувати певну стратегію комунікаційної взаємодії з аудиторією;       - проводити SWOT-аналіз комунікацій організації;      - визначати низку пріоритетних заходів (тактик) комунікаційної стратегії;      - налагоджувати взаємодію зі засобами масової інформації;      - визначати івенти для різних груп аудиторії;      - працювати з нематеріальним капіталом;      - розробляти план дій для кризових ситуацій;      - визначати антикризові стратегії.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Баранецкие</dc:title>
  <dc:creator>user</dc:creator>
  <cp:lastModifiedBy>user</cp:lastModifiedBy>
  <cp:revision>13</cp:revision>
  <dcterms:created xsi:type="dcterms:W3CDTF">2020-05-10T20:59:12Z</dcterms:created>
  <dcterms:modified xsi:type="dcterms:W3CDTF">2020-09-03T20:17:53Z</dcterms:modified>
</cp:coreProperties>
</file>