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57" r:id="rId3"/>
    <p:sldId id="258" r:id="rId4"/>
    <p:sldId id="259" r:id="rId5"/>
    <p:sldId id="260" r:id="rId6"/>
    <p:sldId id="261" r:id="rId7"/>
    <p:sldId id="270" r:id="rId8"/>
    <p:sldId id="262" r:id="rId9"/>
    <p:sldId id="263" r:id="rId10"/>
    <p:sldId id="264" r:id="rId11"/>
    <p:sldId id="265" r:id="rId12"/>
    <p:sldId id="271"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1" r:id="rId61"/>
    <p:sldId id="322" r:id="rId62"/>
    <p:sldId id="323" r:id="rId63"/>
    <p:sldId id="324" r:id="rId64"/>
    <p:sldId id="325" r:id="rId65"/>
    <p:sldId id="326" r:id="rId66"/>
    <p:sldId id="327" r:id="rId67"/>
    <p:sldId id="328" r:id="rId68"/>
    <p:sldId id="329" r:id="rId69"/>
    <p:sldId id="330" r:id="rId70"/>
    <p:sldId id="320" r:id="rId71"/>
    <p:sldId id="268" r:id="rId72"/>
    <p:sldId id="269" r:id="rId73"/>
    <p:sldId id="331"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0EFC-4B97-41A2-85F5-F6141F61EB7A}" type="datetimeFigureOut">
              <a:rPr lang="ru-RU" smtClean="0"/>
              <a:t>02.10.2024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C223E-DB63-4044-AEB8-B5A520D628C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2C223E-DB63-4044-AEB8-B5A520D628C7}" type="slidenum">
              <a:rPr lang="ru-RU" smtClean="0"/>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783708B-13AB-40D5-971D-E1620A402B47}" type="datetimeFigureOut">
              <a:rPr lang="ru-RU" smtClean="0"/>
              <a:t>02.10.2024</a:t>
            </a:fld>
            <a:endParaRPr lang="ru-RU"/>
          </a:p>
        </p:txBody>
      </p:sp>
      <p:sp>
        <p:nvSpPr>
          <p:cNvPr id="16" name="Номер слайда 15"/>
          <p:cNvSpPr>
            <a:spLocks noGrp="1"/>
          </p:cNvSpPr>
          <p:nvPr>
            <p:ph type="sldNum" sz="quarter" idx="11"/>
          </p:nvPr>
        </p:nvSpPr>
        <p:spPr/>
        <p:txBody>
          <a:bodyPr/>
          <a:lstStyle/>
          <a:p>
            <a:fld id="{0FFDCEDA-718C-41B0-8CFF-2B53B8A91BA2}"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83708B-13AB-40D5-971D-E1620A402B47}" type="datetimeFigureOut">
              <a:rPr lang="ru-RU" smtClean="0"/>
              <a:t>02.10.2024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FDCEDA-718C-41B0-8CFF-2B53B8A91BA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783708B-13AB-40D5-971D-E1620A402B47}" type="datetimeFigureOut">
              <a:rPr lang="ru-RU" smtClean="0"/>
              <a:t>02.10.2024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FDCEDA-718C-41B0-8CFF-2B53B8A91BA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783708B-13AB-40D5-971D-E1620A402B47}" type="datetimeFigureOut">
              <a:rPr lang="ru-RU" smtClean="0"/>
              <a:t>02.10.2024</a:t>
            </a:fld>
            <a:endParaRPr lang="ru-RU"/>
          </a:p>
        </p:txBody>
      </p:sp>
      <p:sp>
        <p:nvSpPr>
          <p:cNvPr id="15" name="Номер слайда 14"/>
          <p:cNvSpPr>
            <a:spLocks noGrp="1"/>
          </p:cNvSpPr>
          <p:nvPr>
            <p:ph type="sldNum" sz="quarter" idx="15"/>
          </p:nvPr>
        </p:nvSpPr>
        <p:spPr/>
        <p:txBody>
          <a:bodyPr/>
          <a:lstStyle>
            <a:lvl1pPr algn="ctr">
              <a:defRPr/>
            </a:lvl1pPr>
          </a:lstStyle>
          <a:p>
            <a:fld id="{0FFDCEDA-718C-41B0-8CFF-2B53B8A91BA2}"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783708B-13AB-40D5-971D-E1620A402B47}" type="datetimeFigureOut">
              <a:rPr lang="ru-RU" smtClean="0"/>
              <a:t>02.10.2024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FDCEDA-718C-41B0-8CFF-2B53B8A91BA2}"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783708B-13AB-40D5-971D-E1620A402B47}" type="datetimeFigureOut">
              <a:rPr lang="ru-RU" smtClean="0"/>
              <a:t>02.10.2024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FDCEDA-718C-41B0-8CFF-2B53B8A91BA2}"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FFDCEDA-718C-41B0-8CFF-2B53B8A91BA2}"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783708B-13AB-40D5-971D-E1620A402B47}" type="datetimeFigureOut">
              <a:rPr lang="ru-RU" smtClean="0"/>
              <a:t>02.10.2024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783708B-13AB-40D5-971D-E1620A402B47}" type="datetimeFigureOut">
              <a:rPr lang="ru-RU" smtClean="0"/>
              <a:t>02.10.2024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FDCEDA-718C-41B0-8CFF-2B53B8A91BA2}"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83708B-13AB-40D5-971D-E1620A402B47}" type="datetimeFigureOut">
              <a:rPr lang="ru-RU" smtClean="0"/>
              <a:t>02.10.2024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FDCEDA-718C-41B0-8CFF-2B53B8A91BA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783708B-13AB-40D5-971D-E1620A402B47}" type="datetimeFigureOut">
              <a:rPr lang="ru-RU" smtClean="0"/>
              <a:t>02.10.2024</a:t>
            </a:fld>
            <a:endParaRPr lang="ru-RU"/>
          </a:p>
        </p:txBody>
      </p:sp>
      <p:sp>
        <p:nvSpPr>
          <p:cNvPr id="9" name="Номер слайда 8"/>
          <p:cNvSpPr>
            <a:spLocks noGrp="1"/>
          </p:cNvSpPr>
          <p:nvPr>
            <p:ph type="sldNum" sz="quarter" idx="15"/>
          </p:nvPr>
        </p:nvSpPr>
        <p:spPr/>
        <p:txBody>
          <a:bodyPr/>
          <a:lstStyle/>
          <a:p>
            <a:fld id="{0FFDCEDA-718C-41B0-8CFF-2B53B8A91BA2}"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783708B-13AB-40D5-971D-E1620A402B47}" type="datetimeFigureOut">
              <a:rPr lang="ru-RU" smtClean="0"/>
              <a:t>02.10.2024</a:t>
            </a:fld>
            <a:endParaRPr lang="ru-RU"/>
          </a:p>
        </p:txBody>
      </p:sp>
      <p:sp>
        <p:nvSpPr>
          <p:cNvPr id="9" name="Номер слайда 8"/>
          <p:cNvSpPr>
            <a:spLocks noGrp="1"/>
          </p:cNvSpPr>
          <p:nvPr>
            <p:ph type="sldNum" sz="quarter" idx="11"/>
          </p:nvPr>
        </p:nvSpPr>
        <p:spPr/>
        <p:txBody>
          <a:bodyPr/>
          <a:lstStyle/>
          <a:p>
            <a:fld id="{0FFDCEDA-718C-41B0-8CFF-2B53B8A91BA2}"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783708B-13AB-40D5-971D-E1620A402B47}" type="datetimeFigureOut">
              <a:rPr lang="ru-RU" smtClean="0"/>
              <a:t>02.10.2024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FFDCEDA-718C-41B0-8CFF-2B53B8A91BA2}"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uk.wikipedia.org/wiki/&#1057;&#1087;&#1080;&#1089;&#1086;&#1082;_&#1087;&#1083;&#1072;&#1079;&#1091;&#1085;&#1110;&#1074;_&#1059;&#1082;&#1088;&#1072;&#1111;&#1085;&#1080;"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Лабораторна робота</a:t>
            </a:r>
            <a:endParaRPr lang="ru-RU" dirty="0"/>
          </a:p>
        </p:txBody>
      </p:sp>
      <p:sp>
        <p:nvSpPr>
          <p:cNvPr id="2" name="Заголовок 1"/>
          <p:cNvSpPr>
            <a:spLocks noGrp="1"/>
          </p:cNvSpPr>
          <p:nvPr>
            <p:ph type="ctrTitle"/>
          </p:nvPr>
        </p:nvSpPr>
        <p:spPr/>
        <p:txBody>
          <a:bodyPr>
            <a:normAutofit fontScale="90000"/>
          </a:bodyPr>
          <a:lstStyle/>
          <a:p>
            <a:r>
              <a:rPr lang="ru-RU" dirty="0" err="1"/>
              <a:t>Адвентивні</a:t>
            </a:r>
            <a:r>
              <a:rPr lang="ru-RU" dirty="0"/>
              <a:t> </a:t>
            </a:r>
            <a:r>
              <a:rPr lang="ru-RU" dirty="0" err="1"/>
              <a:t>види</a:t>
            </a:r>
            <a:r>
              <a:rPr lang="ru-RU" dirty="0"/>
              <a:t> </a:t>
            </a:r>
            <a:r>
              <a:rPr lang="ru-RU" dirty="0" err="1"/>
              <a:t>хребетних</a:t>
            </a:r>
            <a:r>
              <a:rPr lang="ru-RU" dirty="0"/>
              <a:t> </a:t>
            </a:r>
            <a:r>
              <a:rPr lang="ru-RU" dirty="0" err="1"/>
              <a:t>тварин</a:t>
            </a:r>
            <a:r>
              <a:rPr lang="ru-RU" dirty="0"/>
              <a:t> на </a:t>
            </a:r>
            <a:r>
              <a:rPr lang="ru-RU" dirty="0" err="1"/>
              <a:t>території</a:t>
            </a:r>
            <a:r>
              <a:rPr lang="ru-RU" dirty="0"/>
              <a:t> </a:t>
            </a:r>
            <a:r>
              <a:rPr lang="ru-RU" dirty="0" err="1"/>
              <a:t>України</a:t>
            </a:r>
            <a:r>
              <a:rPr lang="ru-RU" dirty="0"/>
              <a:t> (</a:t>
            </a:r>
            <a:r>
              <a:rPr lang="ru-RU" dirty="0" err="1"/>
              <a:t>видовий</a:t>
            </a:r>
            <a:r>
              <a:rPr lang="ru-RU" dirty="0"/>
              <a:t> склад та </a:t>
            </a:r>
            <a:r>
              <a:rPr lang="ru-RU" dirty="0" err="1"/>
              <a:t>особливості</a:t>
            </a:r>
            <a:r>
              <a:rPr lang="ru-RU" dirty="0"/>
              <a:t> </a:t>
            </a:r>
            <a:r>
              <a:rPr lang="ru-RU" dirty="0" err="1"/>
              <a:t>біології</a:t>
            </a:r>
            <a:r>
              <a:rPr lang="ru-RU"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Дика форма золотої рибки"/>
          <p:cNvPicPr>
            <a:picLocks noChangeAspect="1" noChangeArrowheads="1"/>
          </p:cNvPicPr>
          <p:nvPr/>
        </p:nvPicPr>
        <p:blipFill>
          <a:blip r:embed="rId2" cstate="print"/>
          <a:srcRect/>
          <a:stretch>
            <a:fillRect/>
          </a:stretch>
        </p:blipFill>
        <p:spPr bwMode="auto">
          <a:xfrm>
            <a:off x="0" y="1556792"/>
            <a:ext cx="2381250" cy="1685926"/>
          </a:xfrm>
          <a:prstGeom prst="rect">
            <a:avLst/>
          </a:prstGeom>
          <a:noFill/>
        </p:spPr>
      </p:pic>
      <p:sp>
        <p:nvSpPr>
          <p:cNvPr id="3" name="Прямоугольник 2"/>
          <p:cNvSpPr/>
          <p:nvPr/>
        </p:nvSpPr>
        <p:spPr>
          <a:xfrm>
            <a:off x="0" y="3429000"/>
            <a:ext cx="4572000" cy="923330"/>
          </a:xfrm>
          <a:prstGeom prst="rect">
            <a:avLst/>
          </a:prstGeom>
        </p:spPr>
        <p:txBody>
          <a:bodyPr>
            <a:spAutoFit/>
          </a:bodyPr>
          <a:lstStyle/>
          <a:p>
            <a:endParaRPr lang="ru-RU" dirty="0"/>
          </a:p>
          <a:p>
            <a:r>
              <a:rPr lang="ru-RU" b="1" dirty="0"/>
              <a:t>Карась </a:t>
            </a:r>
            <a:r>
              <a:rPr lang="ru-RU" b="1" dirty="0" err="1"/>
              <a:t>китайський</a:t>
            </a:r>
            <a:r>
              <a:rPr lang="ru-RU" b="1" dirty="0"/>
              <a:t>, золота </a:t>
            </a:r>
            <a:r>
              <a:rPr lang="ru-RU" b="1" dirty="0" err="1"/>
              <a:t>рибка</a:t>
            </a:r>
            <a:r>
              <a:rPr lang="ru-RU" b="1" dirty="0"/>
              <a:t> (</a:t>
            </a:r>
            <a:r>
              <a:rPr lang="en-US" b="1" i="1" dirty="0" err="1"/>
              <a:t>Carassius</a:t>
            </a:r>
            <a:r>
              <a:rPr lang="en-US" b="1" i="1" dirty="0"/>
              <a:t> </a:t>
            </a:r>
            <a:r>
              <a:rPr lang="en-US" b="1" i="1" dirty="0" err="1"/>
              <a:t>auratus</a:t>
            </a:r>
            <a:r>
              <a:rPr lang="en-US" b="1" i="1" dirty="0"/>
              <a:t> (Linnaeus, 1758)) – </a:t>
            </a:r>
            <a:endParaRPr lang="ru-RU" dirty="0"/>
          </a:p>
        </p:txBody>
      </p:sp>
      <p:cxnSp>
        <p:nvCxnSpPr>
          <p:cNvPr id="5" name="Прямая со стрелкой 4"/>
          <p:cNvCxnSpPr/>
          <p:nvPr/>
        </p:nvCxnSpPr>
        <p:spPr>
          <a:xfrm flipV="1">
            <a:off x="4067944" y="1412776"/>
            <a:ext cx="180020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2160" y="836712"/>
            <a:ext cx="2232248" cy="369332"/>
          </a:xfrm>
          <a:prstGeom prst="rect">
            <a:avLst/>
          </a:prstGeom>
          <a:noFill/>
        </p:spPr>
        <p:txBody>
          <a:bodyPr wrap="square" rtlCol="0">
            <a:spAutoFit/>
          </a:bodyPr>
          <a:lstStyle/>
          <a:p>
            <a:r>
              <a:rPr lang="uk-UA" dirty="0" smtClean="0"/>
              <a:t>Ареал </a:t>
            </a:r>
            <a:endParaRPr lang="ru-RU" dirty="0"/>
          </a:p>
        </p:txBody>
      </p:sp>
      <p:sp>
        <p:nvSpPr>
          <p:cNvPr id="8" name="TextBox 7"/>
          <p:cNvSpPr txBox="1"/>
          <p:nvPr/>
        </p:nvSpPr>
        <p:spPr>
          <a:xfrm>
            <a:off x="6300192" y="1988840"/>
            <a:ext cx="1368152" cy="369332"/>
          </a:xfrm>
          <a:prstGeom prst="rect">
            <a:avLst/>
          </a:prstGeom>
          <a:noFill/>
        </p:spPr>
        <p:txBody>
          <a:bodyPr wrap="square" rtlCol="0">
            <a:spAutoFit/>
          </a:bodyPr>
          <a:lstStyle/>
          <a:p>
            <a:r>
              <a:rPr lang="uk-UA" dirty="0" smtClean="0"/>
              <a:t>Біологія </a:t>
            </a:r>
            <a:endParaRPr lang="ru-RU" dirty="0"/>
          </a:p>
        </p:txBody>
      </p:sp>
      <p:sp>
        <p:nvSpPr>
          <p:cNvPr id="9" name="TextBox 8"/>
          <p:cNvSpPr txBox="1"/>
          <p:nvPr/>
        </p:nvSpPr>
        <p:spPr>
          <a:xfrm>
            <a:off x="6156176" y="2780928"/>
            <a:ext cx="2232248" cy="369332"/>
          </a:xfrm>
          <a:prstGeom prst="rect">
            <a:avLst/>
          </a:prstGeom>
          <a:noFill/>
        </p:spPr>
        <p:txBody>
          <a:bodyPr wrap="square" rtlCol="0">
            <a:spAutoFit/>
          </a:bodyPr>
          <a:lstStyle/>
          <a:p>
            <a:r>
              <a:rPr lang="uk-UA" dirty="0" smtClean="0"/>
              <a:t>Поява в Україні</a:t>
            </a:r>
            <a:endParaRPr lang="ru-RU" dirty="0"/>
          </a:p>
        </p:txBody>
      </p:sp>
      <p:sp>
        <p:nvSpPr>
          <p:cNvPr id="10" name="TextBox 9"/>
          <p:cNvSpPr txBox="1"/>
          <p:nvPr/>
        </p:nvSpPr>
        <p:spPr>
          <a:xfrm>
            <a:off x="6228184" y="3861048"/>
            <a:ext cx="2160240" cy="646331"/>
          </a:xfrm>
          <a:prstGeom prst="rect">
            <a:avLst/>
          </a:prstGeom>
          <a:noFill/>
        </p:spPr>
        <p:txBody>
          <a:bodyPr wrap="square" rtlCol="0">
            <a:spAutoFit/>
          </a:bodyPr>
          <a:lstStyle/>
          <a:p>
            <a:r>
              <a:rPr lang="uk-UA" dirty="0" smtClean="0"/>
              <a:t>Причина проникнення виду</a:t>
            </a:r>
            <a:endParaRPr lang="ru-RU" dirty="0"/>
          </a:p>
        </p:txBody>
      </p:sp>
      <p:sp>
        <p:nvSpPr>
          <p:cNvPr id="11" name="TextBox 10"/>
          <p:cNvSpPr txBox="1"/>
          <p:nvPr/>
        </p:nvSpPr>
        <p:spPr>
          <a:xfrm>
            <a:off x="6084168" y="5301208"/>
            <a:ext cx="2520280" cy="369332"/>
          </a:xfrm>
          <a:prstGeom prst="rect">
            <a:avLst/>
          </a:prstGeom>
          <a:noFill/>
        </p:spPr>
        <p:txBody>
          <a:bodyPr wrap="square" rtlCol="0">
            <a:spAutoFit/>
          </a:bodyPr>
          <a:lstStyle/>
          <a:p>
            <a:r>
              <a:rPr lang="uk-UA" dirty="0" smtClean="0"/>
              <a:t>Значення виду</a:t>
            </a:r>
            <a:endParaRPr lang="ru-RU" dirty="0"/>
          </a:p>
        </p:txBody>
      </p:sp>
      <p:cxnSp>
        <p:nvCxnSpPr>
          <p:cNvPr id="13" name="Прямая со стрелкой 12"/>
          <p:cNvCxnSpPr>
            <a:endCxn id="8" idx="1"/>
          </p:cNvCxnSpPr>
          <p:nvPr/>
        </p:nvCxnSpPr>
        <p:spPr>
          <a:xfrm flipV="1">
            <a:off x="4572000" y="2173506"/>
            <a:ext cx="1728192" cy="1471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1"/>
          </p:cNvCxnSpPr>
          <p:nvPr/>
        </p:nvCxnSpPr>
        <p:spPr>
          <a:xfrm flipV="1">
            <a:off x="4716016" y="2965594"/>
            <a:ext cx="1440160" cy="1183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4860032" y="4221088"/>
            <a:ext cx="11521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572000" y="4653136"/>
            <a:ext cx="14401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d/d2/Carassius_gibelio_2008_G3.jpg/270px-Carassius_gibelio_2008_G3.jpg"/>
          <p:cNvPicPr>
            <a:picLocks noChangeAspect="1" noChangeArrowheads="1"/>
          </p:cNvPicPr>
          <p:nvPr/>
        </p:nvPicPr>
        <p:blipFill>
          <a:blip r:embed="rId2" cstate="print"/>
          <a:srcRect/>
          <a:stretch>
            <a:fillRect/>
          </a:stretch>
        </p:blipFill>
        <p:spPr bwMode="auto">
          <a:xfrm>
            <a:off x="0" y="692696"/>
            <a:ext cx="2571750" cy="1714500"/>
          </a:xfrm>
          <a:prstGeom prst="rect">
            <a:avLst/>
          </a:prstGeom>
          <a:noFill/>
        </p:spPr>
      </p:pic>
      <p:sp>
        <p:nvSpPr>
          <p:cNvPr id="3" name="Прямоугольник 2"/>
          <p:cNvSpPr/>
          <p:nvPr/>
        </p:nvSpPr>
        <p:spPr>
          <a:xfrm>
            <a:off x="0" y="2492896"/>
            <a:ext cx="4572000" cy="923330"/>
          </a:xfrm>
          <a:prstGeom prst="rect">
            <a:avLst/>
          </a:prstGeom>
        </p:spPr>
        <p:txBody>
          <a:bodyPr>
            <a:spAutoFit/>
          </a:bodyPr>
          <a:lstStyle/>
          <a:p>
            <a:endParaRPr lang="ru-RU" dirty="0"/>
          </a:p>
          <a:p>
            <a:r>
              <a:rPr lang="ru-RU" b="1" dirty="0"/>
              <a:t>Карась </a:t>
            </a:r>
            <a:r>
              <a:rPr lang="ru-RU" b="1" dirty="0" err="1"/>
              <a:t>сріблястий</a:t>
            </a:r>
            <a:r>
              <a:rPr lang="ru-RU" b="1" dirty="0"/>
              <a:t> (</a:t>
            </a:r>
            <a:r>
              <a:rPr lang="en-US" b="1" i="1" dirty="0" err="1"/>
              <a:t>Carassius</a:t>
            </a:r>
            <a:r>
              <a:rPr lang="en-US" b="1" i="1" dirty="0"/>
              <a:t> </a:t>
            </a:r>
            <a:r>
              <a:rPr lang="en-US" b="1" i="1" dirty="0" err="1"/>
              <a:t>gibelio</a:t>
            </a:r>
            <a:r>
              <a:rPr lang="en-US" b="1" i="1" dirty="0"/>
              <a:t> (Bloch, 1782))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477328"/>
          </a:xfrm>
          <a:prstGeom prst="rect">
            <a:avLst/>
          </a:prstGeom>
        </p:spPr>
        <p:txBody>
          <a:bodyPr>
            <a:spAutoFit/>
          </a:bodyPr>
          <a:lstStyle/>
          <a:p>
            <a:endParaRPr lang="ru-RU" dirty="0"/>
          </a:p>
          <a:p>
            <a:endParaRPr lang="ru-RU" dirty="0"/>
          </a:p>
          <a:p>
            <a:r>
              <a:rPr lang="ru-RU" b="1" dirty="0"/>
              <a:t>Амур </a:t>
            </a:r>
            <a:r>
              <a:rPr lang="ru-RU" b="1" dirty="0" err="1"/>
              <a:t>білий</a:t>
            </a:r>
            <a:r>
              <a:rPr lang="ru-RU" b="1" dirty="0"/>
              <a:t> (</a:t>
            </a:r>
            <a:r>
              <a:rPr lang="en-US" b="1" i="1" dirty="0" err="1"/>
              <a:t>Ctenopharyngodon</a:t>
            </a:r>
            <a:r>
              <a:rPr lang="en-US" b="1" i="1" dirty="0"/>
              <a:t> </a:t>
            </a:r>
            <a:r>
              <a:rPr lang="en-US" b="1" i="1" dirty="0" err="1"/>
              <a:t>idella</a:t>
            </a:r>
            <a:r>
              <a:rPr lang="en-US" b="1" i="1" dirty="0"/>
              <a:t> (</a:t>
            </a:r>
            <a:r>
              <a:rPr lang="en-US" b="1" i="1" dirty="0" err="1"/>
              <a:t>Valenciennes</a:t>
            </a:r>
            <a:r>
              <a:rPr lang="en-US" b="1" i="1" dirty="0"/>
              <a:t> in Cuvier &amp; </a:t>
            </a:r>
            <a:r>
              <a:rPr lang="en-US" b="1" i="1" dirty="0" err="1"/>
              <a:t>Valenciennes</a:t>
            </a:r>
            <a:r>
              <a:rPr lang="en-US" b="1" i="1" dirty="0"/>
              <a:t>, 1844))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flipV="1">
            <a:off x="4572000" y="3212976"/>
            <a:ext cx="864096" cy="1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674" name="Picture 2" descr="https://upload.wikimedia.org/wikipedia/commons/thumb/b/b9/Ctenopharyngodon_idella_01_Pengo.jpg/270px-Ctenopharyngodon_idella_01_Pengo.jpg"/>
          <p:cNvPicPr>
            <a:picLocks noChangeAspect="1" noChangeArrowheads="1"/>
          </p:cNvPicPr>
          <p:nvPr/>
        </p:nvPicPr>
        <p:blipFill>
          <a:blip r:embed="rId2" cstate="print"/>
          <a:srcRect/>
          <a:stretch>
            <a:fillRect/>
          </a:stretch>
        </p:blipFill>
        <p:spPr bwMode="auto">
          <a:xfrm>
            <a:off x="0" y="548680"/>
            <a:ext cx="2571750" cy="19240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477328"/>
          </a:xfrm>
          <a:prstGeom prst="rect">
            <a:avLst/>
          </a:prstGeom>
        </p:spPr>
        <p:txBody>
          <a:bodyPr>
            <a:spAutoFit/>
          </a:bodyPr>
          <a:lstStyle/>
          <a:p>
            <a:endParaRPr lang="ru-RU" dirty="0"/>
          </a:p>
          <a:p>
            <a:endParaRPr lang="ru-RU" dirty="0"/>
          </a:p>
          <a:p>
            <a:endParaRPr lang="ru-RU" dirty="0"/>
          </a:p>
          <a:p>
            <a:r>
              <a:rPr lang="ru-RU" b="1" dirty="0"/>
              <a:t>Амур </a:t>
            </a:r>
            <a:r>
              <a:rPr lang="ru-RU" b="1" dirty="0" err="1"/>
              <a:t>чорний</a:t>
            </a:r>
            <a:r>
              <a:rPr lang="ru-RU" b="1" dirty="0"/>
              <a:t> (</a:t>
            </a:r>
            <a:r>
              <a:rPr lang="en-US" b="1" i="1" dirty="0" err="1"/>
              <a:t>Mylopharyngodon</a:t>
            </a:r>
            <a:r>
              <a:rPr lang="en-US" b="1" i="1" dirty="0"/>
              <a:t> </a:t>
            </a:r>
            <a:r>
              <a:rPr lang="en-US" b="1" i="1" dirty="0" err="1"/>
              <a:t>piceus</a:t>
            </a:r>
            <a:r>
              <a:rPr lang="en-US" b="1" i="1" dirty="0"/>
              <a:t> (J. Richardson, 1846))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flipV="1">
            <a:off x="4572000" y="3212976"/>
            <a:ext cx="864096" cy="1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24" name="Picture 4" descr="Черный амур фото"/>
          <p:cNvPicPr>
            <a:picLocks noChangeAspect="1" noChangeArrowheads="1"/>
          </p:cNvPicPr>
          <p:nvPr/>
        </p:nvPicPr>
        <p:blipFill>
          <a:blip r:embed="rId2" cstate="print"/>
          <a:srcRect/>
          <a:stretch>
            <a:fillRect/>
          </a:stretch>
        </p:blipFill>
        <p:spPr bwMode="auto">
          <a:xfrm>
            <a:off x="0" y="764704"/>
            <a:ext cx="3792209" cy="24464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060848"/>
            <a:ext cx="4572000" cy="1754326"/>
          </a:xfrm>
          <a:prstGeom prst="rect">
            <a:avLst/>
          </a:prstGeom>
        </p:spPr>
        <p:txBody>
          <a:bodyPr wrap="square">
            <a:spAutoFit/>
          </a:bodyPr>
          <a:lstStyle/>
          <a:p>
            <a:endParaRPr lang="ru-RU" dirty="0"/>
          </a:p>
          <a:p>
            <a:endParaRPr lang="ru-RU" dirty="0"/>
          </a:p>
          <a:p>
            <a:endParaRPr lang="ru-RU" dirty="0"/>
          </a:p>
          <a:p>
            <a:endParaRPr lang="ru-RU" dirty="0"/>
          </a:p>
          <a:p>
            <a:r>
              <a:rPr lang="ru-RU" b="1" dirty="0"/>
              <a:t>Короп </a:t>
            </a:r>
            <a:r>
              <a:rPr lang="ru-RU" b="1" dirty="0" err="1"/>
              <a:t>звичайний</a:t>
            </a:r>
            <a:r>
              <a:rPr lang="ru-RU" b="1" dirty="0"/>
              <a:t> (</a:t>
            </a:r>
            <a:r>
              <a:rPr lang="en-US" b="1" i="1" dirty="0" err="1"/>
              <a:t>Cyprinus</a:t>
            </a:r>
            <a:r>
              <a:rPr lang="en-US" b="1" i="1" dirty="0"/>
              <a:t> </a:t>
            </a:r>
            <a:r>
              <a:rPr lang="en-US" b="1" i="1" dirty="0" err="1"/>
              <a:t>carpio</a:t>
            </a:r>
            <a:r>
              <a:rPr lang="en-US" b="1" i="1" dirty="0"/>
              <a:t> Linnaeus, 1758)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38011"/>
            <a:ext cx="1080120" cy="346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698" name="Picture 2" descr="https://upload.wikimedia.org/wikipedia/commons/thumb/d/dc/%D0%9A%D0%B0%D1%80%D0%BF.jpg/258px-%D0%9A%D0%B0%D1%80%D0%BF.jpg"/>
          <p:cNvPicPr>
            <a:picLocks noChangeAspect="1" noChangeArrowheads="1"/>
          </p:cNvPicPr>
          <p:nvPr/>
        </p:nvPicPr>
        <p:blipFill>
          <a:blip r:embed="rId2" cstate="print"/>
          <a:srcRect/>
          <a:stretch>
            <a:fillRect/>
          </a:stretch>
        </p:blipFill>
        <p:spPr bwMode="auto">
          <a:xfrm>
            <a:off x="0" y="1124744"/>
            <a:ext cx="2457450" cy="13811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r>
              <a:rPr lang="ru-RU" b="1" dirty="0" err="1" smtClean="0"/>
              <a:t>Товстолобик</a:t>
            </a:r>
            <a:r>
              <a:rPr lang="ru-RU" b="1" dirty="0" smtClean="0"/>
              <a:t> </a:t>
            </a:r>
            <a:r>
              <a:rPr lang="ru-RU" b="1" dirty="0" err="1"/>
              <a:t>білий</a:t>
            </a:r>
            <a:r>
              <a:rPr lang="ru-RU" b="1" dirty="0"/>
              <a:t> (</a:t>
            </a:r>
            <a:r>
              <a:rPr lang="en-US" b="1" i="1" dirty="0" err="1"/>
              <a:t>Hypophthalmichthys</a:t>
            </a:r>
            <a:r>
              <a:rPr lang="en-US" b="1" i="1" dirty="0"/>
              <a:t> </a:t>
            </a:r>
            <a:r>
              <a:rPr lang="en-US" b="1" i="1" dirty="0" err="1"/>
              <a:t>molitrix</a:t>
            </a:r>
            <a:r>
              <a:rPr lang="en-US" b="1" i="1" dirty="0"/>
              <a:t> (</a:t>
            </a:r>
            <a:r>
              <a:rPr lang="en-US" b="1" i="1" dirty="0" err="1"/>
              <a:t>Valenciennes</a:t>
            </a:r>
            <a:r>
              <a:rPr lang="en-US" b="1" i="1" dirty="0"/>
              <a:t>, 1844))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2" descr="https://upload.wikimedia.org/wikipedia/commons/thumb/9/9f/Hypophthalmichthys_molitrix_Hungary.jpg/270px-Hypophthalmichthys_molitrix_Hungary.jpg"/>
          <p:cNvPicPr>
            <a:picLocks noChangeAspect="1" noChangeArrowheads="1"/>
          </p:cNvPicPr>
          <p:nvPr/>
        </p:nvPicPr>
        <p:blipFill>
          <a:blip r:embed="rId2" cstate="print"/>
          <a:srcRect/>
          <a:stretch>
            <a:fillRect/>
          </a:stretch>
        </p:blipFill>
        <p:spPr bwMode="auto">
          <a:xfrm>
            <a:off x="0" y="908720"/>
            <a:ext cx="2571750" cy="11811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200329"/>
          </a:xfrm>
          <a:prstGeom prst="rect">
            <a:avLst/>
          </a:prstGeom>
        </p:spPr>
        <p:txBody>
          <a:bodyPr>
            <a:spAutoFit/>
          </a:bodyPr>
          <a:lstStyle/>
          <a:p>
            <a:endParaRPr lang="ru-RU" dirty="0"/>
          </a:p>
          <a:p>
            <a:r>
              <a:rPr lang="ru-RU" b="1" dirty="0" err="1"/>
              <a:t>Товстолобик</a:t>
            </a:r>
            <a:r>
              <a:rPr lang="ru-RU" b="1" dirty="0"/>
              <a:t> </a:t>
            </a:r>
            <a:r>
              <a:rPr lang="ru-RU" b="1" dirty="0" err="1"/>
              <a:t>строкатий</a:t>
            </a:r>
            <a:r>
              <a:rPr lang="ru-RU" b="1" dirty="0"/>
              <a:t> (</a:t>
            </a:r>
            <a:r>
              <a:rPr lang="en-US" b="1" i="1" dirty="0" err="1"/>
              <a:t>Hypophthalmichthys</a:t>
            </a:r>
            <a:r>
              <a:rPr lang="en-US" b="1" i="1" dirty="0"/>
              <a:t> </a:t>
            </a:r>
            <a:r>
              <a:rPr lang="en-US" b="1" i="1" dirty="0" err="1"/>
              <a:t>nobilis</a:t>
            </a:r>
            <a:r>
              <a:rPr lang="en-US" b="1" i="1" dirty="0"/>
              <a:t> (J. Richardson, 1845))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3093061"/>
            <a:ext cx="864096" cy="1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770" name="Picture 2" descr="https://upload.wikimedia.org/wikipedia/commons/thumb/0/0d/Aristichthys_nobilis.jpg/270px-Aristichthys_nobilis.jpg"/>
          <p:cNvPicPr>
            <a:picLocks noChangeAspect="1" noChangeArrowheads="1"/>
          </p:cNvPicPr>
          <p:nvPr/>
        </p:nvPicPr>
        <p:blipFill>
          <a:blip r:embed="rId2" cstate="print"/>
          <a:srcRect/>
          <a:stretch>
            <a:fillRect/>
          </a:stretch>
        </p:blipFill>
        <p:spPr bwMode="auto">
          <a:xfrm>
            <a:off x="0" y="476672"/>
            <a:ext cx="2571750" cy="1714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ru-RU" b="1" dirty="0" err="1" smtClean="0"/>
              <a:t>Чебачок</a:t>
            </a:r>
            <a:r>
              <a:rPr lang="ru-RU" b="1" dirty="0" smtClean="0"/>
              <a:t> </a:t>
            </a:r>
            <a:r>
              <a:rPr lang="ru-RU" b="1" dirty="0" err="1"/>
              <a:t>амурський</a:t>
            </a:r>
            <a:r>
              <a:rPr lang="ru-RU" b="1" dirty="0"/>
              <a:t> (</a:t>
            </a:r>
            <a:r>
              <a:rPr lang="en-US" b="1" i="1" dirty="0" err="1"/>
              <a:t>Pseudorasbora</a:t>
            </a:r>
            <a:r>
              <a:rPr lang="en-US" b="1" i="1" dirty="0"/>
              <a:t> </a:t>
            </a:r>
            <a:r>
              <a:rPr lang="en-US" b="1" i="1" dirty="0" err="1"/>
              <a:t>parva</a:t>
            </a:r>
            <a:r>
              <a:rPr lang="en-US" b="1" i="1" dirty="0"/>
              <a:t> </a:t>
            </a:r>
            <a:r>
              <a:rPr lang="en-US" b="1" i="1" dirty="0" err="1"/>
              <a:t>Temminck</a:t>
            </a:r>
            <a:r>
              <a:rPr lang="en-US" b="1" i="1" dirty="0"/>
              <a:t> &amp; Schlegel, 1846)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818" name="Picture 2" descr="Pseudorasbora parva"/>
          <p:cNvPicPr>
            <a:picLocks noChangeAspect="1" noChangeArrowheads="1"/>
          </p:cNvPicPr>
          <p:nvPr/>
        </p:nvPicPr>
        <p:blipFill>
          <a:blip r:embed="rId2" cstate="print"/>
          <a:srcRect/>
          <a:stretch>
            <a:fillRect/>
          </a:stretch>
        </p:blipFill>
        <p:spPr bwMode="auto">
          <a:xfrm>
            <a:off x="0" y="692696"/>
            <a:ext cx="2571750" cy="15906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endParaRPr lang="ru-RU" dirty="0"/>
          </a:p>
          <a:p>
            <a:r>
              <a:rPr lang="fi-FI" b="1" dirty="0"/>
              <a:t>Кутум (</a:t>
            </a:r>
            <a:r>
              <a:rPr lang="fi-FI" b="1" i="1" dirty="0"/>
              <a:t>Rutilus kutum (Kamensky, 1901))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62" name="Picture 2" descr="https://upload.wikimedia.org/wikipedia/commons/9/97/Kutum.gif"/>
          <p:cNvPicPr>
            <a:picLocks noChangeAspect="1" noChangeArrowheads="1"/>
          </p:cNvPicPr>
          <p:nvPr/>
        </p:nvPicPr>
        <p:blipFill>
          <a:blip r:embed="rId2" cstate="print"/>
          <a:srcRect/>
          <a:stretch>
            <a:fillRect/>
          </a:stretch>
        </p:blipFill>
        <p:spPr bwMode="auto">
          <a:xfrm>
            <a:off x="395536" y="1484784"/>
            <a:ext cx="2428875" cy="952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754326"/>
          </a:xfrm>
          <a:prstGeom prst="rect">
            <a:avLst/>
          </a:prstGeom>
        </p:spPr>
        <p:txBody>
          <a:bodyPr>
            <a:spAutoFit/>
          </a:bodyPr>
          <a:lstStyle/>
          <a:p>
            <a:endParaRPr lang="ru-RU" dirty="0"/>
          </a:p>
          <a:p>
            <a:endParaRPr lang="ru-RU" dirty="0"/>
          </a:p>
          <a:p>
            <a:r>
              <a:rPr lang="ru-RU" b="1" dirty="0" err="1"/>
              <a:t>Угай</a:t>
            </a:r>
            <a:r>
              <a:rPr lang="ru-RU" b="1" dirty="0"/>
              <a:t> </a:t>
            </a:r>
            <a:r>
              <a:rPr lang="ru-RU" b="1" dirty="0" err="1"/>
              <a:t>тихоокеанський</a:t>
            </a:r>
            <a:r>
              <a:rPr lang="ru-RU" b="1" dirty="0"/>
              <a:t>, </a:t>
            </a:r>
            <a:r>
              <a:rPr lang="ru-RU" b="1" dirty="0" err="1"/>
              <a:t>краснопірка-угай</a:t>
            </a:r>
            <a:r>
              <a:rPr lang="ru-RU" b="1" dirty="0"/>
              <a:t> </a:t>
            </a:r>
            <a:r>
              <a:rPr lang="ru-RU" b="1" dirty="0" err="1"/>
              <a:t>тихоокеанська</a:t>
            </a:r>
            <a:r>
              <a:rPr lang="ru-RU" b="1" dirty="0"/>
              <a:t>, </a:t>
            </a:r>
            <a:r>
              <a:rPr lang="ru-RU" b="1" dirty="0" err="1"/>
              <a:t>дрібнолускова</a:t>
            </a:r>
            <a:r>
              <a:rPr lang="ru-RU" b="1" dirty="0"/>
              <a:t> </a:t>
            </a:r>
            <a:r>
              <a:rPr lang="ru-RU" b="1" dirty="0" err="1"/>
              <a:t>краснопірка-угай</a:t>
            </a:r>
            <a:r>
              <a:rPr lang="ru-RU" b="1" dirty="0"/>
              <a:t> (</a:t>
            </a:r>
            <a:r>
              <a:rPr lang="en-US" b="1" i="1" dirty="0" err="1"/>
              <a:t>Tribolodon</a:t>
            </a:r>
            <a:r>
              <a:rPr lang="en-US" b="1" i="1" dirty="0"/>
              <a:t> </a:t>
            </a:r>
            <a:r>
              <a:rPr lang="en-US" b="1" i="1" dirty="0" err="1"/>
              <a:t>brandtii</a:t>
            </a:r>
            <a:r>
              <a:rPr lang="en-US" b="1" i="1" dirty="0"/>
              <a:t> (</a:t>
            </a:r>
            <a:r>
              <a:rPr lang="en-US" b="1" i="1" dirty="0" err="1"/>
              <a:t>Dybowski</a:t>
            </a:r>
            <a:r>
              <a:rPr lang="en-US" b="1" i="1" dirty="0"/>
              <a:t>, 1872))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flipV="1">
            <a:off x="4572000" y="3212978"/>
            <a:ext cx="864096" cy="157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938" name="Picture 2" descr="© Kanagawa Prefectural Museum of Natural History (photo by H. Senou)"/>
          <p:cNvPicPr>
            <a:picLocks noChangeAspect="1" noChangeArrowheads="1"/>
          </p:cNvPicPr>
          <p:nvPr/>
        </p:nvPicPr>
        <p:blipFill>
          <a:blip r:embed="rId3" cstate="print"/>
          <a:srcRect/>
          <a:stretch>
            <a:fillRect/>
          </a:stretch>
        </p:blipFill>
        <p:spPr bwMode="auto">
          <a:xfrm>
            <a:off x="395536" y="1268760"/>
            <a:ext cx="2286000" cy="1276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15991"/>
          </a:xfrm>
          <a:prstGeom prst="rect">
            <a:avLst/>
          </a:prstGeom>
        </p:spPr>
        <p:txBody>
          <a:bodyPr wrap="square">
            <a:spAutoFit/>
          </a:bodyPr>
          <a:lstStyle/>
          <a:p>
            <a:endParaRPr lang="ru-RU" dirty="0"/>
          </a:p>
          <a:p>
            <a:r>
              <a:rPr lang="ru-RU" sz="2400" dirty="0" err="1"/>
              <a:t>Переміщення</a:t>
            </a:r>
            <a:r>
              <a:rPr lang="ru-RU" sz="2400" dirty="0"/>
              <a:t> </a:t>
            </a:r>
            <a:r>
              <a:rPr lang="ru-RU" sz="2400" dirty="0" err="1"/>
              <a:t>живих</a:t>
            </a:r>
            <a:r>
              <a:rPr lang="ru-RU" sz="2400" dirty="0"/>
              <a:t> </a:t>
            </a:r>
            <a:r>
              <a:rPr lang="ru-RU" sz="2400" dirty="0" err="1"/>
              <a:t>організмів</a:t>
            </a:r>
            <a:r>
              <a:rPr lang="ru-RU" sz="2400" dirty="0"/>
              <a:t> </a:t>
            </a:r>
            <a:r>
              <a:rPr lang="ru-RU" sz="2400" dirty="0" err="1"/>
              <a:t>між</a:t>
            </a:r>
            <a:r>
              <a:rPr lang="ru-RU" sz="2400" dirty="0"/>
              <a:t> </a:t>
            </a:r>
            <a:r>
              <a:rPr lang="ru-RU" sz="2400" dirty="0" err="1"/>
              <a:t>країнами</a:t>
            </a:r>
            <a:r>
              <a:rPr lang="ru-RU" sz="2400" dirty="0"/>
              <a:t> та континентами </a:t>
            </a:r>
            <a:r>
              <a:rPr lang="ru-RU" sz="2400" dirty="0" err="1"/>
              <a:t>відбувалося</a:t>
            </a:r>
            <a:r>
              <a:rPr lang="ru-RU" sz="2400" dirty="0"/>
              <a:t> </a:t>
            </a:r>
            <a:r>
              <a:rPr lang="ru-RU" sz="2400" dirty="0" err="1"/>
              <a:t>завжди</a:t>
            </a:r>
            <a:r>
              <a:rPr lang="ru-RU" sz="2400" dirty="0"/>
              <a:t>. Цей </a:t>
            </a:r>
            <a:r>
              <a:rPr lang="ru-RU" sz="2400" dirty="0" err="1"/>
              <a:t>процес</a:t>
            </a:r>
            <a:r>
              <a:rPr lang="ru-RU" sz="2400" dirty="0"/>
              <a:t> </a:t>
            </a:r>
            <a:r>
              <a:rPr lang="ru-RU" sz="2400" dirty="0" err="1"/>
              <a:t>посилювався</a:t>
            </a:r>
            <a:r>
              <a:rPr lang="ru-RU" sz="2400" dirty="0"/>
              <a:t> </a:t>
            </a:r>
            <a:r>
              <a:rPr lang="ru-RU" sz="2400" dirty="0" err="1"/>
              <a:t>з</a:t>
            </a:r>
            <a:r>
              <a:rPr lang="ru-RU" sz="2400" dirty="0"/>
              <a:t> </a:t>
            </a:r>
            <a:r>
              <a:rPr lang="ru-RU" sz="2400" dirty="0" err="1"/>
              <a:t>географічними</a:t>
            </a:r>
            <a:r>
              <a:rPr lang="ru-RU" sz="2400" dirty="0"/>
              <a:t> </a:t>
            </a:r>
            <a:r>
              <a:rPr lang="ru-RU" sz="2400" dirty="0" err="1"/>
              <a:t>відкриттями</a:t>
            </a:r>
            <a:r>
              <a:rPr lang="ru-RU" sz="2400" dirty="0"/>
              <a:t> </a:t>
            </a:r>
            <a:r>
              <a:rPr lang="ru-RU" sz="2400" dirty="0" err="1"/>
              <a:t>й</a:t>
            </a:r>
            <a:r>
              <a:rPr lang="ru-RU" sz="2400" dirty="0"/>
              <a:t> </a:t>
            </a:r>
            <a:r>
              <a:rPr lang="ru-RU" sz="2400" dirty="0" err="1"/>
              <a:t>інтенсифікацією</a:t>
            </a:r>
            <a:r>
              <a:rPr lang="ru-RU" sz="2400" dirty="0"/>
              <a:t> </a:t>
            </a:r>
            <a:r>
              <a:rPr lang="ru-RU" sz="2400" dirty="0" err="1"/>
              <a:t>торгівлі</a:t>
            </a:r>
            <a:r>
              <a:rPr lang="ru-RU" sz="2400" dirty="0"/>
              <a:t>. За </a:t>
            </a:r>
            <a:r>
              <a:rPr lang="ru-RU" sz="2400" dirty="0" err="1"/>
              <a:t>останні</a:t>
            </a:r>
            <a:r>
              <a:rPr lang="ru-RU" sz="2400" dirty="0"/>
              <a:t> </a:t>
            </a:r>
            <a:r>
              <a:rPr lang="ru-RU" sz="2400" dirty="0" err="1"/>
              <a:t>десятиліття</a:t>
            </a:r>
            <a:r>
              <a:rPr lang="ru-RU" sz="2400" dirty="0"/>
              <a:t> </a:t>
            </a:r>
            <a:r>
              <a:rPr lang="ru-RU" sz="2400" dirty="0" err="1"/>
              <a:t>він</a:t>
            </a:r>
            <a:r>
              <a:rPr lang="ru-RU" sz="2400" dirty="0"/>
              <a:t> </a:t>
            </a:r>
            <a:r>
              <a:rPr lang="ru-RU" sz="2400" dirty="0" err="1"/>
              <a:t>набув</a:t>
            </a:r>
            <a:r>
              <a:rPr lang="ru-RU" sz="2400" dirty="0"/>
              <a:t> </a:t>
            </a:r>
            <a:r>
              <a:rPr lang="ru-RU" sz="2400" dirty="0" err="1"/>
              <a:t>значного</a:t>
            </a:r>
            <a:r>
              <a:rPr lang="ru-RU" sz="2400" dirty="0"/>
              <a:t> </a:t>
            </a:r>
            <a:r>
              <a:rPr lang="ru-RU" sz="2400" dirty="0" err="1"/>
              <a:t>розмаху</a:t>
            </a:r>
            <a:r>
              <a:rPr lang="ru-RU" sz="2400" dirty="0"/>
              <a:t>, </a:t>
            </a:r>
            <a:r>
              <a:rPr lang="ru-RU" sz="2400" dirty="0" err="1"/>
              <a:t>оскільки</a:t>
            </a:r>
            <a:r>
              <a:rPr lang="ru-RU" sz="2400" dirty="0"/>
              <a:t> </a:t>
            </a:r>
            <a:r>
              <a:rPr lang="ru-RU" sz="2400" dirty="0" err="1"/>
              <a:t>людство</a:t>
            </a:r>
            <a:r>
              <a:rPr lang="ru-RU" sz="2400" dirty="0"/>
              <a:t> </a:t>
            </a:r>
            <a:r>
              <a:rPr lang="ru-RU" sz="2400" dirty="0" err="1"/>
              <a:t>суттєво</a:t>
            </a:r>
            <a:r>
              <a:rPr lang="ru-RU" sz="2400" dirty="0"/>
              <a:t> </a:t>
            </a:r>
            <a:r>
              <a:rPr lang="ru-RU" sz="2400" dirty="0" err="1"/>
              <a:t>змінило</a:t>
            </a:r>
            <a:r>
              <a:rPr lang="ru-RU" sz="2400" dirty="0"/>
              <a:t> </a:t>
            </a:r>
            <a:r>
              <a:rPr lang="ru-RU" sz="2400" dirty="0" err="1"/>
              <a:t>природні</a:t>
            </a:r>
            <a:r>
              <a:rPr lang="ru-RU" sz="2400" dirty="0"/>
              <a:t> </a:t>
            </a:r>
            <a:r>
              <a:rPr lang="ru-RU" sz="2400" dirty="0" err="1"/>
              <a:t>екосистеми</a:t>
            </a:r>
            <a:r>
              <a:rPr lang="ru-RU" sz="2400" dirty="0"/>
              <a:t>. </a:t>
            </a:r>
          </a:p>
        </p:txBody>
      </p:sp>
      <p:sp>
        <p:nvSpPr>
          <p:cNvPr id="3" name="Прямоугольник 2"/>
          <p:cNvSpPr/>
          <p:nvPr/>
        </p:nvSpPr>
        <p:spPr>
          <a:xfrm>
            <a:off x="0" y="2852936"/>
            <a:ext cx="9144000" cy="2585323"/>
          </a:xfrm>
          <a:prstGeom prst="rect">
            <a:avLst/>
          </a:prstGeom>
        </p:spPr>
        <p:txBody>
          <a:bodyPr wrap="square">
            <a:spAutoFit/>
          </a:bodyPr>
          <a:lstStyle/>
          <a:p>
            <a:endParaRPr lang="ru-RU" dirty="0"/>
          </a:p>
          <a:p>
            <a:r>
              <a:rPr lang="ru-RU" sz="2400" dirty="0" err="1"/>
              <a:t>Біологічна</a:t>
            </a:r>
            <a:r>
              <a:rPr lang="ru-RU" sz="2400" dirty="0"/>
              <a:t> </a:t>
            </a:r>
            <a:r>
              <a:rPr lang="ru-RU" sz="2400" dirty="0" err="1"/>
              <a:t>інвазія</a:t>
            </a:r>
            <a:r>
              <a:rPr lang="ru-RU" sz="2400" dirty="0"/>
              <a:t> – </a:t>
            </a:r>
            <a:r>
              <a:rPr lang="ru-RU" sz="2400" dirty="0" err="1"/>
              <a:t>вторгнення</a:t>
            </a:r>
            <a:r>
              <a:rPr lang="ru-RU" sz="2400" dirty="0"/>
              <a:t> у </a:t>
            </a:r>
            <a:r>
              <a:rPr lang="ru-RU" sz="2400" dirty="0" err="1"/>
              <a:t>будь-яку</a:t>
            </a:r>
            <a:r>
              <a:rPr lang="ru-RU" sz="2400" dirty="0"/>
              <a:t> </a:t>
            </a:r>
            <a:r>
              <a:rPr lang="ru-RU" sz="2400" dirty="0" err="1"/>
              <a:t>місцевість</a:t>
            </a:r>
            <a:r>
              <a:rPr lang="ru-RU" sz="2400" dirty="0"/>
              <a:t> не </a:t>
            </a:r>
            <a:r>
              <a:rPr lang="ru-RU" sz="2400" dirty="0" err="1"/>
              <a:t>характерних</a:t>
            </a:r>
            <a:r>
              <a:rPr lang="ru-RU" sz="2400" dirty="0"/>
              <a:t> для </a:t>
            </a:r>
            <a:r>
              <a:rPr lang="ru-RU" sz="2400" dirty="0" err="1"/>
              <a:t>неї</a:t>
            </a:r>
            <a:r>
              <a:rPr lang="ru-RU" sz="2400" dirty="0"/>
              <a:t> </a:t>
            </a:r>
            <a:r>
              <a:rPr lang="ru-RU" sz="2400" dirty="0" err="1"/>
              <a:t>видів</a:t>
            </a:r>
            <a:r>
              <a:rPr lang="ru-RU" sz="2400" dirty="0"/>
              <a:t> </a:t>
            </a:r>
            <a:r>
              <a:rPr lang="ru-RU" sz="2400" dirty="0" err="1"/>
              <a:t>організмів</a:t>
            </a:r>
            <a:r>
              <a:rPr lang="ru-RU" sz="2400" dirty="0"/>
              <a:t>, </a:t>
            </a:r>
            <a:r>
              <a:rPr lang="ru-RU" sz="2400" dirty="0" err="1"/>
              <a:t>включення</a:t>
            </a:r>
            <a:r>
              <a:rPr lang="ru-RU" sz="2400" dirty="0"/>
              <a:t> в </a:t>
            </a:r>
            <a:r>
              <a:rPr lang="ru-RU" sz="2400" dirty="0" err="1"/>
              <a:t>угруповання</a:t>
            </a:r>
            <a:r>
              <a:rPr lang="ru-RU" sz="2400" dirty="0"/>
              <a:t> </a:t>
            </a:r>
            <a:r>
              <a:rPr lang="ru-RU" sz="2400" dirty="0" err="1"/>
              <a:t>нових</a:t>
            </a:r>
            <a:r>
              <a:rPr lang="ru-RU" sz="2400" dirty="0"/>
              <a:t> для </a:t>
            </a:r>
            <a:r>
              <a:rPr lang="ru-RU" sz="2400" dirty="0" err="1"/>
              <a:t>нього</a:t>
            </a:r>
            <a:r>
              <a:rPr lang="ru-RU" sz="2400" dirty="0"/>
              <a:t> </a:t>
            </a:r>
            <a:r>
              <a:rPr lang="ru-RU" sz="2400" dirty="0" err="1"/>
              <a:t>видів</a:t>
            </a:r>
            <a:r>
              <a:rPr lang="ru-RU" sz="2400" dirty="0"/>
              <a:t>. Причинами таких </a:t>
            </a:r>
            <a:r>
              <a:rPr lang="ru-RU" sz="2400" dirty="0" err="1"/>
              <a:t>інвазій</a:t>
            </a:r>
            <a:r>
              <a:rPr lang="ru-RU" sz="2400" dirty="0"/>
              <a:t> </a:t>
            </a:r>
            <a:r>
              <a:rPr lang="ru-RU" sz="2400" dirty="0" err="1"/>
              <a:t>можуть</a:t>
            </a:r>
            <a:r>
              <a:rPr lang="ru-RU" sz="2400" dirty="0"/>
              <a:t> бути </a:t>
            </a:r>
            <a:r>
              <a:rPr lang="ru-RU" sz="2400" dirty="0" err="1"/>
              <a:t>саморозселення</a:t>
            </a:r>
            <a:r>
              <a:rPr lang="ru-RU" sz="2400" dirty="0"/>
              <a:t> </a:t>
            </a:r>
            <a:r>
              <a:rPr lang="ru-RU" sz="2400" dirty="0" err="1"/>
              <a:t>організмів</a:t>
            </a:r>
            <a:r>
              <a:rPr lang="ru-RU" sz="2400" dirty="0"/>
              <a:t>; </a:t>
            </a:r>
            <a:r>
              <a:rPr lang="ru-RU" sz="2400" dirty="0" err="1"/>
              <a:t>інтродукція</a:t>
            </a:r>
            <a:r>
              <a:rPr lang="ru-RU" sz="2400" dirty="0"/>
              <a:t> </a:t>
            </a:r>
            <a:r>
              <a:rPr lang="ru-RU" sz="2400" dirty="0" err="1"/>
              <a:t>і</a:t>
            </a:r>
            <a:r>
              <a:rPr lang="ru-RU" sz="2400" dirty="0"/>
              <a:t> </a:t>
            </a:r>
            <a:r>
              <a:rPr lang="ru-RU" sz="2400" dirty="0" err="1"/>
              <a:t>реінтродукція</a:t>
            </a:r>
            <a:r>
              <a:rPr lang="ru-RU" sz="2400" dirty="0"/>
              <a:t> </a:t>
            </a:r>
            <a:r>
              <a:rPr lang="ru-RU" sz="2400" dirty="0" err="1"/>
              <a:t>організмів</a:t>
            </a:r>
            <a:r>
              <a:rPr lang="ru-RU" sz="2400" dirty="0"/>
              <a:t>; </a:t>
            </a:r>
            <a:r>
              <a:rPr lang="ru-RU" sz="2400" dirty="0" err="1"/>
              <a:t>випадкове</a:t>
            </a:r>
            <a:r>
              <a:rPr lang="ru-RU" sz="2400" dirty="0"/>
              <a:t> </a:t>
            </a:r>
            <a:r>
              <a:rPr lang="ru-RU" sz="2400" dirty="0" err="1"/>
              <a:t>перенесення</a:t>
            </a:r>
            <a:r>
              <a:rPr lang="ru-RU" sz="2400" dirty="0"/>
              <a:t> </a:t>
            </a:r>
            <a:r>
              <a:rPr lang="ru-RU" sz="2400" dirty="0" err="1"/>
              <a:t>організмів</a:t>
            </a:r>
            <a:r>
              <a:rPr lang="ru-RU" sz="2400" dirty="0"/>
              <a:t>. </a:t>
            </a:r>
            <a:r>
              <a:rPr lang="ru-RU" sz="2400" dirty="0" err="1"/>
              <a:t>Біологічній</a:t>
            </a:r>
            <a:r>
              <a:rPr lang="ru-RU" sz="2400" dirty="0"/>
              <a:t> </a:t>
            </a:r>
            <a:r>
              <a:rPr lang="ru-RU" sz="2400" dirty="0" err="1"/>
              <a:t>інвазії</a:t>
            </a:r>
            <a:r>
              <a:rPr lang="ru-RU" sz="2400" dirty="0"/>
              <a:t> </a:t>
            </a:r>
            <a:r>
              <a:rPr lang="ru-RU" sz="2400" dirty="0" err="1"/>
              <a:t>піддаються</a:t>
            </a:r>
            <a:r>
              <a:rPr lang="ru-RU" sz="2400" dirty="0"/>
              <a:t> не </a:t>
            </a:r>
            <a:r>
              <a:rPr lang="ru-RU" sz="2400" dirty="0" err="1"/>
              <a:t>види</a:t>
            </a:r>
            <a:r>
              <a:rPr lang="ru-RU" sz="2400" dirty="0"/>
              <a:t>, а </a:t>
            </a:r>
            <a:r>
              <a:rPr lang="ru-RU" sz="2400" dirty="0" err="1"/>
              <a:t>організми</a:t>
            </a:r>
            <a:r>
              <a:rPr lang="ru-RU" sz="2400" dirty="0"/>
              <a:t> </a:t>
            </a:r>
            <a:r>
              <a:rPr lang="ru-RU" sz="2400" dirty="0" err="1"/>
              <a:t>певних</a:t>
            </a:r>
            <a:r>
              <a:rPr lang="ru-RU" sz="2400" dirty="0"/>
              <a:t> </a:t>
            </a:r>
            <a:r>
              <a:rPr lang="ru-RU" sz="2400" dirty="0" err="1"/>
              <a:t>видів</a:t>
            </a:r>
            <a:r>
              <a:rPr lang="ru-RU" sz="24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200329"/>
          </a:xfrm>
          <a:prstGeom prst="rect">
            <a:avLst/>
          </a:prstGeom>
        </p:spPr>
        <p:txBody>
          <a:bodyPr>
            <a:spAutoFit/>
          </a:bodyPr>
          <a:lstStyle/>
          <a:p>
            <a:endParaRPr lang="ru-RU" dirty="0"/>
          </a:p>
          <a:p>
            <a:endParaRPr lang="ru-RU" dirty="0"/>
          </a:p>
          <a:p>
            <a:r>
              <a:rPr lang="vi-VN" b="1" dirty="0"/>
              <a:t>Бу́фало малоро́тий (</a:t>
            </a:r>
            <a:r>
              <a:rPr lang="en-US" b="1" i="1" dirty="0" err="1"/>
              <a:t>Ictiobus</a:t>
            </a:r>
            <a:r>
              <a:rPr lang="en-US" b="1" i="1" dirty="0"/>
              <a:t> </a:t>
            </a:r>
            <a:r>
              <a:rPr lang="en-US" b="1" i="1" dirty="0" err="1"/>
              <a:t>bubalus</a:t>
            </a:r>
            <a:r>
              <a:rPr lang="en-US" b="1" i="1" dirty="0"/>
              <a:t> (Rafinesque, 1818))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3093061"/>
            <a:ext cx="864096" cy="1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914" name="Picture 2" descr="https://upload.wikimedia.org/wikipedia/commons/thumb/b/b0/Smallmouth_buffalo.JPG/275px-Smallmouth_buffalo.JPG"/>
          <p:cNvPicPr>
            <a:picLocks noChangeAspect="1" noChangeArrowheads="1"/>
          </p:cNvPicPr>
          <p:nvPr/>
        </p:nvPicPr>
        <p:blipFill>
          <a:blip r:embed="rId2" cstate="print"/>
          <a:srcRect/>
          <a:stretch>
            <a:fillRect/>
          </a:stretch>
        </p:blipFill>
        <p:spPr bwMode="auto">
          <a:xfrm>
            <a:off x="323528" y="836712"/>
            <a:ext cx="2619375" cy="1676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ru-RU" b="1" dirty="0" err="1" smtClean="0"/>
              <a:t>Буфало</a:t>
            </a:r>
            <a:r>
              <a:rPr lang="ru-RU" b="1" dirty="0" smtClean="0"/>
              <a:t> </a:t>
            </a:r>
            <a:r>
              <a:rPr lang="ru-RU" b="1" dirty="0" err="1"/>
              <a:t>великоротий</a:t>
            </a:r>
            <a:r>
              <a:rPr lang="ru-RU" b="1" dirty="0"/>
              <a:t> (</a:t>
            </a:r>
            <a:r>
              <a:rPr lang="en-US" b="1" i="1" dirty="0" err="1"/>
              <a:t>Ictiobus</a:t>
            </a:r>
            <a:r>
              <a:rPr lang="en-US" b="1" i="1" dirty="0"/>
              <a:t> </a:t>
            </a:r>
            <a:r>
              <a:rPr lang="en-US" b="1" i="1" dirty="0" err="1"/>
              <a:t>cyprinellus</a:t>
            </a:r>
            <a:r>
              <a:rPr lang="en-US" b="1" i="1" dirty="0"/>
              <a:t> (</a:t>
            </a:r>
            <a:r>
              <a:rPr lang="en-US" b="1" i="1" dirty="0" err="1"/>
              <a:t>Valenciennes</a:t>
            </a:r>
            <a:r>
              <a:rPr lang="en-US" b="1" i="1" dirty="0"/>
              <a:t>, 1844))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7890" name="Picture 2" descr="https://upload.wikimedia.org/wikipedia/commons/thumb/2/21/Bigmouth_Buffalo.jpg/270px-Bigmouth_Buffalo.jpg"/>
          <p:cNvPicPr>
            <a:picLocks noChangeAspect="1" noChangeArrowheads="1"/>
          </p:cNvPicPr>
          <p:nvPr/>
        </p:nvPicPr>
        <p:blipFill>
          <a:blip r:embed="rId2" cstate="print"/>
          <a:srcRect/>
          <a:stretch>
            <a:fillRect/>
          </a:stretch>
        </p:blipFill>
        <p:spPr bwMode="auto">
          <a:xfrm>
            <a:off x="323528" y="1124744"/>
            <a:ext cx="2571750" cy="10477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ru-RU" b="1" dirty="0" err="1" smtClean="0"/>
              <a:t>Буфало</a:t>
            </a:r>
            <a:r>
              <a:rPr lang="ru-RU" b="1" dirty="0" smtClean="0"/>
              <a:t> </a:t>
            </a:r>
            <a:r>
              <a:rPr lang="ru-RU" b="1" dirty="0" err="1"/>
              <a:t>чорний</a:t>
            </a:r>
            <a:r>
              <a:rPr lang="ru-RU" b="1" dirty="0"/>
              <a:t> (</a:t>
            </a:r>
            <a:r>
              <a:rPr lang="en-US" b="1" i="1" dirty="0" err="1"/>
              <a:t>Ictiobus</a:t>
            </a:r>
            <a:r>
              <a:rPr lang="en-US" b="1" i="1" dirty="0"/>
              <a:t> </a:t>
            </a:r>
            <a:r>
              <a:rPr lang="en-US" b="1" i="1" dirty="0" err="1"/>
              <a:t>niger</a:t>
            </a:r>
            <a:r>
              <a:rPr lang="en-US" b="1" i="1" dirty="0"/>
              <a:t> (Rafinesque, 1819))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66" name="AutoShape 2" descr="Буфало чорн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68" name="AutoShape 4" descr="Black buffa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70" name="Picture 6" descr="https://upload.wikimedia.org/wikipedia/commons/thumb/c/cf/Ictiobus_niger.jpg/275px-Ictiobus_niger.jpg"/>
          <p:cNvPicPr>
            <a:picLocks noChangeAspect="1" noChangeArrowheads="1"/>
          </p:cNvPicPr>
          <p:nvPr/>
        </p:nvPicPr>
        <p:blipFill>
          <a:blip r:embed="rId2" cstate="print"/>
          <a:srcRect/>
          <a:stretch>
            <a:fillRect/>
          </a:stretch>
        </p:blipFill>
        <p:spPr bwMode="auto">
          <a:xfrm>
            <a:off x="467544" y="1124744"/>
            <a:ext cx="2619375" cy="11334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endParaRPr lang="ru-RU" dirty="0"/>
          </a:p>
          <a:p>
            <a:r>
              <a:rPr lang="ru-RU" b="1" dirty="0" err="1"/>
              <a:t>Сомик</a:t>
            </a:r>
            <a:r>
              <a:rPr lang="ru-RU" b="1" dirty="0"/>
              <a:t> </a:t>
            </a:r>
            <a:r>
              <a:rPr lang="ru-RU" b="1" dirty="0" err="1"/>
              <a:t>коричневий</a:t>
            </a:r>
            <a:r>
              <a:rPr lang="ru-RU" b="1" dirty="0"/>
              <a:t> (</a:t>
            </a:r>
            <a:r>
              <a:rPr lang="en-US" b="1" i="1" dirty="0" err="1"/>
              <a:t>Ameiurus</a:t>
            </a:r>
            <a:r>
              <a:rPr lang="en-US" b="1" i="1" dirty="0"/>
              <a:t> </a:t>
            </a:r>
            <a:r>
              <a:rPr lang="en-US" b="1" i="1" dirty="0" err="1"/>
              <a:t>nebulosus</a:t>
            </a:r>
            <a:r>
              <a:rPr lang="en-US" b="1" i="1" dirty="0"/>
              <a:t> </a:t>
            </a:r>
            <a:r>
              <a:rPr lang="en-US" b="1" i="1" dirty="0" err="1"/>
              <a:t>Lesueur</a:t>
            </a:r>
            <a:r>
              <a:rPr lang="en-US" b="1" i="1" dirty="0"/>
              <a:t>, 1819)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842" name="Picture 2" descr="https://upload.wikimedia.org/wikipedia/commons/thumb/b/b4/Ameiurus_nebulosus.jpg/240px-Ameiurus_nebulosus.jpg"/>
          <p:cNvPicPr>
            <a:picLocks noChangeAspect="1" noChangeArrowheads="1"/>
          </p:cNvPicPr>
          <p:nvPr/>
        </p:nvPicPr>
        <p:blipFill>
          <a:blip r:embed="rId2" cstate="print"/>
          <a:srcRect/>
          <a:stretch>
            <a:fillRect/>
          </a:stretch>
        </p:blipFill>
        <p:spPr bwMode="auto">
          <a:xfrm>
            <a:off x="0" y="692696"/>
            <a:ext cx="2286000" cy="15049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646331"/>
          </a:xfrm>
          <a:prstGeom prst="rect">
            <a:avLst/>
          </a:prstGeom>
        </p:spPr>
        <p:txBody>
          <a:bodyPr>
            <a:spAutoFit/>
          </a:bodyPr>
          <a:lstStyle/>
          <a:p>
            <a:r>
              <a:rPr lang="fr-FR" b="1" dirty="0" smtClean="0"/>
              <a:t>Сом </a:t>
            </a:r>
            <a:r>
              <a:rPr lang="fr-FR" b="1" dirty="0"/>
              <a:t>канальний (</a:t>
            </a:r>
            <a:r>
              <a:rPr lang="fr-FR" b="1" i="1" dirty="0"/>
              <a:t>Ictalurus punctatus (Rafinesque, 1818))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816062"/>
            <a:ext cx="864096" cy="39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9154" name="Picture 2" descr="https://upload.wikimedia.org/wikipedia/commons/thumb/5/5f/Channel_Catfish.jpg/258px-Channel_Catfish.jpg"/>
          <p:cNvPicPr>
            <a:picLocks noChangeAspect="1" noChangeArrowheads="1"/>
          </p:cNvPicPr>
          <p:nvPr/>
        </p:nvPicPr>
        <p:blipFill>
          <a:blip r:embed="rId2" cstate="print"/>
          <a:srcRect/>
          <a:stretch>
            <a:fillRect/>
          </a:stretch>
        </p:blipFill>
        <p:spPr bwMode="auto">
          <a:xfrm>
            <a:off x="683568" y="692696"/>
            <a:ext cx="2457450" cy="16383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1200329"/>
          </a:xfrm>
          <a:prstGeom prst="rect">
            <a:avLst/>
          </a:prstGeom>
        </p:spPr>
        <p:txBody>
          <a:bodyPr>
            <a:spAutoFit/>
          </a:bodyPr>
          <a:lstStyle/>
          <a:p>
            <a:endParaRPr lang="ru-RU" dirty="0"/>
          </a:p>
          <a:p>
            <a:r>
              <a:rPr lang="ru-RU" b="1" dirty="0"/>
              <a:t>Форель </a:t>
            </a:r>
            <a:r>
              <a:rPr lang="ru-RU" b="1" dirty="0" err="1"/>
              <a:t>райдужна</a:t>
            </a:r>
            <a:r>
              <a:rPr lang="ru-RU" b="1" dirty="0"/>
              <a:t>, </a:t>
            </a:r>
            <a:r>
              <a:rPr lang="ru-RU" b="1" dirty="0" err="1"/>
              <a:t>пструг</a:t>
            </a:r>
            <a:r>
              <a:rPr lang="ru-RU" b="1" dirty="0"/>
              <a:t> </a:t>
            </a:r>
            <a:r>
              <a:rPr lang="ru-RU" b="1" dirty="0" err="1"/>
              <a:t>райдужний</a:t>
            </a:r>
            <a:r>
              <a:rPr lang="ru-RU" b="1" dirty="0"/>
              <a:t>, </a:t>
            </a:r>
            <a:r>
              <a:rPr lang="ru-RU" b="1" dirty="0" err="1"/>
              <a:t>микіжа</a:t>
            </a:r>
            <a:r>
              <a:rPr lang="ru-RU" b="1" dirty="0"/>
              <a:t> </a:t>
            </a:r>
            <a:r>
              <a:rPr lang="ru-RU" b="1" dirty="0" err="1"/>
              <a:t>прісноводна</a:t>
            </a:r>
            <a:r>
              <a:rPr lang="ru-RU" b="1" dirty="0"/>
              <a:t> (</a:t>
            </a:r>
            <a:r>
              <a:rPr lang="en-US" b="1" i="1" dirty="0" err="1"/>
              <a:t>Parasalmo</a:t>
            </a:r>
            <a:r>
              <a:rPr lang="en-US" b="1" i="1" dirty="0"/>
              <a:t> </a:t>
            </a:r>
            <a:r>
              <a:rPr lang="en-US" b="1" i="1" dirty="0" err="1"/>
              <a:t>mykiss</a:t>
            </a:r>
            <a:r>
              <a:rPr lang="en-US" b="1" i="1" dirty="0"/>
              <a:t> (</a:t>
            </a:r>
            <a:r>
              <a:rPr lang="en-US" b="1" i="1" dirty="0" err="1"/>
              <a:t>Walbaum</a:t>
            </a:r>
            <a:r>
              <a:rPr lang="en-US" b="1" i="1" dirty="0"/>
              <a:t>, 1792)) –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3093061"/>
            <a:ext cx="864096" cy="1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130" name="Picture 2" descr="https://upload.wikimedia.org/wikipedia/commons/thumb/a/a1/Truite_arc-en-ciel.jpg/250px-Truite_arc-en-ciel.jpg"/>
          <p:cNvPicPr>
            <a:picLocks noChangeAspect="1" noChangeArrowheads="1"/>
          </p:cNvPicPr>
          <p:nvPr/>
        </p:nvPicPr>
        <p:blipFill>
          <a:blip r:embed="rId2" cstate="print"/>
          <a:srcRect/>
          <a:stretch>
            <a:fillRect/>
          </a:stretch>
        </p:blipFill>
        <p:spPr bwMode="auto">
          <a:xfrm>
            <a:off x="323528" y="1556792"/>
            <a:ext cx="2381250" cy="9144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r>
              <a:rPr lang="ru-RU" b="1" dirty="0" err="1" smtClean="0"/>
              <a:t>Палія</a:t>
            </a:r>
            <a:r>
              <a:rPr lang="ru-RU" b="1" dirty="0" smtClean="0"/>
              <a:t> </a:t>
            </a:r>
            <a:r>
              <a:rPr lang="ru-RU" b="1" dirty="0" err="1"/>
              <a:t>американська</a:t>
            </a:r>
            <a:r>
              <a:rPr lang="ru-RU" b="1" dirty="0"/>
              <a:t>, </a:t>
            </a:r>
            <a:r>
              <a:rPr lang="ru-RU" b="1" dirty="0" err="1"/>
              <a:t>голець</a:t>
            </a:r>
            <a:r>
              <a:rPr lang="ru-RU" b="1" dirty="0"/>
              <a:t> </a:t>
            </a:r>
            <a:r>
              <a:rPr lang="ru-RU" b="1" dirty="0" err="1"/>
              <a:t>арктичний</a:t>
            </a:r>
            <a:r>
              <a:rPr lang="ru-RU" b="1" dirty="0"/>
              <a:t> (</a:t>
            </a:r>
            <a:r>
              <a:rPr lang="en-US" b="1" i="1" dirty="0" err="1"/>
              <a:t>Salvelinus</a:t>
            </a:r>
            <a:r>
              <a:rPr lang="en-US" b="1" i="1" dirty="0"/>
              <a:t> </a:t>
            </a:r>
            <a:r>
              <a:rPr lang="en-US" b="1" i="1" dirty="0" err="1"/>
              <a:t>fontinalis</a:t>
            </a:r>
            <a:r>
              <a:rPr lang="en-US" b="1" i="1" dirty="0"/>
              <a:t> (</a:t>
            </a:r>
            <a:r>
              <a:rPr lang="en-US" b="1" i="1" dirty="0" err="1"/>
              <a:t>Mitchill</a:t>
            </a:r>
            <a:r>
              <a:rPr lang="en-US" b="1" i="1" dirty="0"/>
              <a:t>, 1814))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6" name="Picture 2" descr="https://upload.wikimedia.org/wikipedia/commons/thumb/7/73/Brook_Trout_Salvelinus_fontinalis_2900px.jpg/260px-Brook_Trout_Salvelinus_fontinalis_2900px.jpg"/>
          <p:cNvPicPr>
            <a:picLocks noChangeAspect="1" noChangeArrowheads="1"/>
          </p:cNvPicPr>
          <p:nvPr/>
        </p:nvPicPr>
        <p:blipFill>
          <a:blip r:embed="rId2" cstate="print"/>
          <a:srcRect/>
          <a:stretch>
            <a:fillRect/>
          </a:stretch>
        </p:blipFill>
        <p:spPr bwMode="auto">
          <a:xfrm>
            <a:off x="323528" y="1340768"/>
            <a:ext cx="2476500" cy="8953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92896"/>
            <a:ext cx="4572000" cy="923330"/>
          </a:xfrm>
          <a:prstGeom prst="rect">
            <a:avLst/>
          </a:prstGeom>
        </p:spPr>
        <p:txBody>
          <a:bodyPr>
            <a:spAutoFit/>
          </a:bodyPr>
          <a:lstStyle/>
          <a:p>
            <a:endParaRPr lang="ru-RU" dirty="0"/>
          </a:p>
          <a:p>
            <a:r>
              <a:rPr lang="ru-RU" b="1" dirty="0" err="1"/>
              <a:t>Медака</a:t>
            </a:r>
            <a:r>
              <a:rPr lang="ru-RU" b="1" dirty="0"/>
              <a:t> </a:t>
            </a:r>
            <a:r>
              <a:rPr lang="ru-RU" b="1" dirty="0" err="1"/>
              <a:t>китайська</a:t>
            </a:r>
            <a:r>
              <a:rPr lang="ru-RU" b="1" dirty="0"/>
              <a:t> (</a:t>
            </a:r>
            <a:r>
              <a:rPr lang="en-US" b="1" i="1" dirty="0" err="1"/>
              <a:t>Oryzias</a:t>
            </a:r>
            <a:r>
              <a:rPr lang="en-US" b="1" i="1" dirty="0"/>
              <a:t> </a:t>
            </a:r>
            <a:r>
              <a:rPr lang="en-US" b="1" i="1" dirty="0" err="1"/>
              <a:t>sinensis</a:t>
            </a:r>
            <a:r>
              <a:rPr lang="en-US" b="1" i="1" dirty="0"/>
              <a:t> Chen, </a:t>
            </a:r>
            <a:r>
              <a:rPr lang="en-US" b="1" i="1" dirty="0" err="1"/>
              <a:t>Uwa</a:t>
            </a:r>
            <a:r>
              <a:rPr lang="en-US" b="1" i="1" dirty="0"/>
              <a:t> &amp; Chu, 1989) –</a:t>
            </a:r>
            <a:endParaRPr lang="ru-RU" dirty="0"/>
          </a:p>
        </p:txBody>
      </p:sp>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3"/>
          </p:cNvCxnSpPr>
          <p:nvPr/>
        </p:nvCxnSpPr>
        <p:spPr>
          <a:xfrm>
            <a:off x="4572000" y="2954561"/>
            <a:ext cx="864096" cy="258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082" name="Picture 2" descr="https://upload.wikimedia.org/wikipedia/commons/thumb/0/0d/Oryzias_sinensis.jpg/250px-Oryzias_sinensis.jpg"/>
          <p:cNvPicPr>
            <a:picLocks noChangeAspect="1" noChangeArrowheads="1"/>
          </p:cNvPicPr>
          <p:nvPr/>
        </p:nvPicPr>
        <p:blipFill>
          <a:blip r:embed="rId2" cstate="print"/>
          <a:srcRect/>
          <a:stretch>
            <a:fillRect/>
          </a:stretch>
        </p:blipFill>
        <p:spPr bwMode="auto">
          <a:xfrm>
            <a:off x="467544" y="980728"/>
            <a:ext cx="2381250" cy="15906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1477328"/>
          </a:xfrm>
          <a:prstGeom prst="rect">
            <a:avLst/>
          </a:prstGeom>
          <a:noFill/>
        </p:spPr>
        <p:txBody>
          <a:bodyPr wrap="square" rtlCol="0">
            <a:spAutoFit/>
          </a:bodyPr>
          <a:lstStyle/>
          <a:p>
            <a:endParaRPr lang="ru-RU" dirty="0"/>
          </a:p>
          <a:p>
            <a:r>
              <a:rPr lang="ru-RU" b="1" dirty="0" err="1"/>
              <a:t>Гамбузія</a:t>
            </a:r>
            <a:r>
              <a:rPr lang="ru-RU" b="1" dirty="0"/>
              <a:t> </a:t>
            </a:r>
            <a:r>
              <a:rPr lang="ru-RU" b="1" dirty="0" err="1"/>
              <a:t>східна</a:t>
            </a:r>
            <a:r>
              <a:rPr lang="ru-RU" b="1" dirty="0"/>
              <a:t> (</a:t>
            </a:r>
            <a:r>
              <a:rPr lang="en-US" b="1" i="1" dirty="0" err="1"/>
              <a:t>Gambusia</a:t>
            </a:r>
            <a:r>
              <a:rPr lang="en-US" b="1" i="1" dirty="0"/>
              <a:t> </a:t>
            </a:r>
            <a:r>
              <a:rPr lang="en-US" b="1" i="1" dirty="0" err="1"/>
              <a:t>holbrooki</a:t>
            </a:r>
            <a:r>
              <a:rPr lang="en-US" b="1" i="1" dirty="0"/>
              <a:t> Girard, 1859) – </a:t>
            </a:r>
            <a:endParaRPr lang="ru-RU" dirty="0"/>
          </a:p>
        </p:txBody>
      </p:sp>
      <p:pic>
        <p:nvPicPr>
          <p:cNvPr id="45058" name="Picture 2" descr="https://upload.wikimedia.org/wikipedia/commons/thumb/7/79/Gambusia_holbrooki.png/291px-Gambusia_holbrooki.png"/>
          <p:cNvPicPr>
            <a:picLocks noChangeAspect="1" noChangeArrowheads="1"/>
          </p:cNvPicPr>
          <p:nvPr/>
        </p:nvPicPr>
        <p:blipFill>
          <a:blip r:embed="rId2" cstate="print"/>
          <a:srcRect/>
          <a:stretch>
            <a:fillRect/>
          </a:stretch>
        </p:blipFill>
        <p:spPr bwMode="auto">
          <a:xfrm>
            <a:off x="467544" y="0"/>
            <a:ext cx="2771775" cy="21145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031325"/>
          </a:xfrm>
          <a:prstGeom prst="rect">
            <a:avLst/>
          </a:prstGeom>
          <a:noFill/>
        </p:spPr>
        <p:txBody>
          <a:bodyPr wrap="square" rtlCol="0">
            <a:spAutoFit/>
          </a:bodyPr>
          <a:lstStyle/>
          <a:p>
            <a:endParaRPr lang="ru-RU" dirty="0"/>
          </a:p>
          <a:p>
            <a:endParaRPr lang="ru-RU" dirty="0"/>
          </a:p>
          <a:p>
            <a:r>
              <a:rPr lang="vi-VN" b="1" dirty="0"/>
              <a:t>Гу́пі (</a:t>
            </a:r>
            <a:r>
              <a:rPr lang="en-US" b="1" i="1" dirty="0" err="1"/>
              <a:t>Poecilia</a:t>
            </a:r>
            <a:r>
              <a:rPr lang="en-US" b="1" i="1" dirty="0"/>
              <a:t> </a:t>
            </a:r>
            <a:r>
              <a:rPr lang="en-US" b="1" i="1" dirty="0" err="1"/>
              <a:t>reticulata</a:t>
            </a:r>
            <a:r>
              <a:rPr lang="en-US" b="1" i="1" dirty="0"/>
              <a:t> W. Peters, 1859), </a:t>
            </a:r>
            <a:r>
              <a:rPr lang="vi-VN" b="1" i="1" dirty="0"/>
              <a:t>або сітчаста </a:t>
            </a:r>
            <a:r>
              <a:rPr lang="vi-VN" b="1" i="1" dirty="0" smtClean="0"/>
              <a:t>пецилія </a:t>
            </a:r>
            <a:r>
              <a:rPr lang="vi-VN" b="1" i="1" dirty="0"/>
              <a:t>–</a:t>
            </a:r>
            <a:endParaRPr lang="ru-RU" dirty="0"/>
          </a:p>
        </p:txBody>
      </p:sp>
      <p:pic>
        <p:nvPicPr>
          <p:cNvPr id="44034" name="Picture 2" descr="https://upload.wikimedia.org/wikipedia/commons/thumb/8/89/Guppy-Male-and-Female.JPG/281px-Guppy-Male-and-Female.JPG"/>
          <p:cNvPicPr>
            <a:picLocks noChangeAspect="1" noChangeArrowheads="1"/>
          </p:cNvPicPr>
          <p:nvPr/>
        </p:nvPicPr>
        <p:blipFill>
          <a:blip r:embed="rId2" cstate="print"/>
          <a:srcRect/>
          <a:stretch>
            <a:fillRect/>
          </a:stretch>
        </p:blipFill>
        <p:spPr bwMode="auto">
          <a:xfrm>
            <a:off x="683568" y="764704"/>
            <a:ext cx="2676525" cy="17811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32475"/>
          </a:xfrm>
          <a:prstGeom prst="rect">
            <a:avLst/>
          </a:prstGeom>
        </p:spPr>
        <p:txBody>
          <a:bodyPr wrap="square">
            <a:spAutoFit/>
          </a:bodyPr>
          <a:lstStyle/>
          <a:p>
            <a:pPr algn="just"/>
            <a:r>
              <a:rPr lang="ru-RU" sz="1900" dirty="0" err="1" smtClean="0"/>
              <a:t>Природні</a:t>
            </a:r>
            <a:r>
              <a:rPr lang="ru-RU" sz="1900" dirty="0" smtClean="0"/>
              <a:t> </a:t>
            </a:r>
            <a:r>
              <a:rPr lang="ru-RU" sz="1900" dirty="0" err="1"/>
              <a:t>розселення</a:t>
            </a:r>
            <a:r>
              <a:rPr lang="ru-RU" sz="1900" dirty="0"/>
              <a:t> та </a:t>
            </a:r>
            <a:r>
              <a:rPr lang="ru-RU" sz="1900" dirty="0" err="1"/>
              <a:t>переселення</a:t>
            </a:r>
            <a:r>
              <a:rPr lang="ru-RU" sz="1900" dirty="0"/>
              <a:t> </a:t>
            </a:r>
            <a:r>
              <a:rPr lang="ru-RU" sz="1900" dirty="0" err="1"/>
              <a:t>організмів</a:t>
            </a:r>
            <a:r>
              <a:rPr lang="ru-RU" sz="1900" dirty="0"/>
              <a:t> – </a:t>
            </a:r>
            <a:r>
              <a:rPr lang="ru-RU" sz="1900" dirty="0" err="1"/>
              <a:t>це</a:t>
            </a:r>
            <a:r>
              <a:rPr lang="ru-RU" sz="1900" dirty="0"/>
              <a:t> </a:t>
            </a:r>
            <a:r>
              <a:rPr lang="ru-RU" sz="1900" dirty="0" err="1"/>
              <a:t>неминучі</a:t>
            </a:r>
            <a:r>
              <a:rPr lang="ru-RU" sz="1900" dirty="0"/>
              <a:t> </a:t>
            </a:r>
            <a:r>
              <a:rPr lang="ru-RU" sz="1900" dirty="0" err="1"/>
              <a:t>процеси</a:t>
            </a:r>
            <a:r>
              <a:rPr lang="ru-RU" sz="1900" dirty="0"/>
              <a:t>, </a:t>
            </a:r>
            <a:r>
              <a:rPr lang="ru-RU" sz="1900" dirty="0" err="1"/>
              <a:t>однак</a:t>
            </a:r>
            <a:r>
              <a:rPr lang="ru-RU" sz="1900" dirty="0"/>
              <a:t> </a:t>
            </a:r>
            <a:r>
              <a:rPr lang="ru-RU" sz="1900" dirty="0" err="1"/>
              <a:t>їхня</a:t>
            </a:r>
            <a:r>
              <a:rPr lang="ru-RU" sz="1900" dirty="0"/>
              <a:t> </a:t>
            </a:r>
            <a:r>
              <a:rPr lang="ru-RU" sz="1900" dirty="0" err="1"/>
              <a:t>швидкість</a:t>
            </a:r>
            <a:r>
              <a:rPr lang="ru-RU" sz="1900" dirty="0"/>
              <a:t> </a:t>
            </a:r>
            <a:r>
              <a:rPr lang="ru-RU" sz="1900" dirty="0" err="1"/>
              <a:t>є</a:t>
            </a:r>
            <a:r>
              <a:rPr lang="ru-RU" sz="1900" dirty="0"/>
              <a:t> </a:t>
            </a:r>
            <a:r>
              <a:rPr lang="ru-RU" sz="1900" dirty="0" err="1"/>
              <a:t>повільною</a:t>
            </a:r>
            <a:r>
              <a:rPr lang="ru-RU" sz="1900" dirty="0"/>
              <a:t>. </a:t>
            </a:r>
            <a:r>
              <a:rPr lang="ru-RU" sz="1900" dirty="0" err="1"/>
              <a:t>Можуть</a:t>
            </a:r>
            <a:r>
              <a:rPr lang="ru-RU" sz="1900" dirty="0"/>
              <a:t> </a:t>
            </a:r>
            <a:r>
              <a:rPr lang="ru-RU" sz="1900" dirty="0" err="1"/>
              <a:t>відбуватися</a:t>
            </a:r>
            <a:r>
              <a:rPr lang="ru-RU" sz="1900" dirty="0"/>
              <a:t> в </a:t>
            </a:r>
            <a:r>
              <a:rPr lang="ru-RU" sz="1900" dirty="0" err="1"/>
              <a:t>результаті</a:t>
            </a:r>
            <a:r>
              <a:rPr lang="ru-RU" sz="1900" dirty="0"/>
              <a:t> </a:t>
            </a:r>
            <a:r>
              <a:rPr lang="ru-RU" sz="1900" dirty="0" err="1"/>
              <a:t>розширення</a:t>
            </a:r>
            <a:r>
              <a:rPr lang="ru-RU" sz="1900" dirty="0"/>
              <a:t> ареалу виду </a:t>
            </a:r>
            <a:r>
              <a:rPr lang="ru-RU" sz="1900" dirty="0" err="1"/>
              <a:t>внаслідок</a:t>
            </a:r>
            <a:r>
              <a:rPr lang="ru-RU" sz="1900" dirty="0"/>
              <a:t> </a:t>
            </a:r>
            <a:r>
              <a:rPr lang="ru-RU" sz="1900" dirty="0" err="1"/>
              <a:t>дифузії</a:t>
            </a:r>
            <a:r>
              <a:rPr lang="ru-RU" sz="1900" dirty="0"/>
              <a:t>, а </a:t>
            </a:r>
            <a:r>
              <a:rPr lang="ru-RU" sz="1900" dirty="0" err="1"/>
              <a:t>також</a:t>
            </a:r>
            <a:r>
              <a:rPr lang="ru-RU" sz="1900" dirty="0"/>
              <a:t> </a:t>
            </a:r>
            <a:r>
              <a:rPr lang="ru-RU" sz="1900" dirty="0" err="1"/>
              <a:t>кліматичних</a:t>
            </a:r>
            <a:r>
              <a:rPr lang="ru-RU" sz="1900" dirty="0"/>
              <a:t> </a:t>
            </a:r>
            <a:r>
              <a:rPr lang="ru-RU" sz="1900" dirty="0" err="1"/>
              <a:t>і</a:t>
            </a:r>
            <a:r>
              <a:rPr lang="ru-RU" sz="1900" dirty="0"/>
              <a:t> </a:t>
            </a:r>
            <a:r>
              <a:rPr lang="ru-RU" sz="1900" dirty="0" err="1"/>
              <a:t>геологічних</a:t>
            </a:r>
            <a:r>
              <a:rPr lang="ru-RU" sz="1900" dirty="0"/>
              <a:t> </a:t>
            </a:r>
            <a:r>
              <a:rPr lang="ru-RU" sz="1900" dirty="0" err="1"/>
              <a:t>змін</a:t>
            </a:r>
            <a:r>
              <a:rPr lang="ru-RU" sz="1900" dirty="0"/>
              <a:t>. </a:t>
            </a:r>
            <a:r>
              <a:rPr lang="ru-RU" sz="1900" dirty="0" err="1"/>
              <a:t>Самостійне</a:t>
            </a:r>
            <a:r>
              <a:rPr lang="ru-RU" sz="1900" dirty="0"/>
              <a:t> </a:t>
            </a:r>
            <a:r>
              <a:rPr lang="ru-RU" sz="1900" dirty="0" err="1"/>
              <a:t>розселення</a:t>
            </a:r>
            <a:r>
              <a:rPr lang="ru-RU" sz="1900" dirty="0"/>
              <a:t> </a:t>
            </a:r>
            <a:r>
              <a:rPr lang="ru-RU" sz="1900" dirty="0" err="1"/>
              <a:t>може</a:t>
            </a:r>
            <a:r>
              <a:rPr lang="ru-RU" sz="1900" dirty="0"/>
              <a:t> </a:t>
            </a:r>
            <a:r>
              <a:rPr lang="ru-RU" sz="1900" dirty="0" err="1"/>
              <a:t>відбуватися</a:t>
            </a:r>
            <a:r>
              <a:rPr lang="ru-RU" sz="1900" dirty="0"/>
              <a:t> </a:t>
            </a:r>
            <a:r>
              <a:rPr lang="ru-RU" sz="1900" dirty="0" err="1"/>
              <a:t>і</a:t>
            </a:r>
            <a:r>
              <a:rPr lang="ru-RU" sz="1900" dirty="0"/>
              <a:t> </a:t>
            </a:r>
            <a:r>
              <a:rPr lang="ru-RU" sz="1900" dirty="0" err="1"/>
              <a:t>пі</a:t>
            </a:r>
            <a:r>
              <a:rPr lang="en-US" sz="1900" dirty="0"/>
              <a:t>c</a:t>
            </a:r>
            <a:r>
              <a:rPr lang="ru-RU" sz="1900" dirty="0"/>
              <a:t>ля </a:t>
            </a:r>
            <a:r>
              <a:rPr lang="ru-RU" sz="1900" dirty="0" err="1"/>
              <a:t>інтродукції</a:t>
            </a:r>
            <a:r>
              <a:rPr lang="ru-RU" sz="1900" dirty="0"/>
              <a:t>, </a:t>
            </a:r>
            <a:r>
              <a:rPr lang="ru-RU" sz="1900" dirty="0" err="1"/>
              <a:t>якщо</a:t>
            </a:r>
            <a:r>
              <a:rPr lang="ru-RU" sz="1900" dirty="0"/>
              <a:t> вона </a:t>
            </a:r>
            <a:r>
              <a:rPr lang="ru-RU" sz="1900" dirty="0" err="1"/>
              <a:t>пройшла</a:t>
            </a:r>
            <a:r>
              <a:rPr lang="ru-RU" sz="1900" dirty="0"/>
              <a:t> </a:t>
            </a:r>
            <a:r>
              <a:rPr lang="ru-RU" sz="1900" dirty="0" err="1"/>
              <a:t>успішно</a:t>
            </a:r>
            <a:r>
              <a:rPr lang="ru-RU" sz="1900" dirty="0"/>
              <a:t> </a:t>
            </a:r>
            <a:r>
              <a:rPr lang="ru-RU" sz="1900" dirty="0" err="1"/>
              <a:t>й</a:t>
            </a:r>
            <a:r>
              <a:rPr lang="ru-RU" sz="1900" dirty="0"/>
              <a:t> </a:t>
            </a:r>
            <a:r>
              <a:rPr lang="ru-RU" sz="1900" dirty="0" err="1"/>
              <a:t>організми</a:t>
            </a:r>
            <a:r>
              <a:rPr lang="ru-RU" sz="1900" dirty="0"/>
              <a:t> виду </a:t>
            </a:r>
            <a:r>
              <a:rPr lang="ru-RU" sz="1900" dirty="0" err="1"/>
              <a:t>натуралізувалися</a:t>
            </a:r>
            <a:r>
              <a:rPr lang="ru-RU" sz="1900" dirty="0"/>
              <a:t>. Причиною </a:t>
            </a:r>
            <a:r>
              <a:rPr lang="ru-RU" sz="1900" dirty="0" err="1"/>
              <a:t>пришвидшеної</a:t>
            </a:r>
            <a:r>
              <a:rPr lang="ru-RU" sz="1900" dirty="0"/>
              <a:t> </a:t>
            </a:r>
            <a:r>
              <a:rPr lang="ru-RU" sz="1900" dirty="0" err="1"/>
              <a:t>інвазії</a:t>
            </a:r>
            <a:r>
              <a:rPr lang="ru-RU" sz="1900" dirty="0"/>
              <a:t> </a:t>
            </a:r>
            <a:r>
              <a:rPr lang="ru-RU" sz="1900" dirty="0" err="1"/>
              <a:t>організмів</a:t>
            </a:r>
            <a:r>
              <a:rPr lang="ru-RU" sz="1900" dirty="0"/>
              <a:t> </a:t>
            </a:r>
            <a:r>
              <a:rPr lang="ru-RU" sz="1900" dirty="0" err="1"/>
              <a:t>є</a:t>
            </a:r>
            <a:r>
              <a:rPr lang="ru-RU" sz="1900" dirty="0"/>
              <a:t> </a:t>
            </a:r>
            <a:r>
              <a:rPr lang="ru-RU" sz="1900" dirty="0" err="1"/>
              <a:t>трансформація</a:t>
            </a:r>
            <a:r>
              <a:rPr lang="ru-RU" sz="1900" dirty="0"/>
              <a:t> </a:t>
            </a:r>
            <a:r>
              <a:rPr lang="ru-RU" sz="1900" dirty="0" err="1"/>
              <a:t>екосистем</a:t>
            </a:r>
            <a:r>
              <a:rPr lang="ru-RU" sz="1900" dirty="0"/>
              <a:t> </a:t>
            </a:r>
            <a:r>
              <a:rPr lang="ru-RU" sz="1900" dirty="0" err="1"/>
              <a:t>людиною</a:t>
            </a:r>
            <a:r>
              <a:rPr lang="ru-RU" sz="1900" dirty="0"/>
              <a:t>. </a:t>
            </a:r>
            <a:r>
              <a:rPr lang="ru-RU" sz="1900" dirty="0" err="1"/>
              <a:t>Порушені</a:t>
            </a:r>
            <a:r>
              <a:rPr lang="ru-RU" sz="1900" dirty="0"/>
              <a:t> </a:t>
            </a:r>
            <a:r>
              <a:rPr lang="ru-RU" sz="1900" dirty="0" err="1"/>
              <a:t>екосистеми</a:t>
            </a:r>
            <a:r>
              <a:rPr lang="ru-RU" sz="1900" dirty="0"/>
              <a:t> </a:t>
            </a:r>
            <a:r>
              <a:rPr lang="ru-RU" sz="1900" dirty="0" err="1"/>
              <a:t>стають</a:t>
            </a:r>
            <a:r>
              <a:rPr lang="ru-RU" sz="1900" dirty="0"/>
              <a:t> </a:t>
            </a:r>
            <a:r>
              <a:rPr lang="ru-RU" sz="1900" dirty="0" err="1"/>
              <a:t>більш</a:t>
            </a:r>
            <a:r>
              <a:rPr lang="ru-RU" sz="1900" dirty="0"/>
              <a:t> </a:t>
            </a:r>
            <a:r>
              <a:rPr lang="ru-RU" sz="1900" dirty="0" err="1"/>
              <a:t>вразливими</a:t>
            </a:r>
            <a:r>
              <a:rPr lang="ru-RU" sz="1900" dirty="0"/>
              <a:t>. </a:t>
            </a:r>
            <a:r>
              <a:rPr lang="ru-RU" sz="1900" dirty="0" err="1"/>
              <a:t>Організми-вселенці</a:t>
            </a:r>
            <a:r>
              <a:rPr lang="ru-RU" sz="1900" dirty="0"/>
              <a:t> </a:t>
            </a:r>
            <a:r>
              <a:rPr lang="ru-RU" sz="1900" dirty="0" err="1"/>
              <a:t>можуть</a:t>
            </a:r>
            <a:r>
              <a:rPr lang="ru-RU" sz="1900" dirty="0"/>
              <a:t> </a:t>
            </a:r>
            <a:r>
              <a:rPr lang="ru-RU" sz="1900" dirty="0" err="1"/>
              <a:t>істотно</a:t>
            </a:r>
            <a:r>
              <a:rPr lang="ru-RU" sz="1900" dirty="0"/>
              <a:t> </a:t>
            </a:r>
            <a:r>
              <a:rPr lang="ru-RU" sz="1900" dirty="0" err="1"/>
              <a:t>змінювати</a:t>
            </a:r>
            <a:r>
              <a:rPr lang="ru-RU" sz="1900" dirty="0"/>
              <a:t> </a:t>
            </a:r>
            <a:r>
              <a:rPr lang="ru-RU" sz="1900" dirty="0" err="1"/>
              <a:t>місце</a:t>
            </a:r>
            <a:r>
              <a:rPr lang="ru-RU" sz="1900" dirty="0"/>
              <a:t> </a:t>
            </a:r>
            <a:r>
              <a:rPr lang="ru-RU" sz="1900" dirty="0" err="1"/>
              <a:t>проживання</a:t>
            </a:r>
            <a:r>
              <a:rPr lang="ru-RU" sz="1900" dirty="0"/>
              <a:t> </a:t>
            </a:r>
            <a:r>
              <a:rPr lang="ru-RU" sz="1900" dirty="0" err="1"/>
              <a:t>аборигенних</a:t>
            </a:r>
            <a:r>
              <a:rPr lang="ru-RU" sz="1900" dirty="0"/>
              <a:t> </a:t>
            </a:r>
            <a:r>
              <a:rPr lang="ru-RU" sz="1900" dirty="0" err="1"/>
              <a:t>видів</a:t>
            </a:r>
            <a:r>
              <a:rPr lang="ru-RU" sz="1900" dirty="0"/>
              <a:t>, </a:t>
            </a:r>
            <a:r>
              <a:rPr lang="ru-RU" sz="1900" dirty="0" err="1"/>
              <a:t>ставати</a:t>
            </a:r>
            <a:r>
              <a:rPr lang="ru-RU" sz="1900" dirty="0"/>
              <a:t> </a:t>
            </a:r>
            <a:r>
              <a:rPr lang="ru-RU" sz="1900" dirty="0" err="1"/>
              <a:t>їхніми</a:t>
            </a:r>
            <a:r>
              <a:rPr lang="ru-RU" sz="1900" dirty="0"/>
              <a:t> конкурентами </a:t>
            </a:r>
            <a:r>
              <a:rPr lang="ru-RU" sz="1900" dirty="0" err="1"/>
              <a:t>чи</a:t>
            </a:r>
            <a:r>
              <a:rPr lang="ru-RU" sz="1900" dirty="0"/>
              <a:t> </a:t>
            </a:r>
            <a:r>
              <a:rPr lang="ru-RU" sz="1900" dirty="0" err="1"/>
              <a:t>хижаками</a:t>
            </a:r>
            <a:r>
              <a:rPr lang="ru-RU" sz="1900" dirty="0"/>
              <a:t>, </a:t>
            </a:r>
            <a:r>
              <a:rPr lang="ru-RU" sz="1900" dirty="0" err="1"/>
              <a:t>витісняти</a:t>
            </a:r>
            <a:r>
              <a:rPr lang="ru-RU" sz="1900" dirty="0"/>
              <a:t> </a:t>
            </a:r>
            <a:r>
              <a:rPr lang="ru-RU" sz="1900" dirty="0" err="1"/>
              <a:t>їх</a:t>
            </a:r>
            <a:r>
              <a:rPr lang="ru-RU" sz="1900" dirty="0"/>
              <a:t>, </a:t>
            </a:r>
            <a:r>
              <a:rPr lang="ru-RU" sz="1900" dirty="0" err="1"/>
              <a:t>переносити</a:t>
            </a:r>
            <a:r>
              <a:rPr lang="ru-RU" sz="1900" dirty="0"/>
              <a:t> </a:t>
            </a:r>
            <a:r>
              <a:rPr lang="ru-RU" sz="1900" dirty="0" err="1"/>
              <a:t>або</a:t>
            </a:r>
            <a:r>
              <a:rPr lang="ru-RU" sz="1900" dirty="0"/>
              <a:t> </a:t>
            </a:r>
            <a:r>
              <a:rPr lang="ru-RU" sz="1900" dirty="0" err="1"/>
              <a:t>самі</a:t>
            </a:r>
            <a:r>
              <a:rPr lang="ru-RU" sz="1900" dirty="0"/>
              <a:t> </a:t>
            </a:r>
            <a:r>
              <a:rPr lang="ru-RU" sz="1900" dirty="0" err="1"/>
              <a:t>викликати</a:t>
            </a:r>
            <a:r>
              <a:rPr lang="ru-RU" sz="1900" dirty="0"/>
              <a:t> </a:t>
            </a:r>
            <a:r>
              <a:rPr lang="ru-RU" sz="1900" dirty="0" err="1"/>
              <a:t>хвороби</a:t>
            </a:r>
            <a:r>
              <a:rPr lang="ru-RU" sz="1900" dirty="0"/>
              <a:t>, бути паразитами </a:t>
            </a:r>
            <a:r>
              <a:rPr lang="ru-RU" sz="1900" dirty="0" err="1"/>
              <a:t>аборигенних</a:t>
            </a:r>
            <a:r>
              <a:rPr lang="ru-RU" sz="1900" dirty="0"/>
              <a:t> </a:t>
            </a:r>
            <a:r>
              <a:rPr lang="ru-RU" sz="1900" dirty="0" err="1"/>
              <a:t>видів</a:t>
            </a:r>
            <a:r>
              <a:rPr lang="ru-RU" sz="1900" dirty="0"/>
              <a:t>. </a:t>
            </a:r>
            <a:r>
              <a:rPr lang="ru-RU" sz="1900" dirty="0" err="1"/>
              <a:t>Будь-яка</a:t>
            </a:r>
            <a:r>
              <a:rPr lang="ru-RU" sz="1900" dirty="0"/>
              <a:t> </a:t>
            </a:r>
            <a:r>
              <a:rPr lang="ru-RU" sz="1900" dirty="0" err="1"/>
              <a:t>інтеграція</a:t>
            </a:r>
            <a:r>
              <a:rPr lang="ru-RU" sz="1900" dirty="0"/>
              <a:t> </a:t>
            </a:r>
            <a:r>
              <a:rPr lang="ru-RU" sz="1900" dirty="0" err="1"/>
              <a:t>організмів</a:t>
            </a:r>
            <a:r>
              <a:rPr lang="ru-RU" sz="1900" dirty="0"/>
              <a:t> нового виду в </a:t>
            </a:r>
            <a:r>
              <a:rPr lang="ru-RU" sz="1900" dirty="0" err="1"/>
              <a:t>біоценоз</a:t>
            </a:r>
            <a:r>
              <a:rPr lang="ru-RU" sz="1900" dirty="0"/>
              <a:t> </a:t>
            </a:r>
            <a:r>
              <a:rPr lang="ru-RU" sz="1900" dirty="0" err="1"/>
              <a:t>зумовлює</a:t>
            </a:r>
            <a:r>
              <a:rPr lang="ru-RU" sz="1900" dirty="0"/>
              <a:t> </a:t>
            </a:r>
            <a:r>
              <a:rPr lang="ru-RU" sz="1900" dirty="0" err="1"/>
              <a:t>зміни</a:t>
            </a:r>
            <a:r>
              <a:rPr lang="ru-RU" sz="1900" dirty="0"/>
              <a:t> </a:t>
            </a:r>
            <a:r>
              <a:rPr lang="ru-RU" sz="1900" dirty="0" err="1"/>
              <a:t>в</a:t>
            </a:r>
            <a:r>
              <a:rPr lang="ru-RU" sz="1900" dirty="0"/>
              <a:t> </a:t>
            </a:r>
            <a:r>
              <a:rPr lang="ru-RU" sz="1900" dirty="0" err="1"/>
              <a:t>його</a:t>
            </a:r>
            <a:r>
              <a:rPr lang="ru-RU" sz="1900" dirty="0"/>
              <a:t> </a:t>
            </a:r>
            <a:r>
              <a:rPr lang="ru-RU" sz="1900" dirty="0" err="1"/>
              <a:t>структурі</a:t>
            </a:r>
            <a:r>
              <a:rPr lang="ru-RU" sz="1900" dirty="0"/>
              <a:t> та </a:t>
            </a:r>
            <a:r>
              <a:rPr lang="ru-RU" sz="1900" dirty="0" err="1"/>
              <a:t>функціонуванні</a:t>
            </a:r>
            <a:r>
              <a:rPr lang="ru-RU" sz="1900" dirty="0"/>
              <a:t>, </a:t>
            </a:r>
            <a:r>
              <a:rPr lang="ru-RU" sz="1900" dirty="0" err="1"/>
              <a:t>проте</a:t>
            </a:r>
            <a:r>
              <a:rPr lang="ru-RU" sz="1900" dirty="0"/>
              <a:t> не </a:t>
            </a:r>
            <a:r>
              <a:rPr lang="ru-RU" sz="1900" dirty="0" err="1"/>
              <a:t>завжди</a:t>
            </a:r>
            <a:r>
              <a:rPr lang="ru-RU" sz="1900" dirty="0"/>
              <a:t> </a:t>
            </a:r>
            <a:r>
              <a:rPr lang="ru-RU" sz="1900" dirty="0" err="1"/>
              <a:t>це</a:t>
            </a:r>
            <a:r>
              <a:rPr lang="ru-RU" sz="1900" dirty="0"/>
              <a:t> </a:t>
            </a:r>
            <a:r>
              <a:rPr lang="ru-RU" sz="1900" dirty="0" err="1"/>
              <a:t>можна</a:t>
            </a:r>
            <a:r>
              <a:rPr lang="ru-RU" sz="1900" dirty="0"/>
              <a:t> </a:t>
            </a:r>
            <a:r>
              <a:rPr lang="ru-RU" sz="1900" dirty="0" err="1"/>
              <a:t>оцінити</a:t>
            </a:r>
            <a:r>
              <a:rPr lang="ru-RU" sz="1900" dirty="0"/>
              <a:t> </a:t>
            </a:r>
            <a:r>
              <a:rPr lang="ru-RU" sz="1900" dirty="0" err="1"/>
              <a:t>кількісно</a:t>
            </a:r>
            <a:r>
              <a:rPr lang="ru-RU" sz="1900" dirty="0"/>
              <a:t>. </a:t>
            </a:r>
            <a:r>
              <a:rPr lang="ru-RU" sz="1900" dirty="0" err="1"/>
              <a:t>Вираженість</a:t>
            </a:r>
            <a:r>
              <a:rPr lang="ru-RU" sz="1900" dirty="0"/>
              <a:t> </a:t>
            </a:r>
            <a:r>
              <a:rPr lang="ru-RU" sz="1900" dirty="0" err="1"/>
              <a:t>ефекту</a:t>
            </a:r>
            <a:r>
              <a:rPr lang="ru-RU" sz="1900" dirty="0"/>
              <a:t> </a:t>
            </a:r>
            <a:r>
              <a:rPr lang="ru-RU" sz="1900" dirty="0" err="1"/>
              <a:t>інвазії</a:t>
            </a:r>
            <a:r>
              <a:rPr lang="ru-RU" sz="1900" dirty="0"/>
              <a:t> </a:t>
            </a:r>
            <a:r>
              <a:rPr lang="ru-RU" sz="1900" dirty="0" err="1"/>
              <a:t>залежить</a:t>
            </a:r>
            <a:r>
              <a:rPr lang="ru-RU" sz="1900" dirty="0"/>
              <a:t> </a:t>
            </a:r>
            <a:r>
              <a:rPr lang="ru-RU" sz="1900" dirty="0" err="1"/>
              <a:t>і</a:t>
            </a:r>
            <a:r>
              <a:rPr lang="ru-RU" sz="1900" dirty="0"/>
              <a:t> </a:t>
            </a:r>
            <a:r>
              <a:rPr lang="ru-RU" sz="1900" dirty="0" err="1"/>
              <a:t>від</a:t>
            </a:r>
            <a:r>
              <a:rPr lang="ru-RU" sz="1900" dirty="0"/>
              <a:t> </a:t>
            </a:r>
            <a:r>
              <a:rPr lang="ru-RU" sz="1900" dirty="0" err="1"/>
              <a:t>екологічних</a:t>
            </a:r>
            <a:r>
              <a:rPr lang="ru-RU" sz="1900" dirty="0"/>
              <a:t> </a:t>
            </a:r>
            <a:r>
              <a:rPr lang="ru-RU" sz="1900" dirty="0" err="1"/>
              <a:t>особливостей</a:t>
            </a:r>
            <a:r>
              <a:rPr lang="ru-RU" sz="1900" dirty="0"/>
              <a:t> виду – </a:t>
            </a:r>
            <a:r>
              <a:rPr lang="ru-RU" sz="1900" dirty="0" err="1"/>
              <a:t>найсильніший</a:t>
            </a:r>
            <a:r>
              <a:rPr lang="ru-RU" sz="1900" dirty="0"/>
              <a:t> </a:t>
            </a:r>
            <a:r>
              <a:rPr lang="ru-RU" sz="1900" dirty="0" err="1"/>
              <a:t>вплив</a:t>
            </a:r>
            <a:r>
              <a:rPr lang="ru-RU" sz="1900" dirty="0"/>
              <a:t> на </a:t>
            </a:r>
            <a:r>
              <a:rPr lang="ru-RU" sz="1900" dirty="0" err="1"/>
              <a:t>угруповання</a:t>
            </a:r>
            <a:r>
              <a:rPr lang="ru-RU" sz="1900" dirty="0"/>
              <a:t> </a:t>
            </a:r>
            <a:r>
              <a:rPr lang="ru-RU" sz="1900" dirty="0" err="1"/>
              <a:t>будуть</a:t>
            </a:r>
            <a:r>
              <a:rPr lang="ru-RU" sz="1900" dirty="0"/>
              <a:t> </a:t>
            </a:r>
            <a:r>
              <a:rPr lang="ru-RU" sz="1900" dirty="0" err="1"/>
              <a:t>мати</a:t>
            </a:r>
            <a:r>
              <a:rPr lang="ru-RU" sz="1900" dirty="0"/>
              <a:t> </a:t>
            </a:r>
            <a:r>
              <a:rPr lang="ru-RU" sz="1900" dirty="0" err="1"/>
              <a:t>види-едифікатори</a:t>
            </a:r>
            <a:r>
              <a:rPr lang="ru-RU" sz="1900" dirty="0"/>
              <a:t> та </a:t>
            </a:r>
            <a:r>
              <a:rPr lang="ru-RU" sz="1900" dirty="0" err="1"/>
              <a:t>види</a:t>
            </a:r>
            <a:r>
              <a:rPr lang="ru-RU" sz="1900" dirty="0"/>
              <a:t>, </a:t>
            </a:r>
            <a:r>
              <a:rPr lang="ru-RU" sz="1900" dirty="0" err="1"/>
              <a:t>якими</a:t>
            </a:r>
            <a:r>
              <a:rPr lang="ru-RU" sz="1900" dirty="0"/>
              <a:t> </a:t>
            </a:r>
            <a:r>
              <a:rPr lang="ru-RU" sz="1900" dirty="0" err="1"/>
              <a:t>завершується</a:t>
            </a:r>
            <a:r>
              <a:rPr lang="ru-RU" sz="1900" dirty="0"/>
              <a:t> </a:t>
            </a:r>
            <a:r>
              <a:rPr lang="ru-RU" sz="1900" dirty="0" err="1"/>
              <a:t>трофічний</a:t>
            </a:r>
            <a:r>
              <a:rPr lang="ru-RU" sz="1900" dirty="0"/>
              <a:t> </a:t>
            </a:r>
            <a:r>
              <a:rPr lang="ru-RU" sz="1900" dirty="0" err="1"/>
              <a:t>ланцюг</a:t>
            </a:r>
            <a:r>
              <a:rPr lang="ru-RU" sz="1900" dirty="0"/>
              <a:t>, </a:t>
            </a:r>
            <a:r>
              <a:rPr lang="ru-RU" sz="1900" dirty="0" err="1"/>
              <a:t>або</a:t>
            </a:r>
            <a:r>
              <a:rPr lang="ru-RU" sz="1900" dirty="0"/>
              <a:t> </a:t>
            </a:r>
            <a:r>
              <a:rPr lang="ru-RU" sz="1900" dirty="0" err="1"/>
              <a:t>види-конкуренти</a:t>
            </a:r>
            <a:r>
              <a:rPr lang="ru-RU" sz="1900" dirty="0"/>
              <a:t> </a:t>
            </a:r>
            <a:r>
              <a:rPr lang="ru-RU" sz="1900" dirty="0" err="1"/>
              <a:t>аборигенів</a:t>
            </a:r>
            <a:r>
              <a:rPr lang="ru-RU" sz="1900" dirty="0"/>
              <a:t>. </a:t>
            </a:r>
            <a:r>
              <a:rPr lang="ru-RU" sz="1900" dirty="0" err="1"/>
              <a:t>Якщо</a:t>
            </a:r>
            <a:r>
              <a:rPr lang="ru-RU" sz="1900" dirty="0"/>
              <a:t> вид, </a:t>
            </a:r>
            <a:r>
              <a:rPr lang="ru-RU" sz="1900" dirty="0" err="1"/>
              <a:t>який</a:t>
            </a:r>
            <a:r>
              <a:rPr lang="ru-RU" sz="1900" dirty="0"/>
              <a:t> </a:t>
            </a:r>
            <a:r>
              <a:rPr lang="ru-RU" sz="1900" dirty="0" err="1"/>
              <a:t>з’явився</a:t>
            </a:r>
            <a:r>
              <a:rPr lang="ru-RU" sz="1900" dirty="0"/>
              <a:t>, </a:t>
            </a:r>
            <a:r>
              <a:rPr lang="ru-RU" sz="1900" dirty="0" err="1"/>
              <a:t>є</a:t>
            </a:r>
            <a:r>
              <a:rPr lang="ru-RU" sz="1900" dirty="0"/>
              <a:t> </a:t>
            </a:r>
            <a:r>
              <a:rPr lang="ru-RU" sz="1900" dirty="0" err="1"/>
              <a:t>едифікатором</a:t>
            </a:r>
            <a:r>
              <a:rPr lang="ru-RU" sz="1900" dirty="0"/>
              <a:t>, то </a:t>
            </a:r>
            <a:r>
              <a:rPr lang="ru-RU" sz="1900" dirty="0" err="1"/>
              <a:t>він</a:t>
            </a:r>
            <a:r>
              <a:rPr lang="ru-RU" sz="1900" dirty="0"/>
              <a:t> </a:t>
            </a:r>
            <a:r>
              <a:rPr lang="ru-RU" sz="1900" dirty="0" err="1"/>
              <a:t>сприятиме</a:t>
            </a:r>
            <a:r>
              <a:rPr lang="ru-RU" sz="1900" dirty="0"/>
              <a:t> </a:t>
            </a:r>
            <a:r>
              <a:rPr lang="ru-RU" sz="1900" dirty="0" err="1"/>
              <a:t>зміні</a:t>
            </a:r>
            <a:r>
              <a:rPr lang="ru-RU" sz="1900" dirty="0"/>
              <a:t> </a:t>
            </a:r>
            <a:r>
              <a:rPr lang="ru-RU" sz="1900" dirty="0" err="1"/>
              <a:t>біотичного</a:t>
            </a:r>
            <a:r>
              <a:rPr lang="ru-RU" sz="1900" dirty="0"/>
              <a:t> </a:t>
            </a:r>
            <a:r>
              <a:rPr lang="ru-RU" sz="1900" dirty="0" err="1"/>
              <a:t>різноманіття</a:t>
            </a:r>
            <a:r>
              <a:rPr lang="ru-RU" sz="1900" dirty="0"/>
              <a:t>, </a:t>
            </a:r>
            <a:r>
              <a:rPr lang="ru-RU" sz="1900" dirty="0" err="1"/>
              <a:t>зокрема</a:t>
            </a:r>
            <a:r>
              <a:rPr lang="ru-RU" sz="1900" dirty="0"/>
              <a:t>, </a:t>
            </a:r>
            <a:r>
              <a:rPr lang="ru-RU" sz="1900" dirty="0" err="1"/>
              <a:t>заміні</a:t>
            </a:r>
            <a:r>
              <a:rPr lang="ru-RU" sz="1900" dirty="0"/>
              <a:t> на </a:t>
            </a:r>
            <a:r>
              <a:rPr lang="ru-RU" sz="1900" dirty="0" err="1"/>
              <a:t>нові</a:t>
            </a:r>
            <a:r>
              <a:rPr lang="ru-RU" sz="1900" dirty="0"/>
              <a:t> </a:t>
            </a:r>
            <a:r>
              <a:rPr lang="ru-RU" sz="1900" dirty="0" err="1"/>
              <a:t>види</a:t>
            </a:r>
            <a:r>
              <a:rPr lang="ru-RU" sz="1900" dirty="0"/>
              <a:t> в </a:t>
            </a:r>
            <a:r>
              <a:rPr lang="ru-RU" sz="1900" dirty="0" err="1"/>
              <a:t>екосистемі</a:t>
            </a:r>
            <a:r>
              <a:rPr lang="ru-RU" sz="1900" dirty="0"/>
              <a:t>. </a:t>
            </a:r>
            <a:r>
              <a:rPr lang="ru-RU" sz="1900" dirty="0" err="1"/>
              <a:t>Процес</a:t>
            </a:r>
            <a:r>
              <a:rPr lang="ru-RU" sz="1900" dirty="0"/>
              <a:t> </a:t>
            </a:r>
            <a:r>
              <a:rPr lang="ru-RU" sz="1900" dirty="0" err="1"/>
              <a:t>інвазії</a:t>
            </a:r>
            <a:r>
              <a:rPr lang="ru-RU" sz="1900" dirty="0"/>
              <a:t> </a:t>
            </a:r>
            <a:r>
              <a:rPr lang="ru-RU" sz="1900" dirty="0" err="1"/>
              <a:t>можна</a:t>
            </a:r>
            <a:r>
              <a:rPr lang="ru-RU" sz="1900" dirty="0"/>
              <a:t> </a:t>
            </a:r>
            <a:r>
              <a:rPr lang="ru-RU" sz="1900" dirty="0" err="1"/>
              <a:t>виразити</a:t>
            </a:r>
            <a:r>
              <a:rPr lang="ru-RU" sz="1900" dirty="0"/>
              <a:t> за </a:t>
            </a:r>
            <a:r>
              <a:rPr lang="ru-RU" sz="1900" dirty="0" err="1"/>
              <a:t>допомогою</a:t>
            </a:r>
            <a:r>
              <a:rPr lang="ru-RU" sz="1900" dirty="0"/>
              <a:t> </a:t>
            </a:r>
            <a:r>
              <a:rPr lang="ru-RU" sz="1900" dirty="0" err="1"/>
              <a:t>трьох</a:t>
            </a:r>
            <a:r>
              <a:rPr lang="ru-RU" sz="1900" dirty="0"/>
              <a:t> </a:t>
            </a:r>
            <a:r>
              <a:rPr lang="ru-RU" sz="1900" dirty="0" err="1"/>
              <a:t>стадій</a:t>
            </a:r>
            <a:r>
              <a:rPr lang="ru-RU" sz="1900" dirty="0"/>
              <a:t>: </a:t>
            </a:r>
            <a:r>
              <a:rPr lang="ru-RU" sz="1900" i="1" dirty="0" err="1"/>
              <a:t>інвазія</a:t>
            </a:r>
            <a:r>
              <a:rPr lang="ru-RU" sz="1900" i="1" dirty="0"/>
              <a:t> – </a:t>
            </a:r>
            <a:r>
              <a:rPr lang="ru-RU" sz="1900" i="1" dirty="0" err="1"/>
              <a:t>натуралізація</a:t>
            </a:r>
            <a:r>
              <a:rPr lang="ru-RU" sz="1900" i="1" dirty="0"/>
              <a:t> – </a:t>
            </a:r>
            <a:r>
              <a:rPr lang="ru-RU" sz="1900" i="1" dirty="0" err="1"/>
              <a:t>інтеграція</a:t>
            </a:r>
            <a:r>
              <a:rPr lang="ru-RU" sz="1900" i="1" dirty="0"/>
              <a:t>. </a:t>
            </a:r>
            <a:r>
              <a:rPr lang="ru-RU" sz="1900" i="1" dirty="0" err="1"/>
              <a:t>Їхня</a:t>
            </a:r>
            <a:r>
              <a:rPr lang="ru-RU" sz="1900" i="1" dirty="0"/>
              <a:t> </a:t>
            </a:r>
            <a:r>
              <a:rPr lang="ru-RU" sz="1900" i="1" dirty="0" err="1"/>
              <a:t>тривалість</a:t>
            </a:r>
            <a:r>
              <a:rPr lang="ru-RU" sz="1900" i="1" dirty="0"/>
              <a:t> буде </a:t>
            </a:r>
            <a:r>
              <a:rPr lang="ru-RU" sz="1900" i="1" dirty="0" err="1"/>
              <a:t>різною</a:t>
            </a:r>
            <a:r>
              <a:rPr lang="ru-RU" sz="1900" i="1" dirty="0"/>
              <a:t> та </a:t>
            </a:r>
            <a:r>
              <a:rPr lang="ru-RU" sz="1900" i="1" dirty="0" err="1"/>
              <a:t>залежатиме</a:t>
            </a:r>
            <a:r>
              <a:rPr lang="ru-RU" sz="1900" i="1" dirty="0"/>
              <a:t> </a:t>
            </a:r>
            <a:r>
              <a:rPr lang="ru-RU" sz="1900" i="1" dirty="0" err="1"/>
              <a:t>від</a:t>
            </a:r>
            <a:r>
              <a:rPr lang="ru-RU" sz="1900" i="1" dirty="0"/>
              <a:t> </a:t>
            </a:r>
            <a:r>
              <a:rPr lang="ru-RU" sz="1900" i="1" dirty="0" err="1"/>
              <a:t>екологічних</a:t>
            </a:r>
            <a:r>
              <a:rPr lang="ru-RU" sz="1900" i="1" dirty="0"/>
              <a:t> </a:t>
            </a:r>
            <a:r>
              <a:rPr lang="ru-RU" sz="1900" i="1" dirty="0" err="1"/>
              <a:t>особливостей</a:t>
            </a:r>
            <a:r>
              <a:rPr lang="ru-RU" sz="1900" i="1" dirty="0"/>
              <a:t> </a:t>
            </a:r>
            <a:r>
              <a:rPr lang="ru-RU" sz="1900" i="1" dirty="0" err="1"/>
              <a:t>виду-вселенця</a:t>
            </a:r>
            <a:r>
              <a:rPr lang="ru-RU" sz="1900" i="1" dirty="0"/>
              <a:t> </a:t>
            </a:r>
            <a:r>
              <a:rPr lang="ru-RU" sz="1900" i="1" dirty="0" err="1"/>
              <a:t>і</a:t>
            </a:r>
            <a:r>
              <a:rPr lang="ru-RU" sz="1900" i="1" dirty="0"/>
              <a:t> стану </a:t>
            </a:r>
            <a:r>
              <a:rPr lang="ru-RU" sz="1900" i="1" dirty="0" err="1"/>
              <a:t>екосистеми</a:t>
            </a:r>
            <a:r>
              <a:rPr lang="ru-RU" sz="1900" i="1" dirty="0"/>
              <a:t>, в яку </a:t>
            </a:r>
            <a:r>
              <a:rPr lang="ru-RU" sz="1900" i="1" dirty="0" err="1"/>
              <a:t>він</a:t>
            </a:r>
            <a:r>
              <a:rPr lang="ru-RU" sz="1900" i="1" dirty="0"/>
              <a:t> проник. </a:t>
            </a:r>
            <a:r>
              <a:rPr lang="ru-RU" sz="1900" i="1" dirty="0" err="1"/>
              <a:t>Проте</a:t>
            </a:r>
            <a:r>
              <a:rPr lang="ru-RU" sz="1900" i="1" dirty="0"/>
              <a:t> не </a:t>
            </a:r>
            <a:r>
              <a:rPr lang="ru-RU" sz="1900" i="1" dirty="0" err="1"/>
              <a:t>всі</a:t>
            </a:r>
            <a:r>
              <a:rPr lang="ru-RU" sz="1900" i="1" dirty="0"/>
              <a:t> </a:t>
            </a:r>
            <a:r>
              <a:rPr lang="ru-RU" sz="1900" i="1" dirty="0" err="1"/>
              <a:t>організми</a:t>
            </a:r>
            <a:r>
              <a:rPr lang="ru-RU" sz="1900" i="1" dirty="0"/>
              <a:t> </a:t>
            </a:r>
            <a:r>
              <a:rPr lang="ru-RU" sz="1900" i="1" dirty="0" err="1"/>
              <a:t>видів-вселенців</a:t>
            </a:r>
            <a:r>
              <a:rPr lang="ru-RU" sz="1900" i="1" dirty="0"/>
              <a:t> </a:t>
            </a:r>
            <a:r>
              <a:rPr lang="ru-RU" sz="1900" i="1" dirty="0" err="1"/>
              <a:t>істотно</a:t>
            </a:r>
            <a:r>
              <a:rPr lang="ru-RU" sz="1900" i="1" dirty="0"/>
              <a:t> </a:t>
            </a:r>
            <a:r>
              <a:rPr lang="ru-RU" sz="1900" i="1" dirty="0" err="1"/>
              <a:t>впливають</a:t>
            </a:r>
            <a:r>
              <a:rPr lang="ru-RU" sz="1900" i="1" dirty="0"/>
              <a:t> на </a:t>
            </a:r>
            <a:r>
              <a:rPr lang="ru-RU" sz="1900" i="1" dirty="0" err="1"/>
              <a:t>функціональні</a:t>
            </a:r>
            <a:r>
              <a:rPr lang="ru-RU" sz="1900" i="1" dirty="0"/>
              <a:t> </a:t>
            </a:r>
            <a:r>
              <a:rPr lang="ru-RU" sz="1900" i="1" dirty="0" err="1"/>
              <a:t>параметри</a:t>
            </a:r>
            <a:r>
              <a:rPr lang="ru-RU" sz="1900" i="1" dirty="0"/>
              <a:t> </a:t>
            </a:r>
            <a:r>
              <a:rPr lang="ru-RU" sz="1900" i="1" dirty="0" err="1"/>
              <a:t>екосистеми</a:t>
            </a:r>
            <a:r>
              <a:rPr lang="ru-RU" sz="1900" i="1" dirty="0"/>
              <a:t>, </a:t>
            </a:r>
            <a:r>
              <a:rPr lang="ru-RU" sz="1900" i="1" dirty="0" err="1"/>
              <a:t>оскільки</a:t>
            </a:r>
            <a:r>
              <a:rPr lang="ru-RU" sz="1900" i="1" dirty="0"/>
              <a:t> </a:t>
            </a:r>
            <a:r>
              <a:rPr lang="ru-RU" sz="1900" i="1" dirty="0" err="1"/>
              <a:t>будь-яка</a:t>
            </a:r>
            <a:r>
              <a:rPr lang="ru-RU" sz="1900" i="1" dirty="0"/>
              <a:t> система </a:t>
            </a:r>
            <a:r>
              <a:rPr lang="ru-RU" sz="1900" i="1" dirty="0" err="1"/>
              <a:t>має</a:t>
            </a:r>
            <a:r>
              <a:rPr lang="ru-RU" sz="1900" i="1" dirty="0"/>
              <a:t> </a:t>
            </a:r>
            <a:r>
              <a:rPr lang="ru-RU" sz="1900" i="1" dirty="0" err="1"/>
              <a:t>компенсаторні</a:t>
            </a:r>
            <a:r>
              <a:rPr lang="ru-RU" sz="1900" i="1" dirty="0"/>
              <a:t> </a:t>
            </a:r>
            <a:r>
              <a:rPr lang="ru-RU" sz="1900" i="1" dirty="0" err="1"/>
              <a:t>механізми</a:t>
            </a:r>
            <a:r>
              <a:rPr lang="ru-RU" sz="1900" i="1" dirty="0"/>
              <a:t>. </a:t>
            </a:r>
            <a:endParaRPr lang="ru-RU" sz="1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862322"/>
          </a:xfrm>
          <a:prstGeom prst="rect">
            <a:avLst/>
          </a:prstGeom>
          <a:noFill/>
        </p:spPr>
        <p:txBody>
          <a:bodyPr wrap="square" rtlCol="0">
            <a:spAutoFit/>
          </a:bodyPr>
          <a:lstStyle/>
          <a:p>
            <a:endParaRPr lang="ru-RU" dirty="0"/>
          </a:p>
          <a:p>
            <a:endParaRPr lang="ru-RU" dirty="0"/>
          </a:p>
          <a:p>
            <a:endParaRPr lang="ru-RU" dirty="0"/>
          </a:p>
          <a:p>
            <a:r>
              <a:rPr lang="ru-RU" b="1" dirty="0"/>
              <a:t>Собачка </a:t>
            </a:r>
            <a:r>
              <a:rPr lang="ru-RU" b="1" dirty="0" err="1"/>
              <a:t>таємничий</a:t>
            </a:r>
            <a:r>
              <a:rPr lang="ru-RU" b="1" dirty="0"/>
              <a:t>, </a:t>
            </a:r>
            <a:r>
              <a:rPr lang="ru-RU" b="1" dirty="0" err="1"/>
              <a:t>або</a:t>
            </a:r>
            <a:r>
              <a:rPr lang="ru-RU" b="1" dirty="0"/>
              <a:t> </a:t>
            </a:r>
            <a:r>
              <a:rPr lang="ru-RU" b="1" dirty="0" err="1"/>
              <a:t>собачка-інкогніта</a:t>
            </a:r>
            <a:r>
              <a:rPr lang="ru-RU" b="1" dirty="0"/>
              <a:t> (</a:t>
            </a:r>
            <a:r>
              <a:rPr lang="en-US" b="1" i="1" dirty="0" err="1"/>
              <a:t>Parablennius</a:t>
            </a:r>
            <a:r>
              <a:rPr lang="en-US" b="1" i="1" dirty="0"/>
              <a:t> </a:t>
            </a:r>
            <a:r>
              <a:rPr lang="en-US" b="1" i="1" dirty="0" err="1"/>
              <a:t>incognitus</a:t>
            </a:r>
            <a:r>
              <a:rPr lang="en-US" b="1" i="1" dirty="0"/>
              <a:t> (Bath, 1968)) </a:t>
            </a:r>
            <a:endParaRPr lang="ru-RU" dirty="0"/>
          </a:p>
        </p:txBody>
      </p:sp>
      <p:pic>
        <p:nvPicPr>
          <p:cNvPr id="43010" name="Picture 2" descr="https://upload.wikimedia.org/wikipedia/commons/thumb/9/99/Parablennius_incognitus.jpg/270px-Parablennius_incognitus.jpg"/>
          <p:cNvPicPr>
            <a:picLocks noChangeAspect="1" noChangeArrowheads="1"/>
          </p:cNvPicPr>
          <p:nvPr/>
        </p:nvPicPr>
        <p:blipFill>
          <a:blip r:embed="rId2" cstate="print"/>
          <a:srcRect/>
          <a:stretch>
            <a:fillRect/>
          </a:stretch>
        </p:blipFill>
        <p:spPr bwMode="auto">
          <a:xfrm>
            <a:off x="827584" y="1124744"/>
            <a:ext cx="2571750" cy="165735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416320"/>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Ротань-головешка</a:t>
            </a:r>
            <a:r>
              <a:rPr lang="ru-RU" b="1" dirty="0"/>
              <a:t>, головешка </a:t>
            </a:r>
            <a:r>
              <a:rPr lang="ru-RU" b="1" dirty="0" err="1"/>
              <a:t>амурська</a:t>
            </a:r>
            <a:r>
              <a:rPr lang="ru-RU" b="1" dirty="0"/>
              <a:t> (</a:t>
            </a:r>
            <a:r>
              <a:rPr lang="en-US" b="1" i="1" dirty="0" err="1"/>
              <a:t>Perccottus</a:t>
            </a:r>
            <a:r>
              <a:rPr lang="en-US" b="1" i="1" dirty="0"/>
              <a:t> </a:t>
            </a:r>
            <a:r>
              <a:rPr lang="en-US" b="1" i="1" dirty="0" err="1"/>
              <a:t>glenii</a:t>
            </a:r>
            <a:r>
              <a:rPr lang="en-US" b="1" i="1" dirty="0"/>
              <a:t> </a:t>
            </a:r>
            <a:r>
              <a:rPr lang="en-US" b="1" i="1" dirty="0" err="1"/>
              <a:t>Dybowski</a:t>
            </a:r>
            <a:r>
              <a:rPr lang="en-US" b="1" i="1" dirty="0"/>
              <a:t>, 1877) – </a:t>
            </a:r>
            <a:endParaRPr lang="ru-RU" dirty="0"/>
          </a:p>
        </p:txBody>
      </p:sp>
      <p:pic>
        <p:nvPicPr>
          <p:cNvPr id="41986" name="Picture 2" descr="Головешка в акваріумі"/>
          <p:cNvPicPr>
            <a:picLocks noChangeAspect="1" noChangeArrowheads="1"/>
          </p:cNvPicPr>
          <p:nvPr/>
        </p:nvPicPr>
        <p:blipFill>
          <a:blip r:embed="rId2" cstate="print"/>
          <a:srcRect/>
          <a:stretch>
            <a:fillRect/>
          </a:stretch>
        </p:blipFill>
        <p:spPr bwMode="auto">
          <a:xfrm>
            <a:off x="395536" y="692696"/>
            <a:ext cx="2381250" cy="17811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862322"/>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Бичок-хамелеон</a:t>
            </a:r>
            <a:r>
              <a:rPr lang="ru-RU" b="1" dirty="0"/>
              <a:t> (</a:t>
            </a:r>
            <a:r>
              <a:rPr lang="en-US" b="1" i="1" dirty="0" err="1"/>
              <a:t>Tridentiger</a:t>
            </a:r>
            <a:r>
              <a:rPr lang="en-US" b="1" i="1" dirty="0"/>
              <a:t> </a:t>
            </a:r>
            <a:r>
              <a:rPr lang="en-US" b="1" i="1" dirty="0" err="1"/>
              <a:t>trigonocephalus</a:t>
            </a:r>
            <a:r>
              <a:rPr lang="en-US" b="1" i="1" dirty="0"/>
              <a:t> (T. N. Gill, 1859)) – </a:t>
            </a:r>
            <a:endParaRPr lang="ru-RU" dirty="0"/>
          </a:p>
        </p:txBody>
      </p:sp>
      <p:pic>
        <p:nvPicPr>
          <p:cNvPr id="51202" name="Picture 2" descr="https://upload.wikimedia.org/wikipedia/commons/thumb/4/4d/T.trigonocephalus.jpg/270px-T.trigonocephalus.jpg"/>
          <p:cNvPicPr>
            <a:picLocks noChangeAspect="1" noChangeArrowheads="1"/>
          </p:cNvPicPr>
          <p:nvPr/>
        </p:nvPicPr>
        <p:blipFill>
          <a:blip r:embed="rId2" cstate="print"/>
          <a:srcRect/>
          <a:stretch>
            <a:fillRect/>
          </a:stretch>
        </p:blipFill>
        <p:spPr bwMode="auto">
          <a:xfrm>
            <a:off x="611560" y="1340768"/>
            <a:ext cx="2571750" cy="138112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2060848"/>
            <a:ext cx="2699792" cy="2585323"/>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Піленгас</a:t>
            </a:r>
            <a:r>
              <a:rPr lang="ru-RU" b="1" dirty="0"/>
              <a:t>, кефаль </a:t>
            </a:r>
            <a:r>
              <a:rPr lang="ru-RU" b="1" dirty="0" err="1"/>
              <a:t>червоногуба</a:t>
            </a:r>
            <a:r>
              <a:rPr lang="ru-RU" b="1" dirty="0"/>
              <a:t> (</a:t>
            </a:r>
            <a:r>
              <a:rPr lang="en-US" b="1" i="1" dirty="0"/>
              <a:t>Liza </a:t>
            </a:r>
            <a:r>
              <a:rPr lang="en-US" b="1" i="1" dirty="0" err="1"/>
              <a:t>haematocheilus</a:t>
            </a:r>
            <a:r>
              <a:rPr lang="en-US" b="1" i="1" dirty="0"/>
              <a:t> (</a:t>
            </a:r>
            <a:r>
              <a:rPr lang="en-US" b="1" i="1" dirty="0" err="1"/>
              <a:t>Temminck</a:t>
            </a:r>
            <a:r>
              <a:rPr lang="en-US" b="1" i="1" dirty="0"/>
              <a:t> &amp; Schlegel, 1845)) –</a:t>
            </a:r>
            <a:endParaRPr lang="ru-RU" dirty="0"/>
          </a:p>
        </p:txBody>
      </p:sp>
      <p:pic>
        <p:nvPicPr>
          <p:cNvPr id="50178" name="Picture 2" descr="Піленгас"/>
          <p:cNvPicPr>
            <a:picLocks noChangeAspect="1" noChangeArrowheads="1"/>
          </p:cNvPicPr>
          <p:nvPr/>
        </p:nvPicPr>
        <p:blipFill>
          <a:blip r:embed="rId2" cstate="print"/>
          <a:srcRect/>
          <a:stretch>
            <a:fillRect/>
          </a:stretch>
        </p:blipFill>
        <p:spPr bwMode="auto">
          <a:xfrm>
            <a:off x="323528" y="980728"/>
            <a:ext cx="2571750" cy="14478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585323"/>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r>
              <a:rPr lang="ru-RU" b="1" dirty="0"/>
              <a:t>Сиг </a:t>
            </a:r>
            <a:r>
              <a:rPr lang="ru-RU" b="1" dirty="0" err="1"/>
              <a:t>чудський</a:t>
            </a:r>
            <a:r>
              <a:rPr lang="ru-RU" b="1" dirty="0"/>
              <a:t> (</a:t>
            </a:r>
            <a:r>
              <a:rPr lang="en-US" b="1" i="1" dirty="0" err="1"/>
              <a:t>Coregonus</a:t>
            </a:r>
            <a:r>
              <a:rPr lang="en-US" b="1" i="1" dirty="0"/>
              <a:t> </a:t>
            </a:r>
            <a:r>
              <a:rPr lang="en-US" b="1" i="1" dirty="0" err="1"/>
              <a:t>maraenoides</a:t>
            </a:r>
            <a:r>
              <a:rPr lang="en-US" b="1" i="1" dirty="0"/>
              <a:t> </a:t>
            </a:r>
            <a:r>
              <a:rPr lang="en-US" b="1" i="1" dirty="0" err="1"/>
              <a:t>Poljakow</a:t>
            </a:r>
            <a:r>
              <a:rPr lang="en-US" b="1" i="1" dirty="0"/>
              <a:t>, 1874) –</a:t>
            </a:r>
            <a:endParaRPr lang="ru-RU" dirty="0"/>
          </a:p>
        </p:txBody>
      </p:sp>
      <p:pic>
        <p:nvPicPr>
          <p:cNvPr id="53250" name="Picture 2" descr="Рисунок рыбы"/>
          <p:cNvPicPr>
            <a:picLocks noChangeAspect="1" noChangeArrowheads="1"/>
          </p:cNvPicPr>
          <p:nvPr/>
        </p:nvPicPr>
        <p:blipFill>
          <a:blip r:embed="rId2" cstate="print"/>
          <a:srcRect/>
          <a:stretch>
            <a:fillRect/>
          </a:stretch>
        </p:blipFill>
        <p:spPr bwMode="auto">
          <a:xfrm>
            <a:off x="683568" y="1556792"/>
            <a:ext cx="2619375" cy="13239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970318"/>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r>
              <a:rPr lang="ru-RU" b="1" dirty="0" err="1"/>
              <a:t>Сонячний</a:t>
            </a:r>
            <a:r>
              <a:rPr lang="ru-RU" b="1" dirty="0"/>
              <a:t> окунь </a:t>
            </a:r>
            <a:r>
              <a:rPr lang="ru-RU" b="1" dirty="0" err="1"/>
              <a:t>звичайний</a:t>
            </a:r>
            <a:r>
              <a:rPr lang="ru-RU" b="1" dirty="0"/>
              <a:t>, </a:t>
            </a:r>
            <a:r>
              <a:rPr lang="ru-RU" b="1" dirty="0" err="1"/>
              <a:t>царьок</a:t>
            </a:r>
            <a:r>
              <a:rPr lang="ru-RU" b="1" dirty="0"/>
              <a:t> (</a:t>
            </a:r>
            <a:r>
              <a:rPr lang="en-US" b="1" i="1" dirty="0" err="1"/>
              <a:t>Lepomis</a:t>
            </a:r>
            <a:r>
              <a:rPr lang="en-US" b="1" i="1" dirty="0"/>
              <a:t> </a:t>
            </a:r>
            <a:r>
              <a:rPr lang="en-US" b="1" i="1" dirty="0" err="1"/>
              <a:t>gibbosus</a:t>
            </a:r>
            <a:r>
              <a:rPr lang="en-US" b="1" i="1" dirty="0"/>
              <a:t> (Linnaeus, 1758)) –</a:t>
            </a:r>
            <a:endParaRPr lang="ru-RU" dirty="0"/>
          </a:p>
        </p:txBody>
      </p:sp>
      <p:pic>
        <p:nvPicPr>
          <p:cNvPr id="52226" name="Picture 2" descr="https://upload.wikimedia.org/wikipedia/commons/thumb/e/e1/Lepomis_gibbosus_01.jpg/250px-Lepomis_gibbosus_01.jpg"/>
          <p:cNvPicPr>
            <a:picLocks noChangeAspect="1" noChangeArrowheads="1"/>
          </p:cNvPicPr>
          <p:nvPr/>
        </p:nvPicPr>
        <p:blipFill>
          <a:blip r:embed="rId2" cstate="print"/>
          <a:srcRect/>
          <a:stretch>
            <a:fillRect/>
          </a:stretch>
        </p:blipFill>
        <p:spPr bwMode="auto">
          <a:xfrm>
            <a:off x="395536" y="1340768"/>
            <a:ext cx="2381250" cy="158115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2862322"/>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r>
              <a:rPr lang="fi-FI" b="1" dirty="0"/>
              <a:t>Сарпа (</a:t>
            </a:r>
            <a:r>
              <a:rPr lang="fi-FI" b="1" i="1" dirty="0"/>
              <a:t>Sarpa salpa (Linnaeus, 1758)) – </a:t>
            </a:r>
            <a:endParaRPr lang="ru-RU" dirty="0"/>
          </a:p>
        </p:txBody>
      </p:sp>
      <p:pic>
        <p:nvPicPr>
          <p:cNvPr id="54274" name="Picture 2" descr="https://upload.wikimedia.org/wikipedia/commons/thumb/4/40/Sarpa_salpa1.JPG/258px-Sarpa_salpa1.JPG"/>
          <p:cNvPicPr>
            <a:picLocks noChangeAspect="1" noChangeArrowheads="1"/>
          </p:cNvPicPr>
          <p:nvPr/>
        </p:nvPicPr>
        <p:blipFill>
          <a:blip r:embed="rId2" cstate="print"/>
          <a:srcRect/>
          <a:stretch>
            <a:fillRect/>
          </a:stretch>
        </p:blipFill>
        <p:spPr bwMode="auto">
          <a:xfrm>
            <a:off x="0" y="980728"/>
            <a:ext cx="2457450" cy="18383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139321"/>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endParaRPr lang="ru-RU" dirty="0"/>
          </a:p>
          <a:p>
            <a:r>
              <a:rPr lang="fi-FI" b="1" dirty="0"/>
              <a:t>Спар (</a:t>
            </a:r>
            <a:r>
              <a:rPr lang="fi-FI" b="1" i="1" dirty="0"/>
              <a:t>Sparus aurata Linnaeus, 1758) –</a:t>
            </a:r>
            <a:endParaRPr lang="ru-RU" dirty="0"/>
          </a:p>
        </p:txBody>
      </p:sp>
      <p:pic>
        <p:nvPicPr>
          <p:cNvPr id="55298" name="Picture 2" descr="Спар біля берегів Сардинії"/>
          <p:cNvPicPr>
            <a:picLocks noChangeAspect="1" noChangeArrowheads="1"/>
          </p:cNvPicPr>
          <p:nvPr/>
        </p:nvPicPr>
        <p:blipFill>
          <a:blip r:embed="rId2" cstate="print"/>
          <a:srcRect/>
          <a:stretch>
            <a:fillRect/>
          </a:stretch>
        </p:blipFill>
        <p:spPr bwMode="auto">
          <a:xfrm>
            <a:off x="395536" y="1124744"/>
            <a:ext cx="2457450" cy="18383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576" y="2060848"/>
            <a:ext cx="1944216" cy="3970318"/>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b="1" dirty="0" err="1"/>
              <a:t>Кабуба</a:t>
            </a:r>
            <a:r>
              <a:rPr lang="ru-RU" b="1" dirty="0"/>
              <a:t> </a:t>
            </a:r>
            <a:r>
              <a:rPr lang="ru-RU" b="1" dirty="0" err="1"/>
              <a:t>білопера</a:t>
            </a:r>
            <a:r>
              <a:rPr lang="ru-RU" b="1" dirty="0"/>
              <a:t> (</a:t>
            </a:r>
            <a:r>
              <a:rPr lang="en-US" b="1" i="1" dirty="0" err="1"/>
              <a:t>Heniochus</a:t>
            </a:r>
            <a:r>
              <a:rPr lang="en-US" b="1" i="1" dirty="0"/>
              <a:t> </a:t>
            </a:r>
            <a:r>
              <a:rPr lang="en-US" b="1" i="1" dirty="0" err="1"/>
              <a:t>acuminatus</a:t>
            </a:r>
            <a:r>
              <a:rPr lang="en-US" b="1" i="1" dirty="0"/>
              <a:t> (Linnaeus, 1758))</a:t>
            </a:r>
            <a:endParaRPr lang="ru-RU" dirty="0"/>
          </a:p>
        </p:txBody>
      </p:sp>
      <p:pic>
        <p:nvPicPr>
          <p:cNvPr id="56322" name="Picture 2" descr="https://upload.wikimedia.org/wikipedia/commons/thumb/4/46/Heniochus_acuminatus%2C_jeune_individu.jpg/258px-Heniochus_acuminatus%2C_jeune_individu.jpg"/>
          <p:cNvPicPr>
            <a:picLocks noChangeAspect="1" noChangeArrowheads="1"/>
          </p:cNvPicPr>
          <p:nvPr/>
        </p:nvPicPr>
        <p:blipFill>
          <a:blip r:embed="rId2" cstate="print"/>
          <a:srcRect/>
          <a:stretch>
            <a:fillRect/>
          </a:stretch>
        </p:blipFill>
        <p:spPr bwMode="auto">
          <a:xfrm>
            <a:off x="539552" y="1124744"/>
            <a:ext cx="2457450" cy="180975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1754326"/>
          </a:xfrm>
          <a:prstGeom prst="rect">
            <a:avLst/>
          </a:prstGeom>
          <a:noFill/>
        </p:spPr>
        <p:txBody>
          <a:bodyPr wrap="square" rtlCol="0">
            <a:spAutoFit/>
          </a:bodyPr>
          <a:lstStyle/>
          <a:p>
            <a:endParaRPr lang="ru-RU" dirty="0"/>
          </a:p>
          <a:p>
            <a:r>
              <a:rPr lang="ru-RU" b="1" dirty="0" err="1"/>
              <a:t>Стрибка</a:t>
            </a:r>
            <a:r>
              <a:rPr lang="ru-RU" b="1" dirty="0"/>
              <a:t>, </a:t>
            </a:r>
            <a:r>
              <a:rPr lang="ru-RU" b="1" dirty="0" err="1"/>
              <a:t>гостроносик</a:t>
            </a:r>
            <a:r>
              <a:rPr lang="ru-RU" b="1" dirty="0"/>
              <a:t> (</a:t>
            </a:r>
            <a:r>
              <a:rPr lang="en-US" b="1" i="1" dirty="0" err="1"/>
              <a:t>Chelon</a:t>
            </a:r>
            <a:r>
              <a:rPr lang="en-US" b="1" i="1" dirty="0"/>
              <a:t> </a:t>
            </a:r>
            <a:r>
              <a:rPr lang="en-US" b="1" i="1" dirty="0" err="1"/>
              <a:t>labrosus</a:t>
            </a:r>
            <a:r>
              <a:rPr lang="en-US" b="1" i="1" dirty="0"/>
              <a:t> (A. </a:t>
            </a:r>
            <a:r>
              <a:rPr lang="en-US" b="1" i="1" dirty="0" err="1"/>
              <a:t>Risso</a:t>
            </a:r>
            <a:r>
              <a:rPr lang="en-US" b="1" i="1" dirty="0"/>
              <a:t>, 1827)) – </a:t>
            </a:r>
            <a:endParaRPr lang="ru-RU" dirty="0"/>
          </a:p>
        </p:txBody>
      </p:sp>
      <p:pic>
        <p:nvPicPr>
          <p:cNvPr id="57346" name="Picture 2" descr="https://upload.wikimedia.org/wikipedia/commons/thumb/7/76/Chelon_labrosus_01_by_dpc.jpg/260px-Chelon_labrosus_01_by_dpc.jpg"/>
          <p:cNvPicPr>
            <a:picLocks noChangeAspect="1" noChangeArrowheads="1"/>
          </p:cNvPicPr>
          <p:nvPr/>
        </p:nvPicPr>
        <p:blipFill>
          <a:blip r:embed="rId2" cstate="print"/>
          <a:srcRect/>
          <a:stretch>
            <a:fillRect/>
          </a:stretch>
        </p:blipFill>
        <p:spPr bwMode="auto">
          <a:xfrm>
            <a:off x="0" y="1124744"/>
            <a:ext cx="2476500" cy="16573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5846"/>
            <a:ext cx="9144000" cy="4801314"/>
          </a:xfrm>
          <a:prstGeom prst="rect">
            <a:avLst/>
          </a:prstGeom>
        </p:spPr>
        <p:txBody>
          <a:bodyPr wrap="square">
            <a:spAutoFit/>
          </a:bodyPr>
          <a:lstStyle/>
          <a:p>
            <a:endParaRPr lang="ru-RU" dirty="0"/>
          </a:p>
          <a:p>
            <a:pPr algn="just"/>
            <a:r>
              <a:rPr lang="ru-RU" sz="2400" dirty="0" err="1"/>
              <a:t>Біологічні</a:t>
            </a:r>
            <a:r>
              <a:rPr lang="ru-RU" sz="2400" dirty="0"/>
              <a:t> </a:t>
            </a:r>
            <a:r>
              <a:rPr lang="ru-RU" sz="2400" dirty="0" err="1"/>
              <a:t>інвазії</a:t>
            </a:r>
            <a:r>
              <a:rPr lang="ru-RU" sz="2400" dirty="0"/>
              <a:t> </a:t>
            </a:r>
            <a:r>
              <a:rPr lang="ru-RU" sz="2400" dirty="0" err="1"/>
              <a:t>нерідко</a:t>
            </a:r>
            <a:r>
              <a:rPr lang="ru-RU" sz="2400" dirty="0"/>
              <a:t> </a:t>
            </a:r>
            <a:r>
              <a:rPr lang="ru-RU" sz="2400" dirty="0" err="1"/>
              <a:t>розглядають</a:t>
            </a:r>
            <a:r>
              <a:rPr lang="ru-RU" sz="2400" dirty="0"/>
              <a:t> як </a:t>
            </a:r>
            <a:r>
              <a:rPr lang="ru-RU" sz="2400" dirty="0" err="1"/>
              <a:t>особливий</a:t>
            </a:r>
            <a:r>
              <a:rPr lang="ru-RU" sz="2400" dirty="0"/>
              <a:t> тип </a:t>
            </a:r>
            <a:r>
              <a:rPr lang="ru-RU" sz="2400" dirty="0" err="1"/>
              <a:t>біологічного</a:t>
            </a:r>
            <a:r>
              <a:rPr lang="ru-RU" sz="2400" dirty="0"/>
              <a:t> </a:t>
            </a:r>
            <a:r>
              <a:rPr lang="ru-RU" sz="2400" dirty="0" err="1"/>
              <a:t>забруднення</a:t>
            </a:r>
            <a:r>
              <a:rPr lang="ru-RU" sz="2400" dirty="0"/>
              <a:t>. </a:t>
            </a:r>
            <a:r>
              <a:rPr lang="ru-RU" sz="2400" dirty="0" err="1"/>
              <a:t>Пусковим</a:t>
            </a:r>
            <a:r>
              <a:rPr lang="ru-RU" sz="2400" dirty="0"/>
              <a:t> </a:t>
            </a:r>
            <a:r>
              <a:rPr lang="ru-RU" sz="2400" dirty="0" err="1"/>
              <a:t>механізмом</a:t>
            </a:r>
            <a:r>
              <a:rPr lang="ru-RU" sz="2400" dirty="0"/>
              <a:t> для </a:t>
            </a:r>
            <a:r>
              <a:rPr lang="ru-RU" sz="2400" dirty="0" err="1"/>
              <a:t>розвитку</a:t>
            </a:r>
            <a:r>
              <a:rPr lang="ru-RU" sz="2400" dirty="0"/>
              <a:t> </a:t>
            </a:r>
          </a:p>
          <a:p>
            <a:pPr algn="just"/>
            <a:r>
              <a:rPr lang="ru-RU" sz="2400" dirty="0" err="1"/>
              <a:t>біологічних</a:t>
            </a:r>
            <a:r>
              <a:rPr lang="ru-RU" sz="2400" dirty="0"/>
              <a:t> </a:t>
            </a:r>
            <a:r>
              <a:rPr lang="ru-RU" sz="2400" dirty="0" err="1"/>
              <a:t>інвазій</a:t>
            </a:r>
            <a:r>
              <a:rPr lang="ru-RU" sz="2400" dirty="0"/>
              <a:t> </a:t>
            </a:r>
            <a:r>
              <a:rPr lang="ru-RU" sz="2400" dirty="0" err="1"/>
              <a:t>є</a:t>
            </a:r>
            <a:r>
              <a:rPr lang="ru-RU" sz="2400" dirty="0"/>
              <a:t> </a:t>
            </a:r>
            <a:r>
              <a:rPr lang="ru-RU" sz="2400" dirty="0" err="1"/>
              <a:t>порушення</a:t>
            </a:r>
            <a:r>
              <a:rPr lang="ru-RU" sz="2400" dirty="0"/>
              <a:t> </a:t>
            </a:r>
            <a:r>
              <a:rPr lang="ru-RU" sz="2400" dirty="0" err="1"/>
              <a:t>природних</a:t>
            </a:r>
            <a:r>
              <a:rPr lang="ru-RU" sz="2400" dirty="0"/>
              <a:t> </a:t>
            </a:r>
            <a:r>
              <a:rPr lang="ru-RU" sz="2400" dirty="0" err="1"/>
              <a:t>бар’єрів</a:t>
            </a:r>
            <a:r>
              <a:rPr lang="ru-RU" sz="2400" dirty="0"/>
              <a:t> для </a:t>
            </a:r>
            <a:r>
              <a:rPr lang="ru-RU" sz="2400" dirty="0" err="1"/>
              <a:t>розселення</a:t>
            </a:r>
            <a:r>
              <a:rPr lang="ru-RU" sz="2400" dirty="0"/>
              <a:t> </a:t>
            </a:r>
            <a:r>
              <a:rPr lang="ru-RU" sz="2400" dirty="0" err="1"/>
              <a:t>видів</a:t>
            </a:r>
            <a:r>
              <a:rPr lang="ru-RU" sz="2400" dirty="0"/>
              <a:t>, </a:t>
            </a:r>
            <a:r>
              <a:rPr lang="ru-RU" sz="2400" dirty="0" err="1"/>
              <a:t>формування</a:t>
            </a:r>
            <a:r>
              <a:rPr lang="ru-RU" sz="2400" dirty="0"/>
              <a:t> «</a:t>
            </a:r>
            <a:r>
              <a:rPr lang="ru-RU" sz="2400" dirty="0" err="1"/>
              <a:t>екологічних</a:t>
            </a:r>
            <a:r>
              <a:rPr lang="ru-RU" sz="2400" dirty="0"/>
              <a:t> </a:t>
            </a:r>
            <a:r>
              <a:rPr lang="ru-RU" sz="2400" dirty="0" err="1"/>
              <a:t>коридорів</a:t>
            </a:r>
            <a:r>
              <a:rPr lang="ru-RU" sz="2400" dirty="0"/>
              <a:t>» </a:t>
            </a:r>
            <a:r>
              <a:rPr lang="ru-RU" sz="2400" dirty="0" err="1"/>
              <a:t>для</a:t>
            </a:r>
            <a:r>
              <a:rPr lang="ru-RU" sz="2400" dirty="0"/>
              <a:t> </a:t>
            </a:r>
            <a:r>
              <a:rPr lang="ru-RU" sz="2400" dirty="0" err="1"/>
              <a:t>розселення</a:t>
            </a:r>
            <a:r>
              <a:rPr lang="ru-RU" sz="2400" dirty="0"/>
              <a:t> (напр., </a:t>
            </a:r>
            <a:r>
              <a:rPr lang="ru-RU" sz="2400" dirty="0" err="1"/>
              <a:t>канали</a:t>
            </a:r>
            <a:r>
              <a:rPr lang="ru-RU" sz="2400" dirty="0"/>
              <a:t> </a:t>
            </a:r>
            <a:r>
              <a:rPr lang="ru-RU" sz="2400" dirty="0" err="1"/>
              <a:t>меліоративних</a:t>
            </a:r>
            <a:r>
              <a:rPr lang="ru-RU" sz="2400" dirty="0"/>
              <a:t> систем, </a:t>
            </a:r>
            <a:r>
              <a:rPr lang="ru-RU" sz="2400" dirty="0" err="1"/>
              <a:t>лісосмуги</a:t>
            </a:r>
            <a:r>
              <a:rPr lang="ru-RU" sz="2400" dirty="0"/>
              <a:t>, </a:t>
            </a:r>
            <a:r>
              <a:rPr lang="ru-RU" sz="2400" dirty="0" err="1"/>
              <a:t>придорожні</a:t>
            </a:r>
            <a:r>
              <a:rPr lang="ru-RU" sz="2400" dirty="0"/>
              <a:t> </a:t>
            </a:r>
            <a:r>
              <a:rPr lang="ru-RU" sz="2400" dirty="0" err="1"/>
              <a:t>смуги</a:t>
            </a:r>
            <a:r>
              <a:rPr lang="ru-RU" sz="2400" dirty="0"/>
              <a:t>). </a:t>
            </a:r>
            <a:r>
              <a:rPr lang="ru-RU" sz="2400" dirty="0" err="1"/>
              <a:t>Проте</a:t>
            </a:r>
            <a:r>
              <a:rPr lang="ru-RU" sz="2400" dirty="0"/>
              <a:t> </a:t>
            </a:r>
            <a:r>
              <a:rPr lang="ru-RU" sz="2400" dirty="0" err="1"/>
              <a:t>найпоширенішими</a:t>
            </a:r>
            <a:r>
              <a:rPr lang="ru-RU" sz="2400" dirty="0"/>
              <a:t> стали </a:t>
            </a:r>
            <a:r>
              <a:rPr lang="ru-RU" sz="2400" dirty="0" err="1"/>
              <a:t>штучні</a:t>
            </a:r>
            <a:r>
              <a:rPr lang="ru-RU" sz="2400" dirty="0"/>
              <a:t> (часто </a:t>
            </a:r>
            <a:r>
              <a:rPr lang="ru-RU" sz="2400" dirty="0" err="1"/>
              <a:t>ненавмисні</a:t>
            </a:r>
            <a:r>
              <a:rPr lang="ru-RU" sz="2400" dirty="0"/>
              <a:t>) </a:t>
            </a:r>
            <a:r>
              <a:rPr lang="ru-RU" sz="2400" dirty="0" err="1"/>
              <a:t>інтродукції</a:t>
            </a:r>
            <a:r>
              <a:rPr lang="ru-RU" sz="2400" dirty="0"/>
              <a:t> </a:t>
            </a:r>
            <a:r>
              <a:rPr lang="ru-RU" sz="2400" dirty="0" err="1"/>
              <a:t>видів</a:t>
            </a:r>
            <a:r>
              <a:rPr lang="ru-RU" sz="2400" dirty="0"/>
              <a:t>. </a:t>
            </a:r>
            <a:r>
              <a:rPr lang="ru-RU" sz="2400" dirty="0" err="1"/>
              <a:t>Біологічні</a:t>
            </a:r>
            <a:r>
              <a:rPr lang="ru-RU" sz="2400" dirty="0"/>
              <a:t> </a:t>
            </a:r>
            <a:r>
              <a:rPr lang="ru-RU" sz="2400" dirty="0" err="1"/>
              <a:t>інвазії</a:t>
            </a:r>
            <a:r>
              <a:rPr lang="ru-RU" sz="2400" dirty="0"/>
              <a:t> – </a:t>
            </a:r>
            <a:r>
              <a:rPr lang="ru-RU" sz="2400" dirty="0" err="1"/>
              <a:t>швидкоплинні</a:t>
            </a:r>
            <a:r>
              <a:rPr lang="ru-RU" sz="2400" dirty="0"/>
              <a:t> </a:t>
            </a:r>
            <a:r>
              <a:rPr lang="ru-RU" sz="2400" dirty="0" err="1"/>
              <a:t>явища</a:t>
            </a:r>
            <a:r>
              <a:rPr lang="ru-RU" sz="2400" dirty="0"/>
              <a:t>, </a:t>
            </a:r>
            <a:r>
              <a:rPr lang="ru-RU" sz="2400" dirty="0" err="1"/>
              <a:t>які</a:t>
            </a:r>
            <a:r>
              <a:rPr lang="ru-RU" sz="2400" dirty="0"/>
              <a:t> </a:t>
            </a:r>
            <a:r>
              <a:rPr lang="ru-RU" sz="2400" dirty="0" err="1"/>
              <a:t>відбуваються</a:t>
            </a:r>
            <a:r>
              <a:rPr lang="ru-RU" sz="2400" dirty="0"/>
              <a:t> </a:t>
            </a:r>
            <a:r>
              <a:rPr lang="ru-RU" sz="2400" dirty="0" err="1"/>
              <a:t>протягом</a:t>
            </a:r>
            <a:r>
              <a:rPr lang="ru-RU" sz="2400" dirty="0"/>
              <a:t> одного </a:t>
            </a:r>
            <a:r>
              <a:rPr lang="ru-RU" sz="2400" dirty="0" err="1"/>
              <a:t>або</a:t>
            </a:r>
            <a:r>
              <a:rPr lang="ru-RU" sz="2400" dirty="0"/>
              <a:t> </a:t>
            </a:r>
            <a:r>
              <a:rPr lang="ru-RU" sz="2400" dirty="0" err="1"/>
              <a:t>кількох</a:t>
            </a:r>
            <a:r>
              <a:rPr lang="ru-RU" sz="2400" dirty="0"/>
              <a:t> </a:t>
            </a:r>
            <a:r>
              <a:rPr lang="ru-RU" sz="2400" dirty="0" err="1"/>
              <a:t>поколінь</a:t>
            </a:r>
            <a:r>
              <a:rPr lang="ru-RU" sz="2400" dirty="0"/>
              <a:t> </a:t>
            </a:r>
            <a:r>
              <a:rPr lang="ru-RU" sz="2400" dirty="0" err="1"/>
              <a:t>і</a:t>
            </a:r>
            <a:r>
              <a:rPr lang="ru-RU" sz="2400" dirty="0"/>
              <a:t> </a:t>
            </a:r>
            <a:r>
              <a:rPr lang="ru-RU" sz="2400" dirty="0" err="1"/>
              <a:t>приводять</a:t>
            </a:r>
            <a:r>
              <a:rPr lang="ru-RU" sz="2400" dirty="0"/>
              <a:t> до </a:t>
            </a:r>
            <a:r>
              <a:rPr lang="ru-RU" sz="2400" dirty="0" err="1"/>
              <a:t>формування</a:t>
            </a:r>
            <a:r>
              <a:rPr lang="ru-RU" sz="2400" dirty="0"/>
              <a:t> </a:t>
            </a:r>
            <a:r>
              <a:rPr lang="ru-RU" sz="2400" dirty="0" err="1"/>
              <a:t>нових</a:t>
            </a:r>
            <a:r>
              <a:rPr lang="ru-RU" sz="2400" dirty="0"/>
              <a:t> </a:t>
            </a:r>
            <a:r>
              <a:rPr lang="ru-RU" sz="2400" dirty="0" err="1"/>
              <a:t>частин</a:t>
            </a:r>
            <a:r>
              <a:rPr lang="ru-RU" sz="2400" dirty="0"/>
              <a:t> ареалу. </a:t>
            </a:r>
            <a:r>
              <a:rPr lang="ru-RU" sz="2400" dirty="0" err="1"/>
              <a:t>Цим</a:t>
            </a:r>
            <a:r>
              <a:rPr lang="ru-RU" sz="2400" dirty="0"/>
              <a:t> вони </a:t>
            </a:r>
            <a:r>
              <a:rPr lang="ru-RU" sz="2400" dirty="0" err="1"/>
              <a:t>відрізняються</a:t>
            </a:r>
            <a:r>
              <a:rPr lang="ru-RU" sz="2400" dirty="0"/>
              <a:t> </a:t>
            </a:r>
            <a:r>
              <a:rPr lang="ru-RU" sz="2400" dirty="0" err="1"/>
              <a:t>від</a:t>
            </a:r>
            <a:r>
              <a:rPr lang="ru-RU" sz="2400" dirty="0"/>
              <a:t> </a:t>
            </a:r>
            <a:r>
              <a:rPr lang="ru-RU" sz="2400" dirty="0" err="1"/>
              <a:t>експансій</a:t>
            </a:r>
            <a:r>
              <a:rPr lang="ru-RU" sz="2400" dirty="0"/>
              <a:t> (</a:t>
            </a:r>
            <a:r>
              <a:rPr lang="ru-RU" sz="2400" dirty="0" err="1"/>
              <a:t>поступових</a:t>
            </a:r>
            <a:r>
              <a:rPr lang="ru-RU" sz="2400" dirty="0"/>
              <a:t> </a:t>
            </a:r>
            <a:r>
              <a:rPr lang="ru-RU" sz="2400" dirty="0" err="1"/>
              <a:t>розширень</a:t>
            </a:r>
            <a:r>
              <a:rPr lang="ru-RU" sz="2400" dirty="0"/>
              <a:t> </a:t>
            </a:r>
            <a:r>
              <a:rPr lang="ru-RU" sz="2400" dirty="0" err="1"/>
              <a:t>ареалів</a:t>
            </a:r>
            <a:r>
              <a:rPr lang="ru-RU" sz="2400" dirty="0"/>
              <a:t>), </a:t>
            </a:r>
            <a:r>
              <a:rPr lang="ru-RU" sz="2400" dirty="0" err="1"/>
              <a:t>які</a:t>
            </a:r>
            <a:r>
              <a:rPr lang="ru-RU" sz="2400" dirty="0"/>
              <a:t> </a:t>
            </a:r>
            <a:r>
              <a:rPr lang="ru-RU" sz="2400" dirty="0" err="1"/>
              <a:t>можуть</a:t>
            </a:r>
            <a:r>
              <a:rPr lang="ru-RU" sz="2400" dirty="0"/>
              <a:t> </a:t>
            </a:r>
            <a:r>
              <a:rPr lang="ru-RU" sz="2400" dirty="0" err="1"/>
              <a:t>відбуватися</a:t>
            </a:r>
            <a:r>
              <a:rPr lang="ru-RU" sz="2400" dirty="0"/>
              <a:t> </a:t>
            </a:r>
            <a:r>
              <a:rPr lang="ru-RU" sz="2400" dirty="0" err="1"/>
              <a:t>поступово</a:t>
            </a:r>
            <a:r>
              <a:rPr lang="ru-RU" sz="2400" dirty="0"/>
              <a:t>, </a:t>
            </a:r>
            <a:r>
              <a:rPr lang="ru-RU" sz="2400" dirty="0" err="1"/>
              <a:t>упродовж</a:t>
            </a:r>
            <a:r>
              <a:rPr lang="ru-RU" sz="2400" dirty="0"/>
              <a:t> </a:t>
            </a:r>
            <a:r>
              <a:rPr lang="ru-RU" sz="2400" dirty="0" err="1"/>
              <a:t>кількох</a:t>
            </a:r>
            <a:r>
              <a:rPr lang="ru-RU" sz="2400" dirty="0"/>
              <a:t> </a:t>
            </a:r>
            <a:r>
              <a:rPr lang="ru-RU" sz="2400" dirty="0" err="1"/>
              <a:t>популяційних</a:t>
            </a:r>
            <a:r>
              <a:rPr lang="ru-RU" sz="2400" dirty="0"/>
              <a:t> </a:t>
            </a:r>
            <a:r>
              <a:rPr lang="ru-RU" sz="2400" dirty="0" err="1"/>
              <a:t>циклів</a:t>
            </a:r>
            <a:r>
              <a:rPr lang="ru-RU" sz="24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2308324"/>
          </a:xfrm>
          <a:prstGeom prst="rect">
            <a:avLst/>
          </a:prstGeom>
          <a:noFill/>
        </p:spPr>
        <p:txBody>
          <a:bodyPr wrap="square" rtlCol="0">
            <a:spAutoFit/>
          </a:bodyPr>
          <a:lstStyle/>
          <a:p>
            <a:endParaRPr lang="ru-RU" dirty="0"/>
          </a:p>
          <a:p>
            <a:endParaRPr lang="ru-RU" dirty="0"/>
          </a:p>
          <a:p>
            <a:r>
              <a:rPr lang="ru-RU" b="1" dirty="0"/>
              <a:t>Сардинка кругла (</a:t>
            </a:r>
            <a:r>
              <a:rPr lang="en-US" b="1" i="1" dirty="0" err="1"/>
              <a:t>Sardinella</a:t>
            </a:r>
            <a:r>
              <a:rPr lang="en-US" b="1" i="1" dirty="0"/>
              <a:t> </a:t>
            </a:r>
            <a:r>
              <a:rPr lang="en-US" b="1" i="1" dirty="0" err="1"/>
              <a:t>aurita</a:t>
            </a:r>
            <a:r>
              <a:rPr lang="en-US" b="1" i="1" dirty="0"/>
              <a:t> </a:t>
            </a:r>
            <a:r>
              <a:rPr lang="en-US" b="1" i="1" dirty="0" err="1"/>
              <a:t>Valenciennes</a:t>
            </a:r>
            <a:r>
              <a:rPr lang="en-US" b="1" i="1" dirty="0"/>
              <a:t>, 1847) –</a:t>
            </a:r>
            <a:endParaRPr lang="ru-RU" dirty="0"/>
          </a:p>
        </p:txBody>
      </p:sp>
      <p:pic>
        <p:nvPicPr>
          <p:cNvPr id="58370" name="Picture 2" descr="https://upload.wikimedia.org/wikipedia/commons/thumb/1/12/Sardinella_aurita.jpg/258px-Sardinella_aurita.jpg"/>
          <p:cNvPicPr>
            <a:picLocks noChangeAspect="1" noChangeArrowheads="1"/>
          </p:cNvPicPr>
          <p:nvPr/>
        </p:nvPicPr>
        <p:blipFill>
          <a:blip r:embed="rId2" cstate="print"/>
          <a:srcRect/>
          <a:stretch>
            <a:fillRect/>
          </a:stretch>
        </p:blipFill>
        <p:spPr bwMode="auto">
          <a:xfrm>
            <a:off x="395536" y="1196752"/>
            <a:ext cx="2457450" cy="16478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2585323"/>
          </a:xfrm>
          <a:prstGeom prst="rect">
            <a:avLst/>
          </a:prstGeom>
          <a:noFill/>
        </p:spPr>
        <p:txBody>
          <a:bodyPr wrap="square" rtlCol="0">
            <a:spAutoFit/>
          </a:bodyPr>
          <a:lstStyle/>
          <a:p>
            <a:endParaRPr lang="ru-RU" dirty="0"/>
          </a:p>
          <a:p>
            <a:endParaRPr lang="ru-RU" dirty="0"/>
          </a:p>
          <a:p>
            <a:endParaRPr lang="ru-RU" dirty="0"/>
          </a:p>
          <a:p>
            <a:r>
              <a:rPr lang="ru-RU" b="1" dirty="0" err="1"/>
              <a:t>Червоновуха</a:t>
            </a:r>
            <a:r>
              <a:rPr lang="ru-RU" b="1" dirty="0"/>
              <a:t> черепаха (</a:t>
            </a:r>
            <a:r>
              <a:rPr lang="en-US" b="1" i="1" dirty="0" err="1"/>
              <a:t>Trachemys</a:t>
            </a:r>
            <a:r>
              <a:rPr lang="en-US" b="1" i="1" dirty="0"/>
              <a:t> </a:t>
            </a:r>
            <a:r>
              <a:rPr lang="en-US" b="1" i="1" dirty="0" err="1"/>
              <a:t>scripta</a:t>
            </a:r>
            <a:r>
              <a:rPr lang="en-US" b="1" i="1" dirty="0"/>
              <a:t> (Thunberg, 1792))</a:t>
            </a:r>
            <a:endParaRPr lang="ru-RU" dirty="0"/>
          </a:p>
        </p:txBody>
      </p:sp>
      <p:sp>
        <p:nvSpPr>
          <p:cNvPr id="15" name="TextBox 14"/>
          <p:cNvSpPr txBox="1"/>
          <p:nvPr/>
        </p:nvSpPr>
        <p:spPr>
          <a:xfrm>
            <a:off x="3059832" y="0"/>
            <a:ext cx="4248472" cy="369332"/>
          </a:xfrm>
          <a:prstGeom prst="rect">
            <a:avLst/>
          </a:prstGeom>
          <a:noFill/>
        </p:spPr>
        <p:txBody>
          <a:bodyPr wrap="square" rtlCol="0">
            <a:spAutoFit/>
          </a:bodyPr>
          <a:lstStyle/>
          <a:p>
            <a:r>
              <a:rPr lang="uk-UA" dirty="0" smtClean="0"/>
              <a:t>Плазуни</a:t>
            </a:r>
            <a:endParaRPr lang="ru-RU" dirty="0"/>
          </a:p>
        </p:txBody>
      </p:sp>
      <p:pic>
        <p:nvPicPr>
          <p:cNvPr id="61442" name="Picture 2" descr="https://upload.wikimedia.org/wikipedia/commons/thumb/c/c3/Trachemys_scripta_elegans_at_Hampyung_Korea_02.jpg/270px-Trachemys_scripta_elegans_at_Hampyung_Korea_02.jpg"/>
          <p:cNvPicPr>
            <a:picLocks noChangeAspect="1" noChangeArrowheads="1"/>
          </p:cNvPicPr>
          <p:nvPr/>
        </p:nvPicPr>
        <p:blipFill>
          <a:blip r:embed="rId2" cstate="print"/>
          <a:srcRect/>
          <a:stretch>
            <a:fillRect/>
          </a:stretch>
        </p:blipFill>
        <p:spPr bwMode="auto">
          <a:xfrm>
            <a:off x="395536" y="980728"/>
            <a:ext cx="2571750" cy="192405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3139321"/>
          </a:xfrm>
          <a:prstGeom prst="rect">
            <a:avLst/>
          </a:prstGeom>
          <a:noFill/>
        </p:spPr>
        <p:txBody>
          <a:bodyPr wrap="square" rtlCol="0">
            <a:spAutoFit/>
          </a:bodyPr>
          <a:lstStyle/>
          <a:p>
            <a:endParaRPr lang="ru-RU" dirty="0"/>
          </a:p>
          <a:p>
            <a:endParaRPr lang="ru-RU" dirty="0"/>
          </a:p>
          <a:p>
            <a:endParaRPr lang="ru-RU" dirty="0"/>
          </a:p>
          <a:p>
            <a:endParaRPr lang="ru-RU" dirty="0"/>
          </a:p>
          <a:p>
            <a:r>
              <a:rPr lang="ru-RU" b="1" dirty="0" err="1"/>
              <a:t>Гекон</a:t>
            </a:r>
            <a:r>
              <a:rPr lang="ru-RU" b="1" dirty="0"/>
              <a:t> </a:t>
            </a:r>
            <a:r>
              <a:rPr lang="ru-RU" b="1" dirty="0" err="1"/>
              <a:t>туркестанський</a:t>
            </a:r>
            <a:r>
              <a:rPr lang="ru-RU" b="1" dirty="0"/>
              <a:t> (</a:t>
            </a:r>
            <a:r>
              <a:rPr lang="en-US" b="1" i="1" dirty="0" err="1"/>
              <a:t>Cyrtodactylus</a:t>
            </a:r>
            <a:r>
              <a:rPr lang="en-US" b="1" i="1" dirty="0"/>
              <a:t> </a:t>
            </a:r>
            <a:r>
              <a:rPr lang="en-US" b="1" i="1" dirty="0" err="1"/>
              <a:t>fedtschenkoi</a:t>
            </a:r>
            <a:r>
              <a:rPr lang="en-US" b="1" i="1" dirty="0"/>
              <a:t> (</a:t>
            </a:r>
            <a:r>
              <a:rPr lang="en-US" b="1" i="1" dirty="0" err="1"/>
              <a:t>Strauch</a:t>
            </a:r>
            <a:r>
              <a:rPr lang="en-US" b="1" i="1" dirty="0"/>
              <a:t>, 1887)) –</a:t>
            </a:r>
            <a:endParaRPr lang="ru-RU" dirty="0"/>
          </a:p>
        </p:txBody>
      </p:sp>
      <p:pic>
        <p:nvPicPr>
          <p:cNvPr id="60418" name="Picture 2" descr="https://upload.wikimedia.org/wikipedia/commons/thumb/8/81/Tenuidactylus_fedtschenkoi.jpg/275px-Tenuidactylus_fedtschenkoi.jpg"/>
          <p:cNvPicPr>
            <a:picLocks noChangeAspect="1" noChangeArrowheads="1"/>
          </p:cNvPicPr>
          <p:nvPr/>
        </p:nvPicPr>
        <p:blipFill>
          <a:blip r:embed="rId2" cstate="print"/>
          <a:srcRect/>
          <a:stretch>
            <a:fillRect/>
          </a:stretch>
        </p:blipFill>
        <p:spPr bwMode="auto">
          <a:xfrm>
            <a:off x="395536" y="1484784"/>
            <a:ext cx="2619375" cy="174307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3139321"/>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r>
              <a:rPr lang="ru-RU" b="1" dirty="0" err="1"/>
              <a:t>Ящірка</a:t>
            </a:r>
            <a:r>
              <a:rPr lang="ru-RU" b="1" dirty="0"/>
              <a:t> </a:t>
            </a:r>
            <a:r>
              <a:rPr lang="ru-RU" b="1" dirty="0" err="1"/>
              <a:t>вірменська</a:t>
            </a:r>
            <a:r>
              <a:rPr lang="ru-RU" b="1" dirty="0"/>
              <a:t> (</a:t>
            </a:r>
            <a:r>
              <a:rPr lang="en-US" b="1" i="1" dirty="0" err="1"/>
              <a:t>Darevskia</a:t>
            </a:r>
            <a:r>
              <a:rPr lang="en-US" b="1" i="1" dirty="0"/>
              <a:t> </a:t>
            </a:r>
            <a:r>
              <a:rPr lang="en-US" b="1" i="1" dirty="0" err="1"/>
              <a:t>armeniaca</a:t>
            </a:r>
            <a:r>
              <a:rPr lang="en-US" b="1" i="1" dirty="0"/>
              <a:t> (</a:t>
            </a:r>
            <a:r>
              <a:rPr lang="en-US" b="1" i="1" dirty="0" err="1"/>
              <a:t>Méhelÿ</a:t>
            </a:r>
            <a:r>
              <a:rPr lang="en-US" b="1" i="1" dirty="0"/>
              <a:t>, 1909)) –</a:t>
            </a:r>
            <a:endParaRPr lang="ru-RU" dirty="0"/>
          </a:p>
        </p:txBody>
      </p:sp>
      <p:pic>
        <p:nvPicPr>
          <p:cNvPr id="59394" name="Picture 2" descr="Ящірка вірменська"/>
          <p:cNvPicPr>
            <a:picLocks noChangeAspect="1" noChangeArrowheads="1"/>
          </p:cNvPicPr>
          <p:nvPr/>
        </p:nvPicPr>
        <p:blipFill>
          <a:blip r:embed="rId2" cstate="print"/>
          <a:srcRect/>
          <a:stretch>
            <a:fillRect/>
          </a:stretch>
        </p:blipFill>
        <p:spPr bwMode="auto">
          <a:xfrm>
            <a:off x="395536" y="1196752"/>
            <a:ext cx="2571750" cy="202882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3568" y="2924944"/>
            <a:ext cx="1944216" cy="2862322"/>
          </a:xfrm>
          <a:prstGeom prst="rect">
            <a:avLst/>
          </a:prstGeom>
          <a:noFill/>
        </p:spPr>
        <p:txBody>
          <a:bodyPr wrap="square" rtlCol="0">
            <a:spAutoFit/>
          </a:bodyPr>
          <a:lstStyle/>
          <a:p>
            <a:endParaRPr lang="ru-RU" dirty="0"/>
          </a:p>
          <a:p>
            <a:endParaRPr lang="ru-RU" dirty="0"/>
          </a:p>
          <a:p>
            <a:endParaRPr lang="ru-RU" dirty="0"/>
          </a:p>
          <a:p>
            <a:endParaRPr lang="ru-RU" dirty="0"/>
          </a:p>
          <a:p>
            <a:endParaRPr lang="ru-RU" dirty="0"/>
          </a:p>
          <a:p>
            <a:endParaRPr lang="ru-RU" dirty="0"/>
          </a:p>
          <a:p>
            <a:r>
              <a:rPr lang="ru-RU" b="1" dirty="0" err="1"/>
              <a:t>Ящірка</a:t>
            </a:r>
            <a:r>
              <a:rPr lang="ru-RU" b="1" dirty="0"/>
              <a:t> Даля (</a:t>
            </a:r>
            <a:r>
              <a:rPr lang="en-US" b="1" i="1" dirty="0" err="1"/>
              <a:t>Darevskia</a:t>
            </a:r>
            <a:r>
              <a:rPr lang="en-US" b="1" i="1" dirty="0"/>
              <a:t> </a:t>
            </a:r>
            <a:r>
              <a:rPr lang="en-US" b="1" i="1" dirty="0" err="1"/>
              <a:t>dahli</a:t>
            </a:r>
            <a:r>
              <a:rPr lang="en-US" b="1" i="1" dirty="0"/>
              <a:t> </a:t>
            </a:r>
            <a:r>
              <a:rPr lang="en-US" b="1" i="1" dirty="0" err="1"/>
              <a:t>Darevsky</a:t>
            </a:r>
            <a:r>
              <a:rPr lang="en-US" b="1" i="1" dirty="0"/>
              <a:t>, 1957) –</a:t>
            </a:r>
            <a:endParaRPr lang="ru-RU" dirty="0"/>
          </a:p>
        </p:txBody>
      </p:sp>
      <p:pic>
        <p:nvPicPr>
          <p:cNvPr id="91138" name="Picture 2" descr="https://upload.wikimedia.org/wikipedia/commons/thumb/f/f5/Darevskia_dahli.jpg/258px-Darevskia_dahli.jpg"/>
          <p:cNvPicPr>
            <a:picLocks noChangeAspect="1" noChangeArrowheads="1"/>
          </p:cNvPicPr>
          <p:nvPr/>
        </p:nvPicPr>
        <p:blipFill>
          <a:blip r:embed="rId2" cstate="print"/>
          <a:srcRect/>
          <a:stretch>
            <a:fillRect/>
          </a:stretch>
        </p:blipFill>
        <p:spPr bwMode="auto">
          <a:xfrm>
            <a:off x="611560" y="1556792"/>
            <a:ext cx="2457450" cy="16383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9872" y="0"/>
            <a:ext cx="2664296" cy="369332"/>
          </a:xfrm>
          <a:prstGeom prst="rect">
            <a:avLst/>
          </a:prstGeom>
          <a:noFill/>
        </p:spPr>
        <p:txBody>
          <a:bodyPr wrap="square" rtlCol="0">
            <a:spAutoFit/>
          </a:bodyPr>
          <a:lstStyle/>
          <a:p>
            <a:r>
              <a:rPr lang="uk-UA" dirty="0" smtClean="0"/>
              <a:t>Птахи</a:t>
            </a:r>
            <a:endParaRPr lang="ru-RU" dirty="0"/>
          </a:p>
        </p:txBody>
      </p:sp>
      <p:sp>
        <p:nvSpPr>
          <p:cNvPr id="17" name="Прямоугольник 16"/>
          <p:cNvSpPr/>
          <p:nvPr/>
        </p:nvSpPr>
        <p:spPr>
          <a:xfrm>
            <a:off x="0" y="2420888"/>
            <a:ext cx="4572000" cy="923330"/>
          </a:xfrm>
          <a:prstGeom prst="rect">
            <a:avLst/>
          </a:prstGeom>
        </p:spPr>
        <p:txBody>
          <a:bodyPr>
            <a:spAutoFit/>
          </a:bodyPr>
          <a:lstStyle/>
          <a:p>
            <a:endParaRPr lang="ru-RU" dirty="0"/>
          </a:p>
          <a:p>
            <a:r>
              <a:rPr lang="ru-RU" b="1" dirty="0"/>
              <a:t>Фазан </a:t>
            </a:r>
            <a:r>
              <a:rPr lang="ru-RU" b="1" dirty="0" err="1"/>
              <a:t>звичайний</a:t>
            </a:r>
            <a:r>
              <a:rPr lang="ru-RU" b="1" dirty="0"/>
              <a:t> (</a:t>
            </a:r>
            <a:r>
              <a:rPr lang="en-US" b="1" i="1" dirty="0" err="1"/>
              <a:t>Phasianus</a:t>
            </a:r>
            <a:r>
              <a:rPr lang="en-US" b="1" i="1" dirty="0"/>
              <a:t> </a:t>
            </a:r>
            <a:r>
              <a:rPr lang="en-US" b="1" i="1" dirty="0" err="1"/>
              <a:t>colchicus</a:t>
            </a:r>
            <a:r>
              <a:rPr lang="en-US" b="1" i="1" dirty="0"/>
              <a:t> Linnaeus, 1758) – </a:t>
            </a:r>
            <a:endParaRPr lang="ru-RU" dirty="0"/>
          </a:p>
        </p:txBody>
      </p:sp>
      <p:pic>
        <p:nvPicPr>
          <p:cNvPr id="90114" name="Picture 2" descr="https://upload.wikimedia.org/wikipedia/commons/thumb/d/d7/Phasianus_colchicus_2_tom_%28Lukasz_Lukasik%29.jpg/240px-Phasianus_colchicus_2_tom_%28Lukasz_Lukasik%29.jpg"/>
          <p:cNvPicPr>
            <a:picLocks noChangeAspect="1" noChangeArrowheads="1"/>
          </p:cNvPicPr>
          <p:nvPr/>
        </p:nvPicPr>
        <p:blipFill>
          <a:blip r:embed="rId2" cstate="print"/>
          <a:srcRect/>
          <a:stretch>
            <a:fillRect/>
          </a:stretch>
        </p:blipFill>
        <p:spPr bwMode="auto">
          <a:xfrm>
            <a:off x="827584" y="836712"/>
            <a:ext cx="2286000" cy="17145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923330"/>
          </a:xfrm>
          <a:prstGeom prst="rect">
            <a:avLst/>
          </a:prstGeom>
        </p:spPr>
        <p:txBody>
          <a:bodyPr>
            <a:spAutoFit/>
          </a:bodyPr>
          <a:lstStyle/>
          <a:p>
            <a:endParaRPr lang="ru-RU" dirty="0"/>
          </a:p>
          <a:p>
            <a:endParaRPr lang="ru-RU" dirty="0"/>
          </a:p>
          <a:p>
            <a:r>
              <a:rPr lang="ru-RU" b="1" dirty="0" err="1"/>
              <a:t>Кеклик</a:t>
            </a:r>
            <a:r>
              <a:rPr lang="ru-RU" b="1" dirty="0"/>
              <a:t> (</a:t>
            </a:r>
            <a:r>
              <a:rPr lang="en-US" b="1" i="1" dirty="0" err="1"/>
              <a:t>Alectoris</a:t>
            </a:r>
            <a:r>
              <a:rPr lang="en-US" b="1" i="1" dirty="0"/>
              <a:t> </a:t>
            </a:r>
            <a:r>
              <a:rPr lang="en-US" b="1" i="1" dirty="0" err="1"/>
              <a:t>chukar</a:t>
            </a:r>
            <a:r>
              <a:rPr lang="en-US" b="1" i="1" dirty="0"/>
              <a:t> (Gray, 1830)) –</a:t>
            </a:r>
            <a:endParaRPr lang="ru-RU" dirty="0"/>
          </a:p>
        </p:txBody>
      </p:sp>
      <p:pic>
        <p:nvPicPr>
          <p:cNvPr id="89090" name="Picture 2" descr="https://upload.wikimedia.org/wikipedia/commons/thumb/7/77/Alectoris-chukar-001.jpg/258px-Alectoris-chukar-001.jpg"/>
          <p:cNvPicPr>
            <a:picLocks noChangeAspect="1" noChangeArrowheads="1"/>
          </p:cNvPicPr>
          <p:nvPr/>
        </p:nvPicPr>
        <p:blipFill>
          <a:blip r:embed="rId2" cstate="print"/>
          <a:srcRect/>
          <a:stretch>
            <a:fillRect/>
          </a:stretch>
        </p:blipFill>
        <p:spPr bwMode="auto">
          <a:xfrm>
            <a:off x="827584" y="404664"/>
            <a:ext cx="2457450" cy="2514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477328"/>
          </a:xfrm>
          <a:prstGeom prst="rect">
            <a:avLst/>
          </a:prstGeom>
        </p:spPr>
        <p:txBody>
          <a:bodyPr>
            <a:spAutoFit/>
          </a:bodyPr>
          <a:lstStyle/>
          <a:p>
            <a:endParaRPr lang="ru-RU" dirty="0"/>
          </a:p>
          <a:p>
            <a:endParaRPr lang="ru-RU" dirty="0"/>
          </a:p>
          <a:p>
            <a:endParaRPr lang="ru-RU" dirty="0"/>
          </a:p>
          <a:p>
            <a:r>
              <a:rPr lang="ru-RU" b="1" dirty="0" err="1"/>
              <a:t>Горлиця</a:t>
            </a:r>
            <a:r>
              <a:rPr lang="ru-RU" b="1" dirty="0"/>
              <a:t> </a:t>
            </a:r>
            <a:r>
              <a:rPr lang="ru-RU" b="1" dirty="0" err="1"/>
              <a:t>садова</a:t>
            </a:r>
            <a:r>
              <a:rPr lang="ru-RU" b="1" dirty="0"/>
              <a:t> (</a:t>
            </a:r>
            <a:r>
              <a:rPr lang="en-US" b="1" i="1" dirty="0" err="1"/>
              <a:t>Streptopelia</a:t>
            </a:r>
            <a:r>
              <a:rPr lang="en-US" b="1" i="1" dirty="0"/>
              <a:t> </a:t>
            </a:r>
            <a:r>
              <a:rPr lang="en-US" b="1" i="1" dirty="0" err="1"/>
              <a:t>decaocto</a:t>
            </a:r>
            <a:r>
              <a:rPr lang="en-US" b="1" i="1" dirty="0"/>
              <a:t> (</a:t>
            </a:r>
            <a:r>
              <a:rPr lang="en-US" b="1" i="1" dirty="0" err="1"/>
              <a:t>Frivaldszky</a:t>
            </a:r>
            <a:r>
              <a:rPr lang="en-US" b="1" i="1" dirty="0"/>
              <a:t>, 1838)) –</a:t>
            </a:r>
            <a:endParaRPr lang="ru-RU" dirty="0"/>
          </a:p>
        </p:txBody>
      </p:sp>
      <p:pic>
        <p:nvPicPr>
          <p:cNvPr id="88066" name="Picture 2" descr="https://upload.wikimedia.org/wikipedia/commons/thumb/0/06/Streptopelia_decaocto_-balcony_-two-8.jpg/270px-Streptopelia_decaocto_-balcony_-two-8.jpg"/>
          <p:cNvPicPr>
            <a:picLocks noChangeAspect="1" noChangeArrowheads="1"/>
          </p:cNvPicPr>
          <p:nvPr/>
        </p:nvPicPr>
        <p:blipFill>
          <a:blip r:embed="rId2" cstate="print"/>
          <a:srcRect/>
          <a:stretch>
            <a:fillRect/>
          </a:stretch>
        </p:blipFill>
        <p:spPr bwMode="auto">
          <a:xfrm>
            <a:off x="827584" y="764704"/>
            <a:ext cx="2571750" cy="176212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err="1"/>
              <a:t>Лебідь-шипун</a:t>
            </a:r>
            <a:r>
              <a:rPr lang="ru-RU" b="1" dirty="0"/>
              <a:t> (</a:t>
            </a:r>
            <a:r>
              <a:rPr lang="en-US" b="1" i="1" dirty="0"/>
              <a:t>Cygnus </a:t>
            </a:r>
            <a:r>
              <a:rPr lang="en-US" b="1" i="1" dirty="0" err="1"/>
              <a:t>olor</a:t>
            </a:r>
            <a:r>
              <a:rPr lang="en-US" b="1" i="1" dirty="0"/>
              <a:t> (</a:t>
            </a:r>
            <a:r>
              <a:rPr lang="en-US" b="1" i="1" dirty="0" err="1"/>
              <a:t>Gmelin</a:t>
            </a:r>
            <a:r>
              <a:rPr lang="en-US" b="1" i="1" dirty="0"/>
              <a:t>, 1789)) – </a:t>
            </a:r>
            <a:endParaRPr lang="ru-RU" dirty="0"/>
          </a:p>
        </p:txBody>
      </p:sp>
      <p:pic>
        <p:nvPicPr>
          <p:cNvPr id="87042" name="Picture 2" descr="https://upload.wikimedia.org/wikipedia/commons/thumb/8/84/Cygnus_olor_Toronto.JPG/275px-Cygnus_olor_Toronto.JPG"/>
          <p:cNvPicPr>
            <a:picLocks noChangeAspect="1" noChangeArrowheads="1"/>
          </p:cNvPicPr>
          <p:nvPr/>
        </p:nvPicPr>
        <p:blipFill>
          <a:blip r:embed="rId2" cstate="print"/>
          <a:srcRect/>
          <a:stretch>
            <a:fillRect/>
          </a:stretch>
        </p:blipFill>
        <p:spPr bwMode="auto">
          <a:xfrm>
            <a:off x="323528" y="980728"/>
            <a:ext cx="2619375" cy="174307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200329"/>
          </a:xfrm>
          <a:prstGeom prst="rect">
            <a:avLst/>
          </a:prstGeom>
        </p:spPr>
        <p:txBody>
          <a:bodyPr>
            <a:spAutoFit/>
          </a:bodyPr>
          <a:lstStyle/>
          <a:p>
            <a:endParaRPr lang="ru-RU" dirty="0"/>
          </a:p>
          <a:p>
            <a:endParaRPr lang="ru-RU" dirty="0"/>
          </a:p>
          <a:p>
            <a:endParaRPr lang="ru-RU" dirty="0"/>
          </a:p>
          <a:p>
            <a:endParaRPr lang="ru-RU" dirty="0"/>
          </a:p>
        </p:txBody>
      </p:sp>
      <p:sp>
        <p:nvSpPr>
          <p:cNvPr id="13" name="Прямоугольник 12"/>
          <p:cNvSpPr/>
          <p:nvPr/>
        </p:nvSpPr>
        <p:spPr>
          <a:xfrm>
            <a:off x="0" y="4005064"/>
            <a:ext cx="4572000" cy="923330"/>
          </a:xfrm>
          <a:prstGeom prst="rect">
            <a:avLst/>
          </a:prstGeom>
        </p:spPr>
        <p:txBody>
          <a:bodyPr>
            <a:spAutoFit/>
          </a:bodyPr>
          <a:lstStyle/>
          <a:p>
            <a:endParaRPr lang="ru-RU" dirty="0"/>
          </a:p>
          <a:p>
            <a:r>
              <a:rPr lang="ru-RU" b="1" dirty="0"/>
              <a:t>Чернь чубата (</a:t>
            </a:r>
            <a:r>
              <a:rPr lang="en-US" b="1" i="1" dirty="0" err="1"/>
              <a:t>Aythya</a:t>
            </a:r>
            <a:r>
              <a:rPr lang="en-US" b="1" i="1" dirty="0"/>
              <a:t> </a:t>
            </a:r>
            <a:r>
              <a:rPr lang="en-US" b="1" i="1" dirty="0" err="1"/>
              <a:t>fuligula</a:t>
            </a:r>
            <a:r>
              <a:rPr lang="en-US" b="1" i="1" dirty="0"/>
              <a:t> (Linnaeus, 1758)) – </a:t>
            </a:r>
            <a:endParaRPr lang="ru-RU" dirty="0"/>
          </a:p>
        </p:txBody>
      </p:sp>
      <p:pic>
        <p:nvPicPr>
          <p:cNvPr id="86018" name="Picture 2" descr="Самець та самка"/>
          <p:cNvPicPr>
            <a:picLocks noChangeAspect="1" noChangeArrowheads="1"/>
          </p:cNvPicPr>
          <p:nvPr/>
        </p:nvPicPr>
        <p:blipFill>
          <a:blip r:embed="rId2" cstate="print"/>
          <a:srcRect/>
          <a:stretch>
            <a:fillRect/>
          </a:stretch>
        </p:blipFill>
        <p:spPr bwMode="auto">
          <a:xfrm>
            <a:off x="611560" y="908720"/>
            <a:ext cx="2286000" cy="31623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9144000" cy="4985980"/>
          </a:xfrm>
          <a:prstGeom prst="rect">
            <a:avLst/>
          </a:prstGeom>
        </p:spPr>
        <p:txBody>
          <a:bodyPr wrap="square">
            <a:spAutoFit/>
          </a:bodyPr>
          <a:lstStyle/>
          <a:p>
            <a:endParaRPr lang="ru-RU" dirty="0"/>
          </a:p>
          <a:p>
            <a:pPr algn="just"/>
            <a:r>
              <a:rPr lang="ru-RU" sz="2000" b="1" dirty="0" err="1"/>
              <a:t>Чужорідні</a:t>
            </a:r>
            <a:r>
              <a:rPr lang="ru-RU" sz="2000" b="1" dirty="0"/>
              <a:t> </a:t>
            </a:r>
            <a:r>
              <a:rPr lang="ru-RU" sz="2000" b="1" dirty="0" err="1"/>
              <a:t>види</a:t>
            </a:r>
            <a:r>
              <a:rPr lang="ru-RU" sz="2000" b="1" dirty="0"/>
              <a:t>, </a:t>
            </a:r>
            <a:r>
              <a:rPr lang="ru-RU" sz="2000" b="1" dirty="0" err="1"/>
              <a:t>адвентивні</a:t>
            </a:r>
            <a:r>
              <a:rPr lang="ru-RU" sz="2000" b="1" dirty="0"/>
              <a:t> </a:t>
            </a:r>
            <a:r>
              <a:rPr lang="ru-RU" sz="2000" b="1" dirty="0" err="1"/>
              <a:t>види</a:t>
            </a:r>
            <a:r>
              <a:rPr lang="ru-RU" sz="2000" b="1" dirty="0"/>
              <a:t> (</a:t>
            </a:r>
            <a:r>
              <a:rPr lang="ru-RU" sz="2000" b="1" dirty="0" err="1"/>
              <a:t>анг</a:t>
            </a:r>
            <a:r>
              <a:rPr lang="ru-RU" sz="2000" b="1" dirty="0"/>
              <a:t>. </a:t>
            </a:r>
            <a:r>
              <a:rPr lang="ru-RU" sz="2000" b="1" i="1" dirty="0" err="1"/>
              <a:t>alien</a:t>
            </a:r>
            <a:r>
              <a:rPr lang="ru-RU" sz="2000" b="1" i="1" dirty="0"/>
              <a:t> </a:t>
            </a:r>
            <a:r>
              <a:rPr lang="ru-RU" sz="2000" b="1" i="1" dirty="0" err="1"/>
              <a:t>species</a:t>
            </a:r>
            <a:r>
              <a:rPr lang="ru-RU" sz="2000" b="1" i="1" dirty="0"/>
              <a:t>) – </a:t>
            </a:r>
            <a:r>
              <a:rPr lang="ru-RU" sz="2000" b="1" i="1" dirty="0" err="1"/>
              <a:t>види</a:t>
            </a:r>
            <a:r>
              <a:rPr lang="ru-RU" sz="2000" b="1" i="1" dirty="0"/>
              <a:t> </a:t>
            </a:r>
            <a:r>
              <a:rPr lang="ru-RU" sz="2000" b="1" i="1" dirty="0" err="1"/>
              <a:t>живих</a:t>
            </a:r>
            <a:r>
              <a:rPr lang="ru-RU" sz="2000" b="1" i="1" dirty="0"/>
              <a:t> </a:t>
            </a:r>
            <a:r>
              <a:rPr lang="ru-RU" sz="2000" b="1" i="1" dirty="0" err="1"/>
              <a:t>організмів</a:t>
            </a:r>
            <a:r>
              <a:rPr lang="ru-RU" sz="2000" b="1" i="1" dirty="0"/>
              <a:t>, </a:t>
            </a:r>
            <a:r>
              <a:rPr lang="ru-RU" sz="2000" b="1" i="1" dirty="0" err="1"/>
              <a:t>що</a:t>
            </a:r>
            <a:r>
              <a:rPr lang="ru-RU" sz="2000" b="1" i="1" dirty="0"/>
              <a:t> </a:t>
            </a:r>
            <a:r>
              <a:rPr lang="ru-RU" sz="2000" b="1" i="1" dirty="0" err="1"/>
              <a:t>перебувають</a:t>
            </a:r>
            <a:r>
              <a:rPr lang="ru-RU" sz="2000" b="1" i="1" dirty="0"/>
              <a:t> у </a:t>
            </a:r>
            <a:r>
              <a:rPr lang="ru-RU" sz="2000" b="1" i="1" dirty="0" err="1"/>
              <a:t>складі</a:t>
            </a:r>
            <a:r>
              <a:rPr lang="ru-RU" sz="2000" b="1" i="1" dirty="0"/>
              <a:t> не </a:t>
            </a:r>
            <a:r>
              <a:rPr lang="ru-RU" sz="2000" b="1" i="1" dirty="0" err="1"/>
              <a:t>характерних</a:t>
            </a:r>
            <a:r>
              <a:rPr lang="ru-RU" sz="2000" b="1" i="1" dirty="0"/>
              <a:t> для них </a:t>
            </a:r>
            <a:r>
              <a:rPr lang="ru-RU" sz="2000" b="1" i="1" dirty="0" err="1"/>
              <a:t>угруповань</a:t>
            </a:r>
            <a:r>
              <a:rPr lang="ru-RU" sz="2000" b="1" i="1" dirty="0"/>
              <a:t>, </a:t>
            </a:r>
            <a:r>
              <a:rPr lang="ru-RU" sz="2000" b="1" i="1" dirty="0" err="1"/>
              <a:t>види</a:t>
            </a:r>
            <a:r>
              <a:rPr lang="ru-RU" sz="2000" b="1" i="1" dirty="0"/>
              <a:t> за межами </a:t>
            </a:r>
            <a:r>
              <a:rPr lang="ru-RU" sz="2000" b="1" i="1" dirty="0" err="1"/>
              <a:t>їхніх</a:t>
            </a:r>
            <a:r>
              <a:rPr lang="ru-RU" sz="2000" b="1" i="1" dirty="0"/>
              <a:t> </a:t>
            </a:r>
            <a:r>
              <a:rPr lang="ru-RU" sz="2000" b="1" i="1" dirty="0" err="1"/>
              <a:t>природних</a:t>
            </a:r>
            <a:r>
              <a:rPr lang="ru-RU" sz="2000" b="1" i="1" dirty="0"/>
              <a:t> </a:t>
            </a:r>
            <a:r>
              <a:rPr lang="ru-RU" sz="2000" b="1" i="1" dirty="0" err="1"/>
              <a:t>ареалів</a:t>
            </a:r>
            <a:r>
              <a:rPr lang="ru-RU" sz="2000" b="1" i="1" dirty="0"/>
              <a:t>. </a:t>
            </a:r>
          </a:p>
          <a:p>
            <a:pPr algn="just"/>
            <a:r>
              <a:rPr lang="ru-RU" sz="2000" b="1" dirty="0" err="1"/>
              <a:t>Інтродукований</a:t>
            </a:r>
            <a:r>
              <a:rPr lang="ru-RU" sz="2000" b="1" dirty="0"/>
              <a:t>, </a:t>
            </a:r>
            <a:r>
              <a:rPr lang="ru-RU" sz="2000" b="1" dirty="0" err="1"/>
              <a:t>чужорідний</a:t>
            </a:r>
            <a:r>
              <a:rPr lang="ru-RU" sz="2000" b="1" dirty="0"/>
              <a:t> вид, </a:t>
            </a:r>
            <a:r>
              <a:rPr lang="ru-RU" sz="2000" b="1" dirty="0" err="1"/>
              <a:t>або</a:t>
            </a:r>
            <a:r>
              <a:rPr lang="ru-RU" sz="2000" b="1" dirty="0"/>
              <a:t> </a:t>
            </a:r>
            <a:r>
              <a:rPr lang="ru-RU" sz="2000" b="1" dirty="0" err="1"/>
              <a:t>алохтонний</a:t>
            </a:r>
            <a:r>
              <a:rPr lang="ru-RU" sz="2000" b="1" dirty="0"/>
              <a:t> вид (</a:t>
            </a:r>
            <a:r>
              <a:rPr lang="ru-RU" sz="2000" b="1" dirty="0" err="1"/>
              <a:t>від</a:t>
            </a:r>
            <a:r>
              <a:rPr lang="ru-RU" sz="2000" b="1" dirty="0"/>
              <a:t> англ. </a:t>
            </a:r>
            <a:r>
              <a:rPr lang="ru-RU" sz="2000" b="1" i="1" dirty="0" err="1"/>
              <a:t>і</a:t>
            </a:r>
            <a:r>
              <a:rPr lang="en-US" sz="2000" b="1" i="1" dirty="0" err="1"/>
              <a:t>ntroduced</a:t>
            </a:r>
            <a:r>
              <a:rPr lang="en-US" sz="2000" b="1" i="1" dirty="0"/>
              <a:t> species) – </a:t>
            </a:r>
            <a:r>
              <a:rPr lang="ru-RU" sz="2000" b="1" i="1" dirty="0"/>
              <a:t>у </a:t>
            </a:r>
            <a:r>
              <a:rPr lang="ru-RU" sz="2000" b="1" i="1" dirty="0" err="1"/>
              <a:t>біології</a:t>
            </a:r>
            <a:r>
              <a:rPr lang="ru-RU" sz="2000" b="1" i="1" dirty="0"/>
              <a:t> </a:t>
            </a:r>
            <a:r>
              <a:rPr lang="ru-RU" sz="2000" b="1" i="1" dirty="0" err="1"/>
              <a:t>організм</a:t>
            </a:r>
            <a:r>
              <a:rPr lang="ru-RU" sz="2000" b="1" i="1" dirty="0"/>
              <a:t> </a:t>
            </a:r>
            <a:r>
              <a:rPr lang="ru-RU" sz="2000" b="1" i="1" dirty="0" err="1"/>
              <a:t>некорінний</a:t>
            </a:r>
            <a:r>
              <a:rPr lang="ru-RU" sz="2000" b="1" i="1" dirty="0"/>
              <a:t>, не </a:t>
            </a:r>
            <a:r>
              <a:rPr lang="ru-RU" sz="2000" b="1" i="1" dirty="0" err="1"/>
              <a:t>властивий</a:t>
            </a:r>
            <a:r>
              <a:rPr lang="ru-RU" sz="2000" b="1" i="1" dirty="0"/>
              <a:t> </a:t>
            </a:r>
            <a:r>
              <a:rPr lang="ru-RU" sz="2000" b="1" i="1" dirty="0" err="1"/>
              <a:t>цій</a:t>
            </a:r>
            <a:r>
              <a:rPr lang="ru-RU" sz="2000" b="1" i="1" dirty="0"/>
              <a:t> </a:t>
            </a:r>
            <a:r>
              <a:rPr lang="ru-RU" sz="2000" b="1" i="1" dirty="0" err="1"/>
              <a:t>території</a:t>
            </a:r>
            <a:r>
              <a:rPr lang="ru-RU" sz="2000" b="1" i="1" dirty="0"/>
              <a:t>, </a:t>
            </a:r>
            <a:r>
              <a:rPr lang="ru-RU" sz="2000" b="1" i="1" dirty="0" err="1"/>
              <a:t>навмисно</a:t>
            </a:r>
            <a:r>
              <a:rPr lang="ru-RU" sz="2000" b="1" i="1" dirty="0"/>
              <a:t> </a:t>
            </a:r>
            <a:r>
              <a:rPr lang="ru-RU" sz="2000" b="1" i="1" dirty="0" err="1"/>
              <a:t>або</a:t>
            </a:r>
            <a:r>
              <a:rPr lang="ru-RU" sz="2000" b="1" i="1" dirty="0"/>
              <a:t> </a:t>
            </a:r>
            <a:r>
              <a:rPr lang="ru-RU" sz="2000" b="1" i="1" dirty="0" err="1"/>
              <a:t>випадково</a:t>
            </a:r>
            <a:r>
              <a:rPr lang="ru-RU" sz="2000" b="1" i="1" dirty="0"/>
              <a:t> </a:t>
            </a:r>
            <a:r>
              <a:rPr lang="ru-RU" sz="2000" b="1" i="1" dirty="0" err="1"/>
              <a:t>завезений</a:t>
            </a:r>
            <a:r>
              <a:rPr lang="ru-RU" sz="2000" b="1" i="1" dirty="0"/>
              <a:t> на </a:t>
            </a:r>
            <a:r>
              <a:rPr lang="ru-RU" sz="2000" b="1" i="1" dirty="0" err="1"/>
              <a:t>нове</a:t>
            </a:r>
            <a:r>
              <a:rPr lang="ru-RU" sz="2000" b="1" i="1" dirty="0"/>
              <a:t> </a:t>
            </a:r>
            <a:r>
              <a:rPr lang="ru-RU" sz="2000" b="1" i="1" dirty="0" err="1"/>
              <a:t>місце</a:t>
            </a:r>
            <a:r>
              <a:rPr lang="ru-RU" sz="2000" b="1" i="1" dirty="0"/>
              <a:t> </a:t>
            </a:r>
            <a:r>
              <a:rPr lang="ru-RU" sz="2000" b="1" i="1" dirty="0" err="1"/>
              <a:t>внаслідок</a:t>
            </a:r>
            <a:r>
              <a:rPr lang="ru-RU" sz="2000" b="1" i="1" dirty="0"/>
              <a:t> </a:t>
            </a:r>
            <a:r>
              <a:rPr lang="ru-RU" sz="2000" b="1" i="1" dirty="0" err="1"/>
              <a:t>людської</a:t>
            </a:r>
            <a:r>
              <a:rPr lang="ru-RU" sz="2000" b="1" i="1" dirty="0"/>
              <a:t> </a:t>
            </a:r>
            <a:r>
              <a:rPr lang="ru-RU" sz="2000" b="1" i="1" dirty="0" err="1"/>
              <a:t>діяльності</a:t>
            </a:r>
            <a:r>
              <a:rPr lang="ru-RU" sz="2000" b="1" i="1" dirty="0"/>
              <a:t>. </a:t>
            </a:r>
          </a:p>
          <a:p>
            <a:pPr algn="just"/>
            <a:r>
              <a:rPr lang="ru-RU" sz="2000" b="1" dirty="0" err="1"/>
              <a:t>Найвідоміші</a:t>
            </a:r>
            <a:r>
              <a:rPr lang="ru-RU" sz="2000" b="1" dirty="0"/>
              <a:t> </a:t>
            </a:r>
            <a:r>
              <a:rPr lang="ru-RU" sz="2000" b="1" dirty="0" err="1"/>
              <a:t>біологічні</a:t>
            </a:r>
            <a:r>
              <a:rPr lang="ru-RU" sz="2000" b="1" dirty="0"/>
              <a:t> </a:t>
            </a:r>
            <a:r>
              <a:rPr lang="ru-RU" sz="2000" b="1" dirty="0" err="1"/>
              <a:t>інвазії</a:t>
            </a:r>
            <a:r>
              <a:rPr lang="ru-RU" sz="2000" b="1" dirty="0"/>
              <a:t> в </a:t>
            </a:r>
            <a:r>
              <a:rPr lang="ru-RU" sz="2000" b="1" dirty="0" err="1"/>
              <a:t>Україні</a:t>
            </a:r>
            <a:r>
              <a:rPr lang="ru-RU" sz="2000" b="1" dirty="0"/>
              <a:t>: </a:t>
            </a:r>
            <a:r>
              <a:rPr lang="ru-RU" sz="2000" b="1" dirty="0" err="1"/>
              <a:t>поява</a:t>
            </a:r>
            <a:r>
              <a:rPr lang="ru-RU" sz="2000" b="1" dirty="0"/>
              <a:t> </a:t>
            </a:r>
            <a:r>
              <a:rPr lang="ru-RU" sz="2000" b="1" dirty="0" err="1"/>
              <a:t>пацюка</a:t>
            </a:r>
            <a:r>
              <a:rPr lang="ru-RU" sz="2000" b="1" dirty="0"/>
              <a:t> </a:t>
            </a:r>
            <a:r>
              <a:rPr lang="ru-RU" sz="2000" b="1" dirty="0" err="1"/>
              <a:t>мандрівного</a:t>
            </a:r>
            <a:r>
              <a:rPr lang="ru-RU" sz="2000" b="1" dirty="0"/>
              <a:t> (</a:t>
            </a:r>
            <a:r>
              <a:rPr lang="ru-RU" sz="2000" b="1" dirty="0" err="1"/>
              <a:t>сірого</a:t>
            </a:r>
            <a:r>
              <a:rPr lang="ru-RU" sz="2000" b="1" dirty="0"/>
              <a:t>) </a:t>
            </a:r>
            <a:r>
              <a:rPr lang="ru-RU" sz="2000" b="1" dirty="0" err="1"/>
              <a:t>в</a:t>
            </a:r>
            <a:r>
              <a:rPr lang="ru-RU" sz="2000" b="1" dirty="0"/>
              <a:t> </a:t>
            </a:r>
            <a:r>
              <a:rPr lang="ru-RU" sz="2000" b="1" dirty="0" err="1"/>
              <a:t>середині</a:t>
            </a:r>
            <a:r>
              <a:rPr lang="ru-RU" sz="2000" b="1" dirty="0"/>
              <a:t> ХІХ ст., </a:t>
            </a:r>
            <a:r>
              <a:rPr lang="ru-RU" sz="2000" b="1" dirty="0" err="1"/>
              <a:t>багаторазові</a:t>
            </a:r>
            <a:r>
              <a:rPr lang="ru-RU" sz="2000" b="1" dirty="0"/>
              <a:t> </a:t>
            </a:r>
            <a:r>
              <a:rPr lang="ru-RU" sz="2000" b="1" dirty="0" err="1"/>
              <a:t>появи</a:t>
            </a:r>
            <a:r>
              <a:rPr lang="ru-RU" sz="2000" b="1" dirty="0"/>
              <a:t> </a:t>
            </a:r>
            <a:r>
              <a:rPr lang="ru-RU" sz="2000" b="1" dirty="0" err="1"/>
              <a:t>чужорідних</a:t>
            </a:r>
            <a:r>
              <a:rPr lang="ru-RU" sz="2000" b="1" dirty="0"/>
              <a:t> </a:t>
            </a:r>
            <a:r>
              <a:rPr lang="ru-RU" sz="2000" b="1" dirty="0" err="1"/>
              <a:t>вірусних</a:t>
            </a:r>
            <a:r>
              <a:rPr lang="ru-RU" sz="2000" b="1" dirty="0"/>
              <a:t> </a:t>
            </a:r>
            <a:r>
              <a:rPr lang="ru-RU" sz="2000" b="1" dirty="0" err="1"/>
              <a:t>захворювань</a:t>
            </a:r>
            <a:r>
              <a:rPr lang="ru-RU" sz="2000" b="1" dirty="0"/>
              <a:t>, </a:t>
            </a:r>
            <a:r>
              <a:rPr lang="ru-RU" sz="2000" b="1" dirty="0" err="1"/>
              <a:t>розселення</a:t>
            </a:r>
            <a:r>
              <a:rPr lang="ru-RU" sz="2000" b="1" dirty="0"/>
              <a:t> </a:t>
            </a:r>
            <a:r>
              <a:rPr lang="ru-RU" sz="2000" b="1" dirty="0" err="1"/>
              <a:t>колорадського</a:t>
            </a:r>
            <a:r>
              <a:rPr lang="ru-RU" sz="2000" b="1" dirty="0"/>
              <a:t> жука, </a:t>
            </a:r>
            <a:r>
              <a:rPr lang="ru-RU" sz="2000" b="1" dirty="0" err="1"/>
              <a:t>розселення</a:t>
            </a:r>
            <a:r>
              <a:rPr lang="ru-RU" sz="2000" b="1" dirty="0"/>
              <a:t> </a:t>
            </a:r>
            <a:r>
              <a:rPr lang="ru-RU" sz="2000" b="1" dirty="0" err="1"/>
              <a:t>амброзії</a:t>
            </a:r>
            <a:r>
              <a:rPr lang="ru-RU" sz="2000" b="1" dirty="0"/>
              <a:t> </a:t>
            </a:r>
            <a:r>
              <a:rPr lang="ru-RU" sz="2000" b="1" dirty="0" err="1"/>
              <a:t>полинолистої</a:t>
            </a:r>
            <a:r>
              <a:rPr lang="ru-RU" sz="2000" b="1" dirty="0"/>
              <a:t>, </a:t>
            </a:r>
            <a:r>
              <a:rPr lang="ru-RU" sz="2000" b="1" dirty="0" err="1"/>
              <a:t>завезення</a:t>
            </a:r>
            <a:r>
              <a:rPr lang="ru-RU" sz="2000" b="1" dirty="0"/>
              <a:t> </a:t>
            </a:r>
            <a:r>
              <a:rPr lang="ru-RU" sz="2000" b="1" dirty="0" err="1"/>
              <a:t>морських</a:t>
            </a:r>
            <a:r>
              <a:rPr lang="ru-RU" sz="2000" b="1" dirty="0"/>
              <a:t> </a:t>
            </a:r>
            <a:r>
              <a:rPr lang="ru-RU" sz="2000" b="1" dirty="0" err="1"/>
              <a:t>безхребетних</a:t>
            </a:r>
            <a:r>
              <a:rPr lang="ru-RU" sz="2000" b="1" dirty="0"/>
              <a:t> (напр., </a:t>
            </a:r>
            <a:r>
              <a:rPr lang="ru-RU" sz="2000" b="1" dirty="0" err="1"/>
              <a:t>рапани</a:t>
            </a:r>
            <a:r>
              <a:rPr lang="ru-RU" sz="2000" b="1" dirty="0"/>
              <a:t>) </a:t>
            </a:r>
            <a:r>
              <a:rPr lang="ru-RU" sz="2000" b="1" dirty="0" err="1"/>
              <a:t>з</a:t>
            </a:r>
            <a:r>
              <a:rPr lang="ru-RU" sz="2000" b="1" dirty="0"/>
              <a:t> </a:t>
            </a:r>
            <a:r>
              <a:rPr lang="ru-RU" sz="2000" b="1" dirty="0" err="1"/>
              <a:t>баластними</a:t>
            </a:r>
            <a:r>
              <a:rPr lang="ru-RU" sz="2000" b="1" dirty="0"/>
              <a:t> водами. </a:t>
            </a:r>
          </a:p>
          <a:p>
            <a:pPr algn="just"/>
            <a:r>
              <a:rPr lang="ru-RU" sz="2000" b="1" dirty="0" err="1"/>
              <a:t>Інтродукція</a:t>
            </a:r>
            <a:r>
              <a:rPr lang="ru-RU" sz="2000" b="1" dirty="0"/>
              <a:t> – </a:t>
            </a:r>
            <a:r>
              <a:rPr lang="ru-RU" sz="2000" b="1" dirty="0" err="1"/>
              <a:t>свідоме</a:t>
            </a:r>
            <a:r>
              <a:rPr lang="ru-RU" sz="2000" b="1" dirty="0"/>
              <a:t> </a:t>
            </a:r>
            <a:r>
              <a:rPr lang="ru-RU" sz="2000" b="1" dirty="0" err="1"/>
              <a:t>штучне</a:t>
            </a:r>
            <a:r>
              <a:rPr lang="ru-RU" sz="2000" b="1" dirty="0"/>
              <a:t> </a:t>
            </a:r>
            <a:r>
              <a:rPr lang="ru-RU" sz="2000" b="1" dirty="0" err="1"/>
              <a:t>вирощування</a:t>
            </a:r>
            <a:r>
              <a:rPr lang="ru-RU" sz="2000" b="1" dirty="0"/>
              <a:t> </a:t>
            </a:r>
            <a:r>
              <a:rPr lang="ru-RU" sz="2000" b="1" dirty="0" err="1"/>
              <a:t>завезеної</a:t>
            </a:r>
            <a:r>
              <a:rPr lang="ru-RU" sz="2000" b="1" dirty="0"/>
              <a:t> </a:t>
            </a:r>
            <a:r>
              <a:rPr lang="ru-RU" sz="2000" b="1" dirty="0" err="1"/>
              <a:t>рослини</a:t>
            </a:r>
            <a:r>
              <a:rPr lang="ru-RU" sz="2000" b="1" dirty="0"/>
              <a:t> у </a:t>
            </a:r>
            <a:r>
              <a:rPr lang="ru-RU" sz="2000" b="1" dirty="0" err="1"/>
              <a:t>нових</a:t>
            </a:r>
            <a:r>
              <a:rPr lang="ru-RU" sz="2000" b="1" dirty="0"/>
              <a:t> для </a:t>
            </a:r>
            <a:r>
              <a:rPr lang="ru-RU" sz="2000" b="1" dirty="0" err="1"/>
              <a:t>неї</a:t>
            </a:r>
            <a:r>
              <a:rPr lang="ru-RU" sz="2000" b="1" dirty="0"/>
              <a:t> </a:t>
            </a:r>
            <a:r>
              <a:rPr lang="ru-RU" sz="2000" b="1" dirty="0" err="1"/>
              <a:t>кліматичних</a:t>
            </a:r>
            <a:r>
              <a:rPr lang="ru-RU" sz="2000" b="1" dirty="0"/>
              <a:t> </a:t>
            </a:r>
            <a:r>
              <a:rPr lang="ru-RU" sz="2000" b="1" dirty="0" err="1"/>
              <a:t>умовах</a:t>
            </a:r>
            <a:r>
              <a:rPr lang="ru-RU" sz="2000" b="1" dirty="0"/>
              <a:t> </a:t>
            </a:r>
            <a:r>
              <a:rPr lang="ru-RU" sz="2000" b="1" dirty="0" err="1"/>
              <a:t>або</a:t>
            </a:r>
            <a:r>
              <a:rPr lang="ru-RU" sz="2000" b="1" dirty="0"/>
              <a:t> </a:t>
            </a:r>
            <a:r>
              <a:rPr lang="ru-RU" sz="2000" b="1" dirty="0" err="1"/>
              <a:t>переселення</a:t>
            </a:r>
            <a:r>
              <a:rPr lang="ru-RU" sz="2000" b="1" dirty="0"/>
              <a:t> </a:t>
            </a:r>
            <a:r>
              <a:rPr lang="ru-RU" sz="2000" b="1" dirty="0" err="1"/>
              <a:t>окремих</a:t>
            </a:r>
            <a:r>
              <a:rPr lang="ru-RU" sz="2000" b="1" dirty="0"/>
              <a:t> </a:t>
            </a:r>
            <a:r>
              <a:rPr lang="ru-RU" sz="2000" b="1" dirty="0" err="1"/>
              <a:t>видів</a:t>
            </a:r>
            <a:r>
              <a:rPr lang="ru-RU" sz="2000" b="1" dirty="0"/>
              <a:t> </a:t>
            </a:r>
            <a:r>
              <a:rPr lang="ru-RU" sz="2000" b="1" dirty="0" err="1"/>
              <a:t>тварин</a:t>
            </a:r>
            <a:r>
              <a:rPr lang="ru-RU" sz="2000" b="1" dirty="0"/>
              <a:t> за </a:t>
            </a:r>
            <a:r>
              <a:rPr lang="ru-RU" sz="2000" b="1" dirty="0" err="1"/>
              <a:t>межі</a:t>
            </a:r>
            <a:r>
              <a:rPr lang="ru-RU" sz="2000" b="1" dirty="0"/>
              <a:t> </a:t>
            </a:r>
            <a:r>
              <a:rPr lang="ru-RU" sz="2000" b="1" dirty="0" err="1"/>
              <a:t>їхнього</a:t>
            </a:r>
            <a:r>
              <a:rPr lang="ru-RU" sz="2000" b="1" dirty="0"/>
              <a:t> природного ареалу та </a:t>
            </a:r>
            <a:r>
              <a:rPr lang="ru-RU" sz="2000" b="1" dirty="0" err="1"/>
              <a:t>їхнє</a:t>
            </a:r>
            <a:r>
              <a:rPr lang="ru-RU" sz="2000" b="1" dirty="0"/>
              <a:t> </a:t>
            </a:r>
            <a:r>
              <a:rPr lang="ru-RU" sz="2000" b="1" dirty="0" err="1"/>
              <a:t>пристосування</a:t>
            </a:r>
            <a:r>
              <a:rPr lang="ru-RU" sz="2000" b="1" dirty="0"/>
              <a:t> до </a:t>
            </a:r>
            <a:r>
              <a:rPr lang="ru-RU" sz="2000" b="1" dirty="0" err="1"/>
              <a:t>нових</a:t>
            </a:r>
            <a:r>
              <a:rPr lang="ru-RU" sz="2000" b="1" dirty="0"/>
              <a:t> умов. </a:t>
            </a:r>
            <a:endParaRPr lang="ru-RU"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200329"/>
          </a:xfrm>
          <a:prstGeom prst="rect">
            <a:avLst/>
          </a:prstGeom>
        </p:spPr>
        <p:txBody>
          <a:bodyPr>
            <a:spAutoFit/>
          </a:bodyPr>
          <a:lstStyle/>
          <a:p>
            <a:endParaRPr lang="ru-RU" dirty="0"/>
          </a:p>
          <a:p>
            <a:endParaRPr lang="ru-RU" dirty="0"/>
          </a:p>
          <a:p>
            <a:endParaRPr lang="ru-RU" dirty="0"/>
          </a:p>
          <a:p>
            <a:endParaRPr lang="ru-RU" dirty="0"/>
          </a:p>
        </p:txBody>
      </p:sp>
      <p:sp>
        <p:nvSpPr>
          <p:cNvPr id="13" name="Прямоугольник 12"/>
          <p:cNvSpPr/>
          <p:nvPr/>
        </p:nvSpPr>
        <p:spPr>
          <a:xfrm>
            <a:off x="0" y="3140968"/>
            <a:ext cx="4572000" cy="1200329"/>
          </a:xfrm>
          <a:prstGeom prst="rect">
            <a:avLst/>
          </a:prstGeom>
        </p:spPr>
        <p:txBody>
          <a:bodyPr>
            <a:spAutoFit/>
          </a:bodyPr>
          <a:lstStyle/>
          <a:p>
            <a:endParaRPr lang="ru-RU" dirty="0"/>
          </a:p>
          <a:p>
            <a:endParaRPr lang="ru-RU" dirty="0"/>
          </a:p>
          <a:p>
            <a:r>
              <a:rPr lang="ru-RU" b="1" dirty="0"/>
              <a:t>Великий </a:t>
            </a:r>
            <a:r>
              <a:rPr lang="ru-RU" b="1" dirty="0" err="1"/>
              <a:t>пісочник</a:t>
            </a:r>
            <a:r>
              <a:rPr lang="ru-RU" b="1" dirty="0"/>
              <a:t> (</a:t>
            </a:r>
            <a:r>
              <a:rPr lang="en-US" b="1" i="1" dirty="0" err="1"/>
              <a:t>Charadrius</a:t>
            </a:r>
            <a:r>
              <a:rPr lang="en-US" b="1" i="1" dirty="0"/>
              <a:t> </a:t>
            </a:r>
            <a:r>
              <a:rPr lang="en-US" b="1" i="1" dirty="0" err="1"/>
              <a:t>hiaticula</a:t>
            </a:r>
            <a:r>
              <a:rPr lang="en-US" b="1" i="1" dirty="0"/>
              <a:t> Linnaeus, 1758) – </a:t>
            </a:r>
            <a:endParaRPr lang="ru-RU" dirty="0"/>
          </a:p>
        </p:txBody>
      </p:sp>
      <p:pic>
        <p:nvPicPr>
          <p:cNvPr id="84994" name="Picture 2" descr="Пісочник великий (зуйок великий) (Charadrius hiaticula Linnaeus, 1758)"/>
          <p:cNvPicPr>
            <a:picLocks noChangeAspect="1" noChangeArrowheads="1"/>
          </p:cNvPicPr>
          <p:nvPr/>
        </p:nvPicPr>
        <p:blipFill>
          <a:blip r:embed="rId2" cstate="print"/>
          <a:srcRect/>
          <a:stretch>
            <a:fillRect/>
          </a:stretch>
        </p:blipFill>
        <p:spPr bwMode="auto">
          <a:xfrm>
            <a:off x="611560" y="1124744"/>
            <a:ext cx="3362325" cy="2667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2420888"/>
            <a:ext cx="4572000" cy="1200329"/>
          </a:xfrm>
          <a:prstGeom prst="rect">
            <a:avLst/>
          </a:prstGeom>
        </p:spPr>
        <p:txBody>
          <a:bodyPr>
            <a:spAutoFit/>
          </a:bodyPr>
          <a:lstStyle/>
          <a:p>
            <a:endParaRPr lang="ru-RU" dirty="0"/>
          </a:p>
          <a:p>
            <a:endParaRPr lang="ru-RU" dirty="0"/>
          </a:p>
          <a:p>
            <a:endParaRPr lang="ru-RU" dirty="0"/>
          </a:p>
          <a:p>
            <a:endParaRPr lang="ru-RU" dirty="0"/>
          </a:p>
        </p:txBody>
      </p:sp>
      <p:sp>
        <p:nvSpPr>
          <p:cNvPr id="13" name="Прямоугольник 12"/>
          <p:cNvSpPr/>
          <p:nvPr/>
        </p:nvSpPr>
        <p:spPr>
          <a:xfrm>
            <a:off x="0" y="2060848"/>
            <a:ext cx="4572000" cy="1477328"/>
          </a:xfrm>
          <a:prstGeom prst="rect">
            <a:avLst/>
          </a:prstGeom>
        </p:spPr>
        <p:txBody>
          <a:bodyPr>
            <a:spAutoFit/>
          </a:bodyPr>
          <a:lstStyle/>
          <a:p>
            <a:endParaRPr lang="ru-RU" dirty="0"/>
          </a:p>
          <a:p>
            <a:endParaRPr lang="ru-RU" dirty="0"/>
          </a:p>
          <a:p>
            <a:endParaRPr lang="ru-RU" dirty="0"/>
          </a:p>
          <a:p>
            <a:r>
              <a:rPr lang="ru-RU" b="1" dirty="0" err="1"/>
              <a:t>Жовтоногий</a:t>
            </a:r>
            <a:r>
              <a:rPr lang="ru-RU" b="1" dirty="0"/>
              <a:t> </a:t>
            </a:r>
            <a:r>
              <a:rPr lang="ru-RU" b="1" dirty="0" err="1"/>
              <a:t>мартин</a:t>
            </a:r>
            <a:r>
              <a:rPr lang="ru-RU" b="1" dirty="0"/>
              <a:t> (</a:t>
            </a:r>
            <a:r>
              <a:rPr lang="en-US" b="1" i="1" dirty="0" err="1"/>
              <a:t>Larus</a:t>
            </a:r>
            <a:r>
              <a:rPr lang="en-US" b="1" i="1" dirty="0"/>
              <a:t> </a:t>
            </a:r>
            <a:r>
              <a:rPr lang="en-US" b="1" i="1" dirty="0" err="1"/>
              <a:t>cachinnans</a:t>
            </a:r>
            <a:r>
              <a:rPr lang="en-US" b="1" i="1" dirty="0"/>
              <a:t> Pallas, 1811) – </a:t>
            </a:r>
            <a:endParaRPr lang="ru-RU" dirty="0"/>
          </a:p>
        </p:txBody>
      </p:sp>
      <p:pic>
        <p:nvPicPr>
          <p:cNvPr id="83970" name="Picture 2" descr="https://upload.wikimedia.org/wikipedia/commons/thumb/3/33/Larus_cachinnans_3_%28Marek_Szczepanek%29.jpg/260px-Larus_cachinnans_3_%28Marek_Szczepanek%29.jpg"/>
          <p:cNvPicPr>
            <a:picLocks noChangeAspect="1" noChangeArrowheads="1"/>
          </p:cNvPicPr>
          <p:nvPr/>
        </p:nvPicPr>
        <p:blipFill>
          <a:blip r:embed="rId2" cstate="print"/>
          <a:srcRect/>
          <a:stretch>
            <a:fillRect/>
          </a:stretch>
        </p:blipFill>
        <p:spPr bwMode="auto">
          <a:xfrm>
            <a:off x="899592" y="1052736"/>
            <a:ext cx="2476500" cy="15906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4005064"/>
            <a:ext cx="4572000" cy="923330"/>
          </a:xfrm>
          <a:prstGeom prst="rect">
            <a:avLst/>
          </a:prstGeom>
        </p:spPr>
        <p:txBody>
          <a:bodyPr>
            <a:spAutoFit/>
          </a:bodyPr>
          <a:lstStyle/>
          <a:p>
            <a:endParaRPr lang="ru-RU" dirty="0"/>
          </a:p>
          <a:p>
            <a:r>
              <a:rPr lang="ru-RU" b="1" dirty="0"/>
              <a:t>Баклан великий (</a:t>
            </a:r>
            <a:r>
              <a:rPr lang="en-US" b="1" i="1" dirty="0" err="1"/>
              <a:t>Phalacrocorax</a:t>
            </a:r>
            <a:r>
              <a:rPr lang="en-US" b="1" i="1" dirty="0"/>
              <a:t> </a:t>
            </a:r>
            <a:r>
              <a:rPr lang="en-US" b="1" i="1" dirty="0" err="1"/>
              <a:t>carbo</a:t>
            </a:r>
            <a:r>
              <a:rPr lang="en-US" b="1" i="1" dirty="0"/>
              <a:t> (Linnaeus, 1758)) – </a:t>
            </a:r>
            <a:endParaRPr lang="ru-RU" dirty="0"/>
          </a:p>
        </p:txBody>
      </p:sp>
      <p:sp>
        <p:nvSpPr>
          <p:cNvPr id="13" name="Прямоугольник 12"/>
          <p:cNvSpPr/>
          <p:nvPr/>
        </p:nvSpPr>
        <p:spPr>
          <a:xfrm>
            <a:off x="0" y="2060848"/>
            <a:ext cx="4572000" cy="923330"/>
          </a:xfrm>
          <a:prstGeom prst="rect">
            <a:avLst/>
          </a:prstGeom>
        </p:spPr>
        <p:txBody>
          <a:bodyPr>
            <a:spAutoFit/>
          </a:bodyPr>
          <a:lstStyle/>
          <a:p>
            <a:endParaRPr lang="ru-RU" dirty="0"/>
          </a:p>
          <a:p>
            <a:endParaRPr lang="ru-RU" dirty="0"/>
          </a:p>
          <a:p>
            <a:endParaRPr lang="ru-RU" dirty="0"/>
          </a:p>
        </p:txBody>
      </p:sp>
      <p:pic>
        <p:nvPicPr>
          <p:cNvPr id="82946" name="Picture 2" descr="Великий баклан"/>
          <p:cNvPicPr>
            <a:picLocks noChangeAspect="1" noChangeArrowheads="1"/>
          </p:cNvPicPr>
          <p:nvPr/>
        </p:nvPicPr>
        <p:blipFill>
          <a:blip r:embed="rId2" cstate="print"/>
          <a:srcRect/>
          <a:stretch>
            <a:fillRect/>
          </a:stretch>
        </p:blipFill>
        <p:spPr bwMode="auto">
          <a:xfrm>
            <a:off x="899592" y="620688"/>
            <a:ext cx="2476500" cy="371475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3861048"/>
            <a:ext cx="4572000" cy="923330"/>
          </a:xfrm>
          <a:prstGeom prst="rect">
            <a:avLst/>
          </a:prstGeom>
        </p:spPr>
        <p:txBody>
          <a:bodyPr>
            <a:spAutoFit/>
          </a:bodyPr>
          <a:lstStyle/>
          <a:p>
            <a:endParaRPr lang="ru-RU" dirty="0"/>
          </a:p>
          <a:p>
            <a:r>
              <a:rPr lang="ru-RU" b="1" dirty="0" err="1"/>
              <a:t>Крех</a:t>
            </a:r>
            <a:r>
              <a:rPr lang="ru-RU" b="1" dirty="0"/>
              <a:t> великий (</a:t>
            </a:r>
            <a:r>
              <a:rPr lang="en-US" b="1" i="1" dirty="0" err="1"/>
              <a:t>Mergus</a:t>
            </a:r>
            <a:r>
              <a:rPr lang="en-US" b="1" i="1" dirty="0"/>
              <a:t> merganser Linnaeus, 1758) – </a:t>
            </a:r>
            <a:endParaRPr lang="ru-RU" dirty="0"/>
          </a:p>
        </p:txBody>
      </p:sp>
      <p:pic>
        <p:nvPicPr>
          <p:cNvPr id="81922" name="Picture 2" descr="M. m. merganser, самка"/>
          <p:cNvPicPr>
            <a:picLocks noChangeAspect="1" noChangeArrowheads="1"/>
          </p:cNvPicPr>
          <p:nvPr/>
        </p:nvPicPr>
        <p:blipFill>
          <a:blip r:embed="rId2" cstate="print"/>
          <a:srcRect/>
          <a:stretch>
            <a:fillRect/>
          </a:stretch>
        </p:blipFill>
        <p:spPr bwMode="auto">
          <a:xfrm>
            <a:off x="971600" y="0"/>
            <a:ext cx="2457450" cy="3505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2276872"/>
            <a:ext cx="4572000" cy="1200329"/>
          </a:xfrm>
          <a:prstGeom prst="rect">
            <a:avLst/>
          </a:prstGeom>
        </p:spPr>
        <p:txBody>
          <a:bodyPr>
            <a:spAutoFit/>
          </a:bodyPr>
          <a:lstStyle/>
          <a:p>
            <a:endParaRPr lang="ru-RU" dirty="0"/>
          </a:p>
          <a:p>
            <a:endParaRPr lang="ru-RU" dirty="0"/>
          </a:p>
          <a:p>
            <a:r>
              <a:rPr lang="fi-FI" b="1" dirty="0"/>
              <a:t>Пухівка (</a:t>
            </a:r>
            <a:r>
              <a:rPr lang="fi-FI" b="1" i="1" dirty="0"/>
              <a:t>Somateria mollissima (Linnaeus, 1758)) – </a:t>
            </a:r>
            <a:endParaRPr lang="ru-RU" dirty="0"/>
          </a:p>
        </p:txBody>
      </p:sp>
      <p:pic>
        <p:nvPicPr>
          <p:cNvPr id="80898" name="Picture 2" descr="Самець і самка"/>
          <p:cNvPicPr>
            <a:picLocks noChangeAspect="1" noChangeArrowheads="1"/>
          </p:cNvPicPr>
          <p:nvPr/>
        </p:nvPicPr>
        <p:blipFill>
          <a:blip r:embed="rId2" cstate="print"/>
          <a:srcRect/>
          <a:stretch>
            <a:fillRect/>
          </a:stretch>
        </p:blipFill>
        <p:spPr bwMode="auto">
          <a:xfrm>
            <a:off x="467544" y="620688"/>
            <a:ext cx="2457450" cy="1676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987824" y="4221088"/>
            <a:ext cx="158417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2924944"/>
            <a:ext cx="4572000" cy="1477328"/>
          </a:xfrm>
          <a:prstGeom prst="rect">
            <a:avLst/>
          </a:prstGeom>
        </p:spPr>
        <p:txBody>
          <a:bodyPr>
            <a:spAutoFit/>
          </a:bodyPr>
          <a:lstStyle/>
          <a:p>
            <a:endParaRPr lang="ru-RU" dirty="0"/>
          </a:p>
          <a:p>
            <a:endParaRPr lang="ru-RU" dirty="0"/>
          </a:p>
          <a:p>
            <a:endParaRPr lang="ru-RU" dirty="0"/>
          </a:p>
          <a:p>
            <a:r>
              <a:rPr lang="ru-RU" b="1" dirty="0" err="1"/>
              <a:t>Синиця</a:t>
            </a:r>
            <a:r>
              <a:rPr lang="ru-RU" b="1" dirty="0"/>
              <a:t> </a:t>
            </a:r>
            <a:r>
              <a:rPr lang="ru-RU" b="1" dirty="0" err="1"/>
              <a:t>біла</a:t>
            </a:r>
            <a:r>
              <a:rPr lang="ru-RU" b="1" dirty="0"/>
              <a:t> (</a:t>
            </a:r>
            <a:r>
              <a:rPr lang="en-US" b="1" i="1" dirty="0" err="1"/>
              <a:t>Cyanistes</a:t>
            </a:r>
            <a:r>
              <a:rPr lang="en-US" b="1" i="1" dirty="0"/>
              <a:t> </a:t>
            </a:r>
            <a:r>
              <a:rPr lang="en-US" b="1" i="1" dirty="0" err="1"/>
              <a:t>cyanus</a:t>
            </a:r>
            <a:r>
              <a:rPr lang="en-US" b="1" i="1" dirty="0"/>
              <a:t> (Pallas, 1770)) – </a:t>
            </a:r>
            <a:endParaRPr lang="ru-RU" dirty="0"/>
          </a:p>
        </p:txBody>
      </p:sp>
      <p:pic>
        <p:nvPicPr>
          <p:cNvPr id="79874" name="Picture 2" descr="https://upload.wikimedia.org/wikipedia/commons/4/42/Azure_tit_by_Vincent_van_der_Spek.jpg"/>
          <p:cNvPicPr>
            <a:picLocks noChangeAspect="1" noChangeArrowheads="1"/>
          </p:cNvPicPr>
          <p:nvPr/>
        </p:nvPicPr>
        <p:blipFill>
          <a:blip r:embed="rId2" cstate="print"/>
          <a:srcRect/>
          <a:stretch>
            <a:fillRect/>
          </a:stretch>
        </p:blipFill>
        <p:spPr bwMode="auto">
          <a:xfrm>
            <a:off x="827584" y="0"/>
            <a:ext cx="2381250" cy="333375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9" name="Прямоугольник 18"/>
          <p:cNvSpPr/>
          <p:nvPr/>
        </p:nvSpPr>
        <p:spPr>
          <a:xfrm>
            <a:off x="0" y="2276872"/>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a:t>Дятел </a:t>
            </a:r>
            <a:r>
              <a:rPr lang="ru-RU" b="1" dirty="0" err="1"/>
              <a:t>сирійський</a:t>
            </a:r>
            <a:r>
              <a:rPr lang="ru-RU" b="1" dirty="0"/>
              <a:t> (</a:t>
            </a:r>
            <a:r>
              <a:rPr lang="en-US" b="1" i="1" dirty="0" err="1"/>
              <a:t>Dendrocopos</a:t>
            </a:r>
            <a:r>
              <a:rPr lang="en-US" b="1" i="1" dirty="0"/>
              <a:t> </a:t>
            </a:r>
            <a:r>
              <a:rPr lang="en-US" b="1" i="1" dirty="0" err="1"/>
              <a:t>syriacus</a:t>
            </a:r>
            <a:r>
              <a:rPr lang="en-US" b="1" i="1" dirty="0"/>
              <a:t> (</a:t>
            </a:r>
            <a:r>
              <a:rPr lang="en-US" b="1" i="1" dirty="0" err="1"/>
              <a:t>Hemprich</a:t>
            </a:r>
            <a:r>
              <a:rPr lang="en-US" b="1" i="1" dirty="0"/>
              <a:t> &amp; Ehrenberg, 1833)) – </a:t>
            </a:r>
            <a:endParaRPr lang="ru-RU" dirty="0"/>
          </a:p>
        </p:txBody>
      </p:sp>
      <p:pic>
        <p:nvPicPr>
          <p:cNvPr id="78850" name="Picture 2" descr="Дятел сирійський (Dendrocopos Syriacus) :: Пернаті друзі, птахи України ..."/>
          <p:cNvPicPr>
            <a:picLocks noChangeAspect="1" noChangeArrowheads="1"/>
          </p:cNvPicPr>
          <p:nvPr/>
        </p:nvPicPr>
        <p:blipFill>
          <a:blip r:embed="rId2" cstate="print"/>
          <a:srcRect/>
          <a:stretch>
            <a:fillRect/>
          </a:stretch>
        </p:blipFill>
        <p:spPr bwMode="auto">
          <a:xfrm>
            <a:off x="827584" y="908720"/>
            <a:ext cx="2730970" cy="216024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7" name="Прямоугольник 16"/>
          <p:cNvSpPr/>
          <p:nvPr/>
        </p:nvSpPr>
        <p:spPr>
          <a:xfrm>
            <a:off x="0" y="2780928"/>
            <a:ext cx="4572000" cy="923330"/>
          </a:xfrm>
          <a:prstGeom prst="rect">
            <a:avLst/>
          </a:prstGeom>
        </p:spPr>
        <p:txBody>
          <a:bodyPr>
            <a:spAutoFit/>
          </a:bodyPr>
          <a:lstStyle/>
          <a:p>
            <a:endParaRPr lang="ru-RU" dirty="0"/>
          </a:p>
          <a:p>
            <a:r>
              <a:rPr lang="ru-RU" b="1" dirty="0"/>
              <a:t>Ондатра (</a:t>
            </a:r>
            <a:r>
              <a:rPr lang="en-US" b="1" i="1" dirty="0" err="1"/>
              <a:t>Ondatra</a:t>
            </a:r>
            <a:r>
              <a:rPr lang="en-US" b="1" i="1" dirty="0"/>
              <a:t> </a:t>
            </a:r>
            <a:r>
              <a:rPr lang="en-US" b="1" i="1" dirty="0" err="1"/>
              <a:t>zibethicus</a:t>
            </a:r>
            <a:r>
              <a:rPr lang="en-US" b="1" i="1" dirty="0"/>
              <a:t> (Linnaeus, 1766)) – </a:t>
            </a:r>
            <a:endParaRPr lang="ru-RU" dirty="0"/>
          </a:p>
        </p:txBody>
      </p:sp>
      <p:pic>
        <p:nvPicPr>
          <p:cNvPr id="77826" name="Picture 2" descr="https://upload.wikimedia.org/wikipedia/commons/thumb/8/83/Muskrat_Foraging.JPG/275px-Muskrat_Foraging.JPG"/>
          <p:cNvPicPr>
            <a:picLocks noChangeAspect="1" noChangeArrowheads="1"/>
          </p:cNvPicPr>
          <p:nvPr/>
        </p:nvPicPr>
        <p:blipFill>
          <a:blip r:embed="rId2" cstate="print"/>
          <a:srcRect/>
          <a:stretch>
            <a:fillRect/>
          </a:stretch>
        </p:blipFill>
        <p:spPr bwMode="auto">
          <a:xfrm>
            <a:off x="395536" y="764704"/>
            <a:ext cx="2619375" cy="19621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996952"/>
            <a:ext cx="4572000" cy="923330"/>
          </a:xfrm>
          <a:prstGeom prst="rect">
            <a:avLst/>
          </a:prstGeom>
        </p:spPr>
        <p:txBody>
          <a:bodyPr>
            <a:spAutoFit/>
          </a:bodyPr>
          <a:lstStyle/>
          <a:p>
            <a:endParaRPr lang="ru-RU" dirty="0"/>
          </a:p>
          <a:p>
            <a:r>
              <a:rPr lang="ru-RU" b="1" dirty="0" err="1"/>
              <a:t>Пацюк</a:t>
            </a:r>
            <a:r>
              <a:rPr lang="ru-RU" b="1" dirty="0"/>
              <a:t> </a:t>
            </a:r>
            <a:r>
              <a:rPr lang="ru-RU" b="1" dirty="0" err="1"/>
              <a:t>сірий</a:t>
            </a:r>
            <a:r>
              <a:rPr lang="ru-RU" b="1" dirty="0"/>
              <a:t> [</a:t>
            </a:r>
            <a:r>
              <a:rPr lang="ru-RU" b="1" dirty="0" err="1"/>
              <a:t>мандрівний</a:t>
            </a:r>
            <a:r>
              <a:rPr lang="ru-RU" b="1" dirty="0"/>
              <a:t>] (</a:t>
            </a:r>
            <a:r>
              <a:rPr lang="en-US" b="1" i="1" dirty="0" err="1"/>
              <a:t>Rattus</a:t>
            </a:r>
            <a:r>
              <a:rPr lang="en-US" b="1" i="1" dirty="0"/>
              <a:t> </a:t>
            </a:r>
            <a:r>
              <a:rPr lang="en-US" b="1" i="1" dirty="0" err="1"/>
              <a:t>norvegicus</a:t>
            </a:r>
            <a:r>
              <a:rPr lang="en-US" b="1" i="1" dirty="0"/>
              <a:t> (</a:t>
            </a:r>
            <a:r>
              <a:rPr lang="en-US" b="1" i="1" dirty="0" err="1"/>
              <a:t>Berkenhout</a:t>
            </a:r>
            <a:r>
              <a:rPr lang="en-US" b="1" i="1" dirty="0"/>
              <a:t>, 1769)) – </a:t>
            </a:r>
            <a:endParaRPr lang="ru-RU" dirty="0"/>
          </a:p>
        </p:txBody>
      </p:sp>
      <p:pic>
        <p:nvPicPr>
          <p:cNvPr id="76802" name="Picture 2" descr="https://upload.wikimedia.org/wikipedia/commons/thumb/0/01/Rattus_norvegicus_1.jpg/258px-Rattus_norvegicus_1.jpg"/>
          <p:cNvPicPr>
            <a:picLocks noChangeAspect="1" noChangeArrowheads="1"/>
          </p:cNvPicPr>
          <p:nvPr/>
        </p:nvPicPr>
        <p:blipFill>
          <a:blip r:embed="rId2" cstate="print"/>
          <a:srcRect/>
          <a:stretch>
            <a:fillRect/>
          </a:stretch>
        </p:blipFill>
        <p:spPr bwMode="auto">
          <a:xfrm>
            <a:off x="467544" y="0"/>
            <a:ext cx="2232248" cy="3010939"/>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200329"/>
          </a:xfrm>
          <a:prstGeom prst="rect">
            <a:avLst/>
          </a:prstGeom>
        </p:spPr>
        <p:txBody>
          <a:bodyPr>
            <a:spAutoFit/>
          </a:bodyPr>
          <a:lstStyle/>
          <a:p>
            <a:endParaRPr lang="ru-RU" dirty="0"/>
          </a:p>
          <a:p>
            <a:endParaRPr lang="ru-RU" dirty="0"/>
          </a:p>
          <a:p>
            <a:r>
              <a:rPr lang="vi-VN" b="1" dirty="0"/>
              <a:t>Нутрія, болотя́ний щур, або койпу (</a:t>
            </a:r>
            <a:r>
              <a:rPr lang="en-US" b="1" i="1" dirty="0" err="1"/>
              <a:t>Myocastor</a:t>
            </a:r>
            <a:r>
              <a:rPr lang="en-US" b="1" i="1" dirty="0"/>
              <a:t> </a:t>
            </a:r>
            <a:r>
              <a:rPr lang="en-US" b="1" i="1" dirty="0" err="1"/>
              <a:t>coipus</a:t>
            </a:r>
            <a:r>
              <a:rPr lang="en-US" b="1" i="1" dirty="0"/>
              <a:t> (Molina, 1782)) – </a:t>
            </a:r>
            <a:endParaRPr lang="ru-RU" dirty="0"/>
          </a:p>
        </p:txBody>
      </p:sp>
      <p:pic>
        <p:nvPicPr>
          <p:cNvPr id="75778" name="Picture 2" descr="https://upload.wikimedia.org/wikipedia/commons/thumb/3/35/Myocastor_coypus.jpg/220px-Myocastor_coypus.jpg"/>
          <p:cNvPicPr>
            <a:picLocks noChangeAspect="1" noChangeArrowheads="1"/>
          </p:cNvPicPr>
          <p:nvPr/>
        </p:nvPicPr>
        <p:blipFill>
          <a:blip r:embed="rId2" cstate="print"/>
          <a:srcRect/>
          <a:stretch>
            <a:fillRect/>
          </a:stretch>
        </p:blipFill>
        <p:spPr bwMode="auto">
          <a:xfrm>
            <a:off x="683568" y="836712"/>
            <a:ext cx="2095500" cy="17049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31544"/>
          </a:xfrm>
          <a:prstGeom prst="rect">
            <a:avLst/>
          </a:prstGeom>
        </p:spPr>
        <p:txBody>
          <a:bodyPr wrap="square">
            <a:spAutoFit/>
          </a:bodyPr>
          <a:lstStyle/>
          <a:p>
            <a:endParaRPr lang="ru-RU" dirty="0"/>
          </a:p>
          <a:p>
            <a:r>
              <a:rPr lang="ru-RU" sz="2000" b="1" dirty="0" err="1"/>
              <a:t>Реінтродукція</a:t>
            </a:r>
            <a:r>
              <a:rPr lang="ru-RU" sz="2000" b="1" dirty="0"/>
              <a:t> – </a:t>
            </a:r>
            <a:r>
              <a:rPr lang="ru-RU" sz="2000" b="1" dirty="0" err="1"/>
              <a:t>штучне</a:t>
            </a:r>
            <a:r>
              <a:rPr lang="ru-RU" sz="2000" b="1" dirty="0"/>
              <a:t> </a:t>
            </a:r>
            <a:r>
              <a:rPr lang="ru-RU" sz="2000" b="1" dirty="0" err="1"/>
              <a:t>розселення</a:t>
            </a:r>
            <a:r>
              <a:rPr lang="ru-RU" sz="2000" b="1" dirty="0"/>
              <a:t> </a:t>
            </a:r>
            <a:r>
              <a:rPr lang="ru-RU" sz="2000" b="1" dirty="0" err="1"/>
              <a:t>окремих</a:t>
            </a:r>
            <a:r>
              <a:rPr lang="ru-RU" sz="2000" b="1" dirty="0"/>
              <a:t> </a:t>
            </a:r>
            <a:r>
              <a:rPr lang="ru-RU" sz="2000" b="1" dirty="0" err="1"/>
              <a:t>видів</a:t>
            </a:r>
            <a:r>
              <a:rPr lang="ru-RU" sz="2000" b="1" dirty="0"/>
              <a:t> </a:t>
            </a:r>
            <a:r>
              <a:rPr lang="ru-RU" sz="2000" b="1" dirty="0" err="1"/>
              <a:t>тварин</a:t>
            </a:r>
            <a:r>
              <a:rPr lang="ru-RU" sz="2000" b="1" dirty="0"/>
              <a:t> </a:t>
            </a:r>
            <a:r>
              <a:rPr lang="ru-RU" sz="2000" b="1" dirty="0" err="1"/>
              <a:t>і</a:t>
            </a:r>
            <a:r>
              <a:rPr lang="ru-RU" sz="2000" b="1" dirty="0"/>
              <a:t> </a:t>
            </a:r>
            <a:r>
              <a:rPr lang="ru-RU" sz="2000" b="1" dirty="0" err="1"/>
              <a:t>рослин</a:t>
            </a:r>
            <a:r>
              <a:rPr lang="ru-RU" sz="2000" b="1" dirty="0"/>
              <a:t> на </a:t>
            </a:r>
            <a:r>
              <a:rPr lang="ru-RU" sz="2000" b="1" dirty="0" err="1"/>
              <a:t>території</a:t>
            </a:r>
            <a:r>
              <a:rPr lang="ru-RU" sz="2000" b="1" dirty="0"/>
              <a:t> </a:t>
            </a:r>
            <a:r>
              <a:rPr lang="ru-RU" sz="2000" b="1" dirty="0" err="1"/>
              <a:t>їхнього</a:t>
            </a:r>
            <a:r>
              <a:rPr lang="ru-RU" sz="2000" b="1" dirty="0"/>
              <a:t> </a:t>
            </a:r>
            <a:r>
              <a:rPr lang="ru-RU" sz="2000" b="1" dirty="0" err="1"/>
              <a:t>колишнього</a:t>
            </a:r>
            <a:r>
              <a:rPr lang="ru-RU" sz="2000" b="1" dirty="0"/>
              <a:t> природного ареалу. </a:t>
            </a:r>
          </a:p>
          <a:p>
            <a:r>
              <a:rPr lang="ru-RU" sz="2000" dirty="0" err="1"/>
              <a:t>Процес</a:t>
            </a:r>
            <a:r>
              <a:rPr lang="ru-RU" sz="2000" dirty="0"/>
              <a:t> </a:t>
            </a:r>
            <a:r>
              <a:rPr lang="ru-RU" sz="2000" dirty="0" err="1"/>
              <a:t>освоєння</a:t>
            </a:r>
            <a:r>
              <a:rPr lang="ru-RU" sz="2000" dirty="0"/>
              <a:t> </a:t>
            </a:r>
            <a:r>
              <a:rPr lang="ru-RU" sz="2000" dirty="0" err="1"/>
              <a:t>інтродукованого</a:t>
            </a:r>
            <a:r>
              <a:rPr lang="ru-RU" sz="2000" dirty="0"/>
              <a:t> виду на новому </a:t>
            </a:r>
            <a:r>
              <a:rPr lang="ru-RU" sz="2000" dirty="0" err="1"/>
              <a:t>місці</a:t>
            </a:r>
            <a:r>
              <a:rPr lang="ru-RU" sz="2000" dirty="0"/>
              <a:t> </a:t>
            </a:r>
            <a:r>
              <a:rPr lang="ru-RU" sz="2000" dirty="0" err="1"/>
              <a:t>називають</a:t>
            </a:r>
            <a:r>
              <a:rPr lang="ru-RU" sz="2000" dirty="0"/>
              <a:t> </a:t>
            </a:r>
            <a:r>
              <a:rPr lang="ru-RU" sz="2000" dirty="0" err="1"/>
              <a:t>інтродукцією</a:t>
            </a:r>
            <a:r>
              <a:rPr lang="ru-RU" sz="2000" dirty="0"/>
              <a:t>. Часто </a:t>
            </a:r>
            <a:r>
              <a:rPr lang="ru-RU" sz="2000" dirty="0" err="1"/>
              <a:t>інтродуковані</a:t>
            </a:r>
            <a:r>
              <a:rPr lang="ru-RU" sz="2000" dirty="0"/>
              <a:t> </a:t>
            </a:r>
            <a:r>
              <a:rPr lang="ru-RU" sz="2000" dirty="0" err="1"/>
              <a:t>види</a:t>
            </a:r>
            <a:r>
              <a:rPr lang="ru-RU" sz="2000" dirty="0"/>
              <a:t> </a:t>
            </a:r>
            <a:r>
              <a:rPr lang="ru-RU" sz="2000" dirty="0" err="1"/>
              <a:t>здатні</a:t>
            </a:r>
            <a:r>
              <a:rPr lang="ru-RU" sz="2000" dirty="0"/>
              <a:t> </a:t>
            </a:r>
            <a:r>
              <a:rPr lang="ru-RU" sz="2000" dirty="0" err="1"/>
              <a:t>істотно</a:t>
            </a:r>
            <a:r>
              <a:rPr lang="ru-RU" sz="2000" dirty="0"/>
              <a:t> </a:t>
            </a:r>
            <a:r>
              <a:rPr lang="ru-RU" sz="2000" dirty="0" err="1"/>
              <a:t>змінити</a:t>
            </a:r>
            <a:r>
              <a:rPr lang="ru-RU" sz="2000" dirty="0"/>
              <a:t> </a:t>
            </a:r>
            <a:r>
              <a:rPr lang="ru-RU" sz="2000" dirty="0" err="1"/>
              <a:t>екосистему</a:t>
            </a:r>
            <a:r>
              <a:rPr lang="ru-RU" sz="2000" dirty="0"/>
              <a:t> </a:t>
            </a:r>
            <a:r>
              <a:rPr lang="ru-RU" sz="2000" dirty="0" err="1"/>
              <a:t>регіону</a:t>
            </a:r>
            <a:r>
              <a:rPr lang="ru-RU" sz="2000" dirty="0"/>
              <a:t> </a:t>
            </a:r>
            <a:r>
              <a:rPr lang="ru-RU" sz="2000" dirty="0" err="1"/>
              <a:t>і</a:t>
            </a:r>
            <a:r>
              <a:rPr lang="ru-RU" sz="2000" dirty="0"/>
              <a:t> стати причиною </a:t>
            </a:r>
            <a:r>
              <a:rPr lang="ru-RU" sz="2000" dirty="0" err="1"/>
              <a:t>значного</a:t>
            </a:r>
            <a:r>
              <a:rPr lang="ru-RU" sz="2000" dirty="0"/>
              <a:t> </a:t>
            </a:r>
            <a:r>
              <a:rPr lang="ru-RU" sz="2000" dirty="0" err="1"/>
              <a:t>скорочення</a:t>
            </a:r>
            <a:r>
              <a:rPr lang="ru-RU" sz="2000" dirty="0"/>
              <a:t> </a:t>
            </a:r>
            <a:r>
              <a:rPr lang="ru-RU" sz="2000" dirty="0" err="1"/>
              <a:t>або</a:t>
            </a:r>
            <a:r>
              <a:rPr lang="ru-RU" sz="2000" dirty="0"/>
              <a:t> </a:t>
            </a:r>
            <a:r>
              <a:rPr lang="ru-RU" sz="2000" dirty="0" err="1"/>
              <a:t>навіть</a:t>
            </a:r>
            <a:r>
              <a:rPr lang="ru-RU" sz="2000" dirty="0"/>
              <a:t> </a:t>
            </a:r>
            <a:r>
              <a:rPr lang="ru-RU" sz="2000" dirty="0" err="1"/>
              <a:t>вимирання</a:t>
            </a:r>
            <a:r>
              <a:rPr lang="ru-RU" sz="2000" dirty="0"/>
              <a:t> </a:t>
            </a:r>
            <a:r>
              <a:rPr lang="ru-RU" sz="2000" dirty="0" err="1"/>
              <a:t>окремих</a:t>
            </a:r>
            <a:r>
              <a:rPr lang="ru-RU" sz="2000" dirty="0"/>
              <a:t> </a:t>
            </a:r>
            <a:r>
              <a:rPr lang="ru-RU" sz="2000" dirty="0" err="1"/>
              <a:t>видів</a:t>
            </a:r>
            <a:r>
              <a:rPr lang="ru-RU" sz="2000" dirty="0"/>
              <a:t> </a:t>
            </a:r>
            <a:r>
              <a:rPr lang="ru-RU" sz="2000" dirty="0" err="1"/>
              <a:t>місцевої</a:t>
            </a:r>
            <a:r>
              <a:rPr lang="ru-RU" sz="2000" dirty="0"/>
              <a:t> </a:t>
            </a:r>
            <a:r>
              <a:rPr lang="ru-RU" sz="2000" dirty="0" err="1"/>
              <a:t>флори</a:t>
            </a:r>
            <a:r>
              <a:rPr lang="ru-RU" sz="2000" dirty="0"/>
              <a:t> та </a:t>
            </a:r>
            <a:r>
              <a:rPr lang="ru-RU" sz="2000" dirty="0" err="1"/>
              <a:t>фауни</a:t>
            </a:r>
            <a:r>
              <a:rPr lang="ru-RU" sz="2000" dirty="0"/>
              <a:t>. </a:t>
            </a:r>
            <a:r>
              <a:rPr lang="ru-RU" sz="2000" dirty="0" err="1"/>
              <a:t>Інтродукція</a:t>
            </a:r>
            <a:r>
              <a:rPr lang="ru-RU" sz="2000" dirty="0"/>
              <a:t> – </a:t>
            </a:r>
            <a:r>
              <a:rPr lang="ru-RU" sz="2000" dirty="0" err="1"/>
              <a:t>це</a:t>
            </a:r>
            <a:r>
              <a:rPr lang="ru-RU" sz="2000" dirty="0"/>
              <a:t> </a:t>
            </a:r>
            <a:r>
              <a:rPr lang="ru-RU" sz="2000" dirty="0" err="1"/>
              <a:t>вселення</a:t>
            </a:r>
            <a:r>
              <a:rPr lang="ru-RU" sz="2000" dirty="0"/>
              <a:t> </a:t>
            </a:r>
            <a:r>
              <a:rPr lang="ru-RU" sz="2000" dirty="0" err="1"/>
              <a:t>видів</a:t>
            </a:r>
            <a:r>
              <a:rPr lang="ru-RU" sz="2000" dirty="0"/>
              <a:t> у </a:t>
            </a:r>
            <a:r>
              <a:rPr lang="ru-RU" sz="2000" dirty="0" err="1"/>
              <a:t>нові</a:t>
            </a:r>
            <a:r>
              <a:rPr lang="ru-RU" sz="2000" dirty="0"/>
              <a:t> для них </a:t>
            </a:r>
            <a:r>
              <a:rPr lang="ru-RU" sz="2000" dirty="0" err="1"/>
              <a:t>ареали</a:t>
            </a:r>
            <a:r>
              <a:rPr lang="ru-RU" sz="2000" dirty="0"/>
              <a:t>, </a:t>
            </a:r>
            <a:r>
              <a:rPr lang="ru-RU" sz="2000" dirty="0" err="1"/>
              <a:t>реінтродукція</a:t>
            </a:r>
            <a:r>
              <a:rPr lang="ru-RU" sz="2000" dirty="0"/>
              <a:t> – </a:t>
            </a:r>
            <a:r>
              <a:rPr lang="ru-RU" sz="2000" dirty="0" err="1"/>
              <a:t>повернення</a:t>
            </a:r>
            <a:r>
              <a:rPr lang="ru-RU" sz="2000" dirty="0"/>
              <a:t> </a:t>
            </a:r>
            <a:r>
              <a:rPr lang="ru-RU" sz="2000" dirty="0" err="1"/>
              <a:t>видів</a:t>
            </a:r>
            <a:r>
              <a:rPr lang="ru-RU" sz="2000" dirty="0"/>
              <a:t> у колись </a:t>
            </a:r>
            <a:r>
              <a:rPr lang="ru-RU" sz="2000" dirty="0" err="1"/>
              <a:t>заселені</a:t>
            </a:r>
            <a:r>
              <a:rPr lang="ru-RU" sz="2000" dirty="0"/>
              <a:t> ними </a:t>
            </a:r>
            <a:r>
              <a:rPr lang="ru-RU" sz="2000" dirty="0" err="1"/>
              <a:t>райони</a:t>
            </a:r>
            <a:r>
              <a:rPr lang="ru-RU" sz="2000" dirty="0"/>
              <a:t>. </a:t>
            </a:r>
          </a:p>
        </p:txBody>
      </p:sp>
      <p:sp>
        <p:nvSpPr>
          <p:cNvPr id="3" name="Прямоугольник 2"/>
          <p:cNvSpPr/>
          <p:nvPr/>
        </p:nvSpPr>
        <p:spPr>
          <a:xfrm>
            <a:off x="0" y="3068960"/>
            <a:ext cx="9144000" cy="1908215"/>
          </a:xfrm>
          <a:prstGeom prst="rect">
            <a:avLst/>
          </a:prstGeom>
        </p:spPr>
        <p:txBody>
          <a:bodyPr wrap="square">
            <a:spAutoFit/>
          </a:bodyPr>
          <a:lstStyle/>
          <a:p>
            <a:endParaRPr lang="ru-RU" dirty="0"/>
          </a:p>
          <a:p>
            <a:r>
              <a:rPr lang="ru-RU" sz="2000" dirty="0"/>
              <a:t>У </a:t>
            </a:r>
            <a:r>
              <a:rPr lang="ru-RU" sz="2000" dirty="0" err="1"/>
              <a:t>середині</a:t>
            </a:r>
            <a:r>
              <a:rPr lang="ru-RU" sz="2000" dirty="0"/>
              <a:t> ХХ ст. в </a:t>
            </a:r>
            <a:r>
              <a:rPr lang="ru-RU" sz="2000" dirty="0" err="1"/>
              <a:t>Україні</a:t>
            </a:r>
            <a:r>
              <a:rPr lang="ru-RU" sz="2000" dirty="0"/>
              <a:t> проводили </a:t>
            </a:r>
            <a:r>
              <a:rPr lang="ru-RU" sz="2000" dirty="0" err="1"/>
              <a:t>масштабні</a:t>
            </a:r>
            <a:r>
              <a:rPr lang="ru-RU" sz="2000" dirty="0"/>
              <a:t> </a:t>
            </a:r>
            <a:r>
              <a:rPr lang="ru-RU" sz="2000" dirty="0" err="1"/>
              <a:t>проекти</a:t>
            </a:r>
            <a:r>
              <a:rPr lang="ru-RU" sz="2000" dirty="0"/>
              <a:t> </a:t>
            </a:r>
            <a:r>
              <a:rPr lang="ru-RU" sz="2000" dirty="0" err="1"/>
              <a:t>з</a:t>
            </a:r>
            <a:r>
              <a:rPr lang="ru-RU" sz="2000" dirty="0"/>
              <a:t> </a:t>
            </a:r>
            <a:r>
              <a:rPr lang="ru-RU" sz="2000" dirty="0" err="1"/>
              <a:t>інтродукції</a:t>
            </a:r>
            <a:r>
              <a:rPr lang="ru-RU" sz="2000" dirty="0"/>
              <a:t> </a:t>
            </a:r>
            <a:r>
              <a:rPr lang="ru-RU" sz="2000" dirty="0" err="1"/>
              <a:t>чужорідних</a:t>
            </a:r>
            <a:r>
              <a:rPr lang="ru-RU" sz="2000" dirty="0"/>
              <a:t> </a:t>
            </a:r>
            <a:r>
              <a:rPr lang="ru-RU" sz="2000" dirty="0" err="1"/>
              <a:t>видів</a:t>
            </a:r>
            <a:r>
              <a:rPr lang="ru-RU" sz="2000" dirty="0"/>
              <a:t> </a:t>
            </a:r>
            <a:r>
              <a:rPr lang="ru-RU" sz="2000" dirty="0" err="1"/>
              <a:t>хребетних</a:t>
            </a:r>
            <a:r>
              <a:rPr lang="ru-RU" sz="2000" dirty="0"/>
              <a:t> </a:t>
            </a:r>
            <a:r>
              <a:rPr lang="ru-RU" sz="2000" dirty="0" err="1"/>
              <a:t>тварин</a:t>
            </a:r>
            <a:r>
              <a:rPr lang="ru-RU" sz="2000" dirty="0"/>
              <a:t>, </a:t>
            </a:r>
            <a:r>
              <a:rPr lang="ru-RU" sz="2000" dirty="0" err="1"/>
              <a:t>зокрема</a:t>
            </a:r>
            <a:r>
              <a:rPr lang="ru-RU" sz="2000" dirty="0"/>
              <a:t>, за </a:t>
            </a:r>
            <a:r>
              <a:rPr lang="ru-RU" sz="2000" dirty="0" err="1"/>
              <a:t>програмами</a:t>
            </a:r>
            <a:r>
              <a:rPr lang="ru-RU" sz="2000" dirty="0"/>
              <a:t>, </a:t>
            </a:r>
            <a:r>
              <a:rPr lang="ru-RU" sz="2000" dirty="0" err="1"/>
              <a:t>відомими</a:t>
            </a:r>
            <a:r>
              <a:rPr lang="ru-RU" sz="2000" dirty="0"/>
              <a:t> як «</a:t>
            </a:r>
            <a:r>
              <a:rPr lang="ru-RU" sz="2000" dirty="0" err="1"/>
              <a:t>покращення</a:t>
            </a:r>
            <a:r>
              <a:rPr lang="ru-RU" sz="2000" dirty="0"/>
              <a:t> </a:t>
            </a:r>
            <a:r>
              <a:rPr lang="ru-RU" sz="2000" dirty="0" err="1"/>
              <a:t>мисливських</a:t>
            </a:r>
            <a:r>
              <a:rPr lang="ru-RU" sz="2000" dirty="0"/>
              <a:t> </a:t>
            </a:r>
            <a:r>
              <a:rPr lang="ru-RU" sz="2000" dirty="0" err="1"/>
              <a:t>угідь</a:t>
            </a:r>
            <a:r>
              <a:rPr lang="ru-RU" sz="2000" dirty="0"/>
              <a:t>». Те </a:t>
            </a:r>
            <a:r>
              <a:rPr lang="ru-RU" sz="2000" dirty="0" err="1"/>
              <a:t>саме</a:t>
            </a:r>
            <a:r>
              <a:rPr lang="ru-RU" sz="2000" dirty="0"/>
              <a:t> </a:t>
            </a:r>
            <a:r>
              <a:rPr lang="ru-RU" sz="2000" dirty="0" err="1"/>
              <a:t>стосувалось</a:t>
            </a:r>
            <a:r>
              <a:rPr lang="ru-RU" sz="2000" dirty="0"/>
              <a:t> </a:t>
            </a:r>
            <a:r>
              <a:rPr lang="ru-RU" sz="2000" dirty="0" err="1"/>
              <a:t>і</a:t>
            </a:r>
            <a:r>
              <a:rPr lang="ru-RU" sz="2000" dirty="0"/>
              <a:t> </a:t>
            </a:r>
            <a:r>
              <a:rPr lang="ru-RU" sz="2000" dirty="0" err="1"/>
              <a:t>рибницьких</a:t>
            </a:r>
            <a:r>
              <a:rPr lang="ru-RU" sz="2000" dirty="0"/>
              <a:t> </a:t>
            </a:r>
            <a:r>
              <a:rPr lang="ru-RU" sz="2000" dirty="0" err="1"/>
              <a:t>господарств</a:t>
            </a:r>
            <a:r>
              <a:rPr lang="ru-RU" sz="2000" dirty="0"/>
              <a:t>. </a:t>
            </a:r>
            <a:r>
              <a:rPr lang="ru-RU" sz="2000" dirty="0" err="1"/>
              <a:t>Серед</a:t>
            </a:r>
            <a:r>
              <a:rPr lang="ru-RU" sz="2000" dirty="0"/>
              <a:t> </a:t>
            </a:r>
            <a:r>
              <a:rPr lang="ru-RU" sz="2000" dirty="0" err="1"/>
              <a:t>відомих</a:t>
            </a:r>
            <a:r>
              <a:rPr lang="ru-RU" sz="2000" dirty="0"/>
              <a:t> </a:t>
            </a:r>
            <a:r>
              <a:rPr lang="ru-RU" sz="2000" dirty="0" err="1"/>
              <a:t>об’єктів</a:t>
            </a:r>
            <a:r>
              <a:rPr lang="ru-RU" sz="2000" dirty="0"/>
              <a:t> </a:t>
            </a:r>
            <a:r>
              <a:rPr lang="ru-RU" sz="2000" dirty="0" err="1"/>
              <a:t>успішних</a:t>
            </a:r>
            <a:r>
              <a:rPr lang="ru-RU" sz="2000" dirty="0"/>
              <a:t> </a:t>
            </a:r>
            <a:r>
              <a:rPr lang="ru-RU" sz="2000" dirty="0" err="1"/>
              <a:t>інтродукцій</a:t>
            </a:r>
            <a:r>
              <a:rPr lang="ru-RU" sz="2000" dirty="0"/>
              <a:t> – </a:t>
            </a:r>
            <a:r>
              <a:rPr lang="ru-RU" sz="2000" dirty="0" err="1"/>
              <a:t>представники</a:t>
            </a:r>
            <a:r>
              <a:rPr lang="ru-RU" sz="2000" dirty="0"/>
              <a:t> </a:t>
            </a:r>
            <a:r>
              <a:rPr lang="ru-RU" sz="2000" dirty="0" err="1"/>
              <a:t>усіх</a:t>
            </a:r>
            <a:r>
              <a:rPr lang="ru-RU" sz="2000" dirty="0"/>
              <a:t> </a:t>
            </a:r>
            <a:r>
              <a:rPr lang="ru-RU" sz="2000" dirty="0" err="1"/>
              <a:t>класів</a:t>
            </a:r>
            <a:r>
              <a:rPr lang="ru-RU" sz="2000" dirty="0"/>
              <a:t> </a:t>
            </a:r>
            <a:r>
              <a:rPr lang="ru-RU" sz="2000" dirty="0" err="1"/>
              <a:t>тварин</a:t>
            </a:r>
            <a:r>
              <a:rPr lang="ru-RU" sz="20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754326"/>
          </a:xfrm>
          <a:prstGeom prst="rect">
            <a:avLst/>
          </a:prstGeom>
        </p:spPr>
        <p:txBody>
          <a:bodyPr>
            <a:spAutoFit/>
          </a:bodyPr>
          <a:lstStyle/>
          <a:p>
            <a:endParaRPr lang="ru-RU" dirty="0"/>
          </a:p>
          <a:p>
            <a:endParaRPr lang="ru-RU" dirty="0"/>
          </a:p>
          <a:p>
            <a:endParaRPr lang="ru-RU" dirty="0"/>
          </a:p>
          <a:p>
            <a:r>
              <a:rPr lang="ru-RU" b="1" dirty="0" err="1"/>
              <a:t>Вивірка</a:t>
            </a:r>
            <a:r>
              <a:rPr lang="ru-RU" b="1" dirty="0"/>
              <a:t> телеутка (</a:t>
            </a:r>
            <a:r>
              <a:rPr lang="ru-RU" b="1" dirty="0" err="1"/>
              <a:t>сибірський</a:t>
            </a:r>
            <a:r>
              <a:rPr lang="ru-RU" b="1" dirty="0"/>
              <a:t> </a:t>
            </a:r>
            <a:r>
              <a:rPr lang="ru-RU" b="1" dirty="0" err="1"/>
              <a:t>підвид</a:t>
            </a:r>
            <a:r>
              <a:rPr lang="ru-RU" b="1" dirty="0"/>
              <a:t> </a:t>
            </a:r>
            <a:r>
              <a:rPr lang="ru-RU" b="1" dirty="0" err="1"/>
              <a:t>вивірки</a:t>
            </a:r>
            <a:r>
              <a:rPr lang="ru-RU" b="1" dirty="0"/>
              <a:t> </a:t>
            </a:r>
            <a:r>
              <a:rPr lang="ru-RU" b="1" dirty="0" err="1"/>
              <a:t>лісової</a:t>
            </a:r>
            <a:r>
              <a:rPr lang="ru-RU" b="1" dirty="0"/>
              <a:t>) (</a:t>
            </a:r>
            <a:r>
              <a:rPr lang="en-US" b="1" i="1" dirty="0" err="1"/>
              <a:t>Sciurus</a:t>
            </a:r>
            <a:r>
              <a:rPr lang="en-US" b="1" i="1" dirty="0"/>
              <a:t> </a:t>
            </a:r>
            <a:r>
              <a:rPr lang="en-US" b="1" i="1" dirty="0" err="1"/>
              <a:t>vulgaris</a:t>
            </a:r>
            <a:r>
              <a:rPr lang="en-US" b="1" i="1" dirty="0"/>
              <a:t> </a:t>
            </a:r>
            <a:r>
              <a:rPr lang="en-US" b="1" i="1" dirty="0" err="1"/>
              <a:t>exalbidus</a:t>
            </a:r>
            <a:r>
              <a:rPr lang="en-US" b="1" i="1" dirty="0"/>
              <a:t> Pallas, 1778) – </a:t>
            </a:r>
            <a:endParaRPr lang="ru-RU" dirty="0"/>
          </a:p>
        </p:txBody>
      </p:sp>
      <p:pic>
        <p:nvPicPr>
          <p:cNvPr id="73730" name="Picture 2" descr="https://upload.wikimedia.org/wikipedia/commons/thumb/d/dd/MattiParkkonen_Orava.jpg/250px-MattiParkkonen_Orava.jpg"/>
          <p:cNvPicPr>
            <a:picLocks noChangeAspect="1" noChangeArrowheads="1"/>
          </p:cNvPicPr>
          <p:nvPr/>
        </p:nvPicPr>
        <p:blipFill>
          <a:blip r:embed="rId2" cstate="print"/>
          <a:srcRect/>
          <a:stretch>
            <a:fillRect/>
          </a:stretch>
        </p:blipFill>
        <p:spPr bwMode="auto">
          <a:xfrm>
            <a:off x="539552" y="908720"/>
            <a:ext cx="2381250" cy="196215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err="1"/>
              <a:t>Кріль</a:t>
            </a:r>
            <a:r>
              <a:rPr lang="ru-RU" b="1" dirty="0"/>
              <a:t> </a:t>
            </a:r>
            <a:r>
              <a:rPr lang="ru-RU" b="1" dirty="0" err="1"/>
              <a:t>європейський</a:t>
            </a:r>
            <a:r>
              <a:rPr lang="ru-RU" b="1" dirty="0"/>
              <a:t> (</a:t>
            </a:r>
            <a:r>
              <a:rPr lang="en-US" b="1" i="1" dirty="0" err="1"/>
              <a:t>Oryctolagus</a:t>
            </a:r>
            <a:r>
              <a:rPr lang="en-US" b="1" i="1" dirty="0"/>
              <a:t> </a:t>
            </a:r>
            <a:r>
              <a:rPr lang="en-US" b="1" i="1" dirty="0" err="1"/>
              <a:t>cuniculus</a:t>
            </a:r>
            <a:r>
              <a:rPr lang="en-US" b="1" i="1" dirty="0"/>
              <a:t> (Linnaeus, 1758)) – </a:t>
            </a:r>
            <a:endParaRPr lang="ru-RU" dirty="0"/>
          </a:p>
        </p:txBody>
      </p:sp>
      <p:pic>
        <p:nvPicPr>
          <p:cNvPr id="72706" name="Picture 2" descr="https://upload.wikimedia.org/wikipedia/commons/thumb/e/ed/Oryctolagus-cuniculus-and-carrot.png/220px-Oryctolagus-cuniculus-and-carrot.png"/>
          <p:cNvPicPr>
            <a:picLocks noChangeAspect="1" noChangeArrowheads="1"/>
          </p:cNvPicPr>
          <p:nvPr/>
        </p:nvPicPr>
        <p:blipFill>
          <a:blip r:embed="rId2" cstate="print"/>
          <a:srcRect/>
          <a:stretch>
            <a:fillRect/>
          </a:stretch>
        </p:blipFill>
        <p:spPr bwMode="auto">
          <a:xfrm>
            <a:off x="611560" y="1196752"/>
            <a:ext cx="2095500" cy="20764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1754326"/>
          </a:xfrm>
          <a:prstGeom prst="rect">
            <a:avLst/>
          </a:prstGeom>
        </p:spPr>
        <p:txBody>
          <a:bodyPr>
            <a:spAutoFit/>
          </a:bodyPr>
          <a:lstStyle/>
          <a:p>
            <a:endParaRPr lang="ru-RU" dirty="0"/>
          </a:p>
          <a:p>
            <a:endParaRPr lang="ru-RU" dirty="0"/>
          </a:p>
          <a:p>
            <a:endParaRPr lang="ru-RU" dirty="0"/>
          </a:p>
          <a:p>
            <a:endParaRPr lang="ru-RU" dirty="0"/>
          </a:p>
          <a:p>
            <a:r>
              <a:rPr lang="ru-RU" b="1" dirty="0" err="1"/>
              <a:t>Візон</a:t>
            </a:r>
            <a:r>
              <a:rPr lang="ru-RU" b="1" dirty="0"/>
              <a:t> </a:t>
            </a:r>
            <a:r>
              <a:rPr lang="ru-RU" b="1" dirty="0" err="1"/>
              <a:t>річковий</a:t>
            </a:r>
            <a:r>
              <a:rPr lang="ru-RU" b="1" dirty="0"/>
              <a:t>, норка </a:t>
            </a:r>
            <a:r>
              <a:rPr lang="ru-RU" b="1" dirty="0" err="1"/>
              <a:t>американська</a:t>
            </a:r>
            <a:r>
              <a:rPr lang="ru-RU" b="1" dirty="0"/>
              <a:t> (</a:t>
            </a:r>
            <a:r>
              <a:rPr lang="en-US" b="1" i="1" dirty="0" err="1"/>
              <a:t>Neovison</a:t>
            </a:r>
            <a:r>
              <a:rPr lang="en-US" b="1" i="1" dirty="0"/>
              <a:t> </a:t>
            </a:r>
            <a:r>
              <a:rPr lang="en-US" b="1" i="1" dirty="0" err="1"/>
              <a:t>vison</a:t>
            </a:r>
            <a:r>
              <a:rPr lang="en-US" b="1" i="1" dirty="0"/>
              <a:t> (</a:t>
            </a:r>
            <a:r>
              <a:rPr lang="en-US" b="1" i="1" dirty="0" err="1"/>
              <a:t>Schreber</a:t>
            </a:r>
            <a:r>
              <a:rPr lang="en-US" b="1" i="1" dirty="0"/>
              <a:t>, 1777)) – </a:t>
            </a:r>
            <a:endParaRPr lang="ru-RU" dirty="0"/>
          </a:p>
        </p:txBody>
      </p:sp>
      <p:pic>
        <p:nvPicPr>
          <p:cNvPr id="71682" name="Picture 2" descr="https://upload.wikimedia.org/wikipedia/commons/thumb/b/b5/American_mink_geograph.co.uk_2083077.jpg/260px-American_mink_geograph.co.uk_2083077.jpg"/>
          <p:cNvPicPr>
            <a:picLocks noChangeAspect="1" noChangeArrowheads="1"/>
          </p:cNvPicPr>
          <p:nvPr/>
        </p:nvPicPr>
        <p:blipFill>
          <a:blip r:embed="rId2" cstate="print"/>
          <a:srcRect/>
          <a:stretch>
            <a:fillRect/>
          </a:stretch>
        </p:blipFill>
        <p:spPr bwMode="auto">
          <a:xfrm>
            <a:off x="611560" y="1412776"/>
            <a:ext cx="2476500" cy="164782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308324"/>
          </a:xfrm>
          <a:prstGeom prst="rect">
            <a:avLst/>
          </a:prstGeom>
        </p:spPr>
        <p:txBody>
          <a:bodyPr>
            <a:spAutoFit/>
          </a:bodyPr>
          <a:lstStyle/>
          <a:p>
            <a:endParaRPr lang="ru-RU" dirty="0"/>
          </a:p>
          <a:p>
            <a:endParaRPr lang="ru-RU" dirty="0"/>
          </a:p>
          <a:p>
            <a:endParaRPr lang="ru-RU" dirty="0"/>
          </a:p>
          <a:p>
            <a:endParaRPr lang="ru-RU" dirty="0"/>
          </a:p>
          <a:p>
            <a:endParaRPr lang="ru-RU" dirty="0"/>
          </a:p>
          <a:p>
            <a:r>
              <a:rPr lang="ru-RU" b="1" dirty="0" err="1"/>
              <a:t>Єнотоподібний</a:t>
            </a:r>
            <a:r>
              <a:rPr lang="ru-RU" b="1" dirty="0"/>
              <a:t> собака (</a:t>
            </a:r>
            <a:r>
              <a:rPr lang="ru-RU" b="1" dirty="0" err="1"/>
              <a:t>Єнот</a:t>
            </a:r>
            <a:r>
              <a:rPr lang="ru-RU" b="1" dirty="0"/>
              <a:t> </a:t>
            </a:r>
            <a:r>
              <a:rPr lang="ru-RU" b="1" dirty="0" err="1"/>
              <a:t>уссурійський</a:t>
            </a:r>
            <a:r>
              <a:rPr lang="ru-RU" b="1" dirty="0"/>
              <a:t>, </a:t>
            </a:r>
            <a:r>
              <a:rPr lang="ru-RU" b="1" dirty="0" err="1"/>
              <a:t>мангут</a:t>
            </a:r>
            <a:r>
              <a:rPr lang="ru-RU" b="1" dirty="0"/>
              <a:t>) (</a:t>
            </a:r>
            <a:r>
              <a:rPr lang="en-US" b="1" i="1" dirty="0" err="1"/>
              <a:t>Nyctereutes</a:t>
            </a:r>
            <a:r>
              <a:rPr lang="en-US" b="1" i="1" dirty="0"/>
              <a:t> </a:t>
            </a:r>
            <a:r>
              <a:rPr lang="en-US" b="1" i="1" dirty="0" err="1"/>
              <a:t>procyonoides</a:t>
            </a:r>
            <a:r>
              <a:rPr lang="en-US" b="1" i="1" dirty="0"/>
              <a:t> (Gray, 1834)) – </a:t>
            </a:r>
            <a:endParaRPr lang="ru-RU" dirty="0"/>
          </a:p>
        </p:txBody>
      </p:sp>
      <p:pic>
        <p:nvPicPr>
          <p:cNvPr id="70658" name="Picture 2" descr="https://upload.wikimedia.org/wikipedia/commons/thumb/9/92/Nyctereutes_procyonoides_16072008.jpg/270px-Nyctereutes_procyonoides_16072008.jpg"/>
          <p:cNvPicPr>
            <a:picLocks noChangeAspect="1" noChangeArrowheads="1"/>
          </p:cNvPicPr>
          <p:nvPr/>
        </p:nvPicPr>
        <p:blipFill>
          <a:blip r:embed="rId2" cstate="print"/>
          <a:srcRect/>
          <a:stretch>
            <a:fillRect/>
          </a:stretch>
        </p:blipFill>
        <p:spPr bwMode="auto">
          <a:xfrm>
            <a:off x="467544" y="1556792"/>
            <a:ext cx="2571750" cy="192405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308324"/>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r>
              <a:rPr lang="ru-RU" b="1" dirty="0"/>
              <a:t>Ракун </a:t>
            </a:r>
            <a:r>
              <a:rPr lang="ru-RU" b="1" dirty="0" err="1"/>
              <a:t>північний</a:t>
            </a:r>
            <a:r>
              <a:rPr lang="ru-RU" b="1" dirty="0"/>
              <a:t> (</a:t>
            </a:r>
            <a:r>
              <a:rPr lang="en-US" b="1" i="1" dirty="0" err="1"/>
              <a:t>Procyon</a:t>
            </a:r>
            <a:r>
              <a:rPr lang="en-US" b="1" i="1" dirty="0"/>
              <a:t> </a:t>
            </a:r>
            <a:r>
              <a:rPr lang="en-US" b="1" i="1" dirty="0" err="1"/>
              <a:t>lotor</a:t>
            </a:r>
            <a:r>
              <a:rPr lang="en-US" b="1" i="1" dirty="0"/>
              <a:t> Linnaeus, 1758) –</a:t>
            </a:r>
            <a:endParaRPr lang="ru-RU" dirty="0"/>
          </a:p>
        </p:txBody>
      </p:sp>
      <p:pic>
        <p:nvPicPr>
          <p:cNvPr id="69634" name="Picture 2" descr="https://upload.wikimedia.org/wikipedia/commons/thumb/5/5d/Three_raccoons_in_a_tree.jpg/250px-Three_raccoons_in_a_tree.jpg"/>
          <p:cNvPicPr>
            <a:picLocks noChangeAspect="1" noChangeArrowheads="1"/>
          </p:cNvPicPr>
          <p:nvPr/>
        </p:nvPicPr>
        <p:blipFill>
          <a:blip r:embed="rId2" cstate="print"/>
          <a:srcRect/>
          <a:stretch>
            <a:fillRect/>
          </a:stretch>
        </p:blipFill>
        <p:spPr bwMode="auto">
          <a:xfrm>
            <a:off x="827584" y="1556792"/>
            <a:ext cx="2381250" cy="159067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862322"/>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r>
              <a:rPr lang="ru-RU" b="1" dirty="0" err="1"/>
              <a:t>Середземноморський</a:t>
            </a:r>
            <a:r>
              <a:rPr lang="ru-RU" b="1" dirty="0"/>
              <a:t> </a:t>
            </a:r>
            <a:r>
              <a:rPr lang="ru-RU" b="1" dirty="0" err="1"/>
              <a:t>нетопир</a:t>
            </a:r>
            <a:r>
              <a:rPr lang="ru-RU" b="1" dirty="0"/>
              <a:t>, </a:t>
            </a:r>
            <a:r>
              <a:rPr lang="ru-RU" b="1" dirty="0" err="1"/>
              <a:t>нетопир</a:t>
            </a:r>
            <a:r>
              <a:rPr lang="ru-RU" b="1" dirty="0"/>
              <a:t> </a:t>
            </a:r>
            <a:r>
              <a:rPr lang="ru-RU" b="1" dirty="0" err="1"/>
              <a:t>білосмугий</a:t>
            </a:r>
            <a:r>
              <a:rPr lang="ru-RU" b="1" dirty="0"/>
              <a:t> (</a:t>
            </a:r>
            <a:r>
              <a:rPr lang="en-US" b="1" i="1" dirty="0" err="1"/>
              <a:t>Pipistrellus</a:t>
            </a:r>
            <a:r>
              <a:rPr lang="en-US" b="1" i="1" dirty="0"/>
              <a:t> </a:t>
            </a:r>
            <a:r>
              <a:rPr lang="en-US" b="1" i="1" dirty="0" err="1"/>
              <a:t>kuhlii</a:t>
            </a:r>
            <a:r>
              <a:rPr lang="en-US" b="1" i="1" dirty="0"/>
              <a:t> (</a:t>
            </a:r>
            <a:r>
              <a:rPr lang="en-US" b="1" i="1" dirty="0" err="1"/>
              <a:t>Kuhl</a:t>
            </a:r>
            <a:r>
              <a:rPr lang="en-US" b="1" i="1" dirty="0"/>
              <a:t>, 1817)) – </a:t>
            </a:r>
            <a:endParaRPr lang="ru-RU" dirty="0"/>
          </a:p>
        </p:txBody>
      </p:sp>
      <p:pic>
        <p:nvPicPr>
          <p:cNvPr id="68610" name="Picture 2" descr="https://upload.wikimedia.org/wikipedia/commons/thumb/8/8d/Pipistrellus_kuhlii.jpg/270px-Pipistrellus_kuhlii.jpg"/>
          <p:cNvPicPr>
            <a:picLocks noChangeAspect="1" noChangeArrowheads="1"/>
          </p:cNvPicPr>
          <p:nvPr/>
        </p:nvPicPr>
        <p:blipFill>
          <a:blip r:embed="rId2" cstate="print"/>
          <a:srcRect/>
          <a:stretch>
            <a:fillRect/>
          </a:stretch>
        </p:blipFill>
        <p:spPr bwMode="auto">
          <a:xfrm>
            <a:off x="539552" y="1556792"/>
            <a:ext cx="2571750" cy="1933576"/>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585323"/>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fr-FR" b="1" dirty="0"/>
              <a:t>Шакал (</a:t>
            </a:r>
            <a:r>
              <a:rPr lang="fr-FR" b="1" i="1" dirty="0"/>
              <a:t>Canis aureus Linnaeus, 1758) – </a:t>
            </a:r>
            <a:endParaRPr lang="ru-RU" dirty="0"/>
          </a:p>
        </p:txBody>
      </p:sp>
      <p:pic>
        <p:nvPicPr>
          <p:cNvPr id="67586" name="Picture 2" descr="Шакал в парке Яркон в Тель-Авиве"/>
          <p:cNvPicPr>
            <a:picLocks noChangeAspect="1" noChangeArrowheads="1"/>
          </p:cNvPicPr>
          <p:nvPr/>
        </p:nvPicPr>
        <p:blipFill>
          <a:blip r:embed="rId2" cstate="print"/>
          <a:srcRect/>
          <a:stretch>
            <a:fillRect/>
          </a:stretch>
        </p:blipFill>
        <p:spPr bwMode="auto">
          <a:xfrm>
            <a:off x="827584" y="1124744"/>
            <a:ext cx="2619375" cy="330517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2862322"/>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pt-BR" b="1" dirty="0"/>
              <a:t>Лань (</a:t>
            </a:r>
            <a:r>
              <a:rPr lang="pt-BR" b="1" i="1" dirty="0"/>
              <a:t>Dama dama (Linnaeus, 1758)) – </a:t>
            </a:r>
            <a:endParaRPr lang="ru-RU" dirty="0"/>
          </a:p>
        </p:txBody>
      </p:sp>
      <p:pic>
        <p:nvPicPr>
          <p:cNvPr id="66562" name="Picture 2" descr="https://upload.wikimedia.org/wikipedia/commons/thumb/f/f3/Fallow_deer_in_field.jpg/265px-Fallow_deer_in_field.jpg"/>
          <p:cNvPicPr>
            <a:picLocks noChangeAspect="1" noChangeArrowheads="1"/>
          </p:cNvPicPr>
          <p:nvPr/>
        </p:nvPicPr>
        <p:blipFill>
          <a:blip r:embed="rId2" cstate="print"/>
          <a:srcRect/>
          <a:stretch>
            <a:fillRect/>
          </a:stretch>
        </p:blipFill>
        <p:spPr bwMode="auto">
          <a:xfrm>
            <a:off x="539552" y="1628800"/>
            <a:ext cx="2524125" cy="189547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9" name="Прямоугольник 18"/>
          <p:cNvSpPr/>
          <p:nvPr/>
        </p:nvSpPr>
        <p:spPr>
          <a:xfrm>
            <a:off x="0" y="2420888"/>
            <a:ext cx="4572000" cy="3416320"/>
          </a:xfrm>
          <a:prstGeom prst="rect">
            <a:avLst/>
          </a:prstGeom>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vi-VN" b="1" dirty="0"/>
              <a:t>О́лень япо́нський, або о́лень плями́стий (</a:t>
            </a:r>
            <a:r>
              <a:rPr lang="en-US" b="1" i="1" dirty="0" err="1"/>
              <a:t>Cervus</a:t>
            </a:r>
            <a:r>
              <a:rPr lang="en-US" b="1" i="1" dirty="0"/>
              <a:t> </a:t>
            </a:r>
            <a:r>
              <a:rPr lang="en-US" b="1" i="1" dirty="0" err="1"/>
              <a:t>nippon</a:t>
            </a:r>
            <a:r>
              <a:rPr lang="en-US" b="1" i="1" dirty="0"/>
              <a:t> </a:t>
            </a:r>
            <a:r>
              <a:rPr lang="en-US" b="1" i="1" dirty="0" err="1"/>
              <a:t>Temminck</a:t>
            </a:r>
            <a:r>
              <a:rPr lang="en-US" b="1" i="1" dirty="0"/>
              <a:t>, 1838) – </a:t>
            </a:r>
            <a:endParaRPr lang="ru-RU" dirty="0"/>
          </a:p>
        </p:txBody>
      </p:sp>
      <p:pic>
        <p:nvPicPr>
          <p:cNvPr id="65538" name="Picture 2" descr="https://upload.wikimedia.org/wikipedia/commons/thumb/9/9e/Cervus_nippon_dybowski_nbg.jpg/220px-Cervus_nippon_dybowski_nbg.jpg"/>
          <p:cNvPicPr>
            <a:picLocks noChangeAspect="1" noChangeArrowheads="1"/>
          </p:cNvPicPr>
          <p:nvPr/>
        </p:nvPicPr>
        <p:blipFill>
          <a:blip r:embed="rId2" cstate="print"/>
          <a:srcRect/>
          <a:stretch>
            <a:fillRect/>
          </a:stretch>
        </p:blipFill>
        <p:spPr bwMode="auto">
          <a:xfrm>
            <a:off x="971600" y="1700808"/>
            <a:ext cx="2095500" cy="147637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548680"/>
            <a:ext cx="2664296" cy="369332"/>
          </a:xfrm>
          <a:prstGeom prst="rect">
            <a:avLst/>
          </a:prstGeom>
          <a:noFill/>
        </p:spPr>
        <p:txBody>
          <a:bodyPr wrap="square" rtlCol="0">
            <a:spAutoFit/>
          </a:bodyPr>
          <a:lstStyle/>
          <a:p>
            <a:r>
              <a:rPr lang="uk-UA" dirty="0" smtClean="0"/>
              <a:t>Ареал </a:t>
            </a:r>
            <a:endParaRPr lang="ru-RU" dirty="0"/>
          </a:p>
        </p:txBody>
      </p:sp>
      <p:sp>
        <p:nvSpPr>
          <p:cNvPr id="5" name="TextBox 4"/>
          <p:cNvSpPr txBox="1"/>
          <p:nvPr/>
        </p:nvSpPr>
        <p:spPr>
          <a:xfrm>
            <a:off x="5652120" y="1628800"/>
            <a:ext cx="2520280" cy="369332"/>
          </a:xfrm>
          <a:prstGeom prst="rect">
            <a:avLst/>
          </a:prstGeom>
          <a:noFill/>
        </p:spPr>
        <p:txBody>
          <a:bodyPr wrap="square" rtlCol="0">
            <a:spAutoFit/>
          </a:bodyPr>
          <a:lstStyle/>
          <a:p>
            <a:r>
              <a:rPr lang="uk-UA" dirty="0" smtClean="0"/>
              <a:t>Біологія </a:t>
            </a:r>
            <a:endParaRPr lang="ru-RU" dirty="0"/>
          </a:p>
        </p:txBody>
      </p:sp>
      <p:sp>
        <p:nvSpPr>
          <p:cNvPr id="6" name="TextBox 5"/>
          <p:cNvSpPr txBox="1"/>
          <p:nvPr/>
        </p:nvSpPr>
        <p:spPr>
          <a:xfrm>
            <a:off x="5796136" y="2924944"/>
            <a:ext cx="2304256" cy="646331"/>
          </a:xfrm>
          <a:prstGeom prst="rect">
            <a:avLst/>
          </a:prstGeom>
          <a:noFill/>
        </p:spPr>
        <p:txBody>
          <a:bodyPr wrap="square" rtlCol="0">
            <a:spAutoFit/>
          </a:bodyPr>
          <a:lstStyle/>
          <a:p>
            <a:r>
              <a:rPr lang="uk-UA" dirty="0" smtClean="0"/>
              <a:t>Потрапляння в Україну</a:t>
            </a:r>
            <a:endParaRPr lang="ru-RU" dirty="0"/>
          </a:p>
        </p:txBody>
      </p:sp>
      <p:sp>
        <p:nvSpPr>
          <p:cNvPr id="7" name="TextBox 6"/>
          <p:cNvSpPr txBox="1"/>
          <p:nvPr/>
        </p:nvSpPr>
        <p:spPr>
          <a:xfrm>
            <a:off x="5508104" y="4149080"/>
            <a:ext cx="3024336" cy="646331"/>
          </a:xfrm>
          <a:prstGeom prst="rect">
            <a:avLst/>
          </a:prstGeom>
          <a:noFill/>
        </p:spPr>
        <p:txBody>
          <a:bodyPr wrap="square" rtlCol="0">
            <a:spAutoFit/>
          </a:bodyPr>
          <a:lstStyle/>
          <a:p>
            <a:r>
              <a:rPr lang="uk-UA" dirty="0" smtClean="0"/>
              <a:t>Причини проникнення виду</a:t>
            </a:r>
            <a:endParaRPr lang="ru-RU" dirty="0"/>
          </a:p>
        </p:txBody>
      </p:sp>
      <p:sp>
        <p:nvSpPr>
          <p:cNvPr id="8" name="TextBox 7"/>
          <p:cNvSpPr txBox="1"/>
          <p:nvPr/>
        </p:nvSpPr>
        <p:spPr>
          <a:xfrm>
            <a:off x="4572000" y="5373216"/>
            <a:ext cx="3816424" cy="369332"/>
          </a:xfrm>
          <a:prstGeom prst="rect">
            <a:avLst/>
          </a:prstGeom>
          <a:noFill/>
        </p:spPr>
        <p:txBody>
          <a:bodyPr wrap="square" rtlCol="0">
            <a:spAutoFit/>
          </a:bodyPr>
          <a:lstStyle/>
          <a:p>
            <a:r>
              <a:rPr lang="uk-UA" dirty="0" smtClean="0"/>
              <a:t>Значення виду</a:t>
            </a:r>
            <a:endParaRPr lang="ru-RU" dirty="0"/>
          </a:p>
        </p:txBody>
      </p:sp>
      <p:cxnSp>
        <p:nvCxnSpPr>
          <p:cNvPr id="10" name="Прямая со стрелкой 9"/>
          <p:cNvCxnSpPr/>
          <p:nvPr/>
        </p:nvCxnSpPr>
        <p:spPr>
          <a:xfrm flipV="1">
            <a:off x="2915816" y="764704"/>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35896" y="191683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2677562"/>
            <a:ext cx="864096" cy="53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79912" y="342900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699792" y="3717032"/>
            <a:ext cx="187220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24544" y="2060848"/>
            <a:ext cx="4572000" cy="923330"/>
          </a:xfrm>
          <a:prstGeom prst="rect">
            <a:avLst/>
          </a:prstGeom>
        </p:spPr>
        <p:txBody>
          <a:bodyPr>
            <a:spAutoFit/>
          </a:bodyPr>
          <a:lstStyle/>
          <a:p>
            <a:endParaRPr lang="ru-RU" dirty="0"/>
          </a:p>
          <a:p>
            <a:endParaRPr lang="ru-RU" dirty="0"/>
          </a:p>
          <a:p>
            <a:endParaRPr lang="ru-RU" dirty="0"/>
          </a:p>
        </p:txBody>
      </p:sp>
      <p:sp>
        <p:nvSpPr>
          <p:cNvPr id="15" name="TextBox 14"/>
          <p:cNvSpPr txBox="1"/>
          <p:nvPr/>
        </p:nvSpPr>
        <p:spPr>
          <a:xfrm>
            <a:off x="2699792" y="0"/>
            <a:ext cx="2232248" cy="369332"/>
          </a:xfrm>
          <a:prstGeom prst="rect">
            <a:avLst/>
          </a:prstGeom>
          <a:noFill/>
        </p:spPr>
        <p:txBody>
          <a:bodyPr wrap="square" rtlCol="0">
            <a:spAutoFit/>
          </a:bodyPr>
          <a:lstStyle/>
          <a:p>
            <a:r>
              <a:rPr lang="uk-UA" dirty="0" smtClean="0"/>
              <a:t>Ссавці</a:t>
            </a:r>
            <a:endParaRPr lang="ru-RU" dirty="0"/>
          </a:p>
        </p:txBody>
      </p:sp>
      <p:sp>
        <p:nvSpPr>
          <p:cNvPr id="17" name="Прямоугольник 16"/>
          <p:cNvSpPr/>
          <p:nvPr/>
        </p:nvSpPr>
        <p:spPr>
          <a:xfrm>
            <a:off x="0" y="3212976"/>
            <a:ext cx="4572000" cy="923330"/>
          </a:xfrm>
          <a:prstGeom prst="rect">
            <a:avLst/>
          </a:prstGeom>
        </p:spPr>
        <p:txBody>
          <a:bodyPr>
            <a:spAutoFit/>
          </a:bodyPr>
          <a:lstStyle/>
          <a:p>
            <a:endParaRPr lang="ru-RU" dirty="0"/>
          </a:p>
          <a:p>
            <a:r>
              <a:rPr lang="ru-RU" b="1" dirty="0"/>
              <a:t>Муфлон </a:t>
            </a:r>
            <a:r>
              <a:rPr lang="ru-RU" b="1" dirty="0" err="1"/>
              <a:t>європейський</a:t>
            </a:r>
            <a:r>
              <a:rPr lang="ru-RU" b="1" dirty="0"/>
              <a:t>, дикий </a:t>
            </a:r>
            <a:r>
              <a:rPr lang="ru-RU" b="1" dirty="0" err="1"/>
              <a:t>аргалі</a:t>
            </a:r>
            <a:r>
              <a:rPr lang="ru-RU" b="1" dirty="0"/>
              <a:t> (</a:t>
            </a:r>
            <a:r>
              <a:rPr lang="en-US" b="1" i="1" dirty="0" err="1"/>
              <a:t>Ovis</a:t>
            </a:r>
            <a:r>
              <a:rPr lang="en-US" b="1" i="1" dirty="0"/>
              <a:t> </a:t>
            </a:r>
            <a:r>
              <a:rPr lang="en-US" b="1" i="1" dirty="0" err="1"/>
              <a:t>aries</a:t>
            </a:r>
            <a:r>
              <a:rPr lang="en-US" b="1" i="1" dirty="0"/>
              <a:t> </a:t>
            </a:r>
            <a:r>
              <a:rPr lang="en-US" b="1" i="1" dirty="0" err="1"/>
              <a:t>musimon</a:t>
            </a:r>
            <a:r>
              <a:rPr lang="en-US" b="1" i="1" dirty="0"/>
              <a:t> (Pallas, 1811) – </a:t>
            </a:r>
            <a:endParaRPr lang="ru-RU" dirty="0"/>
          </a:p>
        </p:txBody>
      </p:sp>
      <p:pic>
        <p:nvPicPr>
          <p:cNvPr id="64514" name="Picture 2" descr="https://upload.wikimedia.org/wikipedia/commons/thumb/c/c8/Mufflon-03.jpg/250px-Mufflon-03.jpg"/>
          <p:cNvPicPr>
            <a:picLocks noChangeAspect="1" noChangeArrowheads="1"/>
          </p:cNvPicPr>
          <p:nvPr/>
        </p:nvPicPr>
        <p:blipFill>
          <a:blip r:embed="rId2" cstate="print"/>
          <a:srcRect/>
          <a:stretch>
            <a:fillRect/>
          </a:stretch>
        </p:blipFill>
        <p:spPr bwMode="auto">
          <a:xfrm>
            <a:off x="611560" y="1124744"/>
            <a:ext cx="2381250" cy="17907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78642"/>
          </a:xfrm>
          <a:prstGeom prst="rect">
            <a:avLst/>
          </a:prstGeom>
        </p:spPr>
        <p:txBody>
          <a:bodyPr wrap="square">
            <a:spAutoFit/>
          </a:bodyPr>
          <a:lstStyle/>
          <a:p>
            <a:endParaRPr lang="ru-RU" dirty="0"/>
          </a:p>
          <a:p>
            <a:pPr algn="just"/>
            <a:r>
              <a:rPr lang="ru-RU" sz="2400" dirty="0" err="1"/>
              <a:t>Інтродукцію</a:t>
            </a:r>
            <a:r>
              <a:rPr lang="ru-RU" sz="2400" dirty="0"/>
              <a:t> </a:t>
            </a:r>
            <a:r>
              <a:rPr lang="ru-RU" sz="2400" dirty="0" err="1"/>
              <a:t>можна</a:t>
            </a:r>
            <a:r>
              <a:rPr lang="ru-RU" sz="2400" dirty="0"/>
              <a:t> </a:t>
            </a:r>
            <a:r>
              <a:rPr lang="ru-RU" sz="2400" dirty="0" err="1"/>
              <a:t>класифікувати</a:t>
            </a:r>
            <a:r>
              <a:rPr lang="ru-RU" sz="2400" dirty="0"/>
              <a:t>: </a:t>
            </a:r>
          </a:p>
          <a:p>
            <a:pPr algn="just"/>
            <a:r>
              <a:rPr lang="ru-RU" sz="2400" dirty="0"/>
              <a:t> </a:t>
            </a:r>
            <a:r>
              <a:rPr lang="ru-RU" sz="2400" dirty="0" err="1"/>
              <a:t>планомірна</a:t>
            </a:r>
            <a:r>
              <a:rPr lang="ru-RU" sz="2400" dirty="0"/>
              <a:t> (</a:t>
            </a:r>
            <a:r>
              <a:rPr lang="ru-RU" sz="2400" dirty="0" err="1"/>
              <a:t>спрямована</a:t>
            </a:r>
            <a:r>
              <a:rPr lang="ru-RU" sz="2400" dirty="0"/>
              <a:t>) </a:t>
            </a:r>
            <a:r>
              <a:rPr lang="ru-RU" sz="2400" dirty="0" err="1"/>
              <a:t>інтродукція</a:t>
            </a:r>
            <a:r>
              <a:rPr lang="ru-RU" sz="2400" dirty="0"/>
              <a:t>: </a:t>
            </a:r>
          </a:p>
          <a:p>
            <a:pPr algn="just"/>
            <a:r>
              <a:rPr lang="ru-RU" sz="2400" baseline="0" dirty="0" smtClean="0"/>
              <a:t> </a:t>
            </a:r>
            <a:r>
              <a:rPr lang="ru-RU" sz="2400" dirty="0" err="1"/>
              <a:t>ссавці</a:t>
            </a:r>
            <a:r>
              <a:rPr lang="ru-RU" sz="2400" dirty="0"/>
              <a:t> (олень </a:t>
            </a:r>
            <a:r>
              <a:rPr lang="ru-RU" sz="2400" dirty="0" err="1"/>
              <a:t>японський</a:t>
            </a:r>
            <a:r>
              <a:rPr lang="ru-RU" sz="2400" dirty="0"/>
              <a:t>, </a:t>
            </a:r>
            <a:r>
              <a:rPr lang="ru-RU" sz="2400" dirty="0" err="1"/>
              <a:t>візон</a:t>
            </a:r>
            <a:r>
              <a:rPr lang="ru-RU" sz="2400" dirty="0"/>
              <a:t> </a:t>
            </a:r>
            <a:r>
              <a:rPr lang="ru-RU" sz="2400" dirty="0" err="1"/>
              <a:t>річковий</a:t>
            </a:r>
            <a:r>
              <a:rPr lang="ru-RU" sz="2400" dirty="0"/>
              <a:t>, </a:t>
            </a:r>
            <a:r>
              <a:rPr lang="ru-RU" sz="2400" dirty="0" err="1"/>
              <a:t>єнот</a:t>
            </a:r>
            <a:r>
              <a:rPr lang="ru-RU" sz="2400" dirty="0"/>
              <a:t> </a:t>
            </a:r>
            <a:r>
              <a:rPr lang="ru-RU" sz="2400" dirty="0" err="1"/>
              <a:t>уссурійський</a:t>
            </a:r>
            <a:r>
              <a:rPr lang="ru-RU" sz="2400" dirty="0"/>
              <a:t>, ондатра </a:t>
            </a:r>
            <a:r>
              <a:rPr lang="ru-RU" sz="2400" dirty="0" err="1"/>
              <a:t>тощо</a:t>
            </a:r>
            <a:r>
              <a:rPr lang="ru-RU" sz="2400" dirty="0"/>
              <a:t>); </a:t>
            </a:r>
          </a:p>
          <a:p>
            <a:pPr algn="just"/>
            <a:r>
              <a:rPr lang="ru-RU" sz="2400" baseline="0" dirty="0" smtClean="0"/>
              <a:t> </a:t>
            </a:r>
            <a:r>
              <a:rPr lang="ru-RU" sz="2400" dirty="0" err="1"/>
              <a:t>променепері</a:t>
            </a:r>
            <a:r>
              <a:rPr lang="ru-RU" sz="2400" dirty="0"/>
              <a:t> </a:t>
            </a:r>
            <a:r>
              <a:rPr lang="ru-RU" sz="2400" dirty="0" err="1"/>
              <a:t>риби</a:t>
            </a:r>
            <a:r>
              <a:rPr lang="ru-RU" sz="2400" dirty="0"/>
              <a:t> (</a:t>
            </a:r>
            <a:r>
              <a:rPr lang="ru-RU" sz="2400" dirty="0" err="1"/>
              <a:t>товстолобик</a:t>
            </a:r>
            <a:r>
              <a:rPr lang="ru-RU" sz="2400" dirty="0"/>
              <a:t> </a:t>
            </a:r>
            <a:r>
              <a:rPr lang="ru-RU" sz="2400" dirty="0" err="1"/>
              <a:t>строкатий</a:t>
            </a:r>
            <a:r>
              <a:rPr lang="ru-RU" sz="2400" dirty="0"/>
              <a:t>, </a:t>
            </a:r>
            <a:r>
              <a:rPr lang="ru-RU" sz="2400" dirty="0" err="1"/>
              <a:t>піленгас</a:t>
            </a:r>
            <a:r>
              <a:rPr lang="ru-RU" sz="2400" dirty="0"/>
              <a:t> </a:t>
            </a:r>
            <a:r>
              <a:rPr lang="ru-RU" sz="2400" dirty="0" err="1"/>
              <a:t>тощо</a:t>
            </a:r>
            <a:r>
              <a:rPr lang="ru-RU" sz="2400" dirty="0"/>
              <a:t>); </a:t>
            </a:r>
          </a:p>
          <a:p>
            <a:pPr algn="just"/>
            <a:r>
              <a:rPr lang="ru-RU" sz="2400" baseline="0" dirty="0" smtClean="0"/>
              <a:t> </a:t>
            </a:r>
            <a:r>
              <a:rPr lang="ru-RU" sz="2400" dirty="0"/>
              <a:t>птахи (фазан </a:t>
            </a:r>
            <a:r>
              <a:rPr lang="ru-RU" sz="2400" dirty="0" err="1"/>
              <a:t>звичайний</a:t>
            </a:r>
            <a:r>
              <a:rPr lang="ru-RU" sz="2400" dirty="0"/>
              <a:t>, </a:t>
            </a:r>
            <a:r>
              <a:rPr lang="ru-RU" sz="2400" dirty="0" err="1"/>
              <a:t>куріпка</a:t>
            </a:r>
            <a:r>
              <a:rPr lang="ru-RU" sz="2400" dirty="0"/>
              <a:t> </a:t>
            </a:r>
            <a:r>
              <a:rPr lang="ru-RU" sz="2400" dirty="0" err="1"/>
              <a:t>кам’яна</a:t>
            </a:r>
            <a:r>
              <a:rPr lang="ru-RU" sz="2400" dirty="0"/>
              <a:t> </a:t>
            </a:r>
            <a:r>
              <a:rPr lang="ru-RU" sz="2400" dirty="0" err="1"/>
              <a:t>тощо</a:t>
            </a:r>
            <a:r>
              <a:rPr lang="ru-RU" sz="2400" dirty="0"/>
              <a:t>); </a:t>
            </a:r>
          </a:p>
          <a:p>
            <a:pPr algn="just"/>
            <a:r>
              <a:rPr lang="ru-RU" sz="2400" baseline="0" dirty="0" smtClean="0"/>
              <a:t> </a:t>
            </a:r>
            <a:r>
              <a:rPr lang="ru-RU" sz="2400" dirty="0" err="1"/>
              <a:t>плазуни</a:t>
            </a:r>
            <a:r>
              <a:rPr lang="ru-RU" sz="2400" dirty="0"/>
              <a:t> (</a:t>
            </a:r>
            <a:r>
              <a:rPr lang="ru-RU" sz="2400" dirty="0" err="1"/>
              <a:t>ящірка</a:t>
            </a:r>
            <a:r>
              <a:rPr lang="ru-RU" sz="2400" dirty="0"/>
              <a:t> </a:t>
            </a:r>
            <a:r>
              <a:rPr lang="ru-RU" sz="2400" dirty="0" err="1"/>
              <a:t>вірменська</a:t>
            </a:r>
            <a:r>
              <a:rPr lang="ru-RU" sz="2400" dirty="0"/>
              <a:t>, черепаха </a:t>
            </a:r>
            <a:r>
              <a:rPr lang="ru-RU" sz="2400" dirty="0" err="1"/>
              <a:t>червоновуха</a:t>
            </a:r>
            <a:r>
              <a:rPr lang="ru-RU" sz="2400" dirty="0"/>
              <a:t> </a:t>
            </a:r>
            <a:r>
              <a:rPr lang="ru-RU" sz="2400" dirty="0" err="1"/>
              <a:t>тощо</a:t>
            </a:r>
            <a:r>
              <a:rPr lang="ru-RU" sz="2400" dirty="0"/>
              <a:t>); </a:t>
            </a:r>
          </a:p>
          <a:p>
            <a:pPr algn="just"/>
            <a:r>
              <a:rPr lang="ru-RU" sz="2400" dirty="0"/>
              <a:t> </a:t>
            </a:r>
            <a:r>
              <a:rPr lang="ru-RU" sz="2400" dirty="0" err="1"/>
              <a:t>непланомірна</a:t>
            </a:r>
            <a:r>
              <a:rPr lang="ru-RU" sz="2400" dirty="0"/>
              <a:t> </a:t>
            </a:r>
            <a:r>
              <a:rPr lang="ru-RU" sz="2400" dirty="0" err="1"/>
              <a:t>інтродукція</a:t>
            </a:r>
            <a:r>
              <a:rPr lang="ru-RU" sz="2400" dirty="0"/>
              <a:t>: </a:t>
            </a:r>
          </a:p>
          <a:p>
            <a:pPr algn="just"/>
            <a:r>
              <a:rPr lang="ru-RU" sz="2400" baseline="0" dirty="0" smtClean="0"/>
              <a:t> </a:t>
            </a:r>
            <a:r>
              <a:rPr lang="ru-RU" sz="2400" dirty="0" err="1"/>
              <a:t>молюски</a:t>
            </a:r>
            <a:r>
              <a:rPr lang="ru-RU" sz="2400" dirty="0"/>
              <a:t> (</a:t>
            </a:r>
            <a:r>
              <a:rPr lang="ru-RU" sz="2400" dirty="0" err="1"/>
              <a:t>рапана</a:t>
            </a:r>
            <a:r>
              <a:rPr lang="ru-RU" sz="2400" dirty="0"/>
              <a:t> </a:t>
            </a:r>
            <a:r>
              <a:rPr lang="ru-RU" sz="2400" dirty="0" err="1"/>
              <a:t>тощо</a:t>
            </a:r>
            <a:r>
              <a:rPr lang="ru-RU" sz="2400" dirty="0"/>
              <a:t>); </a:t>
            </a:r>
          </a:p>
          <a:p>
            <a:pPr algn="just"/>
            <a:r>
              <a:rPr lang="ru-RU" sz="2400" baseline="0" dirty="0" smtClean="0"/>
              <a:t> </a:t>
            </a:r>
            <a:r>
              <a:rPr lang="ru-RU" sz="2400" dirty="0" err="1"/>
              <a:t>комахи</a:t>
            </a:r>
            <a:r>
              <a:rPr lang="ru-RU" sz="2400" dirty="0"/>
              <a:t> (</a:t>
            </a:r>
            <a:r>
              <a:rPr lang="ru-RU" sz="2400" dirty="0" err="1"/>
              <a:t>колорадський</a:t>
            </a:r>
            <a:r>
              <a:rPr lang="ru-RU" sz="2400" dirty="0"/>
              <a:t> жук </a:t>
            </a:r>
            <a:r>
              <a:rPr lang="ru-RU" sz="2400" dirty="0" err="1"/>
              <a:t>тощо</a:t>
            </a:r>
            <a:r>
              <a:rPr lang="ru-RU" sz="2400" dirty="0"/>
              <a:t>); </a:t>
            </a:r>
          </a:p>
          <a:p>
            <a:pPr algn="just"/>
            <a:r>
              <a:rPr lang="ru-RU" sz="2400" baseline="0" dirty="0" smtClean="0"/>
              <a:t> </a:t>
            </a:r>
            <a:r>
              <a:rPr lang="ru-RU" sz="2400" dirty="0" err="1"/>
              <a:t>променепері</a:t>
            </a:r>
            <a:r>
              <a:rPr lang="ru-RU" sz="2400" dirty="0"/>
              <a:t> </a:t>
            </a:r>
            <a:r>
              <a:rPr lang="ru-RU" sz="2400" dirty="0" err="1"/>
              <a:t>риби</a:t>
            </a:r>
            <a:r>
              <a:rPr lang="ru-RU" sz="2400" dirty="0"/>
              <a:t> (</a:t>
            </a:r>
            <a:r>
              <a:rPr lang="ru-RU" sz="2400" dirty="0" err="1"/>
              <a:t>сонячний</a:t>
            </a:r>
            <a:r>
              <a:rPr lang="ru-RU" sz="2400" dirty="0"/>
              <a:t> окунь, </a:t>
            </a:r>
            <a:r>
              <a:rPr lang="ru-RU" sz="2400" dirty="0" err="1"/>
              <a:t>ротань-головешка</a:t>
            </a:r>
            <a:r>
              <a:rPr lang="ru-RU" sz="2400" dirty="0"/>
              <a:t> </a:t>
            </a:r>
            <a:r>
              <a:rPr lang="ru-RU" sz="2400" dirty="0" err="1"/>
              <a:t>тощо</a:t>
            </a:r>
            <a:r>
              <a:rPr lang="ru-RU" sz="2400" dirty="0"/>
              <a:t>); </a:t>
            </a:r>
          </a:p>
          <a:p>
            <a:pPr algn="just"/>
            <a:r>
              <a:rPr lang="ru-RU" sz="2400" dirty="0"/>
              <a:t> </a:t>
            </a:r>
            <a:r>
              <a:rPr lang="ru-RU" sz="2400" dirty="0" err="1"/>
              <a:t>інвазія</a:t>
            </a:r>
            <a:r>
              <a:rPr lang="ru-RU" sz="2400" dirty="0"/>
              <a:t> та </a:t>
            </a:r>
            <a:r>
              <a:rPr lang="ru-RU" sz="2400" dirty="0" err="1"/>
              <a:t>експансія</a:t>
            </a:r>
            <a:r>
              <a:rPr lang="ru-RU" sz="2400" dirty="0"/>
              <a:t> (</a:t>
            </a:r>
            <a:r>
              <a:rPr lang="ru-RU" sz="2400" dirty="0" err="1"/>
              <a:t>природне</a:t>
            </a:r>
            <a:r>
              <a:rPr lang="ru-RU" sz="2400" dirty="0"/>
              <a:t> </a:t>
            </a:r>
            <a:r>
              <a:rPr lang="ru-RU" sz="2400" dirty="0" err="1"/>
              <a:t>розселення</a:t>
            </a:r>
            <a:r>
              <a:rPr lang="ru-RU" sz="2400" dirty="0"/>
              <a:t>): </a:t>
            </a:r>
          </a:p>
          <a:p>
            <a:pPr algn="just"/>
            <a:r>
              <a:rPr lang="ru-RU" sz="2400" baseline="0" dirty="0" smtClean="0"/>
              <a:t> </a:t>
            </a:r>
            <a:r>
              <a:rPr lang="ru-RU" sz="2400" dirty="0" err="1"/>
              <a:t>ссавці</a:t>
            </a:r>
            <a:r>
              <a:rPr lang="ru-RU" sz="2400" dirty="0"/>
              <a:t> (шакал </a:t>
            </a:r>
            <a:r>
              <a:rPr lang="ru-RU" sz="2400" dirty="0" err="1"/>
              <a:t>звичайний</a:t>
            </a:r>
            <a:r>
              <a:rPr lang="ru-RU" sz="2400" dirty="0"/>
              <a:t>, </a:t>
            </a:r>
            <a:r>
              <a:rPr lang="ru-RU" sz="2400" dirty="0" err="1"/>
              <a:t>нетопир</a:t>
            </a:r>
            <a:r>
              <a:rPr lang="ru-RU" sz="2400" dirty="0"/>
              <a:t> </a:t>
            </a:r>
            <a:r>
              <a:rPr lang="ru-RU" sz="2400" dirty="0" err="1"/>
              <a:t>середземноморський</a:t>
            </a:r>
            <a:r>
              <a:rPr lang="ru-RU" sz="2400" dirty="0"/>
              <a:t> та </a:t>
            </a:r>
            <a:r>
              <a:rPr lang="ru-RU" sz="2400" dirty="0" err="1"/>
              <a:t>ін</a:t>
            </a:r>
            <a:r>
              <a:rPr lang="ru-RU" sz="2400" dirty="0"/>
              <a:t>.); </a:t>
            </a:r>
          </a:p>
          <a:p>
            <a:pPr algn="just"/>
            <a:r>
              <a:rPr lang="ru-RU" sz="2400" baseline="0" dirty="0" smtClean="0"/>
              <a:t> </a:t>
            </a:r>
            <a:r>
              <a:rPr lang="ru-RU" sz="2400" dirty="0" err="1"/>
              <a:t>комахи</a:t>
            </a:r>
            <a:r>
              <a:rPr lang="ru-RU" sz="2400" dirty="0"/>
              <a:t> (</a:t>
            </a:r>
            <a:r>
              <a:rPr lang="ru-RU" sz="2400" dirty="0" err="1"/>
              <a:t>камерарія</a:t>
            </a:r>
            <a:r>
              <a:rPr lang="ru-RU" sz="2400" dirty="0"/>
              <a:t> каштанова, </a:t>
            </a:r>
            <a:r>
              <a:rPr lang="ru-RU" sz="2400" dirty="0" err="1"/>
              <a:t>кукурудзяний</a:t>
            </a:r>
            <a:r>
              <a:rPr lang="ru-RU" sz="2400" dirty="0"/>
              <a:t> жук); </a:t>
            </a:r>
          </a:p>
          <a:p>
            <a:pPr algn="just"/>
            <a:r>
              <a:rPr lang="ru-RU" sz="2400" baseline="0" dirty="0" smtClean="0"/>
              <a:t> </a:t>
            </a:r>
            <a:r>
              <a:rPr lang="ru-RU" sz="2400" dirty="0"/>
              <a:t>птахи (</a:t>
            </a:r>
            <a:r>
              <a:rPr lang="ru-RU" sz="2400" dirty="0" err="1"/>
              <a:t>синиця</a:t>
            </a:r>
            <a:r>
              <a:rPr lang="ru-RU" sz="2400" dirty="0"/>
              <a:t> </a:t>
            </a:r>
            <a:r>
              <a:rPr lang="ru-RU" sz="2400" dirty="0" err="1"/>
              <a:t>біла</a:t>
            </a:r>
            <a:r>
              <a:rPr lang="ru-RU" sz="2400" dirty="0"/>
              <a:t>, шпак </a:t>
            </a:r>
            <a:r>
              <a:rPr lang="ru-RU" sz="2400" dirty="0" err="1"/>
              <a:t>рожевий</a:t>
            </a:r>
            <a:r>
              <a:rPr lang="ru-RU" sz="2400" dirty="0"/>
              <a:t> та </a:t>
            </a:r>
            <a:r>
              <a:rPr lang="ru-RU" sz="2400" dirty="0" err="1"/>
              <a:t>ін</a:t>
            </a:r>
            <a:r>
              <a:rPr lang="ru-RU" sz="2400" dirty="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370975"/>
          </a:xfrm>
          <a:prstGeom prst="rect">
            <a:avLst/>
          </a:prstGeom>
        </p:spPr>
        <p:txBody>
          <a:bodyPr wrap="square">
            <a:spAutoFit/>
          </a:bodyPr>
          <a:lstStyle/>
          <a:p>
            <a:pPr algn="just"/>
            <a:endParaRPr lang="ru-RU" sz="2400" dirty="0"/>
          </a:p>
          <a:p>
            <a:pPr algn="just"/>
            <a:r>
              <a:rPr lang="ru-RU" sz="2400" b="1" dirty="0"/>
              <a:t>Список </a:t>
            </a:r>
            <a:r>
              <a:rPr lang="ru-RU" sz="2400" b="1" dirty="0" err="1"/>
              <a:t>літератури</a:t>
            </a:r>
            <a:r>
              <a:rPr lang="ru-RU" sz="2400" b="1" dirty="0"/>
              <a:t> </a:t>
            </a:r>
          </a:p>
          <a:p>
            <a:pPr algn="just"/>
            <a:r>
              <a:rPr lang="ru-RU" sz="2400" dirty="0"/>
              <a:t>1. </a:t>
            </a:r>
            <a:r>
              <a:rPr lang="ru-RU" sz="2400" i="1" dirty="0" err="1" smtClean="0"/>
              <a:t>Бігун</a:t>
            </a:r>
            <a:r>
              <a:rPr lang="ru-RU" sz="2400" i="1" dirty="0" smtClean="0"/>
              <a:t> </a:t>
            </a:r>
            <a:r>
              <a:rPr lang="ru-RU" sz="2400" i="1" dirty="0"/>
              <a:t>В.К. </a:t>
            </a:r>
            <a:r>
              <a:rPr lang="ru-RU" sz="2400" i="1" dirty="0" err="1"/>
              <a:t>Інвазійні</a:t>
            </a:r>
            <a:r>
              <a:rPr lang="ru-RU" sz="2400" i="1" dirty="0"/>
              <a:t> </a:t>
            </a:r>
            <a:r>
              <a:rPr lang="ru-RU" sz="2400" i="1" dirty="0" err="1"/>
              <a:t>види</a:t>
            </a:r>
            <a:r>
              <a:rPr lang="ru-RU" sz="2400" i="1" dirty="0"/>
              <a:t> </a:t>
            </a:r>
            <a:r>
              <a:rPr lang="ru-RU" sz="2400" i="1" dirty="0" err="1"/>
              <a:t>риб</a:t>
            </a:r>
            <a:r>
              <a:rPr lang="ru-RU" sz="2400" i="1" dirty="0"/>
              <a:t> та </a:t>
            </a:r>
            <a:r>
              <a:rPr lang="ru-RU" sz="2400" i="1" dirty="0" err="1"/>
              <a:t>їх</a:t>
            </a:r>
            <a:r>
              <a:rPr lang="ru-RU" sz="2400" i="1" dirty="0"/>
              <a:t> </a:t>
            </a:r>
            <a:r>
              <a:rPr lang="ru-RU" sz="2400" i="1" dirty="0" err="1"/>
              <a:t>вплив</a:t>
            </a:r>
            <a:r>
              <a:rPr lang="ru-RU" sz="2400" i="1" dirty="0"/>
              <a:t> на </a:t>
            </a:r>
            <a:r>
              <a:rPr lang="ru-RU" sz="2400" i="1" dirty="0" err="1"/>
              <a:t>аборигенну</a:t>
            </a:r>
            <a:r>
              <a:rPr lang="ru-RU" sz="2400" i="1" dirty="0"/>
              <a:t> </a:t>
            </a:r>
            <a:r>
              <a:rPr lang="ru-RU" sz="2400" i="1" dirty="0" err="1"/>
              <a:t>іхтіофауну</a:t>
            </a:r>
            <a:r>
              <a:rPr lang="ru-RU" sz="2400" i="1" dirty="0"/>
              <a:t> </a:t>
            </a:r>
            <a:r>
              <a:rPr lang="ru-RU" sz="2400" i="1" dirty="0" err="1"/>
              <a:t>річково-озерної</a:t>
            </a:r>
            <a:r>
              <a:rPr lang="ru-RU" sz="2400" i="1" dirty="0"/>
              <a:t> </a:t>
            </a:r>
            <a:r>
              <a:rPr lang="ru-RU" sz="2400" i="1" dirty="0" err="1"/>
              <a:t>мережі</a:t>
            </a:r>
            <a:r>
              <a:rPr lang="ru-RU" sz="2400" i="1" dirty="0"/>
              <a:t> </a:t>
            </a:r>
            <a:r>
              <a:rPr lang="ru-RU" sz="2400" i="1" dirty="0" err="1"/>
              <a:t>Західного</a:t>
            </a:r>
            <a:r>
              <a:rPr lang="ru-RU" sz="2400" i="1" dirty="0"/>
              <a:t> </a:t>
            </a:r>
            <a:r>
              <a:rPr lang="ru-RU" sz="2400" i="1" dirty="0" err="1"/>
              <a:t>Полісся</a:t>
            </a:r>
            <a:r>
              <a:rPr lang="ru-RU" sz="2400" i="1" dirty="0"/>
              <a:t> </a:t>
            </a:r>
            <a:r>
              <a:rPr lang="ru-RU" sz="2400" i="1" dirty="0" err="1"/>
              <a:t>України</a:t>
            </a:r>
            <a:r>
              <a:rPr lang="ru-RU" sz="2400" i="1" dirty="0"/>
              <a:t>: </a:t>
            </a:r>
            <a:r>
              <a:rPr lang="ru-RU" sz="2400" i="1" dirty="0" err="1"/>
              <a:t>автореф</a:t>
            </a:r>
            <a:r>
              <a:rPr lang="ru-RU" sz="2400" i="1" dirty="0"/>
              <a:t>. … </a:t>
            </a:r>
            <a:r>
              <a:rPr lang="ru-RU" sz="2400" i="1" dirty="0" err="1"/>
              <a:t>дис</a:t>
            </a:r>
            <a:r>
              <a:rPr lang="ru-RU" sz="2400" i="1" dirty="0"/>
              <a:t>. канд. </a:t>
            </a:r>
            <a:r>
              <a:rPr lang="ru-RU" sz="2400" i="1" dirty="0" err="1"/>
              <a:t>біол</a:t>
            </a:r>
            <a:r>
              <a:rPr lang="ru-RU" sz="2400" i="1" dirty="0"/>
              <a:t>. наук: 03.00.10 / </a:t>
            </a:r>
            <a:r>
              <a:rPr lang="ru-RU" sz="2400" i="1" dirty="0" err="1"/>
              <a:t>Інститут</a:t>
            </a:r>
            <a:r>
              <a:rPr lang="ru-RU" sz="2400" i="1" dirty="0"/>
              <a:t> </a:t>
            </a:r>
            <a:r>
              <a:rPr lang="ru-RU" sz="2400" i="1" dirty="0" err="1"/>
              <a:t>гідробіології</a:t>
            </a:r>
            <a:r>
              <a:rPr lang="ru-RU" sz="2400" i="1" dirty="0"/>
              <a:t> НАН </a:t>
            </a:r>
            <a:r>
              <a:rPr lang="ru-RU" sz="2400" i="1" dirty="0" err="1"/>
              <a:t>України</a:t>
            </a:r>
            <a:r>
              <a:rPr lang="ru-RU" sz="2400" i="1" dirty="0"/>
              <a:t>. К., 2012. 22 с. </a:t>
            </a:r>
          </a:p>
          <a:p>
            <a:pPr algn="just"/>
            <a:r>
              <a:rPr lang="ru-RU" sz="2400" dirty="0" smtClean="0"/>
              <a:t>2. </a:t>
            </a:r>
            <a:r>
              <a:rPr lang="ru-RU" sz="2400" i="1" dirty="0" err="1"/>
              <a:t>Білий</a:t>
            </a:r>
            <a:r>
              <a:rPr lang="ru-RU" sz="2400" i="1" dirty="0"/>
              <a:t> амур (</a:t>
            </a:r>
            <a:r>
              <a:rPr lang="en-US" sz="2400" i="1" dirty="0" err="1"/>
              <a:t>Ctenopharyngodon</a:t>
            </a:r>
            <a:r>
              <a:rPr lang="en-US" sz="2400" i="1" dirty="0"/>
              <a:t> </a:t>
            </a:r>
            <a:r>
              <a:rPr lang="ru-RU" sz="2400" i="1" dirty="0" err="1"/>
              <a:t>і</a:t>
            </a:r>
            <a:r>
              <a:rPr lang="en-US" sz="2400" i="1" dirty="0" err="1"/>
              <a:t>della</a:t>
            </a:r>
            <a:r>
              <a:rPr lang="en-US" sz="2400" i="1" dirty="0"/>
              <a:t>). </a:t>
            </a:r>
            <a:r>
              <a:rPr lang="ru-RU" sz="2400" i="1" dirty="0"/>
              <a:t>Режим доступу: </a:t>
            </a:r>
            <a:r>
              <a:rPr lang="en-US" sz="2400" i="1" dirty="0"/>
              <a:t>http://gonefishing.org.ua/dovidnyk/vydy-ryb/bilyy-amur-ctenopharyngodon-idella. </a:t>
            </a:r>
          </a:p>
          <a:p>
            <a:pPr algn="just"/>
            <a:r>
              <a:rPr lang="ru-RU" sz="2400" dirty="0" smtClean="0"/>
              <a:t>3. </a:t>
            </a:r>
            <a:r>
              <a:rPr lang="ru-RU" sz="2400" i="1" dirty="0" err="1" smtClean="0"/>
              <a:t>Гринжевський</a:t>
            </a:r>
            <a:r>
              <a:rPr lang="ru-RU" sz="2400" i="1" dirty="0" smtClean="0"/>
              <a:t> </a:t>
            </a:r>
            <a:r>
              <a:rPr lang="ru-RU" sz="2400" i="1" dirty="0"/>
              <a:t>М.В., </a:t>
            </a:r>
            <a:r>
              <a:rPr lang="ru-RU" sz="2400" i="1" dirty="0" err="1"/>
              <a:t>Третяк</a:t>
            </a:r>
            <a:r>
              <a:rPr lang="ru-RU" sz="2400" i="1" dirty="0"/>
              <a:t> О.М., Алимов С.І. та </a:t>
            </a:r>
            <a:r>
              <a:rPr lang="ru-RU" sz="2400" i="1" dirty="0" err="1"/>
              <a:t>ін</a:t>
            </a:r>
            <a:r>
              <a:rPr lang="ru-RU" sz="2400" i="1" dirty="0"/>
              <a:t>. </a:t>
            </a:r>
            <a:r>
              <a:rPr lang="ru-RU" sz="2400" i="1" dirty="0" err="1"/>
              <a:t>Нетрадиційні</a:t>
            </a:r>
            <a:r>
              <a:rPr lang="ru-RU" sz="2400" i="1" dirty="0"/>
              <a:t> </a:t>
            </a:r>
            <a:r>
              <a:rPr lang="ru-RU" sz="2400" i="1" dirty="0" err="1"/>
              <a:t>об'єкти</a:t>
            </a:r>
            <a:r>
              <a:rPr lang="ru-RU" sz="2400" i="1" dirty="0"/>
              <a:t> </a:t>
            </a:r>
            <a:r>
              <a:rPr lang="ru-RU" sz="2400" i="1" dirty="0" err="1"/>
              <a:t>рибництва</a:t>
            </a:r>
            <a:r>
              <a:rPr lang="ru-RU" sz="2400" i="1" dirty="0"/>
              <a:t> в </a:t>
            </a:r>
            <a:r>
              <a:rPr lang="ru-RU" sz="2400" i="1" dirty="0" err="1"/>
              <a:t>аквакультурі</a:t>
            </a:r>
            <a:r>
              <a:rPr lang="ru-RU" sz="2400" i="1" dirty="0"/>
              <a:t> </a:t>
            </a:r>
            <a:r>
              <a:rPr lang="ru-RU" sz="2400" i="1" dirty="0" err="1"/>
              <a:t>України</a:t>
            </a:r>
            <a:r>
              <a:rPr lang="ru-RU" sz="2400" i="1" dirty="0"/>
              <a:t>. К.: </a:t>
            </a:r>
            <a:r>
              <a:rPr lang="ru-RU" sz="2400" i="1" dirty="0" err="1"/>
              <a:t>Світ</a:t>
            </a:r>
            <a:r>
              <a:rPr lang="ru-RU" sz="2400" i="1" dirty="0"/>
              <a:t>, 2001. 1682 с. </a:t>
            </a:r>
          </a:p>
          <a:p>
            <a:pPr algn="just"/>
            <a:r>
              <a:rPr lang="ru-RU" sz="2400" dirty="0" smtClean="0"/>
              <a:t>4. </a:t>
            </a:r>
            <a:r>
              <a:rPr lang="ru-RU" sz="2400" i="1" dirty="0"/>
              <a:t>Давидов О.М. Роль </a:t>
            </a:r>
            <a:r>
              <a:rPr lang="ru-RU" sz="2400" i="1" dirty="0" err="1"/>
              <a:t>чужорідних</a:t>
            </a:r>
            <a:r>
              <a:rPr lang="ru-RU" sz="2400" i="1" dirty="0"/>
              <a:t> </a:t>
            </a:r>
            <a:r>
              <a:rPr lang="ru-RU" sz="2400" i="1" dirty="0" err="1"/>
              <a:t>видів</a:t>
            </a:r>
            <a:r>
              <a:rPr lang="ru-RU" sz="2400" i="1" dirty="0"/>
              <a:t> </a:t>
            </a:r>
            <a:r>
              <a:rPr lang="ru-RU" sz="2400" i="1" dirty="0" err="1"/>
              <a:t>риб</a:t>
            </a:r>
            <a:r>
              <a:rPr lang="ru-RU" sz="2400" i="1" dirty="0"/>
              <a:t> у </a:t>
            </a:r>
            <a:r>
              <a:rPr lang="ru-RU" sz="2400" i="1" dirty="0" err="1"/>
              <a:t>формуванні</a:t>
            </a:r>
            <a:r>
              <a:rPr lang="ru-RU" sz="2400" i="1" dirty="0"/>
              <a:t> </a:t>
            </a:r>
            <a:r>
              <a:rPr lang="ru-RU" sz="2400" i="1" dirty="0" err="1"/>
              <a:t>фауни</a:t>
            </a:r>
            <a:r>
              <a:rPr lang="ru-RU" sz="2400" i="1" dirty="0"/>
              <a:t> </a:t>
            </a:r>
            <a:r>
              <a:rPr lang="ru-RU" sz="2400" i="1" dirty="0" err="1"/>
              <a:t>паразитів</a:t>
            </a:r>
            <a:r>
              <a:rPr lang="ru-RU" sz="2400" i="1" dirty="0"/>
              <a:t> </a:t>
            </a:r>
            <a:r>
              <a:rPr lang="ru-RU" sz="2400" i="1" dirty="0" err="1"/>
              <a:t>водойм</a:t>
            </a:r>
            <a:r>
              <a:rPr lang="ru-RU" sz="2400" i="1" dirty="0"/>
              <a:t> </a:t>
            </a:r>
            <a:r>
              <a:rPr lang="ru-RU" sz="2400" i="1" dirty="0" err="1"/>
              <a:t>України</a:t>
            </a:r>
            <a:r>
              <a:rPr lang="ru-RU" sz="2400" i="1" dirty="0"/>
              <a:t> / О.М. Давидов, Л.Я. </a:t>
            </a:r>
            <a:r>
              <a:rPr lang="ru-RU" sz="2400" i="1" dirty="0" err="1"/>
              <a:t>Куровська</a:t>
            </a:r>
            <a:r>
              <a:rPr lang="ru-RU" sz="2400" i="1" dirty="0"/>
              <a:t>, Ю.Д. </a:t>
            </a:r>
            <a:r>
              <a:rPr lang="ru-RU" sz="2400" i="1" dirty="0" err="1"/>
              <a:t>Темниханов</a:t>
            </a:r>
            <a:r>
              <a:rPr lang="ru-RU" sz="2400" i="1" dirty="0"/>
              <a:t> // Вестник зоологии. 2009. № 23. С. 26–30. </a:t>
            </a:r>
          </a:p>
          <a:p>
            <a:pPr algn="just"/>
            <a:r>
              <a:rPr lang="ru-RU" sz="2400" dirty="0"/>
              <a:t>5</a:t>
            </a:r>
            <a:r>
              <a:rPr lang="ru-RU" sz="2400" dirty="0" smtClean="0"/>
              <a:t>. </a:t>
            </a:r>
            <a:r>
              <a:rPr lang="ru-RU" sz="2400" i="1" dirty="0" err="1"/>
              <a:t>Делеган</a:t>
            </a:r>
            <a:r>
              <a:rPr lang="ru-RU" sz="2400" i="1" dirty="0"/>
              <a:t> І.В., </a:t>
            </a:r>
            <a:r>
              <a:rPr lang="ru-RU" sz="2400" i="1" dirty="0" err="1"/>
              <a:t>Делеган</a:t>
            </a:r>
            <a:r>
              <a:rPr lang="ru-RU" sz="2400" i="1" dirty="0"/>
              <a:t> І.І., </a:t>
            </a:r>
            <a:r>
              <a:rPr lang="ru-RU" sz="2400" i="1" dirty="0" err="1"/>
              <a:t>Делеган</a:t>
            </a:r>
            <a:r>
              <a:rPr lang="ru-RU" sz="2400" i="1" dirty="0"/>
              <a:t> І.І. </a:t>
            </a:r>
            <a:r>
              <a:rPr lang="ru-RU" sz="2400" i="1" dirty="0" err="1"/>
              <a:t>Біологія</a:t>
            </a:r>
            <a:r>
              <a:rPr lang="ru-RU" sz="2400" i="1" dirty="0"/>
              <a:t> </a:t>
            </a:r>
            <a:r>
              <a:rPr lang="ru-RU" sz="2400" i="1" dirty="0" err="1"/>
              <a:t>лісових</a:t>
            </a:r>
            <a:r>
              <a:rPr lang="ru-RU" sz="2400" i="1" dirty="0"/>
              <a:t> </a:t>
            </a:r>
            <a:r>
              <a:rPr lang="ru-RU" sz="2400" i="1" dirty="0" err="1"/>
              <a:t>птахів</a:t>
            </a:r>
            <a:r>
              <a:rPr lang="ru-RU" sz="2400" i="1" dirty="0"/>
              <a:t> </a:t>
            </a:r>
            <a:r>
              <a:rPr lang="ru-RU" sz="2400" i="1" dirty="0" err="1"/>
              <a:t>і</a:t>
            </a:r>
            <a:r>
              <a:rPr lang="ru-RU" sz="2400" i="1" dirty="0"/>
              <a:t> </a:t>
            </a:r>
            <a:r>
              <a:rPr lang="ru-RU" sz="2400" i="1" dirty="0" err="1"/>
              <a:t>звірів</a:t>
            </a:r>
            <a:r>
              <a:rPr lang="ru-RU" sz="2400" i="1" dirty="0"/>
              <a:t> / за ред. І.В. </a:t>
            </a:r>
            <a:r>
              <a:rPr lang="ru-RU" sz="2400" i="1" dirty="0" err="1"/>
              <a:t>Делегана</a:t>
            </a:r>
            <a:r>
              <a:rPr lang="ru-RU" sz="2400" i="1" dirty="0"/>
              <a:t>. </a:t>
            </a:r>
            <a:r>
              <a:rPr lang="ru-RU" sz="2400" i="1" dirty="0" err="1"/>
              <a:t>Львів</a:t>
            </a:r>
            <a:r>
              <a:rPr lang="ru-RU" sz="2400" i="1" dirty="0"/>
              <a:t>: </a:t>
            </a:r>
            <a:r>
              <a:rPr lang="ru-RU" sz="2400" i="1" dirty="0" err="1"/>
              <a:t>Поллі</a:t>
            </a:r>
            <a:r>
              <a:rPr lang="ru-RU" sz="2400" i="1" dirty="0"/>
              <a:t>, 2005. 600 с.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109639"/>
          </a:xfrm>
          <a:prstGeom prst="rect">
            <a:avLst/>
          </a:prstGeom>
        </p:spPr>
        <p:txBody>
          <a:bodyPr wrap="square">
            <a:spAutoFit/>
          </a:bodyPr>
          <a:lstStyle/>
          <a:p>
            <a:r>
              <a:rPr lang="ru-RU" sz="2000" dirty="0" smtClean="0"/>
              <a:t>6. </a:t>
            </a:r>
            <a:r>
              <a:rPr lang="ru-RU" sz="2000" i="1" dirty="0" err="1"/>
              <a:t>Дулицький</a:t>
            </a:r>
            <a:r>
              <a:rPr lang="ru-RU" sz="2000" i="1" dirty="0"/>
              <a:t> А., </a:t>
            </a:r>
            <a:r>
              <a:rPr lang="ru-RU" sz="2000" i="1" dirty="0" err="1"/>
              <a:t>Дулицька</a:t>
            </a:r>
            <a:r>
              <a:rPr lang="ru-RU" sz="2000" i="1" dirty="0"/>
              <a:t> О. Телеутка та </a:t>
            </a:r>
            <a:r>
              <a:rPr lang="ru-RU" sz="2000" i="1" dirty="0" err="1"/>
              <a:t>її</a:t>
            </a:r>
            <a:r>
              <a:rPr lang="ru-RU" sz="2000" i="1" dirty="0"/>
              <a:t> </a:t>
            </a:r>
            <a:r>
              <a:rPr lang="ru-RU" sz="2000" i="1" dirty="0" err="1"/>
              <a:t>теперішній</a:t>
            </a:r>
            <a:r>
              <a:rPr lang="ru-RU" sz="2000" i="1" dirty="0"/>
              <a:t> статус у </a:t>
            </a:r>
            <a:r>
              <a:rPr lang="ru-RU" sz="2000" i="1" dirty="0" err="1"/>
              <a:t>Криму</a:t>
            </a:r>
            <a:r>
              <a:rPr lang="ru-RU" sz="2000" i="1" dirty="0"/>
              <a:t> // Фауна в антропогенному </a:t>
            </a:r>
            <a:r>
              <a:rPr lang="ru-RU" sz="2000" i="1" dirty="0" err="1"/>
              <a:t>середовищі</a:t>
            </a:r>
            <a:r>
              <a:rPr lang="ru-RU" sz="2000" i="1" dirty="0"/>
              <a:t>. </a:t>
            </a:r>
            <a:r>
              <a:rPr lang="ru-RU" sz="2000" i="1" dirty="0" err="1"/>
              <a:t>Луганськ</a:t>
            </a:r>
            <a:r>
              <a:rPr lang="ru-RU" sz="2000" i="1" dirty="0"/>
              <a:t>, 2006. С. 71–74. (</a:t>
            </a:r>
            <a:r>
              <a:rPr lang="ru-RU" sz="2000" i="1" dirty="0" err="1"/>
              <a:t>Праці</a:t>
            </a:r>
            <a:r>
              <a:rPr lang="ru-RU" sz="2000" i="1" dirty="0"/>
              <a:t> </a:t>
            </a:r>
            <a:r>
              <a:rPr lang="ru-RU" sz="2000" i="1" dirty="0" err="1"/>
              <a:t>Теріол</a:t>
            </a:r>
            <a:r>
              <a:rPr lang="ru-RU" sz="2000" i="1" dirty="0"/>
              <a:t>. </a:t>
            </a:r>
            <a:r>
              <a:rPr lang="ru-RU" sz="2000" i="1" dirty="0" err="1"/>
              <a:t>школи</a:t>
            </a:r>
            <a:r>
              <a:rPr lang="ru-RU" sz="2000" i="1" dirty="0"/>
              <a:t>. </a:t>
            </a:r>
            <a:r>
              <a:rPr lang="ru-RU" sz="2000" i="1" dirty="0" err="1"/>
              <a:t>Вип</a:t>
            </a:r>
            <a:r>
              <a:rPr lang="ru-RU" sz="2000" i="1" dirty="0"/>
              <a:t>. 8). </a:t>
            </a:r>
          </a:p>
          <a:p>
            <a:r>
              <a:rPr lang="ru-RU" sz="2000" dirty="0" smtClean="0"/>
              <a:t>7</a:t>
            </a:r>
            <a:r>
              <a:rPr lang="ru-RU" sz="2000" dirty="0"/>
              <a:t>. </a:t>
            </a:r>
            <a:r>
              <a:rPr lang="ru-RU" sz="2000" i="1" dirty="0" err="1"/>
              <a:t>Загороднюк</a:t>
            </a:r>
            <a:r>
              <a:rPr lang="ru-RU" sz="2000" i="1" dirty="0"/>
              <a:t> І. Шакал (</a:t>
            </a:r>
            <a:r>
              <a:rPr lang="en-US" sz="2000" i="1" dirty="0" err="1"/>
              <a:t>Canis</a:t>
            </a:r>
            <a:r>
              <a:rPr lang="en-US" sz="2000" i="1" dirty="0"/>
              <a:t> </a:t>
            </a:r>
            <a:r>
              <a:rPr lang="en-US" sz="2000" i="1" dirty="0" err="1"/>
              <a:t>aureus</a:t>
            </a:r>
            <a:r>
              <a:rPr lang="en-US" sz="2000" i="1" dirty="0"/>
              <a:t>) </a:t>
            </a:r>
            <a:r>
              <a:rPr lang="ru-RU" sz="2000" i="1" dirty="0"/>
              <a:t>в </a:t>
            </a:r>
            <a:r>
              <a:rPr lang="ru-RU" sz="2000" i="1" dirty="0" err="1"/>
              <a:t>Україні</a:t>
            </a:r>
            <a:r>
              <a:rPr lang="ru-RU" sz="2000" i="1" dirty="0"/>
              <a:t>: </a:t>
            </a:r>
            <a:r>
              <a:rPr lang="ru-RU" sz="2000" i="1" dirty="0" err="1"/>
              <a:t>сучасна</a:t>
            </a:r>
            <a:r>
              <a:rPr lang="ru-RU" sz="2000" i="1" dirty="0"/>
              <a:t> </a:t>
            </a:r>
            <a:r>
              <a:rPr lang="ru-RU" sz="2000" i="1" dirty="0" err="1"/>
              <a:t>експансія</a:t>
            </a:r>
            <a:r>
              <a:rPr lang="ru-RU" sz="2000" i="1" dirty="0"/>
              <a:t> та статус виду // </a:t>
            </a:r>
            <a:r>
              <a:rPr lang="ru-RU" sz="2000" i="1" dirty="0" err="1"/>
              <a:t>Вісн</a:t>
            </a:r>
            <a:r>
              <a:rPr lang="ru-RU" sz="2000" i="1" dirty="0"/>
              <a:t>. </a:t>
            </a:r>
            <a:r>
              <a:rPr lang="ru-RU" sz="2000" i="1" dirty="0" err="1"/>
              <a:t>Нац</a:t>
            </a:r>
            <a:r>
              <a:rPr lang="ru-RU" sz="2000" i="1" dirty="0"/>
              <a:t>. </a:t>
            </a:r>
            <a:r>
              <a:rPr lang="ru-RU" sz="2000" i="1" dirty="0" err="1"/>
              <a:t>наук.-природн</a:t>
            </a:r>
            <a:r>
              <a:rPr lang="ru-RU" sz="2000" i="1" dirty="0"/>
              <a:t>. музею. 2014. № 12. С. 100–105. </a:t>
            </a:r>
          </a:p>
          <a:p>
            <a:r>
              <a:rPr lang="ru-RU" sz="2000" dirty="0" smtClean="0"/>
              <a:t>8</a:t>
            </a:r>
            <a:r>
              <a:rPr lang="ru-RU" sz="2000" dirty="0"/>
              <a:t>. </a:t>
            </a:r>
            <a:r>
              <a:rPr lang="ru-RU" sz="2000" i="1" dirty="0" err="1"/>
              <a:t>Загороднюк</a:t>
            </a:r>
            <a:r>
              <a:rPr lang="ru-RU" sz="2000" i="1" dirty="0"/>
              <a:t> І. </a:t>
            </a:r>
            <a:r>
              <a:rPr lang="ru-RU" sz="2000" i="1" dirty="0" err="1"/>
              <a:t>Адвентивна</a:t>
            </a:r>
            <a:r>
              <a:rPr lang="ru-RU" sz="2000" i="1" dirty="0"/>
              <a:t> </a:t>
            </a:r>
            <a:r>
              <a:rPr lang="ru-RU" sz="2000" i="1" dirty="0" err="1"/>
              <a:t>теріофауна</a:t>
            </a:r>
            <a:r>
              <a:rPr lang="ru-RU" sz="2000" i="1" dirty="0"/>
              <a:t> </a:t>
            </a:r>
            <a:r>
              <a:rPr lang="ru-RU" sz="2000" i="1" dirty="0" err="1"/>
              <a:t>України</a:t>
            </a:r>
            <a:r>
              <a:rPr lang="ru-RU" sz="2000" i="1" dirty="0"/>
              <a:t> </a:t>
            </a:r>
            <a:r>
              <a:rPr lang="ru-RU" sz="2000" i="1" dirty="0" err="1"/>
              <a:t>і</a:t>
            </a:r>
            <a:r>
              <a:rPr lang="ru-RU" sz="2000" i="1" dirty="0"/>
              <a:t> </a:t>
            </a:r>
            <a:r>
              <a:rPr lang="ru-RU" sz="2000" i="1" dirty="0" err="1"/>
              <a:t>значення</a:t>
            </a:r>
            <a:r>
              <a:rPr lang="ru-RU" sz="2000" i="1" dirty="0"/>
              <a:t> </a:t>
            </a:r>
            <a:r>
              <a:rPr lang="ru-RU" sz="2000" i="1" dirty="0" err="1"/>
              <a:t>інвазій</a:t>
            </a:r>
            <a:r>
              <a:rPr lang="ru-RU" sz="2000" i="1" dirty="0"/>
              <a:t> в </a:t>
            </a:r>
            <a:r>
              <a:rPr lang="ru-RU" sz="2000" i="1" dirty="0" err="1"/>
              <a:t>історичних</a:t>
            </a:r>
            <a:r>
              <a:rPr lang="ru-RU" sz="2000" i="1" dirty="0"/>
              <a:t> </a:t>
            </a:r>
            <a:r>
              <a:rPr lang="ru-RU" sz="2000" i="1" dirty="0" err="1"/>
              <a:t>змінах</a:t>
            </a:r>
            <a:r>
              <a:rPr lang="ru-RU" sz="2000" i="1" dirty="0"/>
              <a:t> </a:t>
            </a:r>
            <a:r>
              <a:rPr lang="ru-RU" sz="2000" i="1" dirty="0" err="1"/>
              <a:t>фауни</a:t>
            </a:r>
            <a:r>
              <a:rPr lang="ru-RU" sz="2000" i="1" dirty="0"/>
              <a:t> та </a:t>
            </a:r>
            <a:r>
              <a:rPr lang="ru-RU" sz="2000" i="1" dirty="0" err="1"/>
              <a:t>угруповань</a:t>
            </a:r>
            <a:r>
              <a:rPr lang="ru-RU" sz="2000" i="1" dirty="0"/>
              <a:t> // Фауна в антропогенному </a:t>
            </a:r>
            <a:r>
              <a:rPr lang="ru-RU" sz="2000" i="1" dirty="0" err="1"/>
              <a:t>ландшафті</a:t>
            </a:r>
            <a:r>
              <a:rPr lang="ru-RU" sz="2000" i="1" dirty="0"/>
              <a:t>. </a:t>
            </a:r>
            <a:r>
              <a:rPr lang="ru-RU" sz="2000" i="1" dirty="0" err="1"/>
              <a:t>Луганськ</a:t>
            </a:r>
            <a:r>
              <a:rPr lang="ru-RU" sz="2000" i="1" dirty="0"/>
              <a:t>, 2006. С. 18–47. (</a:t>
            </a:r>
            <a:r>
              <a:rPr lang="ru-RU" sz="2000" i="1" dirty="0" err="1"/>
              <a:t>Праці</a:t>
            </a:r>
            <a:r>
              <a:rPr lang="ru-RU" sz="2000" i="1" dirty="0"/>
              <a:t> </a:t>
            </a:r>
            <a:r>
              <a:rPr lang="ru-RU" sz="2000" i="1" dirty="0" err="1"/>
              <a:t>Теріол</a:t>
            </a:r>
            <a:r>
              <a:rPr lang="ru-RU" sz="2000" i="1" dirty="0"/>
              <a:t>. </a:t>
            </a:r>
            <a:r>
              <a:rPr lang="ru-RU" sz="2000" i="1" dirty="0" err="1"/>
              <a:t>школи</a:t>
            </a:r>
            <a:r>
              <a:rPr lang="ru-RU" sz="2000" i="1" dirty="0"/>
              <a:t>. </a:t>
            </a:r>
            <a:r>
              <a:rPr lang="ru-RU" sz="2000" i="1" dirty="0" err="1"/>
              <a:t>Вип</a:t>
            </a:r>
            <a:r>
              <a:rPr lang="ru-RU" sz="2000" i="1" dirty="0"/>
              <a:t>. 8). </a:t>
            </a:r>
          </a:p>
          <a:p>
            <a:r>
              <a:rPr lang="ru-RU" sz="2000" dirty="0" smtClean="0"/>
              <a:t>9</a:t>
            </a:r>
            <a:r>
              <a:rPr lang="ru-RU" sz="2000" dirty="0"/>
              <a:t>. </a:t>
            </a:r>
            <a:r>
              <a:rPr lang="ru-RU" sz="2000" i="1" dirty="0" err="1"/>
              <a:t>Загороднюк</a:t>
            </a:r>
            <a:r>
              <a:rPr lang="ru-RU" sz="2000" i="1" dirty="0"/>
              <a:t> І., Дикий І. </a:t>
            </a:r>
            <a:r>
              <a:rPr lang="ru-RU" sz="2000" i="1" dirty="0" err="1"/>
              <a:t>Мисливська</a:t>
            </a:r>
            <a:r>
              <a:rPr lang="ru-RU" sz="2000" i="1" dirty="0"/>
              <a:t> </a:t>
            </a:r>
            <a:r>
              <a:rPr lang="ru-RU" sz="2000" i="1" dirty="0" err="1"/>
              <a:t>теріофауна</a:t>
            </a:r>
            <a:r>
              <a:rPr lang="ru-RU" sz="2000" i="1" dirty="0"/>
              <a:t> </a:t>
            </a:r>
            <a:r>
              <a:rPr lang="ru-RU" sz="2000" i="1" dirty="0" err="1"/>
              <a:t>України</a:t>
            </a:r>
            <a:r>
              <a:rPr lang="ru-RU" sz="2000" i="1" dirty="0"/>
              <a:t>: </a:t>
            </a:r>
            <a:r>
              <a:rPr lang="ru-RU" sz="2000" i="1" dirty="0" err="1"/>
              <a:t>видовий</a:t>
            </a:r>
            <a:r>
              <a:rPr lang="ru-RU" sz="2000" i="1" dirty="0"/>
              <a:t> склад </a:t>
            </a:r>
            <a:r>
              <a:rPr lang="ru-RU" sz="2000" i="1" dirty="0" err="1"/>
              <a:t>і</a:t>
            </a:r>
            <a:r>
              <a:rPr lang="ru-RU" sz="2000" i="1" dirty="0"/>
              <a:t> </a:t>
            </a:r>
            <a:r>
              <a:rPr lang="ru-RU" sz="2000" i="1" dirty="0" err="1"/>
              <a:t>вернакулярні</a:t>
            </a:r>
            <a:r>
              <a:rPr lang="ru-RU" sz="2000" i="1" dirty="0"/>
              <a:t> </a:t>
            </a:r>
            <a:r>
              <a:rPr lang="ru-RU" sz="2000" i="1" dirty="0" err="1"/>
              <a:t>назви</a:t>
            </a:r>
            <a:r>
              <a:rPr lang="ru-RU" sz="2000" i="1" dirty="0"/>
              <a:t> // </a:t>
            </a:r>
            <a:r>
              <a:rPr lang="ru-RU" sz="2000" i="1" dirty="0" err="1"/>
              <a:t>Вісн</a:t>
            </a:r>
            <a:r>
              <a:rPr lang="ru-RU" sz="2000" i="1" dirty="0"/>
              <a:t>. </a:t>
            </a:r>
            <a:r>
              <a:rPr lang="ru-RU" sz="2000" i="1" dirty="0" err="1"/>
              <a:t>Львів</a:t>
            </a:r>
            <a:r>
              <a:rPr lang="ru-RU" sz="2000" i="1" dirty="0"/>
              <a:t>. ун-ту. Сер. </a:t>
            </a:r>
            <a:r>
              <a:rPr lang="ru-RU" sz="2000" i="1" dirty="0" err="1"/>
              <a:t>біол</a:t>
            </a:r>
            <a:r>
              <a:rPr lang="ru-RU" sz="2000" i="1" dirty="0"/>
              <a:t>. 2012. </a:t>
            </a:r>
            <a:r>
              <a:rPr lang="ru-RU" sz="2000" i="1" dirty="0" err="1"/>
              <a:t>Вип</a:t>
            </a:r>
            <a:r>
              <a:rPr lang="ru-RU" sz="2000" i="1" dirty="0"/>
              <a:t>. 58. С. 21–44. </a:t>
            </a:r>
          </a:p>
          <a:p>
            <a:r>
              <a:rPr lang="ru-RU" sz="2000" dirty="0" smtClean="0"/>
              <a:t>10</a:t>
            </a:r>
            <a:r>
              <a:rPr lang="ru-RU" sz="2000" dirty="0"/>
              <a:t>. </a:t>
            </a:r>
            <a:r>
              <a:rPr lang="ru-RU" sz="2000" i="1" dirty="0" err="1"/>
              <a:t>Загороднюк</a:t>
            </a:r>
            <a:r>
              <a:rPr lang="ru-RU" sz="2000" i="1" dirty="0"/>
              <a:t> І.В., </a:t>
            </a:r>
            <a:r>
              <a:rPr lang="ru-RU" sz="2000" i="1" dirty="0" err="1"/>
              <a:t>Ємельянов</a:t>
            </a:r>
            <a:r>
              <a:rPr lang="ru-RU" sz="2000" i="1" dirty="0"/>
              <a:t> І.Г. </a:t>
            </a:r>
            <a:r>
              <a:rPr lang="ru-RU" sz="2000" i="1" dirty="0" err="1"/>
              <a:t>Таксономія</a:t>
            </a:r>
            <a:r>
              <a:rPr lang="ru-RU" sz="2000" i="1" dirty="0"/>
              <a:t> </a:t>
            </a:r>
            <a:r>
              <a:rPr lang="ru-RU" sz="2000" i="1" dirty="0" err="1"/>
              <a:t>і</a:t>
            </a:r>
            <a:r>
              <a:rPr lang="ru-RU" sz="2000" i="1" dirty="0"/>
              <a:t> номенклатура </a:t>
            </a:r>
            <a:r>
              <a:rPr lang="ru-RU" sz="2000" i="1" dirty="0" err="1"/>
              <a:t>ссавців</a:t>
            </a:r>
            <a:r>
              <a:rPr lang="ru-RU" sz="2000" i="1" dirty="0"/>
              <a:t> </a:t>
            </a:r>
            <a:r>
              <a:rPr lang="ru-RU" sz="2000" i="1" dirty="0" err="1"/>
              <a:t>України</a:t>
            </a:r>
            <a:r>
              <a:rPr lang="ru-RU" sz="2000" i="1" dirty="0"/>
              <a:t> // </a:t>
            </a:r>
            <a:r>
              <a:rPr lang="ru-RU" sz="2000" i="1" dirty="0" err="1"/>
              <a:t>Вісн</a:t>
            </a:r>
            <a:r>
              <a:rPr lang="ru-RU" sz="2000" i="1" dirty="0"/>
              <a:t>. </a:t>
            </a:r>
            <a:r>
              <a:rPr lang="ru-RU" sz="2000" i="1" dirty="0" err="1"/>
              <a:t>Нац</a:t>
            </a:r>
            <a:r>
              <a:rPr lang="ru-RU" sz="2000" i="1" dirty="0"/>
              <a:t>. </a:t>
            </a:r>
            <a:r>
              <a:rPr lang="ru-RU" sz="2000" i="1" dirty="0" err="1"/>
              <a:t>наук.-природн</a:t>
            </a:r>
            <a:r>
              <a:rPr lang="ru-RU" sz="2000" i="1" dirty="0"/>
              <a:t>. музею. 2012. Т. 10. С. 5–30. </a:t>
            </a:r>
          </a:p>
          <a:p>
            <a:r>
              <a:rPr lang="ru-RU" sz="2000" dirty="0" smtClean="0"/>
              <a:t>11</a:t>
            </a:r>
            <a:r>
              <a:rPr lang="ru-RU" sz="2000" dirty="0"/>
              <a:t>. </a:t>
            </a:r>
            <a:r>
              <a:rPr lang="ru-RU" sz="2000" i="1" dirty="0" err="1"/>
              <a:t>Заіченко</a:t>
            </a:r>
            <a:r>
              <a:rPr lang="ru-RU" sz="2000" i="1" dirty="0"/>
              <a:t> Н.В. </a:t>
            </a:r>
            <a:r>
              <a:rPr lang="ru-RU" sz="2000" i="1" dirty="0" err="1"/>
              <a:t>Симбіотичні</a:t>
            </a:r>
            <a:r>
              <a:rPr lang="ru-RU" sz="2000" i="1" dirty="0"/>
              <a:t> </a:t>
            </a:r>
            <a:r>
              <a:rPr lang="ru-RU" sz="2000" i="1" dirty="0" err="1"/>
              <a:t>угруповання</a:t>
            </a:r>
            <a:r>
              <a:rPr lang="ru-RU" sz="2000" i="1" dirty="0"/>
              <a:t> </a:t>
            </a:r>
            <a:r>
              <a:rPr lang="ru-RU" sz="2000" i="1" dirty="0" err="1"/>
              <a:t>риб-вселенців</a:t>
            </a:r>
            <a:r>
              <a:rPr lang="ru-RU" sz="2000" i="1" dirty="0"/>
              <a:t> в </a:t>
            </a:r>
            <a:r>
              <a:rPr lang="ru-RU" sz="2000" i="1" dirty="0" err="1"/>
              <a:t>різнотипних</a:t>
            </a:r>
            <a:r>
              <a:rPr lang="ru-RU" sz="2000" i="1" dirty="0"/>
              <a:t> </a:t>
            </a:r>
            <a:r>
              <a:rPr lang="ru-RU" sz="2000" i="1" dirty="0" err="1"/>
              <a:t>водоймах</a:t>
            </a:r>
            <a:r>
              <a:rPr lang="ru-RU" sz="2000" i="1" dirty="0"/>
              <a:t>: </a:t>
            </a:r>
            <a:r>
              <a:rPr lang="ru-RU" sz="2000" i="1" dirty="0" err="1"/>
              <a:t>дис</a:t>
            </a:r>
            <a:r>
              <a:rPr lang="ru-RU" sz="2000" i="1" dirty="0"/>
              <a:t>. … канд. </a:t>
            </a:r>
            <a:r>
              <a:rPr lang="ru-RU" sz="2000" i="1" dirty="0" err="1"/>
              <a:t>біол</a:t>
            </a:r>
            <a:r>
              <a:rPr lang="ru-RU" sz="2000" i="1" dirty="0"/>
              <a:t>. наук : спец. 03.00.10 «</a:t>
            </a:r>
            <a:r>
              <a:rPr lang="ru-RU" sz="2000" i="1" dirty="0" err="1"/>
              <a:t>Іхтіологія</a:t>
            </a:r>
            <a:r>
              <a:rPr lang="ru-RU" sz="2000" i="1" dirty="0"/>
              <a:t>» / Н.В. </a:t>
            </a:r>
            <a:r>
              <a:rPr lang="ru-RU" sz="2000" i="1" dirty="0" err="1"/>
              <a:t>Заіченко</a:t>
            </a:r>
            <a:r>
              <a:rPr lang="ru-RU" sz="2000" i="1" dirty="0"/>
              <a:t>. К., 2016. 174 с. </a:t>
            </a:r>
          </a:p>
          <a:p>
            <a:r>
              <a:rPr lang="ru-RU" sz="2000" dirty="0" smtClean="0"/>
              <a:t>12</a:t>
            </a:r>
            <a:r>
              <a:rPr lang="ru-RU" sz="2000" dirty="0"/>
              <a:t>. </a:t>
            </a:r>
            <a:r>
              <a:rPr lang="ru-RU" sz="2000" i="1" dirty="0"/>
              <a:t>Золота </a:t>
            </a:r>
            <a:r>
              <a:rPr lang="ru-RU" sz="2000" i="1" dirty="0" err="1"/>
              <a:t>рибка</a:t>
            </a:r>
            <a:r>
              <a:rPr lang="ru-RU" sz="2000" i="1" dirty="0"/>
              <a:t>, </a:t>
            </a:r>
            <a:r>
              <a:rPr lang="ru-RU" sz="2000" i="1" dirty="0" err="1"/>
              <a:t>або</a:t>
            </a:r>
            <a:r>
              <a:rPr lang="ru-RU" sz="2000" i="1" dirty="0"/>
              <a:t> карась </a:t>
            </a:r>
            <a:r>
              <a:rPr lang="ru-RU" sz="2000" i="1" dirty="0" err="1"/>
              <a:t>китайський</a:t>
            </a:r>
            <a:r>
              <a:rPr lang="ru-RU" sz="2000" i="1" dirty="0"/>
              <a:t>. Режим доступу : http://webdesign.vntu.edu.ua/work/vinnik/index.html. </a:t>
            </a:r>
          </a:p>
          <a:p>
            <a:r>
              <a:rPr lang="ru-RU" sz="2000" dirty="0" smtClean="0"/>
              <a:t>13</a:t>
            </a:r>
            <a:r>
              <a:rPr lang="ru-RU" sz="2000" dirty="0"/>
              <a:t>. </a:t>
            </a:r>
            <a:r>
              <a:rPr lang="ru-RU" sz="2000" i="1" dirty="0" err="1"/>
              <a:t>Куцоконь</a:t>
            </a:r>
            <a:r>
              <a:rPr lang="ru-RU" sz="2000" i="1" dirty="0"/>
              <a:t> Ю., </a:t>
            </a:r>
            <a:r>
              <a:rPr lang="ru-RU" sz="2000" i="1" dirty="0" err="1"/>
              <a:t>Квач</a:t>
            </a:r>
            <a:r>
              <a:rPr lang="ru-RU" sz="2000" i="1" dirty="0"/>
              <a:t> Ю. </a:t>
            </a:r>
            <a:r>
              <a:rPr lang="ru-RU" sz="2000" i="1" dirty="0" err="1"/>
              <a:t>Українські</a:t>
            </a:r>
            <a:r>
              <a:rPr lang="ru-RU" sz="2000" i="1" dirty="0"/>
              <a:t> </a:t>
            </a:r>
            <a:r>
              <a:rPr lang="ru-RU" sz="2000" i="1" dirty="0" err="1"/>
              <a:t>назви</a:t>
            </a:r>
            <a:r>
              <a:rPr lang="ru-RU" sz="2000" i="1" dirty="0"/>
              <a:t> </a:t>
            </a:r>
            <a:r>
              <a:rPr lang="ru-RU" sz="2000" i="1" dirty="0" err="1"/>
              <a:t>міног</a:t>
            </a:r>
            <a:r>
              <a:rPr lang="ru-RU" sz="2000" i="1" dirty="0"/>
              <a:t> </a:t>
            </a:r>
            <a:r>
              <a:rPr lang="ru-RU" sz="2000" i="1" dirty="0" err="1"/>
              <a:t>і</a:t>
            </a:r>
            <a:r>
              <a:rPr lang="ru-RU" sz="2000" i="1" dirty="0"/>
              <a:t> </a:t>
            </a:r>
            <a:r>
              <a:rPr lang="ru-RU" sz="2000" i="1" dirty="0" err="1"/>
              <a:t>риб</a:t>
            </a:r>
            <a:r>
              <a:rPr lang="ru-RU" sz="2000" i="1" dirty="0"/>
              <a:t> </a:t>
            </a:r>
            <a:r>
              <a:rPr lang="ru-RU" sz="2000" i="1" dirty="0" err="1"/>
              <a:t>фауни</a:t>
            </a:r>
            <a:r>
              <a:rPr lang="ru-RU" sz="2000" i="1" dirty="0"/>
              <a:t> </a:t>
            </a:r>
            <a:r>
              <a:rPr lang="ru-RU" sz="2000" i="1" dirty="0" err="1"/>
              <a:t>України</a:t>
            </a:r>
            <a:r>
              <a:rPr lang="ru-RU" sz="2000" i="1" dirty="0"/>
              <a:t> для </a:t>
            </a:r>
            <a:r>
              <a:rPr lang="ru-RU" sz="2000" i="1" dirty="0" err="1"/>
              <a:t>наукового</a:t>
            </a:r>
            <a:r>
              <a:rPr lang="ru-RU" sz="2000" i="1" dirty="0"/>
              <a:t> </a:t>
            </a:r>
            <a:r>
              <a:rPr lang="ru-RU" sz="2000" i="1" dirty="0" err="1"/>
              <a:t>вжитку</a:t>
            </a:r>
            <a:r>
              <a:rPr lang="ru-RU" sz="2000" i="1" dirty="0"/>
              <a:t> // </a:t>
            </a:r>
            <a:r>
              <a:rPr lang="ru-RU" sz="2000" i="1" dirty="0" err="1"/>
              <a:t>Біологічні</a:t>
            </a:r>
            <a:r>
              <a:rPr lang="ru-RU" sz="2000" i="1" dirty="0"/>
              <a:t> </a:t>
            </a:r>
            <a:r>
              <a:rPr lang="ru-RU" sz="2000" i="1" dirty="0" err="1"/>
              <a:t>студії</a:t>
            </a:r>
            <a:r>
              <a:rPr lang="ru-RU" sz="2000" i="1" dirty="0"/>
              <a:t>. 2012. Т. 6, № 2. С. 199–220. </a:t>
            </a:r>
          </a:p>
          <a:p>
            <a:r>
              <a:rPr lang="ru-RU" sz="2000" dirty="0" smtClean="0"/>
              <a:t>14</a:t>
            </a:r>
            <a:r>
              <a:rPr lang="ru-RU" sz="2000" dirty="0"/>
              <a:t>. </a:t>
            </a:r>
            <a:r>
              <a:rPr lang="ru-RU" sz="2000" i="1" dirty="0"/>
              <a:t>Мовчан Ю.В. </a:t>
            </a:r>
            <a:r>
              <a:rPr lang="ru-RU" sz="2000" i="1" dirty="0" err="1"/>
              <a:t>Риби</a:t>
            </a:r>
            <a:r>
              <a:rPr lang="ru-RU" sz="2000" i="1" dirty="0"/>
              <a:t> </a:t>
            </a:r>
            <a:r>
              <a:rPr lang="ru-RU" sz="2000" i="1" dirty="0" err="1"/>
              <a:t>України</a:t>
            </a:r>
            <a:r>
              <a:rPr lang="ru-RU" sz="2000" i="1" dirty="0"/>
              <a:t>. К., 2011. 420 с. </a:t>
            </a:r>
          </a:p>
          <a:p>
            <a:r>
              <a:rPr lang="ru-RU" sz="2000" dirty="0" smtClean="0"/>
              <a:t>15</a:t>
            </a:r>
            <a:r>
              <a:rPr lang="ru-RU" sz="2000" dirty="0"/>
              <a:t>. </a:t>
            </a:r>
            <a:r>
              <a:rPr lang="ru-RU" sz="2000" i="1" dirty="0"/>
              <a:t>Мовчан Ю.В. </a:t>
            </a:r>
            <a:r>
              <a:rPr lang="ru-RU" sz="2000" i="1" dirty="0" err="1"/>
              <a:t>Сучасний</a:t>
            </a:r>
            <a:r>
              <a:rPr lang="ru-RU" sz="2000" i="1" dirty="0"/>
              <a:t> стан </a:t>
            </a:r>
            <a:r>
              <a:rPr lang="ru-RU" sz="2000" i="1" dirty="0" err="1"/>
              <a:t>іхтіофауни</a:t>
            </a:r>
            <a:r>
              <a:rPr lang="ru-RU" sz="2000" i="1" dirty="0"/>
              <a:t> </a:t>
            </a:r>
            <a:r>
              <a:rPr lang="ru-RU" sz="2000" i="1" dirty="0" err="1"/>
              <a:t>басейну</a:t>
            </a:r>
            <a:r>
              <a:rPr lang="ru-RU" sz="2000" i="1" dirty="0"/>
              <a:t> </a:t>
            </a:r>
            <a:r>
              <a:rPr lang="ru-RU" sz="2000" i="1" dirty="0" err="1"/>
              <a:t>верхнього</a:t>
            </a:r>
            <a:r>
              <a:rPr lang="ru-RU" sz="2000" i="1" dirty="0"/>
              <a:t> </a:t>
            </a:r>
            <a:r>
              <a:rPr lang="ru-RU" sz="2000" i="1" dirty="0" err="1"/>
              <a:t>Дніпра</a:t>
            </a:r>
            <a:r>
              <a:rPr lang="ru-RU" sz="2000" i="1" dirty="0"/>
              <a:t> (</a:t>
            </a:r>
            <a:r>
              <a:rPr lang="ru-RU" sz="2000" i="1" dirty="0" err="1"/>
              <a:t>фауністичний</a:t>
            </a:r>
            <a:r>
              <a:rPr lang="ru-RU" sz="2000" i="1" dirty="0"/>
              <a:t> </a:t>
            </a:r>
            <a:r>
              <a:rPr lang="ru-RU" sz="2000" i="1" dirty="0" err="1"/>
              <a:t>огляд</a:t>
            </a:r>
            <a:r>
              <a:rPr lang="ru-RU" sz="2000" i="1" dirty="0"/>
              <a:t>) // </a:t>
            </a:r>
            <a:r>
              <a:rPr lang="ru-RU" sz="2000" i="1" dirty="0" err="1" smtClean="0"/>
              <a:t>Зб</a:t>
            </a:r>
            <a:r>
              <a:rPr lang="ru-RU" sz="2000" i="1" dirty="0"/>
              <a:t>. </a:t>
            </a:r>
            <a:r>
              <a:rPr lang="ru-RU" sz="2000" i="1" dirty="0" err="1"/>
              <a:t>праць</a:t>
            </a:r>
            <a:r>
              <a:rPr lang="ru-RU" sz="2000" i="1" dirty="0"/>
              <a:t> Зоол. музею. 2012. № 43. С. 35–50.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pPr algn="just"/>
            <a:r>
              <a:rPr lang="ru-RU" dirty="0" smtClean="0"/>
              <a:t>1</a:t>
            </a:r>
            <a:r>
              <a:rPr lang="ru-RU" sz="2400" dirty="0" smtClean="0"/>
              <a:t>6</a:t>
            </a:r>
            <a:r>
              <a:rPr lang="ru-RU" sz="2400" dirty="0"/>
              <a:t>. </a:t>
            </a:r>
            <a:r>
              <a:rPr lang="ru-RU" sz="2400" i="1" dirty="0" err="1"/>
              <a:t>Назарук</a:t>
            </a:r>
            <a:r>
              <a:rPr lang="ru-RU" sz="2400" i="1" dirty="0"/>
              <a:t> К. </a:t>
            </a:r>
            <a:r>
              <a:rPr lang="ru-RU" sz="2400" i="1" dirty="0" err="1"/>
              <a:t>Біологічні</a:t>
            </a:r>
            <a:r>
              <a:rPr lang="ru-RU" sz="2400" i="1" dirty="0"/>
              <a:t> </a:t>
            </a:r>
            <a:r>
              <a:rPr lang="ru-RU" sz="2400" i="1" dirty="0" err="1"/>
              <a:t>інвазії</a:t>
            </a:r>
            <a:r>
              <a:rPr lang="ru-RU" sz="2400" i="1" dirty="0"/>
              <a:t> // </a:t>
            </a:r>
            <a:r>
              <a:rPr lang="ru-RU" sz="2400" i="1" dirty="0" err="1"/>
              <a:t>Мат-ли</a:t>
            </a:r>
            <a:r>
              <a:rPr lang="ru-RU" sz="2400" i="1" dirty="0"/>
              <a:t> наук. </a:t>
            </a:r>
            <a:r>
              <a:rPr lang="ru-RU" sz="2400" i="1" dirty="0" err="1"/>
              <a:t>конф</a:t>
            </a:r>
            <a:r>
              <a:rPr lang="ru-RU" sz="2400" i="1" dirty="0"/>
              <a:t>. «Стан </a:t>
            </a:r>
            <a:r>
              <a:rPr lang="ru-RU" sz="2400" i="1" dirty="0" err="1"/>
              <a:t>і</a:t>
            </a:r>
            <a:r>
              <a:rPr lang="ru-RU" sz="2400" i="1" dirty="0"/>
              <a:t> </a:t>
            </a:r>
            <a:r>
              <a:rPr lang="ru-RU" sz="2400" i="1" dirty="0" err="1"/>
              <a:t>біорізноманіття</a:t>
            </a:r>
            <a:r>
              <a:rPr lang="ru-RU" sz="2400" i="1" dirty="0"/>
              <a:t> </a:t>
            </a:r>
            <a:r>
              <a:rPr lang="ru-RU" sz="2400" i="1" dirty="0" err="1"/>
              <a:t>екосистем</a:t>
            </a:r>
            <a:r>
              <a:rPr lang="ru-RU" sz="2400" i="1" dirty="0"/>
              <a:t> </a:t>
            </a:r>
            <a:r>
              <a:rPr lang="ru-RU" sz="2400" i="1" dirty="0" err="1"/>
              <a:t>Шацького</a:t>
            </a:r>
            <a:r>
              <a:rPr lang="ru-RU" sz="2400" i="1" dirty="0"/>
              <a:t> </a:t>
            </a:r>
            <a:r>
              <a:rPr lang="ru-RU" sz="2400" i="1" dirty="0" err="1"/>
              <a:t>національного</a:t>
            </a:r>
            <a:r>
              <a:rPr lang="ru-RU" sz="2400" i="1" dirty="0"/>
              <a:t> природного парку» (11−14 </a:t>
            </a:r>
            <a:r>
              <a:rPr lang="ru-RU" sz="2400" i="1" dirty="0" err="1"/>
              <a:t>вересня</a:t>
            </a:r>
            <a:r>
              <a:rPr lang="ru-RU" sz="2400" i="1" dirty="0"/>
              <a:t> 2014 р.). </a:t>
            </a:r>
            <a:r>
              <a:rPr lang="ru-RU" sz="2400" i="1" dirty="0" err="1"/>
              <a:t>Львів</a:t>
            </a:r>
            <a:r>
              <a:rPr lang="ru-RU" sz="2400" i="1" dirty="0"/>
              <a:t>: СПОЛОМ, 2014. С. 62–63. </a:t>
            </a:r>
          </a:p>
          <a:p>
            <a:pPr algn="just"/>
            <a:r>
              <a:rPr lang="ru-RU" sz="2400" dirty="0" smtClean="0"/>
              <a:t>17. </a:t>
            </a:r>
            <a:r>
              <a:rPr lang="ru-RU" sz="2400" i="1" dirty="0" err="1"/>
              <a:t>Наукові</a:t>
            </a:r>
            <a:r>
              <a:rPr lang="ru-RU" sz="2400" i="1" dirty="0"/>
              <a:t> </a:t>
            </a:r>
            <a:r>
              <a:rPr lang="ru-RU" sz="2400" i="1" dirty="0" err="1"/>
              <a:t>назви</a:t>
            </a:r>
            <a:r>
              <a:rPr lang="ru-RU" sz="2400" i="1" dirty="0"/>
              <a:t> </a:t>
            </a:r>
            <a:r>
              <a:rPr lang="ru-RU" sz="2400" i="1" dirty="0" err="1"/>
              <a:t>земноводних</a:t>
            </a:r>
            <a:r>
              <a:rPr lang="ru-RU" sz="2400" i="1" dirty="0"/>
              <a:t> та </a:t>
            </a:r>
            <a:r>
              <a:rPr lang="ru-RU" sz="2400" i="1" dirty="0" err="1"/>
              <a:t>плазунів</a:t>
            </a:r>
            <a:r>
              <a:rPr lang="ru-RU" sz="2400" i="1" dirty="0"/>
              <a:t> </a:t>
            </a:r>
            <a:r>
              <a:rPr lang="ru-RU" sz="2400" i="1" dirty="0" err="1"/>
              <a:t>України</a:t>
            </a:r>
            <a:r>
              <a:rPr lang="ru-RU" sz="2400" i="1" dirty="0"/>
              <a:t>, </a:t>
            </a:r>
            <a:r>
              <a:rPr lang="ru-RU" sz="2400" i="1" dirty="0" err="1"/>
              <a:t>затверджені</a:t>
            </a:r>
            <a:r>
              <a:rPr lang="ru-RU" sz="2400" i="1" dirty="0"/>
              <a:t> </a:t>
            </a:r>
            <a:r>
              <a:rPr lang="ru-RU" sz="2400" i="1" dirty="0" err="1"/>
              <a:t>Комісією</a:t>
            </a:r>
            <a:r>
              <a:rPr lang="ru-RU" sz="2400" i="1" dirty="0"/>
              <a:t> </a:t>
            </a:r>
            <a:r>
              <a:rPr lang="ru-RU" sz="2400" i="1" dirty="0" err="1"/>
              <a:t>із</a:t>
            </a:r>
            <a:r>
              <a:rPr lang="ru-RU" sz="2400" i="1" dirty="0"/>
              <a:t> </a:t>
            </a:r>
            <a:r>
              <a:rPr lang="ru-RU" sz="2400" i="1" dirty="0" err="1"/>
              <a:t>зоологічної</a:t>
            </a:r>
            <a:r>
              <a:rPr lang="ru-RU" sz="2400" i="1" dirty="0"/>
              <a:t> </a:t>
            </a:r>
            <a:r>
              <a:rPr lang="ru-RU" sz="2400" i="1" dirty="0" err="1"/>
              <a:t>термінології</a:t>
            </a:r>
            <a:r>
              <a:rPr lang="ru-RU" sz="2400" i="1" dirty="0"/>
              <a:t> </a:t>
            </a:r>
            <a:r>
              <a:rPr lang="ru-RU" sz="2400" i="1" dirty="0" err="1"/>
              <a:t>Інституту</a:t>
            </a:r>
            <a:r>
              <a:rPr lang="ru-RU" sz="2400" i="1" dirty="0"/>
              <a:t> </a:t>
            </a:r>
            <a:r>
              <a:rPr lang="ru-RU" sz="2400" i="1" dirty="0" err="1"/>
              <a:t>зоології</a:t>
            </a:r>
            <a:r>
              <a:rPr lang="ru-RU" sz="2400" i="1" dirty="0"/>
              <a:t> </a:t>
            </a:r>
            <a:r>
              <a:rPr lang="ru-RU" sz="2400" i="1" dirty="0" err="1"/>
              <a:t>ім</a:t>
            </a:r>
            <a:r>
              <a:rPr lang="ru-RU" sz="2400" i="1" dirty="0"/>
              <a:t>. І.І. Шмальгаузена НАН </a:t>
            </a:r>
            <a:r>
              <a:rPr lang="ru-RU" sz="2400" i="1" dirty="0" err="1"/>
              <a:t>України</a:t>
            </a:r>
            <a:r>
              <a:rPr lang="ru-RU" sz="2400" i="1" dirty="0"/>
              <a:t>. Режим доступа: // </a:t>
            </a:r>
            <a:r>
              <a:rPr lang="en-US" sz="2400" i="1" dirty="0"/>
              <a:t>http://www.izan.kiev.ua/term_com/herpet.htm. </a:t>
            </a:r>
          </a:p>
          <a:p>
            <a:pPr algn="just"/>
            <a:r>
              <a:rPr lang="ru-RU" sz="2400" dirty="0" smtClean="0"/>
              <a:t>18. </a:t>
            </a:r>
            <a:r>
              <a:rPr lang="ru-RU" sz="2400" i="1" dirty="0" err="1"/>
              <a:t>Сабодаш</a:t>
            </a:r>
            <a:r>
              <a:rPr lang="ru-RU" sz="2400" i="1" dirty="0"/>
              <a:t> В. М., Ткаченко О. А. </a:t>
            </a:r>
            <a:r>
              <a:rPr lang="ru-RU" sz="2400" i="1" dirty="0" err="1"/>
              <a:t>Розповсюдження</a:t>
            </a:r>
            <a:r>
              <a:rPr lang="ru-RU" sz="2400" i="1" dirty="0"/>
              <a:t> в </a:t>
            </a:r>
            <a:r>
              <a:rPr lang="ru-RU" sz="2400" i="1" dirty="0" err="1"/>
              <a:t>водоймах</a:t>
            </a:r>
            <a:r>
              <a:rPr lang="ru-RU" sz="2400" i="1" dirty="0"/>
              <a:t> </a:t>
            </a:r>
            <a:r>
              <a:rPr lang="ru-RU" sz="2400" i="1" dirty="0" err="1"/>
              <a:t>України</a:t>
            </a:r>
            <a:r>
              <a:rPr lang="ru-RU" sz="2400" i="1" dirty="0"/>
              <a:t> </a:t>
            </a:r>
            <a:r>
              <a:rPr lang="ru-RU" sz="2400" i="1" dirty="0" err="1"/>
              <a:t>небажаних</a:t>
            </a:r>
            <a:r>
              <a:rPr lang="ru-RU" sz="2400" i="1" dirty="0"/>
              <a:t> </a:t>
            </a:r>
            <a:r>
              <a:rPr lang="ru-RU" sz="2400" i="1" dirty="0" err="1"/>
              <a:t>вселенців</a:t>
            </a:r>
            <a:r>
              <a:rPr lang="ru-RU" sz="2400" i="1" dirty="0"/>
              <a:t>, </a:t>
            </a:r>
            <a:r>
              <a:rPr lang="ru-RU" sz="2400" i="1" dirty="0" err="1"/>
              <a:t>небезпечних</a:t>
            </a:r>
            <a:r>
              <a:rPr lang="ru-RU" sz="2400" i="1" dirty="0"/>
              <a:t> для </a:t>
            </a:r>
            <a:r>
              <a:rPr lang="ru-RU" sz="2400" i="1" dirty="0" err="1"/>
              <a:t>автохтонної</a:t>
            </a:r>
            <a:r>
              <a:rPr lang="ru-RU" sz="2400" i="1" dirty="0"/>
              <a:t> </a:t>
            </a:r>
            <a:r>
              <a:rPr lang="ru-RU" sz="2400" i="1" dirty="0" err="1"/>
              <a:t>іхтіофауни</a:t>
            </a:r>
            <a:r>
              <a:rPr lang="ru-RU" sz="2400" i="1" dirty="0"/>
              <a:t> </a:t>
            </a:r>
            <a:r>
              <a:rPr lang="ru-RU" sz="2400" i="1" dirty="0" err="1"/>
              <a:t>і</a:t>
            </a:r>
            <a:r>
              <a:rPr lang="ru-RU" sz="2400" i="1" dirty="0"/>
              <a:t> </a:t>
            </a:r>
            <a:r>
              <a:rPr lang="ru-RU" sz="2400" i="1" dirty="0" err="1"/>
              <a:t>рибництва</a:t>
            </a:r>
            <a:r>
              <a:rPr lang="ru-RU" sz="2400" i="1" dirty="0"/>
              <a:t> // </a:t>
            </a:r>
            <a:r>
              <a:rPr lang="ru-RU" sz="2400" i="1" dirty="0" err="1"/>
              <a:t>Аграр</a:t>
            </a:r>
            <a:r>
              <a:rPr lang="ru-RU" sz="2400" i="1" dirty="0"/>
              <a:t>. наука </a:t>
            </a:r>
            <a:r>
              <a:rPr lang="ru-RU" sz="2400" i="1" dirty="0" err="1"/>
              <a:t>і</a:t>
            </a:r>
            <a:r>
              <a:rPr lang="ru-RU" sz="2400" i="1" dirty="0"/>
              <a:t> </a:t>
            </a:r>
            <a:r>
              <a:rPr lang="ru-RU" sz="2400" i="1" dirty="0" err="1"/>
              <a:t>освіта</a:t>
            </a:r>
            <a:r>
              <a:rPr lang="ru-RU" sz="2400" i="1" dirty="0"/>
              <a:t>. 2002. Т.3. № 1–2. С.27–30. </a:t>
            </a:r>
          </a:p>
          <a:p>
            <a:pPr algn="just"/>
            <a:r>
              <a:rPr lang="ru-RU" sz="2400" dirty="0" smtClean="0"/>
              <a:t>19. </a:t>
            </a:r>
            <a:r>
              <a:rPr lang="ru-RU" sz="2400" i="1" dirty="0"/>
              <a:t>Список </a:t>
            </a:r>
            <a:r>
              <a:rPr lang="ru-RU" sz="2400" i="1" dirty="0" err="1"/>
              <a:t>плазунів</a:t>
            </a:r>
            <a:r>
              <a:rPr lang="ru-RU" sz="2400" i="1" dirty="0"/>
              <a:t> </a:t>
            </a:r>
            <a:r>
              <a:rPr lang="ru-RU" sz="2400" i="1" dirty="0" err="1"/>
              <a:t>України</a:t>
            </a:r>
            <a:r>
              <a:rPr lang="ru-RU" sz="2400" i="1" dirty="0"/>
              <a:t>. Режим доступу : </a:t>
            </a:r>
            <a:r>
              <a:rPr lang="ru-RU" sz="2400" i="1" dirty="0">
                <a:hlinkClick r:id="rId2"/>
              </a:rPr>
              <a:t>https://uk.wikipedia.org/wiki/Список_плазунів_України</a:t>
            </a:r>
            <a:r>
              <a:rPr lang="ru-RU" sz="2400" i="1" dirty="0" smtClean="0"/>
              <a:t>.</a:t>
            </a:r>
          </a:p>
          <a:p>
            <a:pPr algn="just"/>
            <a:r>
              <a:rPr lang="ru-RU" sz="2400" i="1" dirty="0" smtClean="0"/>
              <a:t> 20</a:t>
            </a:r>
            <a:r>
              <a:rPr lang="ru-RU" sz="2400" dirty="0" smtClean="0"/>
              <a:t>. </a:t>
            </a:r>
            <a:r>
              <a:rPr lang="ru-RU" sz="2400" i="1" dirty="0"/>
              <a:t>Список </a:t>
            </a:r>
            <a:r>
              <a:rPr lang="ru-RU" sz="2400" i="1" dirty="0" err="1"/>
              <a:t>ссавців</a:t>
            </a:r>
            <a:r>
              <a:rPr lang="ru-RU" sz="2400" i="1" dirty="0"/>
              <a:t> </a:t>
            </a:r>
            <a:r>
              <a:rPr lang="ru-RU" sz="2400" i="1" dirty="0" err="1"/>
              <a:t>України</a:t>
            </a:r>
            <a:r>
              <a:rPr lang="ru-RU" sz="2400" i="1" dirty="0"/>
              <a:t>. </a:t>
            </a:r>
            <a:r>
              <a:rPr lang="ru-RU" sz="2400" i="1" dirty="0" err="1"/>
              <a:t>Види</a:t>
            </a:r>
            <a:r>
              <a:rPr lang="ru-RU" sz="2400" i="1" dirty="0"/>
              <a:t>, </a:t>
            </a:r>
            <a:r>
              <a:rPr lang="ru-RU" sz="2400" i="1" dirty="0" err="1"/>
              <a:t>відомі</a:t>
            </a:r>
            <a:r>
              <a:rPr lang="ru-RU" sz="2400" i="1" dirty="0"/>
              <a:t> за </a:t>
            </a:r>
            <a:r>
              <a:rPr lang="ru-RU" sz="2400" i="1" dirty="0" err="1"/>
              <a:t>останні</a:t>
            </a:r>
            <a:r>
              <a:rPr lang="ru-RU" sz="2400" i="1" dirty="0"/>
              <a:t> три </a:t>
            </a:r>
            <a:r>
              <a:rPr lang="ru-RU" sz="2400" i="1" dirty="0" err="1"/>
              <a:t>століття</a:t>
            </a:r>
            <a:r>
              <a:rPr lang="ru-RU" sz="2400" i="1" dirty="0"/>
              <a:t> / упор. І. </a:t>
            </a:r>
            <a:r>
              <a:rPr lang="ru-RU" sz="2400" i="1" dirty="0" err="1"/>
              <a:t>Загороднюк</a:t>
            </a:r>
            <a:r>
              <a:rPr lang="ru-RU" sz="2400" i="1" dirty="0"/>
              <a:t> // </a:t>
            </a:r>
            <a:r>
              <a:rPr lang="ru-RU" sz="2400" i="1" dirty="0" err="1"/>
              <a:t>Теріологічна</a:t>
            </a:r>
            <a:r>
              <a:rPr lang="ru-RU" sz="2400" i="1" dirty="0"/>
              <a:t> школа: </a:t>
            </a:r>
            <a:r>
              <a:rPr lang="ru-RU" sz="2400" i="1" dirty="0" err="1"/>
              <a:t>Веб-сайт</a:t>
            </a:r>
            <a:r>
              <a:rPr lang="ru-RU" sz="2400" i="1" dirty="0"/>
              <a:t> </a:t>
            </a:r>
            <a:r>
              <a:rPr lang="ru-RU" sz="2400" i="1" dirty="0" err="1"/>
              <a:t>Українського</a:t>
            </a:r>
            <a:r>
              <a:rPr lang="ru-RU" sz="2400" i="1" dirty="0"/>
              <a:t> </a:t>
            </a:r>
            <a:r>
              <a:rPr lang="ru-RU" sz="2400" i="1" dirty="0" err="1"/>
              <a:t>теріологічного</a:t>
            </a:r>
            <a:r>
              <a:rPr lang="ru-RU" sz="2400" i="1" dirty="0"/>
              <a:t> </a:t>
            </a:r>
            <a:r>
              <a:rPr lang="ru-RU" sz="2400" i="1" dirty="0" err="1"/>
              <a:t>товариства</a:t>
            </a:r>
            <a:r>
              <a:rPr lang="ru-RU" sz="2400" i="1" dirty="0"/>
              <a:t> НАН </a:t>
            </a:r>
            <a:r>
              <a:rPr lang="ru-RU" sz="2400" i="1" dirty="0" err="1"/>
              <a:t>України</a:t>
            </a:r>
            <a:r>
              <a:rPr lang="ru-RU" sz="2400" i="1" dirty="0"/>
              <a:t>. К., 2012. http://terioshkola.org.ua/ua/fauna/taxalist.htm (</a:t>
            </a:r>
            <a:r>
              <a:rPr lang="ru-RU" sz="2400" i="1" dirty="0" err="1"/>
              <a:t>версія</a:t>
            </a:r>
            <a:r>
              <a:rPr lang="ru-RU" sz="2400" i="1" dirty="0"/>
              <a:t> 10.08.2012).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0083"/>
            <a:ext cx="9144000" cy="7017306"/>
          </a:xfrm>
          <a:prstGeom prst="rect">
            <a:avLst/>
          </a:prstGeom>
        </p:spPr>
        <p:txBody>
          <a:bodyPr wrap="square">
            <a:spAutoFit/>
          </a:bodyPr>
          <a:lstStyle/>
          <a:p>
            <a:endParaRPr lang="ru-RU" dirty="0"/>
          </a:p>
          <a:p>
            <a:r>
              <a:rPr lang="ru-RU" dirty="0" smtClean="0"/>
              <a:t>21. </a:t>
            </a:r>
            <a:r>
              <a:rPr lang="ru-RU" i="1" dirty="0"/>
              <a:t>Шевченко П.Г., Халтурин М.Б., </a:t>
            </a:r>
            <a:r>
              <a:rPr lang="ru-RU" i="1" dirty="0" err="1"/>
              <a:t>Забитівський</a:t>
            </a:r>
            <a:r>
              <a:rPr lang="ru-RU" i="1" dirty="0"/>
              <a:t> Ю.М. та </a:t>
            </a:r>
            <a:r>
              <a:rPr lang="ru-RU" i="1" dirty="0" err="1"/>
              <a:t>ін</a:t>
            </a:r>
            <a:r>
              <a:rPr lang="ru-RU" i="1" dirty="0"/>
              <a:t>. </a:t>
            </a:r>
            <a:r>
              <a:rPr lang="ru-RU" i="1" dirty="0" err="1"/>
              <a:t>Морфобіологічні</a:t>
            </a:r>
            <a:r>
              <a:rPr lang="ru-RU" i="1" dirty="0"/>
              <a:t> </a:t>
            </a:r>
            <a:r>
              <a:rPr lang="ru-RU" i="1" dirty="0" err="1"/>
              <a:t>особливості</a:t>
            </a:r>
            <a:r>
              <a:rPr lang="ru-RU" i="1" dirty="0"/>
              <a:t> сига </a:t>
            </a:r>
            <a:r>
              <a:rPr lang="ru-RU" i="1" dirty="0" err="1"/>
              <a:t>чудського</a:t>
            </a:r>
            <a:r>
              <a:rPr lang="ru-RU" i="1" dirty="0"/>
              <a:t> С</a:t>
            </a:r>
            <a:r>
              <a:rPr lang="en-US" i="1" dirty="0" err="1"/>
              <a:t>oregonus</a:t>
            </a:r>
            <a:r>
              <a:rPr lang="en-US" i="1" dirty="0"/>
              <a:t> </a:t>
            </a:r>
            <a:r>
              <a:rPr lang="en-US" i="1" dirty="0" err="1"/>
              <a:t>maraenoides</a:t>
            </a:r>
            <a:r>
              <a:rPr lang="en-US" i="1" dirty="0"/>
              <a:t> </a:t>
            </a:r>
            <a:r>
              <a:rPr lang="ru-RU" i="1" dirty="0"/>
              <a:t>Р</a:t>
            </a:r>
            <a:r>
              <a:rPr lang="en-US" i="1" dirty="0" err="1"/>
              <a:t>oljakow</a:t>
            </a:r>
            <a:r>
              <a:rPr lang="en-US" i="1" dirty="0"/>
              <a:t>, 1874 </a:t>
            </a:r>
            <a:r>
              <a:rPr lang="ru-RU" i="1" dirty="0"/>
              <a:t>за </a:t>
            </a:r>
            <a:r>
              <a:rPr lang="ru-RU" i="1" dirty="0" err="1"/>
              <a:t>його</a:t>
            </a:r>
            <a:r>
              <a:rPr lang="ru-RU" i="1" dirty="0"/>
              <a:t> </a:t>
            </a:r>
            <a:r>
              <a:rPr lang="ru-RU" i="1" dirty="0" err="1"/>
              <a:t>акліматизації</a:t>
            </a:r>
            <a:r>
              <a:rPr lang="ru-RU" i="1" dirty="0"/>
              <a:t> в </a:t>
            </a:r>
            <a:r>
              <a:rPr lang="ru-RU" i="1" dirty="0" err="1"/>
              <a:t>озері</a:t>
            </a:r>
            <a:r>
              <a:rPr lang="ru-RU" i="1" dirty="0"/>
              <a:t> </a:t>
            </a:r>
            <a:r>
              <a:rPr lang="ru-RU" i="1" dirty="0" err="1"/>
              <a:t>Світязь</a:t>
            </a:r>
            <a:r>
              <a:rPr lang="ru-RU" i="1" dirty="0"/>
              <a:t> </a:t>
            </a:r>
            <a:r>
              <a:rPr lang="ru-RU" i="1" dirty="0" err="1"/>
              <a:t>Шацького</a:t>
            </a:r>
            <a:r>
              <a:rPr lang="ru-RU" i="1" dirty="0"/>
              <a:t> </a:t>
            </a:r>
            <a:r>
              <a:rPr lang="ru-RU" i="1" dirty="0" err="1"/>
              <a:t>національного</a:t>
            </a:r>
            <a:r>
              <a:rPr lang="ru-RU" i="1" dirty="0"/>
              <a:t> природного парку у 1951–2012 </a:t>
            </a:r>
            <a:r>
              <a:rPr lang="ru-RU" i="1" dirty="0" err="1"/>
              <a:t>рр</a:t>
            </a:r>
            <a:r>
              <a:rPr lang="ru-RU" i="1" dirty="0"/>
              <a:t>. // Мат. наук. </a:t>
            </a:r>
            <a:r>
              <a:rPr lang="ru-RU" i="1" dirty="0" err="1"/>
              <a:t>конф</a:t>
            </a:r>
            <a:r>
              <a:rPr lang="ru-RU" i="1" dirty="0"/>
              <a:t>. «Стан </a:t>
            </a:r>
            <a:r>
              <a:rPr lang="ru-RU" i="1" dirty="0" err="1"/>
              <a:t>і</a:t>
            </a:r>
            <a:r>
              <a:rPr lang="ru-RU" i="1" dirty="0"/>
              <a:t> </a:t>
            </a:r>
            <a:r>
              <a:rPr lang="ru-RU" i="1" dirty="0" err="1"/>
              <a:t>біорізноманіття</a:t>
            </a:r>
            <a:r>
              <a:rPr lang="ru-RU" i="1" dirty="0"/>
              <a:t> </a:t>
            </a:r>
            <a:r>
              <a:rPr lang="ru-RU" i="1" dirty="0" err="1"/>
              <a:t>екосистем</a:t>
            </a:r>
            <a:r>
              <a:rPr lang="ru-RU" i="1" dirty="0"/>
              <a:t> </a:t>
            </a:r>
            <a:r>
              <a:rPr lang="ru-RU" i="1" dirty="0" err="1"/>
              <a:t>Шацького</a:t>
            </a:r>
            <a:r>
              <a:rPr lang="ru-RU" i="1" dirty="0"/>
              <a:t> </a:t>
            </a:r>
            <a:r>
              <a:rPr lang="ru-RU" i="1" dirty="0" err="1"/>
              <a:t>національного</a:t>
            </a:r>
            <a:r>
              <a:rPr lang="ru-RU" i="1" dirty="0"/>
              <a:t> природного парку» (11−14 </a:t>
            </a:r>
            <a:r>
              <a:rPr lang="ru-RU" i="1" dirty="0" err="1"/>
              <a:t>вересня</a:t>
            </a:r>
            <a:r>
              <a:rPr lang="ru-RU" i="1" dirty="0"/>
              <a:t> 2014 р.). </a:t>
            </a:r>
            <a:r>
              <a:rPr lang="ru-RU" i="1" dirty="0" err="1"/>
              <a:t>Львів</a:t>
            </a:r>
            <a:r>
              <a:rPr lang="ru-RU" i="1" dirty="0"/>
              <a:t>: СПОЛОМ, 2014. С. 95–101. </a:t>
            </a:r>
          </a:p>
          <a:p>
            <a:r>
              <a:rPr lang="ru-RU" dirty="0" smtClean="0"/>
              <a:t>22. </a:t>
            </a:r>
            <a:r>
              <a:rPr lang="ru-RU" i="1" dirty="0" err="1"/>
              <a:t>Щербуха</a:t>
            </a:r>
            <a:r>
              <a:rPr lang="ru-RU" i="1" dirty="0"/>
              <a:t> А.Я. </a:t>
            </a:r>
            <a:r>
              <a:rPr lang="ru-RU" i="1" dirty="0" err="1"/>
              <a:t>Іхтіофауна</a:t>
            </a:r>
            <a:r>
              <a:rPr lang="ru-RU" i="1" dirty="0"/>
              <a:t> </a:t>
            </a:r>
            <a:r>
              <a:rPr lang="ru-RU" i="1" dirty="0" err="1"/>
              <a:t>України</a:t>
            </a:r>
            <a:r>
              <a:rPr lang="ru-RU" i="1" dirty="0"/>
              <a:t> у </a:t>
            </a:r>
            <a:r>
              <a:rPr lang="ru-RU" i="1" dirty="0" err="1"/>
              <a:t>ретроспективі</a:t>
            </a:r>
            <a:r>
              <a:rPr lang="ru-RU" i="1" dirty="0"/>
              <a:t> та </a:t>
            </a:r>
            <a:r>
              <a:rPr lang="ru-RU" i="1" dirty="0" err="1"/>
              <a:t>сучасні</a:t>
            </a:r>
            <a:r>
              <a:rPr lang="ru-RU" i="1" dirty="0"/>
              <a:t> </a:t>
            </a:r>
            <a:r>
              <a:rPr lang="ru-RU" i="1" dirty="0" err="1"/>
              <a:t>проблеми</a:t>
            </a:r>
            <a:r>
              <a:rPr lang="ru-RU" i="1" dirty="0"/>
              <a:t> </a:t>
            </a:r>
            <a:r>
              <a:rPr lang="ru-RU" i="1" dirty="0" err="1"/>
              <a:t>збереження</a:t>
            </a:r>
            <a:r>
              <a:rPr lang="ru-RU" i="1" dirty="0"/>
              <a:t> </a:t>
            </a:r>
            <a:r>
              <a:rPr lang="ru-RU" i="1" dirty="0" err="1"/>
              <a:t>її</a:t>
            </a:r>
            <a:r>
              <a:rPr lang="ru-RU" i="1" dirty="0"/>
              <a:t> </a:t>
            </a:r>
            <a:r>
              <a:rPr lang="ru-RU" i="1" dirty="0" err="1"/>
              <a:t>різноманіття</a:t>
            </a:r>
            <a:r>
              <a:rPr lang="ru-RU" i="1" dirty="0"/>
              <a:t> // </a:t>
            </a:r>
            <a:r>
              <a:rPr lang="ru-RU" i="1" dirty="0" err="1"/>
              <a:t>Вісн</a:t>
            </a:r>
            <a:r>
              <a:rPr lang="ru-RU" i="1" dirty="0"/>
              <a:t>. </a:t>
            </a:r>
            <a:r>
              <a:rPr lang="ru-RU" i="1" dirty="0" err="1"/>
              <a:t>зоології</a:t>
            </a:r>
            <a:r>
              <a:rPr lang="ru-RU" i="1" dirty="0"/>
              <a:t>. 2004. № 3. Т. 38. С. 3–18. </a:t>
            </a:r>
          </a:p>
          <a:p>
            <a:r>
              <a:rPr lang="uk-UA" dirty="0" smtClean="0"/>
              <a:t>23</a:t>
            </a:r>
            <a:r>
              <a:rPr lang="pl-PL" dirty="0" smtClean="0"/>
              <a:t>. </a:t>
            </a:r>
            <a:r>
              <a:rPr lang="pl-PL" i="1" dirty="0"/>
              <a:t>Gatunki obce w faunie polski. Przegląd i ocena stanu / Instytut Ochrony Przyrody PAN w Krakowie. KRAKÓW, 2011. 692 s. </a:t>
            </a:r>
          </a:p>
          <a:p>
            <a:r>
              <a:rPr lang="uk-UA" dirty="0"/>
              <a:t>2</a:t>
            </a:r>
            <a:r>
              <a:rPr lang="en-US" dirty="0" smtClean="0"/>
              <a:t>4</a:t>
            </a:r>
            <a:r>
              <a:rPr lang="en-US" dirty="0"/>
              <a:t>. http://pernatidruzi.org.ua. </a:t>
            </a:r>
          </a:p>
          <a:p>
            <a:r>
              <a:rPr lang="uk-UA" dirty="0" smtClean="0"/>
              <a:t>2</a:t>
            </a:r>
            <a:r>
              <a:rPr lang="en-US" dirty="0" smtClean="0"/>
              <a:t>5</a:t>
            </a:r>
            <a:r>
              <a:rPr lang="en-US" dirty="0"/>
              <a:t>. http://www.iucngisd.org/gisd/. </a:t>
            </a:r>
          </a:p>
          <a:p>
            <a:r>
              <a:rPr lang="uk-UA" dirty="0" smtClean="0"/>
              <a:t>2</a:t>
            </a:r>
            <a:r>
              <a:rPr lang="en-US" dirty="0" smtClean="0"/>
              <a:t>6</a:t>
            </a:r>
            <a:r>
              <a:rPr lang="en-US" dirty="0"/>
              <a:t>. http://www.terioshkola.org.ua/ua/fauna/taxalist.htm. </a:t>
            </a:r>
          </a:p>
          <a:p>
            <a:r>
              <a:rPr lang="uk-UA" dirty="0" smtClean="0"/>
              <a:t>2</a:t>
            </a:r>
            <a:r>
              <a:rPr lang="en-US" dirty="0" smtClean="0"/>
              <a:t>7</a:t>
            </a:r>
            <a:r>
              <a:rPr lang="en-US" dirty="0"/>
              <a:t>. https://uk.wikipedia.org/wiki/</a:t>
            </a:r>
            <a:r>
              <a:rPr lang="ru-RU" dirty="0" err="1"/>
              <a:t>Інтродуковані_види</a:t>
            </a:r>
            <a:r>
              <a:rPr lang="ru-RU" dirty="0"/>
              <a:t>. </a:t>
            </a:r>
          </a:p>
          <a:p>
            <a:r>
              <a:rPr lang="uk-UA" dirty="0" smtClean="0"/>
              <a:t>2</a:t>
            </a:r>
            <a:r>
              <a:rPr lang="en-US" dirty="0" smtClean="0"/>
              <a:t>8</a:t>
            </a:r>
            <a:r>
              <a:rPr lang="en-US" dirty="0"/>
              <a:t>. </a:t>
            </a:r>
            <a:r>
              <a:rPr lang="en-US" i="1" dirty="0" err="1"/>
              <a:t>Kvach</a:t>
            </a:r>
            <a:r>
              <a:rPr lang="en-US" i="1" dirty="0"/>
              <a:t> Y. First record of the Chinese sleeper, </a:t>
            </a:r>
            <a:r>
              <a:rPr lang="en-US" i="1" dirty="0" err="1"/>
              <a:t>Perccottus</a:t>
            </a:r>
            <a:r>
              <a:rPr lang="en-US" i="1" dirty="0"/>
              <a:t> </a:t>
            </a:r>
            <a:r>
              <a:rPr lang="en-US" i="1" dirty="0" err="1"/>
              <a:t>glenii</a:t>
            </a:r>
            <a:r>
              <a:rPr lang="en-US" i="1" dirty="0"/>
              <a:t> </a:t>
            </a:r>
            <a:r>
              <a:rPr lang="en-US" i="1" dirty="0" err="1"/>
              <a:t>Dybowski</a:t>
            </a:r>
            <a:r>
              <a:rPr lang="en-US" i="1" dirty="0"/>
              <a:t>, 1877 (</a:t>
            </a:r>
            <a:r>
              <a:rPr lang="en-US" i="1" dirty="0" err="1"/>
              <a:t>Actinopterygii</a:t>
            </a:r>
            <a:r>
              <a:rPr lang="en-US" i="1" dirty="0"/>
              <a:t>: </a:t>
            </a:r>
            <a:r>
              <a:rPr lang="en-US" i="1" dirty="0" err="1"/>
              <a:t>Odontobutidae</a:t>
            </a:r>
            <a:r>
              <a:rPr lang="en-US" i="1" dirty="0"/>
              <a:t>) in the Dnieper Estuary, southern Ukraine (Black Sea drainage) / Y. </a:t>
            </a:r>
            <a:r>
              <a:rPr lang="en-US" i="1" dirty="0" err="1"/>
              <a:t>Kvach</a:t>
            </a:r>
            <a:r>
              <a:rPr lang="en-US" i="1" dirty="0"/>
              <a:t>, I. </a:t>
            </a:r>
            <a:r>
              <a:rPr lang="en-US" i="1" dirty="0" err="1"/>
              <a:t>Dykyy</a:t>
            </a:r>
            <a:r>
              <a:rPr lang="en-US" i="1" dirty="0"/>
              <a:t>, K. </a:t>
            </a:r>
            <a:r>
              <a:rPr lang="en-US" i="1" dirty="0" err="1"/>
              <a:t>Janko</a:t>
            </a:r>
            <a:r>
              <a:rPr lang="en-US" i="1" dirty="0"/>
              <a:t> // </a:t>
            </a:r>
            <a:r>
              <a:rPr lang="en-US" i="1" dirty="0" err="1"/>
              <a:t>BioInvasions</a:t>
            </a:r>
            <a:r>
              <a:rPr lang="en-US" i="1" dirty="0"/>
              <a:t> Records. 2016. Vol. 5. https://www.researchgate.net/publication/307477248 </a:t>
            </a:r>
          </a:p>
          <a:p>
            <a:r>
              <a:rPr lang="uk-UA" dirty="0" smtClean="0"/>
              <a:t>2</a:t>
            </a:r>
            <a:r>
              <a:rPr lang="en-US" dirty="0" smtClean="0"/>
              <a:t>9</a:t>
            </a:r>
            <a:r>
              <a:rPr lang="en-US" dirty="0"/>
              <a:t>. </a:t>
            </a:r>
            <a:r>
              <a:rPr lang="en-US" i="1" dirty="0"/>
              <a:t>Mooney H.A., Cleland E.E. The evolutionary impact of invasive species // PNAS. 2001. Vol. 98 (10). P. 5446–5451. </a:t>
            </a:r>
          </a:p>
          <a:p>
            <a:r>
              <a:rPr lang="uk-UA" dirty="0" smtClean="0"/>
              <a:t>3</a:t>
            </a:r>
            <a:r>
              <a:rPr lang="en-US" dirty="0" smtClean="0"/>
              <a:t>0</a:t>
            </a:r>
            <a:r>
              <a:rPr lang="en-US" dirty="0"/>
              <a:t>. </a:t>
            </a:r>
            <a:r>
              <a:rPr lang="en-US" i="1" dirty="0"/>
              <a:t>Smith C.L. National Audubon Society field guide to tropical marine fishes of the Caribbean, the Gulf of Mexico, Florida, the Bahamas, and Bermuda. Alfred A. Knopf, Inc., New York, 1997. 720 p. </a:t>
            </a:r>
          </a:p>
          <a:p>
            <a:r>
              <a:rPr lang="uk-UA" dirty="0" smtClean="0"/>
              <a:t>3</a:t>
            </a:r>
            <a:r>
              <a:rPr lang="en-US" dirty="0" smtClean="0"/>
              <a:t>1</a:t>
            </a:r>
            <a:r>
              <a:rPr lang="en-US" dirty="0"/>
              <a:t>. </a:t>
            </a:r>
            <a:r>
              <a:rPr lang="en-US" i="1" dirty="0"/>
              <a:t>Whitehead P.J.P., Nelson G.J., </a:t>
            </a:r>
            <a:r>
              <a:rPr lang="en-US" i="1" dirty="0" err="1"/>
              <a:t>Thosaporn</a:t>
            </a:r>
            <a:r>
              <a:rPr lang="en-US" i="1" dirty="0"/>
              <a:t> W. </a:t>
            </a:r>
            <a:r>
              <a:rPr lang="en-US" i="1" dirty="0" err="1"/>
              <a:t>Clupeoid</a:t>
            </a:r>
            <a:r>
              <a:rPr lang="en-US" i="1" dirty="0"/>
              <a:t> fishes of the world (suborder </a:t>
            </a:r>
            <a:r>
              <a:rPr lang="en-US" i="1" dirty="0" err="1"/>
              <a:t>Clupeoidei</a:t>
            </a:r>
            <a:r>
              <a:rPr lang="en-US" i="1" dirty="0"/>
              <a:t>). Rome: United Nations Development </a:t>
            </a:r>
            <a:r>
              <a:rPr lang="en-US" i="1" dirty="0" err="1"/>
              <a:t>Programme</a:t>
            </a:r>
            <a:r>
              <a:rPr lang="en-US" i="1" dirty="0"/>
              <a:t>, 1988. Р. 93–95.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2308324"/>
          </a:xfrm>
          <a:prstGeom prst="rect">
            <a:avLst/>
          </a:prstGeom>
        </p:spPr>
        <p:txBody>
          <a:bodyPr wrap="square">
            <a:spAutoFit/>
          </a:bodyPr>
          <a:lstStyle/>
          <a:p>
            <a:pPr algn="just"/>
            <a:r>
              <a:rPr lang="ru-RU" dirty="0" err="1" smtClean="0"/>
              <a:t>Інтродукція</a:t>
            </a:r>
            <a:r>
              <a:rPr lang="ru-RU" dirty="0" smtClean="0"/>
              <a:t> </a:t>
            </a:r>
            <a:r>
              <a:rPr lang="ru-RU" dirty="0" err="1"/>
              <a:t>може</a:t>
            </a:r>
            <a:r>
              <a:rPr lang="ru-RU" dirty="0"/>
              <a:t> </a:t>
            </a:r>
            <a:r>
              <a:rPr lang="ru-RU" dirty="0" err="1"/>
              <a:t>завершуватись</a:t>
            </a:r>
            <a:r>
              <a:rPr lang="ru-RU" dirty="0"/>
              <a:t> (а </a:t>
            </a:r>
            <a:r>
              <a:rPr lang="ru-RU" dirty="0" err="1"/>
              <a:t>може</a:t>
            </a:r>
            <a:r>
              <a:rPr lang="ru-RU" dirty="0"/>
              <a:t> </a:t>
            </a:r>
            <a:r>
              <a:rPr lang="ru-RU" dirty="0" err="1"/>
              <a:t>й</a:t>
            </a:r>
            <a:r>
              <a:rPr lang="ru-RU" dirty="0"/>
              <a:t> не </a:t>
            </a:r>
            <a:r>
              <a:rPr lang="ru-RU" dirty="0" err="1"/>
              <a:t>завершуватись</a:t>
            </a:r>
            <a:r>
              <a:rPr lang="ru-RU" dirty="0"/>
              <a:t>) </a:t>
            </a:r>
            <a:r>
              <a:rPr lang="ru-RU" dirty="0" err="1"/>
              <a:t>акліматизацією</a:t>
            </a:r>
            <a:r>
              <a:rPr lang="ru-RU" dirty="0"/>
              <a:t>, </a:t>
            </a:r>
            <a:r>
              <a:rPr lang="ru-RU" dirty="0" err="1"/>
              <a:t>тобто</a:t>
            </a:r>
            <a:r>
              <a:rPr lang="ru-RU" dirty="0"/>
              <a:t> </a:t>
            </a:r>
            <a:r>
              <a:rPr lang="ru-RU" dirty="0" err="1"/>
              <a:t>пристосуванням</a:t>
            </a:r>
            <a:r>
              <a:rPr lang="ru-RU" dirty="0"/>
              <a:t> </a:t>
            </a:r>
            <a:r>
              <a:rPr lang="ru-RU" dirty="0" err="1"/>
              <a:t>тварин</a:t>
            </a:r>
            <a:r>
              <a:rPr lang="ru-RU" dirty="0"/>
              <a:t> до </a:t>
            </a:r>
            <a:r>
              <a:rPr lang="ru-RU" dirty="0" err="1"/>
              <a:t>нових</a:t>
            </a:r>
            <a:r>
              <a:rPr lang="ru-RU" dirty="0"/>
              <a:t> для них умов </a:t>
            </a:r>
            <a:r>
              <a:rPr lang="ru-RU" dirty="0" err="1"/>
              <a:t>існування</a:t>
            </a:r>
            <a:r>
              <a:rPr lang="ru-RU" dirty="0"/>
              <a:t>. </a:t>
            </a:r>
            <a:r>
              <a:rPr lang="ru-RU" dirty="0" err="1"/>
              <a:t>Якщо</a:t>
            </a:r>
            <a:r>
              <a:rPr lang="ru-RU" dirty="0"/>
              <a:t> </a:t>
            </a:r>
            <a:r>
              <a:rPr lang="ru-RU" dirty="0" err="1"/>
              <a:t>інтродукція</a:t>
            </a:r>
            <a:r>
              <a:rPr lang="ru-RU" dirty="0"/>
              <a:t> не </a:t>
            </a:r>
            <a:r>
              <a:rPr lang="ru-RU" dirty="0" err="1"/>
              <a:t>є</a:t>
            </a:r>
            <a:r>
              <a:rPr lang="ru-RU" dirty="0"/>
              <a:t> </a:t>
            </a:r>
            <a:r>
              <a:rPr lang="ru-RU" dirty="0" err="1"/>
              <a:t>успішною</a:t>
            </a:r>
            <a:r>
              <a:rPr lang="ru-RU" dirty="0"/>
              <a:t>, то вона </a:t>
            </a:r>
            <a:r>
              <a:rPr lang="ru-RU" dirty="0" err="1"/>
              <a:t>завершується</a:t>
            </a:r>
            <a:r>
              <a:rPr lang="ru-RU" dirty="0"/>
              <a:t> </a:t>
            </a:r>
            <a:r>
              <a:rPr lang="ru-RU" dirty="0" err="1"/>
              <a:t>згасанням</a:t>
            </a:r>
            <a:r>
              <a:rPr lang="ru-RU" dirty="0"/>
              <a:t> </a:t>
            </a:r>
            <a:r>
              <a:rPr lang="ru-RU" dirty="0" err="1"/>
              <a:t>популяцій</a:t>
            </a:r>
            <a:r>
              <a:rPr lang="ru-RU" dirty="0"/>
              <a:t> </a:t>
            </a:r>
            <a:r>
              <a:rPr lang="ru-RU" dirty="0" err="1"/>
              <a:t>і</a:t>
            </a:r>
            <a:r>
              <a:rPr lang="ru-RU" dirty="0"/>
              <a:t> </a:t>
            </a:r>
            <a:r>
              <a:rPr lang="ru-RU" dirty="0" err="1"/>
              <a:t>вимиранням</a:t>
            </a:r>
            <a:r>
              <a:rPr lang="ru-RU" dirty="0"/>
              <a:t>. </a:t>
            </a:r>
          </a:p>
          <a:p>
            <a:pPr algn="just"/>
            <a:r>
              <a:rPr lang="ru-RU" b="1" dirty="0" err="1"/>
              <a:t>Акліматизація</a:t>
            </a:r>
            <a:r>
              <a:rPr lang="ru-RU" b="1" dirty="0"/>
              <a:t> – </a:t>
            </a:r>
            <a:r>
              <a:rPr lang="ru-RU" b="1" dirty="0" err="1"/>
              <a:t>навмисне</a:t>
            </a:r>
            <a:r>
              <a:rPr lang="ru-RU" b="1" dirty="0"/>
              <a:t> </a:t>
            </a:r>
            <a:r>
              <a:rPr lang="ru-RU" b="1" dirty="0" err="1"/>
              <a:t>ввезення</a:t>
            </a:r>
            <a:r>
              <a:rPr lang="ru-RU" b="1" dirty="0"/>
              <a:t> нового виду в район, де </a:t>
            </a:r>
            <a:r>
              <a:rPr lang="ru-RU" b="1" dirty="0" err="1"/>
              <a:t>він</a:t>
            </a:r>
            <a:r>
              <a:rPr lang="ru-RU" b="1" dirty="0"/>
              <a:t> </a:t>
            </a:r>
            <a:r>
              <a:rPr lang="ru-RU" b="1" dirty="0" err="1"/>
              <a:t>раніше</a:t>
            </a:r>
            <a:r>
              <a:rPr lang="ru-RU" b="1" dirty="0"/>
              <a:t> не жив, </a:t>
            </a:r>
            <a:r>
              <a:rPr lang="ru-RU" b="1" dirty="0" err="1"/>
              <a:t>з</a:t>
            </a:r>
            <a:r>
              <a:rPr lang="ru-RU" b="1" dirty="0"/>
              <a:t> метою </a:t>
            </a:r>
            <a:r>
              <a:rPr lang="ru-RU" b="1" dirty="0" err="1"/>
              <a:t>збагачення</a:t>
            </a:r>
            <a:r>
              <a:rPr lang="ru-RU" b="1" dirty="0"/>
              <a:t> </a:t>
            </a:r>
            <a:r>
              <a:rPr lang="ru-RU" b="1" dirty="0" err="1"/>
              <a:t>природних</a:t>
            </a:r>
            <a:r>
              <a:rPr lang="ru-RU" b="1" dirty="0"/>
              <a:t> </a:t>
            </a:r>
            <a:r>
              <a:rPr lang="ru-RU" b="1" dirty="0" err="1"/>
              <a:t>угруповань</a:t>
            </a:r>
            <a:r>
              <a:rPr lang="ru-RU" b="1" dirty="0"/>
              <a:t> </a:t>
            </a:r>
            <a:r>
              <a:rPr lang="ru-RU" b="1" dirty="0" err="1"/>
              <a:t>корисними</a:t>
            </a:r>
            <a:r>
              <a:rPr lang="ru-RU" b="1" dirty="0"/>
              <a:t> для </a:t>
            </a:r>
            <a:r>
              <a:rPr lang="ru-RU" b="1" dirty="0" err="1"/>
              <a:t>людини</a:t>
            </a:r>
            <a:r>
              <a:rPr lang="ru-RU" b="1" dirty="0"/>
              <a:t> видами </a:t>
            </a:r>
            <a:r>
              <a:rPr lang="ru-RU" b="1" dirty="0" err="1"/>
              <a:t>або</a:t>
            </a:r>
            <a:r>
              <a:rPr lang="ru-RU" b="1" dirty="0"/>
              <a:t> </a:t>
            </a:r>
            <a:r>
              <a:rPr lang="ru-RU" b="1" dirty="0" err="1"/>
              <a:t>знищення</a:t>
            </a:r>
            <a:r>
              <a:rPr lang="ru-RU" b="1" dirty="0"/>
              <a:t> (прямо </a:t>
            </a:r>
            <a:r>
              <a:rPr lang="ru-RU" b="1" dirty="0" err="1"/>
              <a:t>або</a:t>
            </a:r>
            <a:r>
              <a:rPr lang="ru-RU" b="1" dirty="0"/>
              <a:t> шляхом </a:t>
            </a:r>
            <a:r>
              <a:rPr lang="ru-RU" b="1" dirty="0" err="1"/>
              <a:t>конкуренції</a:t>
            </a:r>
            <a:r>
              <a:rPr lang="ru-RU" b="1" dirty="0"/>
              <a:t> за </a:t>
            </a:r>
            <a:r>
              <a:rPr lang="ru-RU" b="1" dirty="0" err="1"/>
              <a:t>ресурси</a:t>
            </a:r>
            <a:r>
              <a:rPr lang="ru-RU" b="1" dirty="0"/>
              <a:t>) </a:t>
            </a:r>
            <a:r>
              <a:rPr lang="ru-RU" b="1" dirty="0" err="1"/>
              <a:t>шкідливих</a:t>
            </a:r>
            <a:r>
              <a:rPr lang="ru-RU" b="1" dirty="0"/>
              <a:t>. </a:t>
            </a:r>
            <a:r>
              <a:rPr lang="ru-RU" b="1" dirty="0" err="1"/>
              <a:t>Процес</a:t>
            </a:r>
            <a:r>
              <a:rPr lang="ru-RU" b="1" dirty="0"/>
              <a:t> </a:t>
            </a:r>
            <a:r>
              <a:rPr lang="ru-RU" b="1" dirty="0" err="1"/>
              <a:t>акліматизації</a:t>
            </a:r>
            <a:r>
              <a:rPr lang="ru-RU" b="1" dirty="0"/>
              <a:t> </a:t>
            </a:r>
            <a:r>
              <a:rPr lang="ru-RU" b="1" dirty="0" err="1"/>
              <a:t>зазвичай</a:t>
            </a:r>
            <a:r>
              <a:rPr lang="ru-RU" b="1" dirty="0"/>
              <a:t> </a:t>
            </a:r>
            <a:r>
              <a:rPr lang="ru-RU" b="1" dirty="0" err="1"/>
              <a:t>включає</a:t>
            </a:r>
            <a:r>
              <a:rPr lang="ru-RU" b="1" dirty="0"/>
              <a:t> три </a:t>
            </a:r>
            <a:r>
              <a:rPr lang="ru-RU" b="1" dirty="0" err="1"/>
              <a:t>фази</a:t>
            </a:r>
            <a:r>
              <a:rPr lang="ru-RU" b="1" dirty="0"/>
              <a:t>: </a:t>
            </a:r>
            <a:r>
              <a:rPr lang="ru-RU" b="1" dirty="0" err="1"/>
              <a:t>інтродукцію</a:t>
            </a:r>
            <a:r>
              <a:rPr lang="ru-RU" b="1" dirty="0"/>
              <a:t>, </a:t>
            </a:r>
            <a:r>
              <a:rPr lang="ru-RU" b="1" dirty="0" err="1"/>
              <a:t>адаптацію</a:t>
            </a:r>
            <a:r>
              <a:rPr lang="ru-RU" b="1" dirty="0"/>
              <a:t> до </a:t>
            </a:r>
            <a:r>
              <a:rPr lang="ru-RU" b="1" dirty="0" err="1"/>
              <a:t>нових</a:t>
            </a:r>
            <a:r>
              <a:rPr lang="ru-RU" b="1" dirty="0"/>
              <a:t> умов </a:t>
            </a:r>
            <a:r>
              <a:rPr lang="ru-RU" b="1" dirty="0" err="1"/>
              <a:t>і</a:t>
            </a:r>
            <a:r>
              <a:rPr lang="ru-RU" b="1" dirty="0"/>
              <a:t> </a:t>
            </a:r>
            <a:r>
              <a:rPr lang="ru-RU" b="1" dirty="0" err="1"/>
              <a:t>зайняття</a:t>
            </a:r>
            <a:r>
              <a:rPr lang="ru-RU" b="1" dirty="0"/>
              <a:t> </a:t>
            </a:r>
            <a:r>
              <a:rPr lang="ru-RU" b="1" dirty="0" err="1"/>
              <a:t>нової</a:t>
            </a:r>
            <a:r>
              <a:rPr lang="ru-RU" b="1" dirty="0"/>
              <a:t> </a:t>
            </a:r>
            <a:r>
              <a:rPr lang="ru-RU" b="1" dirty="0" err="1"/>
              <a:t>екологічної</a:t>
            </a:r>
            <a:r>
              <a:rPr lang="ru-RU" b="1" dirty="0"/>
              <a:t> </a:t>
            </a:r>
            <a:r>
              <a:rPr lang="ru-RU" b="1" dirty="0" err="1"/>
              <a:t>ніші</a:t>
            </a:r>
            <a:r>
              <a:rPr lang="ru-RU" b="1" dirty="0"/>
              <a:t>, </a:t>
            </a:r>
            <a:r>
              <a:rPr lang="ru-RU" b="1" dirty="0" err="1"/>
              <a:t>натуралізацію</a:t>
            </a:r>
            <a:r>
              <a:rPr lang="ru-RU" b="1" dirty="0"/>
              <a:t>. </a:t>
            </a:r>
            <a:endParaRPr lang="ru-RU" dirty="0"/>
          </a:p>
        </p:txBody>
      </p:sp>
      <p:sp>
        <p:nvSpPr>
          <p:cNvPr id="3" name="Прямоугольник 2"/>
          <p:cNvSpPr/>
          <p:nvPr/>
        </p:nvSpPr>
        <p:spPr>
          <a:xfrm>
            <a:off x="0" y="2056686"/>
            <a:ext cx="9144000" cy="4801314"/>
          </a:xfrm>
          <a:prstGeom prst="rect">
            <a:avLst/>
          </a:prstGeom>
        </p:spPr>
        <p:txBody>
          <a:bodyPr wrap="square">
            <a:spAutoFit/>
          </a:bodyPr>
          <a:lstStyle/>
          <a:p>
            <a:endParaRPr lang="ru-RU" dirty="0"/>
          </a:p>
          <a:p>
            <a:pPr algn="just"/>
            <a:r>
              <a:rPr lang="ru-RU" dirty="0" err="1"/>
              <a:t>Якщо</a:t>
            </a:r>
            <a:r>
              <a:rPr lang="ru-RU" dirty="0"/>
              <a:t> </a:t>
            </a:r>
            <a:r>
              <a:rPr lang="ru-RU" dirty="0" err="1"/>
              <a:t>акліматизанти</a:t>
            </a:r>
            <a:r>
              <a:rPr lang="ru-RU" dirty="0"/>
              <a:t> не </a:t>
            </a:r>
            <a:r>
              <a:rPr lang="ru-RU" dirty="0" err="1"/>
              <a:t>вступають</a:t>
            </a:r>
            <a:r>
              <a:rPr lang="ru-RU" dirty="0"/>
              <a:t> у </a:t>
            </a:r>
            <a:r>
              <a:rPr lang="ru-RU" dirty="0" err="1"/>
              <a:t>гострі</a:t>
            </a:r>
            <a:r>
              <a:rPr lang="ru-RU" dirty="0"/>
              <a:t> </a:t>
            </a:r>
            <a:r>
              <a:rPr lang="ru-RU" dirty="0" err="1"/>
              <a:t>конкурентні</a:t>
            </a:r>
            <a:r>
              <a:rPr lang="ru-RU" dirty="0"/>
              <a:t> </a:t>
            </a:r>
            <a:r>
              <a:rPr lang="ru-RU" dirty="0" err="1"/>
              <a:t>відносини</a:t>
            </a:r>
            <a:r>
              <a:rPr lang="ru-RU" dirty="0"/>
              <a:t> </a:t>
            </a:r>
            <a:r>
              <a:rPr lang="ru-RU" dirty="0" err="1"/>
              <a:t>з</a:t>
            </a:r>
            <a:r>
              <a:rPr lang="ru-RU" dirty="0"/>
              <a:t> видами-аборигенами, </a:t>
            </a:r>
            <a:r>
              <a:rPr lang="ru-RU" dirty="0" err="1"/>
              <a:t>утилізуючи</a:t>
            </a:r>
            <a:r>
              <a:rPr lang="ru-RU" dirty="0"/>
              <a:t> </a:t>
            </a:r>
            <a:r>
              <a:rPr lang="ru-RU" dirty="0" err="1"/>
              <a:t>невикористовувані</a:t>
            </a:r>
            <a:r>
              <a:rPr lang="ru-RU" dirty="0"/>
              <a:t> </a:t>
            </a:r>
            <a:r>
              <a:rPr lang="ru-RU" dirty="0" err="1"/>
              <a:t>ресурси</a:t>
            </a:r>
            <a:r>
              <a:rPr lang="ru-RU" dirty="0"/>
              <a:t>, то </a:t>
            </a:r>
            <a:r>
              <a:rPr lang="ru-RU" dirty="0" err="1"/>
              <a:t>йдеться</a:t>
            </a:r>
            <a:r>
              <a:rPr lang="ru-RU" dirty="0"/>
              <a:t> про «</a:t>
            </a:r>
            <a:r>
              <a:rPr lang="ru-RU" dirty="0" err="1"/>
              <a:t>акліматизацію</a:t>
            </a:r>
            <a:r>
              <a:rPr lang="ru-RU" dirty="0"/>
              <a:t> </a:t>
            </a:r>
            <a:r>
              <a:rPr lang="ru-RU" dirty="0" err="1"/>
              <a:t>доповнення</a:t>
            </a:r>
            <a:r>
              <a:rPr lang="ru-RU" dirty="0"/>
              <a:t>», у </a:t>
            </a:r>
            <a:r>
              <a:rPr lang="ru-RU" dirty="0" err="1"/>
              <a:t>протилежному</a:t>
            </a:r>
            <a:r>
              <a:rPr lang="ru-RU" dirty="0"/>
              <a:t> </a:t>
            </a:r>
            <a:r>
              <a:rPr lang="ru-RU" dirty="0" err="1"/>
              <a:t>випадку</a:t>
            </a:r>
            <a:r>
              <a:rPr lang="ru-RU" dirty="0"/>
              <a:t> </a:t>
            </a:r>
            <a:r>
              <a:rPr lang="ru-RU" dirty="0" err="1"/>
              <a:t>мова</a:t>
            </a:r>
            <a:r>
              <a:rPr lang="ru-RU" dirty="0"/>
              <a:t> </a:t>
            </a:r>
            <a:r>
              <a:rPr lang="ru-RU" dirty="0" err="1"/>
              <a:t>іде</a:t>
            </a:r>
            <a:r>
              <a:rPr lang="ru-RU" dirty="0"/>
              <a:t> про «</a:t>
            </a:r>
            <a:r>
              <a:rPr lang="ru-RU" dirty="0" err="1"/>
              <a:t>акліматизацію</a:t>
            </a:r>
            <a:r>
              <a:rPr lang="ru-RU" dirty="0"/>
              <a:t> </a:t>
            </a:r>
            <a:r>
              <a:rPr lang="ru-RU" dirty="0" err="1"/>
              <a:t>заміщення</a:t>
            </a:r>
            <a:r>
              <a:rPr lang="ru-RU" dirty="0"/>
              <a:t>», за </a:t>
            </a:r>
            <a:r>
              <a:rPr lang="ru-RU" dirty="0" err="1"/>
              <a:t>якої</a:t>
            </a:r>
            <a:r>
              <a:rPr lang="ru-RU" dirty="0"/>
              <a:t> </a:t>
            </a:r>
            <a:r>
              <a:rPr lang="ru-RU" dirty="0" err="1"/>
              <a:t>чисельність</a:t>
            </a:r>
            <a:r>
              <a:rPr lang="ru-RU" dirty="0"/>
              <a:t> </a:t>
            </a:r>
            <a:r>
              <a:rPr lang="ru-RU" dirty="0" err="1"/>
              <a:t>аборигенів</a:t>
            </a:r>
            <a:r>
              <a:rPr lang="ru-RU" dirty="0"/>
              <a:t> </a:t>
            </a:r>
            <a:r>
              <a:rPr lang="ru-RU" dirty="0" err="1"/>
              <a:t>скорочується</a:t>
            </a:r>
            <a:r>
              <a:rPr lang="ru-RU" dirty="0"/>
              <a:t> </a:t>
            </a:r>
            <a:r>
              <a:rPr lang="ru-RU" dirty="0" err="1"/>
              <a:t>або</a:t>
            </a:r>
            <a:r>
              <a:rPr lang="ru-RU" dirty="0"/>
              <a:t> </a:t>
            </a:r>
            <a:r>
              <a:rPr lang="ru-RU" dirty="0" err="1"/>
              <a:t>їх</a:t>
            </a:r>
            <a:r>
              <a:rPr lang="ru-RU" dirty="0"/>
              <a:t> </a:t>
            </a:r>
            <a:r>
              <a:rPr lang="ru-RU" dirty="0" err="1"/>
              <a:t>зовсім</a:t>
            </a:r>
            <a:r>
              <a:rPr lang="ru-RU" dirty="0"/>
              <a:t> </a:t>
            </a:r>
            <a:r>
              <a:rPr lang="ru-RU" dirty="0" err="1"/>
              <a:t>витісняють</a:t>
            </a:r>
            <a:r>
              <a:rPr lang="ru-RU" dirty="0"/>
              <a:t> </a:t>
            </a:r>
            <a:r>
              <a:rPr lang="ru-RU" dirty="0" err="1"/>
              <a:t>більш</a:t>
            </a:r>
            <a:r>
              <a:rPr lang="ru-RU" dirty="0"/>
              <a:t> </a:t>
            </a:r>
            <a:r>
              <a:rPr lang="ru-RU" dirty="0" err="1"/>
              <a:t>конкурентноздатні</a:t>
            </a:r>
            <a:r>
              <a:rPr lang="ru-RU" dirty="0"/>
              <a:t> </a:t>
            </a:r>
            <a:r>
              <a:rPr lang="ru-RU" dirty="0" err="1"/>
              <a:t>вселенці</a:t>
            </a:r>
            <a:r>
              <a:rPr lang="ru-RU" dirty="0"/>
              <a:t>. </a:t>
            </a:r>
          </a:p>
          <a:p>
            <a:pPr algn="just"/>
            <a:r>
              <a:rPr lang="ru-RU" dirty="0"/>
              <a:t>Приклад </a:t>
            </a:r>
            <a:r>
              <a:rPr lang="ru-RU" dirty="0" err="1"/>
              <a:t>акліматизації</a:t>
            </a:r>
            <a:r>
              <a:rPr lang="ru-RU" dirty="0"/>
              <a:t> </a:t>
            </a:r>
            <a:r>
              <a:rPr lang="ru-RU" dirty="0" err="1"/>
              <a:t>доповнення</a:t>
            </a:r>
            <a:r>
              <a:rPr lang="ru-RU" dirty="0"/>
              <a:t> – </a:t>
            </a:r>
            <a:r>
              <a:rPr lang="ru-RU" dirty="0" err="1"/>
              <a:t>вселення</a:t>
            </a:r>
            <a:r>
              <a:rPr lang="ru-RU" dirty="0"/>
              <a:t> </a:t>
            </a:r>
            <a:r>
              <a:rPr lang="ru-RU" dirty="0" err="1"/>
              <a:t>намулоїдної</a:t>
            </a:r>
            <a:r>
              <a:rPr lang="ru-RU" dirty="0"/>
              <a:t> </a:t>
            </a:r>
            <a:r>
              <a:rPr lang="ru-RU" dirty="0" err="1"/>
              <a:t>поліхети</a:t>
            </a:r>
            <a:r>
              <a:rPr lang="ru-RU" dirty="0"/>
              <a:t> </a:t>
            </a:r>
            <a:r>
              <a:rPr lang="ru-RU" dirty="0" err="1"/>
              <a:t>нереїс</a:t>
            </a:r>
            <a:r>
              <a:rPr lang="ru-RU" dirty="0"/>
              <a:t> </a:t>
            </a:r>
            <a:r>
              <a:rPr lang="ru-RU" dirty="0" err="1"/>
              <a:t>із</a:t>
            </a:r>
            <a:r>
              <a:rPr lang="ru-RU" dirty="0"/>
              <a:t> Чорного моря в </a:t>
            </a:r>
            <a:r>
              <a:rPr lang="ru-RU" dirty="0" err="1"/>
              <a:t>Каспійське</a:t>
            </a:r>
            <a:r>
              <a:rPr lang="ru-RU" dirty="0"/>
              <a:t>, де </a:t>
            </a:r>
            <a:r>
              <a:rPr lang="ru-RU" dirty="0" err="1"/>
              <a:t>органічні</a:t>
            </a:r>
            <a:r>
              <a:rPr lang="ru-RU" dirty="0"/>
              <a:t> </a:t>
            </a:r>
            <a:r>
              <a:rPr lang="ru-RU" dirty="0" err="1"/>
              <a:t>речовини</a:t>
            </a:r>
            <a:r>
              <a:rPr lang="ru-RU" dirty="0"/>
              <a:t> у </a:t>
            </a:r>
            <a:r>
              <a:rPr lang="ru-RU" dirty="0" err="1"/>
              <a:t>ґрунтах</a:t>
            </a:r>
            <a:r>
              <a:rPr lang="ru-RU" dirty="0"/>
              <a:t> до </a:t>
            </a:r>
            <a:r>
              <a:rPr lang="ru-RU" dirty="0" err="1"/>
              <a:t>цього</a:t>
            </a:r>
            <a:r>
              <a:rPr lang="ru-RU" dirty="0"/>
              <a:t> не </a:t>
            </a:r>
            <a:r>
              <a:rPr lang="ru-RU" dirty="0" err="1"/>
              <a:t>використовувалися</a:t>
            </a:r>
            <a:r>
              <a:rPr lang="ru-RU" dirty="0"/>
              <a:t> </a:t>
            </a:r>
            <a:r>
              <a:rPr lang="ru-RU" dirty="0" err="1"/>
              <a:t>повною</a:t>
            </a:r>
            <a:r>
              <a:rPr lang="ru-RU" dirty="0"/>
              <a:t> </a:t>
            </a:r>
            <a:r>
              <a:rPr lang="ru-RU" dirty="0" err="1"/>
              <a:t>мірою</a:t>
            </a:r>
            <a:r>
              <a:rPr lang="ru-RU" dirty="0"/>
              <a:t>. </a:t>
            </a:r>
          </a:p>
          <a:p>
            <a:pPr algn="just"/>
            <a:r>
              <a:rPr lang="ru-RU" dirty="0"/>
              <a:t>Приклад </a:t>
            </a:r>
            <a:r>
              <a:rPr lang="ru-RU" dirty="0" err="1"/>
              <a:t>акліматизації</a:t>
            </a:r>
            <a:r>
              <a:rPr lang="ru-RU" dirty="0"/>
              <a:t> </a:t>
            </a:r>
            <a:r>
              <a:rPr lang="ru-RU" dirty="0" err="1"/>
              <a:t>заміщення</a:t>
            </a:r>
            <a:r>
              <a:rPr lang="ru-RU" dirty="0"/>
              <a:t> – </a:t>
            </a:r>
            <a:r>
              <a:rPr lang="ru-RU" dirty="0" err="1"/>
              <a:t>вселення</a:t>
            </a:r>
            <a:r>
              <a:rPr lang="ru-RU" dirty="0"/>
              <a:t> </a:t>
            </a:r>
            <a:r>
              <a:rPr lang="ru-RU" dirty="0" err="1"/>
              <a:t>австралійського</a:t>
            </a:r>
            <a:r>
              <a:rPr lang="ru-RU" dirty="0"/>
              <a:t> </a:t>
            </a:r>
            <a:r>
              <a:rPr lang="ru-RU" dirty="0" err="1"/>
              <a:t>чорного</a:t>
            </a:r>
            <a:r>
              <a:rPr lang="ru-RU" dirty="0"/>
              <a:t> лебедя в </a:t>
            </a:r>
            <a:r>
              <a:rPr lang="ru-RU" dirty="0" err="1"/>
              <a:t>Нову</a:t>
            </a:r>
            <a:r>
              <a:rPr lang="ru-RU" dirty="0"/>
              <a:t> </a:t>
            </a:r>
            <a:r>
              <a:rPr lang="ru-RU" dirty="0" err="1"/>
              <a:t>Зеландію</a:t>
            </a:r>
            <a:r>
              <a:rPr lang="ru-RU" dirty="0"/>
              <a:t>, де </a:t>
            </a:r>
            <a:r>
              <a:rPr lang="ru-RU" dirty="0" err="1"/>
              <a:t>він</a:t>
            </a:r>
            <a:r>
              <a:rPr lang="ru-RU" dirty="0"/>
              <a:t> </a:t>
            </a:r>
            <a:r>
              <a:rPr lang="ru-RU" dirty="0" err="1"/>
              <a:t>призвів</a:t>
            </a:r>
            <a:r>
              <a:rPr lang="ru-RU" dirty="0"/>
              <a:t> до </a:t>
            </a:r>
            <a:r>
              <a:rPr lang="ru-RU" dirty="0" err="1"/>
              <a:t>скорочення</a:t>
            </a:r>
            <a:r>
              <a:rPr lang="ru-RU" dirty="0"/>
              <a:t> </a:t>
            </a:r>
            <a:r>
              <a:rPr lang="ru-RU" dirty="0" err="1"/>
              <a:t>чисельності</a:t>
            </a:r>
            <a:r>
              <a:rPr lang="ru-RU" dirty="0"/>
              <a:t> (а на </a:t>
            </a:r>
            <a:r>
              <a:rPr lang="ru-RU" dirty="0" err="1"/>
              <a:t>деяких</a:t>
            </a:r>
            <a:r>
              <a:rPr lang="ru-RU" dirty="0"/>
              <a:t> </a:t>
            </a:r>
            <a:r>
              <a:rPr lang="ru-RU" dirty="0" err="1"/>
              <a:t>водоймах</a:t>
            </a:r>
            <a:r>
              <a:rPr lang="ru-RU" dirty="0"/>
              <a:t> </a:t>
            </a:r>
            <a:r>
              <a:rPr lang="ru-RU" dirty="0" err="1"/>
              <a:t>витіснив</a:t>
            </a:r>
            <a:r>
              <a:rPr lang="ru-RU" dirty="0"/>
              <a:t> </a:t>
            </a:r>
            <a:r>
              <a:rPr lang="ru-RU" dirty="0" err="1"/>
              <a:t>цілком</a:t>
            </a:r>
            <a:r>
              <a:rPr lang="ru-RU" dirty="0"/>
              <a:t>) </a:t>
            </a:r>
            <a:r>
              <a:rPr lang="ru-RU" dirty="0" err="1"/>
              <a:t>місцевих</a:t>
            </a:r>
            <a:r>
              <a:rPr lang="ru-RU" dirty="0"/>
              <a:t> </a:t>
            </a:r>
            <a:r>
              <a:rPr lang="ru-RU" dirty="0" err="1"/>
              <a:t>видів</a:t>
            </a:r>
            <a:r>
              <a:rPr lang="ru-RU" dirty="0"/>
              <a:t> </a:t>
            </a:r>
            <a:r>
              <a:rPr lang="ru-RU" dirty="0" err="1"/>
              <a:t>качок</a:t>
            </a:r>
            <a:r>
              <a:rPr lang="ru-RU" dirty="0"/>
              <a:t> </a:t>
            </a:r>
            <a:r>
              <a:rPr lang="ru-RU" dirty="0" err="1"/>
              <a:t>завдяки</a:t>
            </a:r>
            <a:r>
              <a:rPr lang="ru-RU" dirty="0"/>
              <a:t> тому, </a:t>
            </a:r>
            <a:r>
              <a:rPr lang="ru-RU" dirty="0" err="1"/>
              <a:t>що</a:t>
            </a:r>
            <a:r>
              <a:rPr lang="ru-RU" dirty="0"/>
              <a:t> живиться одними </a:t>
            </a:r>
            <a:r>
              <a:rPr lang="ru-RU" dirty="0" err="1"/>
              <a:t>й</a:t>
            </a:r>
            <a:r>
              <a:rPr lang="ru-RU" dirty="0"/>
              <a:t> </a:t>
            </a:r>
            <a:r>
              <a:rPr lang="ru-RU" dirty="0" err="1"/>
              <a:t>тими</a:t>
            </a:r>
            <a:r>
              <a:rPr lang="ru-RU" dirty="0"/>
              <a:t> ж кормами, </a:t>
            </a:r>
            <a:r>
              <a:rPr lang="ru-RU" dirty="0" err="1"/>
              <a:t>проте</a:t>
            </a:r>
            <a:r>
              <a:rPr lang="ru-RU" dirty="0"/>
              <a:t> </a:t>
            </a:r>
            <a:r>
              <a:rPr lang="ru-RU" dirty="0" err="1"/>
              <a:t>може</a:t>
            </a:r>
            <a:r>
              <a:rPr lang="ru-RU" dirty="0"/>
              <a:t> </a:t>
            </a:r>
            <a:r>
              <a:rPr lang="ru-RU" dirty="0" err="1"/>
              <a:t>діставати</a:t>
            </a:r>
            <a:r>
              <a:rPr lang="ru-RU" dirty="0"/>
              <a:t> </a:t>
            </a:r>
            <a:r>
              <a:rPr lang="ru-RU" dirty="0" err="1"/>
              <a:t>їх</a:t>
            </a:r>
            <a:r>
              <a:rPr lang="ru-RU" dirty="0"/>
              <a:t> </a:t>
            </a:r>
            <a:r>
              <a:rPr lang="ru-RU" dirty="0" err="1"/>
              <a:t>із</a:t>
            </a:r>
            <a:r>
              <a:rPr lang="ru-RU" dirty="0"/>
              <a:t> </a:t>
            </a:r>
            <a:r>
              <a:rPr lang="ru-RU" dirty="0" err="1"/>
              <a:t>набагато</a:t>
            </a:r>
            <a:r>
              <a:rPr lang="ru-RU" dirty="0"/>
              <a:t> </a:t>
            </a:r>
            <a:r>
              <a:rPr lang="ru-RU" dirty="0" err="1"/>
              <a:t>глибших</a:t>
            </a:r>
            <a:r>
              <a:rPr lang="ru-RU" dirty="0"/>
              <a:t> </a:t>
            </a:r>
            <a:r>
              <a:rPr lang="ru-RU" dirty="0" err="1"/>
              <a:t>шарів</a:t>
            </a:r>
            <a:r>
              <a:rPr lang="ru-RU" dirty="0"/>
              <a:t> води </a:t>
            </a:r>
            <a:r>
              <a:rPr lang="ru-RU" dirty="0" err="1"/>
              <a:t>завдяки</a:t>
            </a:r>
            <a:r>
              <a:rPr lang="ru-RU" dirty="0"/>
              <a:t> </a:t>
            </a:r>
            <a:r>
              <a:rPr lang="ru-RU" dirty="0" err="1"/>
              <a:t>довжині</a:t>
            </a:r>
            <a:r>
              <a:rPr lang="ru-RU" dirty="0"/>
              <a:t> </a:t>
            </a:r>
            <a:r>
              <a:rPr lang="ru-RU" dirty="0" err="1"/>
              <a:t>шиї</a:t>
            </a:r>
            <a:r>
              <a:rPr lang="ru-RU" dirty="0"/>
              <a:t>; </a:t>
            </a:r>
            <a:r>
              <a:rPr lang="ru-RU" dirty="0" err="1"/>
              <a:t>тож</a:t>
            </a:r>
            <a:r>
              <a:rPr lang="ru-RU" dirty="0"/>
              <a:t> на </a:t>
            </a:r>
            <a:r>
              <a:rPr lang="ru-RU" dirty="0" err="1"/>
              <a:t>прибережних</a:t>
            </a:r>
            <a:r>
              <a:rPr lang="ru-RU" dirty="0"/>
              <a:t> </a:t>
            </a:r>
            <a:r>
              <a:rPr lang="ru-RU" dirty="0" err="1"/>
              <a:t>мілководдях</a:t>
            </a:r>
            <a:r>
              <a:rPr lang="ru-RU" dirty="0"/>
              <a:t> качки </a:t>
            </a:r>
            <a:r>
              <a:rPr lang="ru-RU" dirty="0" err="1"/>
              <a:t>залишаються</a:t>
            </a:r>
            <a:r>
              <a:rPr lang="ru-RU" dirty="0"/>
              <a:t> без </a:t>
            </a:r>
            <a:r>
              <a:rPr lang="ru-RU" dirty="0" err="1"/>
              <a:t>харчових</a:t>
            </a:r>
            <a:r>
              <a:rPr lang="ru-RU" dirty="0"/>
              <a:t> </a:t>
            </a:r>
            <a:r>
              <a:rPr lang="ru-RU" dirty="0" err="1"/>
              <a:t>ресурсів</a:t>
            </a:r>
            <a:r>
              <a:rPr lang="ru-RU" dirty="0"/>
              <a:t>. </a:t>
            </a:r>
            <a:r>
              <a:rPr lang="ru-RU" dirty="0" err="1"/>
              <a:t>Акліматизація</a:t>
            </a:r>
            <a:r>
              <a:rPr lang="ru-RU" dirty="0"/>
              <a:t> – </a:t>
            </a:r>
            <a:r>
              <a:rPr lang="ru-RU" dirty="0" err="1"/>
              <a:t>це</a:t>
            </a:r>
            <a:r>
              <a:rPr lang="ru-RU" dirty="0"/>
              <a:t> </a:t>
            </a:r>
            <a:r>
              <a:rPr lang="ru-RU" dirty="0" err="1"/>
              <a:t>відомий</a:t>
            </a:r>
            <a:r>
              <a:rPr lang="ru-RU" dirty="0"/>
              <a:t> </a:t>
            </a:r>
            <a:r>
              <a:rPr lang="ru-RU" dirty="0" err="1"/>
              <a:t>із</a:t>
            </a:r>
            <a:r>
              <a:rPr lang="ru-RU" dirty="0"/>
              <a:t> </a:t>
            </a:r>
            <a:r>
              <a:rPr lang="ru-RU" dirty="0" err="1"/>
              <a:t>глибокої</a:t>
            </a:r>
            <a:r>
              <a:rPr lang="ru-RU" dirty="0"/>
              <a:t> </a:t>
            </a:r>
            <a:r>
              <a:rPr lang="ru-RU" dirty="0" err="1"/>
              <a:t>давнини</a:t>
            </a:r>
            <a:r>
              <a:rPr lang="ru-RU" dirty="0"/>
              <a:t> вид </a:t>
            </a:r>
            <a:r>
              <a:rPr lang="ru-RU" dirty="0" err="1"/>
              <a:t>господарської</a:t>
            </a:r>
            <a:r>
              <a:rPr lang="ru-RU" dirty="0"/>
              <a:t> </a:t>
            </a:r>
            <a:r>
              <a:rPr lang="ru-RU" dirty="0" err="1"/>
              <a:t>діяльності</a:t>
            </a:r>
            <a:r>
              <a:rPr lang="ru-RU" dirty="0"/>
              <a:t> </a:t>
            </a:r>
            <a:r>
              <a:rPr lang="ru-RU" dirty="0" err="1"/>
              <a:t>людини</a:t>
            </a:r>
            <a:r>
              <a:rPr lang="ru-RU" dirty="0"/>
              <a:t>, коли люди, </a:t>
            </a:r>
            <a:r>
              <a:rPr lang="ru-RU" dirty="0" err="1"/>
              <a:t>кочуючи</a:t>
            </a:r>
            <a:r>
              <a:rPr lang="ru-RU" dirty="0"/>
              <a:t>, переносили </a:t>
            </a:r>
            <a:r>
              <a:rPr lang="ru-RU" dirty="0" err="1"/>
              <a:t>зі</a:t>
            </a:r>
            <a:r>
              <a:rPr lang="ru-RU" dirty="0"/>
              <a:t> собою </a:t>
            </a:r>
            <a:r>
              <a:rPr lang="ru-RU" dirty="0" err="1"/>
              <a:t>насіння</a:t>
            </a:r>
            <a:r>
              <a:rPr lang="ru-RU" dirty="0"/>
              <a:t> </a:t>
            </a:r>
            <a:r>
              <a:rPr lang="ru-RU" dirty="0" err="1"/>
              <a:t>їстівних</a:t>
            </a:r>
            <a:r>
              <a:rPr lang="ru-RU" dirty="0"/>
              <a:t> </a:t>
            </a:r>
            <a:r>
              <a:rPr lang="ru-RU" dirty="0" err="1"/>
              <a:t>рослин</a:t>
            </a:r>
            <a:r>
              <a:rPr lang="ru-RU" dirty="0"/>
              <a:t> </a:t>
            </a:r>
            <a:r>
              <a:rPr lang="ru-RU" dirty="0" err="1"/>
              <a:t>і</a:t>
            </a:r>
            <a:r>
              <a:rPr lang="ru-RU" dirty="0"/>
              <a:t> переселяли </a:t>
            </a:r>
            <a:r>
              <a:rPr lang="ru-RU" dirty="0" err="1"/>
              <a:t>свійських</a:t>
            </a:r>
            <a:r>
              <a:rPr lang="ru-RU" dirty="0"/>
              <a:t> </a:t>
            </a:r>
            <a:r>
              <a:rPr lang="ru-RU" dirty="0" err="1"/>
              <a:t>тварин</a:t>
            </a:r>
            <a:r>
              <a:rPr lang="ru-RU"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0"/>
            <a:ext cx="4572000" cy="1477328"/>
          </a:xfrm>
          <a:prstGeom prst="rect">
            <a:avLst/>
          </a:prstGeom>
        </p:spPr>
        <p:txBody>
          <a:bodyPr>
            <a:spAutoFit/>
          </a:bodyPr>
          <a:lstStyle/>
          <a:p>
            <a:endParaRPr lang="ru-RU" dirty="0"/>
          </a:p>
          <a:p>
            <a:r>
              <a:rPr lang="ru-RU" b="1" dirty="0"/>
              <a:t>ІНТРОДУКОВАНИХ ВИДІВ </a:t>
            </a:r>
          </a:p>
          <a:p>
            <a:r>
              <a:rPr lang="ru-RU" b="1" dirty="0"/>
              <a:t>ХРЕБЕТНИХ ТВАРИН </a:t>
            </a:r>
            <a:r>
              <a:rPr lang="ru-RU" b="1" dirty="0" smtClean="0"/>
              <a:t>УКРАЇНИ. </a:t>
            </a:r>
            <a:r>
              <a:rPr lang="ru-RU" b="1" dirty="0" err="1" smtClean="0"/>
              <a:t>Зробити</a:t>
            </a:r>
            <a:r>
              <a:rPr lang="ru-RU" b="1" dirty="0" smtClean="0"/>
              <a:t> </a:t>
            </a:r>
            <a:r>
              <a:rPr lang="ru-RU" b="1" dirty="0" err="1" smtClean="0"/>
              <a:t>опис</a:t>
            </a:r>
            <a:r>
              <a:rPr lang="ru-RU" b="1" dirty="0" smtClean="0"/>
              <a:t> виду </a:t>
            </a:r>
            <a:r>
              <a:rPr lang="ru-RU" b="1" dirty="0" err="1" smtClean="0"/>
              <a:t>згідно</a:t>
            </a:r>
            <a:r>
              <a:rPr lang="ru-RU" b="1" dirty="0" smtClean="0"/>
              <a:t> схем </a:t>
            </a:r>
            <a:endParaRPr lang="ru-RU" b="1" dirty="0"/>
          </a:p>
          <a:p>
            <a:r>
              <a:rPr lang="ru-RU" b="1" dirty="0" err="1"/>
              <a:t>Променепері</a:t>
            </a:r>
            <a:r>
              <a:rPr lang="ru-RU" b="1" dirty="0"/>
              <a:t> (</a:t>
            </a:r>
            <a:r>
              <a:rPr lang="ru-RU" b="1" dirty="0" err="1"/>
              <a:t>риби</a:t>
            </a:r>
            <a:r>
              <a:rPr lang="ru-RU" b="1" dirty="0"/>
              <a:t>) </a:t>
            </a:r>
            <a:endParaRPr lang="ru-RU" dirty="0"/>
          </a:p>
        </p:txBody>
      </p:sp>
      <p:sp>
        <p:nvSpPr>
          <p:cNvPr id="3" name="Прямоугольник 2"/>
          <p:cNvSpPr/>
          <p:nvPr/>
        </p:nvSpPr>
        <p:spPr>
          <a:xfrm>
            <a:off x="0" y="1196752"/>
            <a:ext cx="3419872" cy="1477328"/>
          </a:xfrm>
          <a:prstGeom prst="rect">
            <a:avLst/>
          </a:prstGeom>
        </p:spPr>
        <p:txBody>
          <a:bodyPr wrap="square">
            <a:spAutoFit/>
          </a:bodyPr>
          <a:lstStyle/>
          <a:p>
            <a:endParaRPr lang="ru-RU" dirty="0"/>
          </a:p>
          <a:p>
            <a:r>
              <a:rPr lang="ru-RU" b="1" dirty="0" err="1"/>
              <a:t>Веслоніс</a:t>
            </a:r>
            <a:r>
              <a:rPr lang="ru-RU" b="1" dirty="0"/>
              <a:t> </a:t>
            </a:r>
            <a:r>
              <a:rPr lang="ru-RU" b="1" dirty="0" err="1"/>
              <a:t>північноамериканський</a:t>
            </a:r>
            <a:r>
              <a:rPr lang="ru-RU" b="1" dirty="0"/>
              <a:t> (</a:t>
            </a:r>
            <a:r>
              <a:rPr lang="en-US" b="1" i="1" dirty="0" err="1"/>
              <a:t>Polyodon</a:t>
            </a:r>
            <a:r>
              <a:rPr lang="en-US" b="1" i="1" dirty="0"/>
              <a:t> </a:t>
            </a:r>
            <a:r>
              <a:rPr lang="en-US" b="1" i="1" dirty="0" err="1"/>
              <a:t>spathula</a:t>
            </a:r>
            <a:r>
              <a:rPr lang="en-US" b="1" i="1" dirty="0"/>
              <a:t> (</a:t>
            </a:r>
            <a:r>
              <a:rPr lang="en-US" b="1" i="1" dirty="0" err="1"/>
              <a:t>Walbaum</a:t>
            </a:r>
            <a:r>
              <a:rPr lang="en-US" b="1" i="1" dirty="0"/>
              <a:t> in </a:t>
            </a:r>
            <a:r>
              <a:rPr lang="en-US" b="1" i="1" dirty="0" err="1"/>
              <a:t>Artedi</a:t>
            </a:r>
            <a:r>
              <a:rPr lang="en-US" b="1" i="1" dirty="0"/>
              <a:t> 1792)) </a:t>
            </a:r>
            <a:r>
              <a:rPr lang="en-US" b="1" i="1" dirty="0" smtClean="0"/>
              <a:t>–</a:t>
            </a:r>
            <a:r>
              <a:rPr lang="uk-UA" b="1" i="1" dirty="0" smtClean="0"/>
              <a:t> це</a:t>
            </a:r>
            <a:r>
              <a:rPr lang="en-US" b="1" i="1" dirty="0" smtClean="0"/>
              <a:t> </a:t>
            </a:r>
            <a:endParaRPr lang="ru-RU" dirty="0"/>
          </a:p>
        </p:txBody>
      </p:sp>
      <p:cxnSp>
        <p:nvCxnSpPr>
          <p:cNvPr id="5" name="Прямая со стрелкой 4"/>
          <p:cNvCxnSpPr/>
          <p:nvPr/>
        </p:nvCxnSpPr>
        <p:spPr>
          <a:xfrm flipV="1">
            <a:off x="3491880" y="1988840"/>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88024" y="1772816"/>
            <a:ext cx="2592288" cy="369332"/>
          </a:xfrm>
          <a:prstGeom prst="rect">
            <a:avLst/>
          </a:prstGeom>
          <a:noFill/>
        </p:spPr>
        <p:txBody>
          <a:bodyPr wrap="square" rtlCol="0">
            <a:spAutoFit/>
          </a:bodyPr>
          <a:lstStyle/>
          <a:p>
            <a:r>
              <a:rPr lang="uk-UA" dirty="0" smtClean="0"/>
              <a:t>Ареал</a:t>
            </a:r>
            <a:endParaRPr lang="ru-RU" dirty="0"/>
          </a:p>
        </p:txBody>
      </p:sp>
      <p:sp>
        <p:nvSpPr>
          <p:cNvPr id="7" name="TextBox 6"/>
          <p:cNvSpPr txBox="1"/>
          <p:nvPr/>
        </p:nvSpPr>
        <p:spPr>
          <a:xfrm>
            <a:off x="4644008" y="2996952"/>
            <a:ext cx="2952328" cy="369332"/>
          </a:xfrm>
          <a:prstGeom prst="rect">
            <a:avLst/>
          </a:prstGeom>
          <a:noFill/>
        </p:spPr>
        <p:txBody>
          <a:bodyPr wrap="square" rtlCol="0">
            <a:spAutoFit/>
          </a:bodyPr>
          <a:lstStyle/>
          <a:p>
            <a:r>
              <a:rPr lang="uk-UA" dirty="0"/>
              <a:t>Б</a:t>
            </a:r>
            <a:r>
              <a:rPr lang="uk-UA" dirty="0" smtClean="0"/>
              <a:t>іологія</a:t>
            </a:r>
            <a:endParaRPr lang="ru-RU" dirty="0"/>
          </a:p>
        </p:txBody>
      </p:sp>
      <p:sp>
        <p:nvSpPr>
          <p:cNvPr id="8" name="TextBox 7"/>
          <p:cNvSpPr txBox="1"/>
          <p:nvPr/>
        </p:nvSpPr>
        <p:spPr>
          <a:xfrm>
            <a:off x="4716016" y="4149080"/>
            <a:ext cx="2376264" cy="369332"/>
          </a:xfrm>
          <a:prstGeom prst="rect">
            <a:avLst/>
          </a:prstGeom>
          <a:noFill/>
        </p:spPr>
        <p:txBody>
          <a:bodyPr wrap="square" rtlCol="0">
            <a:spAutoFit/>
          </a:bodyPr>
          <a:lstStyle/>
          <a:p>
            <a:r>
              <a:rPr lang="uk-UA" dirty="0" smtClean="0"/>
              <a:t>Поява в Україні</a:t>
            </a:r>
            <a:endParaRPr lang="ru-RU" dirty="0"/>
          </a:p>
        </p:txBody>
      </p:sp>
      <p:sp>
        <p:nvSpPr>
          <p:cNvPr id="9" name="TextBox 8"/>
          <p:cNvSpPr txBox="1"/>
          <p:nvPr/>
        </p:nvSpPr>
        <p:spPr>
          <a:xfrm>
            <a:off x="5292080" y="5013176"/>
            <a:ext cx="2232248" cy="646331"/>
          </a:xfrm>
          <a:prstGeom prst="rect">
            <a:avLst/>
          </a:prstGeom>
          <a:noFill/>
        </p:spPr>
        <p:txBody>
          <a:bodyPr wrap="square" rtlCol="0">
            <a:spAutoFit/>
          </a:bodyPr>
          <a:lstStyle/>
          <a:p>
            <a:r>
              <a:rPr lang="uk-UA" dirty="0" smtClean="0"/>
              <a:t>Причини проникнення</a:t>
            </a:r>
            <a:endParaRPr lang="ru-RU" dirty="0"/>
          </a:p>
        </p:txBody>
      </p:sp>
      <p:sp>
        <p:nvSpPr>
          <p:cNvPr id="10" name="TextBox 9"/>
          <p:cNvSpPr txBox="1"/>
          <p:nvPr/>
        </p:nvSpPr>
        <p:spPr>
          <a:xfrm>
            <a:off x="4860032" y="6093296"/>
            <a:ext cx="2592288" cy="369332"/>
          </a:xfrm>
          <a:prstGeom prst="rect">
            <a:avLst/>
          </a:prstGeom>
          <a:noFill/>
        </p:spPr>
        <p:txBody>
          <a:bodyPr wrap="square" rtlCol="0">
            <a:spAutoFit/>
          </a:bodyPr>
          <a:lstStyle/>
          <a:p>
            <a:r>
              <a:rPr lang="uk-UA" dirty="0" smtClean="0"/>
              <a:t>Значення виду </a:t>
            </a:r>
            <a:endParaRPr lang="ru-RU" dirty="0"/>
          </a:p>
        </p:txBody>
      </p:sp>
      <p:cxnSp>
        <p:nvCxnSpPr>
          <p:cNvPr id="12" name="Прямая со стрелкой 11"/>
          <p:cNvCxnSpPr/>
          <p:nvPr/>
        </p:nvCxnSpPr>
        <p:spPr>
          <a:xfrm>
            <a:off x="3491880" y="2996952"/>
            <a:ext cx="108012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203848" y="3429000"/>
            <a:ext cx="129614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699792" y="3933056"/>
            <a:ext cx="237626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195736" y="4293096"/>
            <a:ext cx="2664296"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s://upload.wikimedia.org/wikipedia/commons/thumb/4/44/Paddlefish_Polyodon_spathula.jpg/270px-Paddlefish_Polyodon_spathula.jpg"/>
          <p:cNvPicPr>
            <a:picLocks noChangeAspect="1" noChangeArrowheads="1"/>
          </p:cNvPicPr>
          <p:nvPr/>
        </p:nvPicPr>
        <p:blipFill>
          <a:blip r:embed="rId2" cstate="print"/>
          <a:srcRect/>
          <a:stretch>
            <a:fillRect/>
          </a:stretch>
        </p:blipFill>
        <p:spPr bwMode="auto">
          <a:xfrm>
            <a:off x="179512" y="2996952"/>
            <a:ext cx="2571750" cy="126682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185</TotalTime>
  <Words>3429</Words>
  <Application>Microsoft Office PowerPoint</Application>
  <PresentationFormat>Экран (4:3)</PresentationFormat>
  <Paragraphs>665</Paragraphs>
  <Slides>73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Бумажная</vt:lpstr>
      <vt:lpstr>Адвентивні види хребетних тварин на території України (видовий склад та особливості біології).</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Адвентивні види хребетних тварин на території України (видовий склад та особливості біології).</dc:title>
  <dc:creator>Руслан Аминов</dc:creator>
  <cp:lastModifiedBy>Руслан Аминов</cp:lastModifiedBy>
  <cp:revision>87</cp:revision>
  <dcterms:created xsi:type="dcterms:W3CDTF">2024-10-02T06:33:59Z</dcterms:created>
  <dcterms:modified xsi:type="dcterms:W3CDTF">2024-10-02T09:39:09Z</dcterms:modified>
</cp:coreProperties>
</file>