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Gagali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eace Sans" panose="020B0604020202020204" charset="-52"/>
      <p:regular r:id="rId20"/>
    </p:embeddedFont>
    <p:embeddedFont>
      <p:font typeface="Arimo Bold" panose="020B0604020202020204" charset="0"/>
      <p:regular r:id="rId21"/>
    </p:embeddedFont>
    <p:embeddedFont>
      <p:font typeface="Arimo" panose="020B0604020202020204" charset="0"/>
      <p:regular r:id="rId22"/>
    </p:embeddedFont>
    <p:embeddedFont>
      <p:font typeface="Bernoru" panose="020B0604020202020204" charset="0"/>
      <p:regular r:id="rId23"/>
    </p:embeddedFont>
    <p:embeddedFont>
      <p:font typeface="HK Grotesk Light" panose="020B0604020202020204" charset="-52"/>
      <p:regular r:id="rId24"/>
    </p:embeddedFont>
    <p:embeddedFont>
      <p:font typeface="HK Grotesk Light Bold" panose="020B0604020202020204" charset="-5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100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76676" y="-329834"/>
            <a:ext cx="10946667" cy="1094666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BE28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375244" y="2235974"/>
            <a:ext cx="9231116" cy="454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u="sng">
                <a:solidFill>
                  <a:srgbClr val="6482F4"/>
                </a:solidFill>
                <a:latin typeface="Gagalin"/>
              </a:rPr>
              <a:t>Казка як засіб соціалізації особистості </a:t>
            </a:r>
          </a:p>
        </p:txBody>
      </p:sp>
      <p:grpSp>
        <p:nvGrpSpPr>
          <p:cNvPr id="5" name="Group 5"/>
          <p:cNvGrpSpPr/>
          <p:nvPr/>
        </p:nvGrpSpPr>
        <p:grpSpPr>
          <a:xfrm rot="8100000">
            <a:off x="16402123" y="8675023"/>
            <a:ext cx="785485" cy="528135"/>
            <a:chOff x="0" y="0"/>
            <a:chExt cx="1930400" cy="1297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BBE2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34132">
            <a:off x="11865168" y="-1148079"/>
            <a:ext cx="3237049" cy="3437022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984952" y="937710"/>
            <a:ext cx="570367" cy="570367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BBE2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2829" y="3214904"/>
            <a:ext cx="5592123" cy="71861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2120578"/>
            <a:ext cx="5450808" cy="8166422"/>
            <a:chOff x="0" y="0"/>
            <a:chExt cx="1843854" cy="27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3854" cy="2762469"/>
            </a:xfrm>
            <a:custGeom>
              <a:avLst/>
              <a:gdLst/>
              <a:ahLst/>
              <a:cxnLst/>
              <a:rect l="l" t="t" r="r" b="b"/>
              <a:pathLst>
                <a:path w="1843854" h="2762469">
                  <a:moveTo>
                    <a:pt x="1719393" y="2762469"/>
                  </a:moveTo>
                  <a:lnTo>
                    <a:pt x="124460" y="2762469"/>
                  </a:lnTo>
                  <a:cubicBezTo>
                    <a:pt x="55880" y="2762469"/>
                    <a:pt x="0" y="2706589"/>
                    <a:pt x="0" y="26380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9394" y="0"/>
                  </a:lnTo>
                  <a:cubicBezTo>
                    <a:pt x="1787974" y="0"/>
                    <a:pt x="1843854" y="55880"/>
                    <a:pt x="1843854" y="124460"/>
                  </a:cubicBezTo>
                  <a:lnTo>
                    <a:pt x="1843854" y="2638009"/>
                  </a:lnTo>
                  <a:cubicBezTo>
                    <a:pt x="1843854" y="2706589"/>
                    <a:pt x="1787974" y="2762469"/>
                    <a:pt x="1719394" y="276246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77310" y="2120578"/>
            <a:ext cx="11202375" cy="8166422"/>
            <a:chOff x="0" y="0"/>
            <a:chExt cx="3789445" cy="27624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89445" cy="2762469"/>
            </a:xfrm>
            <a:custGeom>
              <a:avLst/>
              <a:gdLst/>
              <a:ahLst/>
              <a:cxnLst/>
              <a:rect l="l" t="t" r="r" b="b"/>
              <a:pathLst>
                <a:path w="3789445" h="2762469">
                  <a:moveTo>
                    <a:pt x="3664985" y="2762469"/>
                  </a:moveTo>
                  <a:lnTo>
                    <a:pt x="124460" y="2762469"/>
                  </a:lnTo>
                  <a:cubicBezTo>
                    <a:pt x="55880" y="2762469"/>
                    <a:pt x="0" y="2706589"/>
                    <a:pt x="0" y="26380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4986" y="0"/>
                  </a:lnTo>
                  <a:cubicBezTo>
                    <a:pt x="3733566" y="0"/>
                    <a:pt x="3789445" y="55880"/>
                    <a:pt x="3789445" y="124460"/>
                  </a:cubicBezTo>
                  <a:lnTo>
                    <a:pt x="3789445" y="2638009"/>
                  </a:lnTo>
                  <a:cubicBezTo>
                    <a:pt x="3789445" y="2706589"/>
                    <a:pt x="3733566" y="2762469"/>
                    <a:pt x="3664986" y="276246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05325" y="1028700"/>
            <a:ext cx="14477350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FFFFFF"/>
                </a:solidFill>
                <a:latin typeface="Gagalin"/>
              </a:rPr>
              <a:t>ОСНОВНІ ВИДИ КАЗОК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5980">
            <a:off x="16353085" y="153221"/>
            <a:ext cx="3253201" cy="3454171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984208" y="9258300"/>
            <a:ext cx="572326" cy="572326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BF4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8248790">
            <a:off x="934081" y="653309"/>
            <a:ext cx="1017153" cy="750782"/>
            <a:chOff x="0" y="0"/>
            <a:chExt cx="2299175" cy="16970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99175" cy="1697069"/>
            </a:xfrm>
            <a:custGeom>
              <a:avLst/>
              <a:gdLst/>
              <a:ahLst/>
              <a:cxnLst/>
              <a:rect l="l" t="t" r="r" b="b"/>
              <a:pathLst>
                <a:path w="2299175" h="1697069">
                  <a:moveTo>
                    <a:pt x="0" y="0"/>
                  </a:moveTo>
                  <a:lnTo>
                    <a:pt x="1149587" y="1697069"/>
                  </a:lnTo>
                  <a:lnTo>
                    <a:pt x="2299175" y="0"/>
                  </a:lnTo>
                  <a:close/>
                </a:path>
              </a:pathLst>
            </a:custGeom>
            <a:solidFill>
              <a:srgbClr val="FFFBF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548009" y="2958160"/>
            <a:ext cx="1821171" cy="96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2"/>
              </a:lnSpc>
            </a:pPr>
            <a:r>
              <a:rPr lang="uk-UA" sz="2925" dirty="0">
                <a:solidFill>
                  <a:srgbClr val="000000"/>
                </a:solidFill>
                <a:latin typeface="HK Grotesk Light Bold"/>
              </a:rPr>
              <a:t>Х</a:t>
            </a:r>
            <a:r>
              <a:rPr lang="en-US" sz="2925" dirty="0" smtClean="0">
                <a:solidFill>
                  <a:srgbClr val="000000"/>
                </a:solidFill>
                <a:latin typeface="HK Grotesk Light Bold"/>
              </a:rPr>
              <a:t>УДОЖНІ </a:t>
            </a:r>
            <a:r>
              <a:rPr lang="en-US" sz="2925" dirty="0">
                <a:solidFill>
                  <a:srgbClr val="000000"/>
                </a:solidFill>
                <a:latin typeface="HK Grotesk Light Bold"/>
              </a:rPr>
              <a:t>КАЗКИ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62265" y="2362416"/>
            <a:ext cx="3611871" cy="48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2"/>
              </a:lnSpc>
            </a:pPr>
            <a:r>
              <a:rPr lang="en-US" sz="2925">
                <a:solidFill>
                  <a:srgbClr val="000000"/>
                </a:solidFill>
                <a:latin typeface="HK Grotesk Light Bold"/>
              </a:rPr>
              <a:t>НАРОДНІ КАЗКИ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3262" y="4063556"/>
            <a:ext cx="4808819" cy="576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До них відносяться казки, створені багатовіковою мудрістю народу, і авторські історії. Власне, саме такі історії і прийнято називати казками, міфами, притчами. У художніх казках є і дидактичний, і психокоректувальний, і психотерапевтичний, і навіть медитативний аспекти. Художні казки створювалися зовсім не для психологічного консультування, але тим не менш успішно йому служать.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94452" y="2814855"/>
            <a:ext cx="9564847" cy="8284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народні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казки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несуть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надзвичайно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важливі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нас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ідеї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</a:t>
            </a:r>
          </a:p>
          <a:p>
            <a:pPr algn="just">
              <a:lnSpc>
                <a:spcPts val="338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HK Grotesk Light"/>
              </a:rPr>
              <a:t>1.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Навколишній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нас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світ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-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живий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 У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будь-який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момент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будь-який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його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елемент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може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заговорити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з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нами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Ця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ідея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важлива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формування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дбайливого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осмисленого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ставлення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того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що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нас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оточує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Таке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ставлення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треба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виховувати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у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дітей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та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людей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і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рослин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і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рукотворних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речей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</a:t>
            </a:r>
          </a:p>
          <a:p>
            <a:pPr algn="just">
              <a:lnSpc>
                <a:spcPts val="338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HK Grotesk Light"/>
              </a:rPr>
              <a:t>2.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ожили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об'єкти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навколишнього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світу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здатні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діяти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самостійно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вони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мають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право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своє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життя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Ця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ідея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важлива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формування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почуття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прийняття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іншого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</a:t>
            </a:r>
          </a:p>
          <a:p>
            <a:pPr algn="just">
              <a:lnSpc>
                <a:spcPts val="338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HK Grotesk Light"/>
              </a:rPr>
              <a:t>3.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Поділ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добра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зла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перемога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добра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Ця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ідея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важлива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підтримки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бадьорості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духу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розвитку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прагнення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кращого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</a:t>
            </a:r>
          </a:p>
          <a:p>
            <a:pPr algn="just">
              <a:lnSpc>
                <a:spcPts val="338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HK Grotesk Light"/>
              </a:rPr>
              <a:t>4.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Найцінніше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дістається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людині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через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випробування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а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то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що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далося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даром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може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швидко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піти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Ця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ідея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важлива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формування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механізму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визначення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мети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й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терпіння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</a:t>
            </a:r>
          </a:p>
          <a:p>
            <a:pPr algn="just">
              <a:lnSpc>
                <a:spcPts val="338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HK Grotesk Light"/>
              </a:rPr>
              <a:t>5.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Навколо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нас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безліч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помічників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Але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вони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приходять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допомогу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тільки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тому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випадку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якщо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ми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не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можемо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впоратися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з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ситуацією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або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завданням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самі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Ця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ідея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важлива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формування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почуття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самостійності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, а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також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довіри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до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навколишнього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HK Grotesk Light"/>
              </a:rPr>
              <a:t>світу</a:t>
            </a:r>
            <a:r>
              <a:rPr lang="en-US" sz="2600" dirty="0">
                <a:solidFill>
                  <a:srgbClr val="000000"/>
                </a:solidFill>
                <a:latin typeface="HK Grotesk Light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058163"/>
            <a:ext cx="15993147" cy="7200137"/>
            <a:chOff x="0" y="0"/>
            <a:chExt cx="5410028" cy="24356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10028" cy="2435602"/>
            </a:xfrm>
            <a:custGeom>
              <a:avLst/>
              <a:gdLst/>
              <a:ahLst/>
              <a:cxnLst/>
              <a:rect l="l" t="t" r="r" b="b"/>
              <a:pathLst>
                <a:path w="5410028" h="2435602">
                  <a:moveTo>
                    <a:pt x="5285568" y="2435602"/>
                  </a:moveTo>
                  <a:lnTo>
                    <a:pt x="124460" y="2435602"/>
                  </a:lnTo>
                  <a:cubicBezTo>
                    <a:pt x="55880" y="2435602"/>
                    <a:pt x="0" y="2379722"/>
                    <a:pt x="0" y="23111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85568" y="0"/>
                  </a:lnTo>
                  <a:cubicBezTo>
                    <a:pt x="5354148" y="0"/>
                    <a:pt x="5410028" y="55880"/>
                    <a:pt x="5410028" y="124460"/>
                  </a:cubicBezTo>
                  <a:lnTo>
                    <a:pt x="5410028" y="2311142"/>
                  </a:lnTo>
                  <a:cubicBezTo>
                    <a:pt x="5410028" y="2379722"/>
                    <a:pt x="5354148" y="2435602"/>
                    <a:pt x="5285568" y="24356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745021" y="2291300"/>
            <a:ext cx="13784374" cy="523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905325" y="1009650"/>
            <a:ext cx="14477350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Bernoru"/>
              </a:rPr>
              <a:t>ОСНОВНІ ВИДИ КАЗОК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5980">
            <a:off x="5000506" y="9021069"/>
            <a:ext cx="2053139" cy="2179974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116390" y="1346200"/>
            <a:ext cx="782573" cy="782573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6482F4"/>
            </a:solidFill>
          </p:spPr>
        </p:sp>
      </p:grpSp>
      <p:grpSp>
        <p:nvGrpSpPr>
          <p:cNvPr id="9" name="Group 9"/>
          <p:cNvGrpSpPr/>
          <p:nvPr/>
        </p:nvGrpSpPr>
        <p:grpSpPr>
          <a:xfrm rot="-2978346">
            <a:off x="16191838" y="984415"/>
            <a:ext cx="769606" cy="468649"/>
            <a:chOff x="0" y="0"/>
            <a:chExt cx="2131452" cy="12979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1452" cy="1297940"/>
            </a:xfrm>
            <a:custGeom>
              <a:avLst/>
              <a:gdLst/>
              <a:ahLst/>
              <a:cxnLst/>
              <a:rect l="l" t="t" r="r" b="b"/>
              <a:pathLst>
                <a:path w="2131452" h="1297940">
                  <a:moveTo>
                    <a:pt x="0" y="0"/>
                  </a:moveTo>
                  <a:lnTo>
                    <a:pt x="1065726" y="1297940"/>
                  </a:lnTo>
                  <a:lnTo>
                    <a:pt x="2131452" y="0"/>
                  </a:lnTo>
                  <a:close/>
                </a:path>
              </a:pathLst>
            </a:custGeom>
            <a:solidFill>
              <a:srgbClr val="6482F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2128773"/>
            <a:ext cx="16725900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mo"/>
              </a:rPr>
              <a:t>д</a:t>
            </a:r>
            <a:r>
              <a:rPr lang="en-US" sz="2800">
                <a:solidFill>
                  <a:srgbClr val="000000"/>
                </a:solidFill>
                <a:latin typeface="Arimo Bold"/>
              </a:rPr>
              <a:t>идактичні</a:t>
            </a:r>
            <a:r>
              <a:rPr lang="en-US" sz="28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 Bold"/>
              </a:rPr>
              <a:t>казки</a:t>
            </a:r>
            <a:endParaRPr lang="en-US" sz="2800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Arimo"/>
              </a:rPr>
              <a:t>Вони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створюються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педагогами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«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упаковки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»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навчального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матеріалу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При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цьому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абстрактні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символи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цифри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букви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звуки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арифметичні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дії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та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ін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.)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Одушевляются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виникає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казковий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образ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світу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в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якому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вони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живуть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Дидактичні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казки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можуть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розкривати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зміст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важливість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певних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знань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 У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формі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дидактичних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казок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подаються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навчальні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завдання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Arimo"/>
              </a:rPr>
              <a:t>Алгоритм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дидактичної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казки-завдання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є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наступним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Введення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казкову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країну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в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якій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живе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одушевляючтй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символ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Розповідь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вдачі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звички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життя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цій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країні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Руйнування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благополуччя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 В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якості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руйнівника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можуть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виступати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злі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казкові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персонажі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дракон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Кощій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),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стихійні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лиха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ураган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злива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),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важкий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емоційний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стан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туга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самотність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).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Звернення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до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дитини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Пояснюється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що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тільки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людина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з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палким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серцем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знаннями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може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все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врятувати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Тому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щоб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відновити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країну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потрібно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виконати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певне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завдання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казкотерапевтичних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заняттях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діти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вчаться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переписувати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задані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будинок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математичні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приклади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у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вигляді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дидактичних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казок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 У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цих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історіях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рішення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прикладу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це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проходження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випробування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ряд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розв'язаних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прикладів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призводить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героя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до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успіху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900" y="508000"/>
            <a:ext cx="15240000" cy="864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 Bold"/>
              </a:rPr>
              <a:t>психокорекційні казки</a:t>
            </a:r>
          </a:p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Такі казки створюються для м'якого впливу на поведінку дитини. Під корекцією тут розуміється «заміщення» неефективного стилю поведінки на більш продуктивний, а також пояснення дитині сенсу того, що відбувається.</a:t>
            </a:r>
          </a:p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Треба сказати, що застосування психокорекційних казок обмежене за віком (приблизно до 11-13 років) і проблематиці (неадекватна, неефективну поведінку).</a:t>
            </a:r>
          </a:p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Створити психокоректувальну казку неважко, і багато письменників, самі не усвідомлюючи цього, складають їх блискуче.</a:t>
            </a:r>
          </a:p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Для створення психокорекційної казки можна використовувати наступний алгоритм.</a:t>
            </a:r>
          </a:p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1. В першу чергу ми підбираємо героя, близького дитині за статтю, віком, характером.</a:t>
            </a:r>
          </a:p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2. Потім описуємо життя героя в казковій країні так, щоб дитина знайшла схожість зі своїм життям.</a:t>
            </a:r>
          </a:p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3. Далі поміщаємо героя в проблемну ситуацію, схожу на реальну ситуацію дитини, і приписуємо герою всі переживання дитини.</a:t>
            </a:r>
          </a:p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4. Герой починає шукати вихід із ситуації. Або ми починаємо посилювати ситуацію, приводити її до логічного кінця, що також підштовхує героя до змін. Герой може зустрічати істот, які опинилися в такому ж положенні, і дивитися, як вони виходять із ситуації; він зустрічає «фігуру психотерапевта» - мудрого наставника, який пояснює йому смисл і т.д. Наше завдання - через казкові події показати герою ситуацію з різних сторін, запропонувати йому альтернативні моделі поведінки, допомогти знайти позитивний сенс в тому, що відбувається. «Побачене в правильному світлі, все є благом» - цю мудрість хотілося б донести до дитини через казку.</a:t>
            </a:r>
          </a:p>
          <a:p>
            <a:pPr algn="just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</a:rPr>
              <a:t>5. Герой розуміє свою неправоту і стає на шлях змін.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5292"/>
          <a:stretch>
            <a:fillRect/>
          </a:stretch>
        </p:blipFill>
        <p:spPr>
          <a:xfrm rot="5658904">
            <a:off x="2353479" y="-2157213"/>
            <a:ext cx="12648684" cy="20208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86654" y="880532"/>
            <a:ext cx="2219969" cy="235711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476727" y="7398398"/>
            <a:ext cx="782573" cy="782573"/>
            <a:chOff x="0" y="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BF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144000" y="3276020"/>
            <a:ext cx="7392087" cy="243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Bernoru"/>
              </a:rPr>
              <a:t>ДЯКУЮ ЗА УВАГУ!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3656" y="1187632"/>
            <a:ext cx="7236049" cy="9999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94643">
            <a:off x="13188756" y="-124976"/>
            <a:ext cx="3136394" cy="156819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8100000">
            <a:off x="171523" y="4414998"/>
            <a:ext cx="785485" cy="528135"/>
            <a:chOff x="0" y="0"/>
            <a:chExt cx="1930400" cy="12979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BBE2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02570">
            <a:off x="15695384" y="7852115"/>
            <a:ext cx="3237049" cy="34370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77071" y="387650"/>
            <a:ext cx="9060163" cy="167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0"/>
              </a:lnSpc>
            </a:pPr>
            <a:r>
              <a:rPr lang="en-US" sz="6200" spc="124">
                <a:solidFill>
                  <a:srgbClr val="000000"/>
                </a:solidFill>
                <a:latin typeface="Peace Sans"/>
              </a:rPr>
              <a:t>ВИЗНАЧЕННЯ ПОНЯТТЯ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9200" y="2781300"/>
            <a:ext cx="15736589" cy="685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26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000000"/>
                </a:solidFill>
                <a:latin typeface="HK Grotesk Light"/>
              </a:rPr>
              <a:t>Т.</a:t>
            </a:r>
            <a:r>
              <a:rPr lang="uk-UA" sz="4000" dirty="0" smtClean="0">
                <a:solidFill>
                  <a:srgbClr val="000000"/>
                </a:solidFill>
                <a:latin typeface="HK Grotesk Light"/>
              </a:rPr>
              <a:t>Д</a:t>
            </a:r>
            <a:r>
              <a:rPr lang="en-US" sz="4000" dirty="0" smtClean="0">
                <a:solidFill>
                  <a:srgbClr val="000000"/>
                </a:solidFill>
                <a:latin typeface="HK Grotesk Light"/>
              </a:rPr>
              <a:t>.</a:t>
            </a:r>
            <a:r>
              <a:rPr lang="en-US" sz="4000" dirty="0" err="1" smtClean="0">
                <a:solidFill>
                  <a:srgbClr val="000000"/>
                </a:solidFill>
                <a:latin typeface="HK Grotesk Light"/>
              </a:rPr>
              <a:t>Зінкевіч-Євстигнєєва</a:t>
            </a:r>
            <a:r>
              <a:rPr lang="en-US" sz="4000" dirty="0" smtClean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визначає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 Bold"/>
              </a:rPr>
              <a:t>казкотерапію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як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набір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способів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передачі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знань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про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духовний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шлях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душі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і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соціальної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реалізації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людини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як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виховну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систему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властиву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HK Grotesk Light"/>
              </a:rPr>
              <a:t>ті</a:t>
            </a:r>
            <a:r>
              <a:rPr lang="uk-UA" sz="4000" dirty="0" err="1" smtClean="0">
                <a:solidFill>
                  <a:srgbClr val="000000"/>
                </a:solidFill>
                <a:latin typeface="HK Grotesk Light"/>
              </a:rPr>
              <a:t>льки</a:t>
            </a:r>
            <a:r>
              <a:rPr lang="en-US" sz="4000" dirty="0" smtClean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духовній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природі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людини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.</a:t>
            </a:r>
          </a:p>
          <a:p>
            <a:pPr algn="just">
              <a:lnSpc>
                <a:spcPts val="4126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HK Grotesk Light"/>
            </a:endParaRPr>
          </a:p>
          <a:p>
            <a:pPr algn="just">
              <a:lnSpc>
                <a:spcPts val="4126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За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визначенням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Вачкова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І.В.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казкотерапія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-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це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такий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напрям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практичної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психології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який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використовуючи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метафоричні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ресурси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казки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дозволяє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людям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розвинути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самосвідомість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і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побудувати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особливі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рівні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взаємодії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один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з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одним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що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створює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умови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для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становлення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їх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суб'єктності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.</a:t>
            </a:r>
          </a:p>
          <a:p>
            <a:pPr algn="just">
              <a:lnSpc>
                <a:spcPts val="4126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HK Grotesk Light"/>
            </a:endParaRPr>
          </a:p>
          <a:p>
            <a:pPr algn="just">
              <a:lnSpc>
                <a:spcPts val="4126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HK Grotesk Light Bold"/>
              </a:rPr>
              <a:t>Предметом</a:t>
            </a:r>
            <a:r>
              <a:rPr lang="en-US" sz="4000" dirty="0">
                <a:solidFill>
                  <a:srgbClr val="000000"/>
                </a:solidFill>
                <a:latin typeface="HK Grotesk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 Bold"/>
              </a:rPr>
              <a:t>казкотерапії</a:t>
            </a:r>
            <a:r>
              <a:rPr lang="en-US" sz="4000" dirty="0">
                <a:solidFill>
                  <a:srgbClr val="000000"/>
                </a:solidFill>
                <a:latin typeface="HK Grotesk Light Bold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є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процес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виховання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HK Grotesk Light"/>
              </a:rPr>
              <a:t>внутрішньо</a:t>
            </a:r>
            <a:r>
              <a:rPr lang="uk-UA" sz="4000" dirty="0" smtClean="0">
                <a:solidFill>
                  <a:srgbClr val="000000"/>
                </a:solidFill>
                <a:latin typeface="HK Grotesk Light"/>
              </a:rPr>
              <a:t>го</a:t>
            </a:r>
            <a:r>
              <a:rPr lang="en-US" sz="4000" dirty="0" smtClean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uk-UA" sz="4000" dirty="0" smtClean="0">
                <a:solidFill>
                  <a:srgbClr val="000000"/>
                </a:solidFill>
                <a:latin typeface="HK Grotesk Light"/>
              </a:rPr>
              <a:t>світу</a:t>
            </a:r>
            <a:r>
              <a:rPr lang="en-US" sz="4000" dirty="0" smtClean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дитини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розвитку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душі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K Grotesk Light"/>
              </a:rPr>
              <a:t>людини</a:t>
            </a:r>
            <a:r>
              <a:rPr lang="en-US" sz="4000" dirty="0">
                <a:solidFill>
                  <a:srgbClr val="000000"/>
                </a:solidFill>
                <a:latin typeface="HK Grotesk Light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51747" y="340901"/>
            <a:ext cx="11109750" cy="309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0"/>
              </a:lnSpc>
            </a:pPr>
            <a:r>
              <a:rPr lang="en-US" sz="6800">
                <a:solidFill>
                  <a:srgbClr val="000000"/>
                </a:solidFill>
                <a:latin typeface="Bernoru"/>
              </a:rPr>
              <a:t>КАЗКА ЯК ПСИХОЛОГІЧНИЙ МЕТОД ТЕРАПІЇ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31019" y="3238500"/>
            <a:ext cx="5705624" cy="6673033"/>
            <a:chOff x="0" y="0"/>
            <a:chExt cx="2529414" cy="29325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9414" cy="2932547"/>
            </a:xfrm>
            <a:custGeom>
              <a:avLst/>
              <a:gdLst/>
              <a:ahLst/>
              <a:cxnLst/>
              <a:rect l="l" t="t" r="r" b="b"/>
              <a:pathLst>
                <a:path w="2529414" h="2932547">
                  <a:moveTo>
                    <a:pt x="2404954" y="2932547"/>
                  </a:moveTo>
                  <a:lnTo>
                    <a:pt x="124460" y="2932547"/>
                  </a:lnTo>
                  <a:cubicBezTo>
                    <a:pt x="55880" y="2932547"/>
                    <a:pt x="0" y="2876667"/>
                    <a:pt x="0" y="28080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04954" y="0"/>
                  </a:lnTo>
                  <a:cubicBezTo>
                    <a:pt x="2473534" y="0"/>
                    <a:pt x="2529414" y="55880"/>
                    <a:pt x="2529414" y="124460"/>
                  </a:cubicBezTo>
                  <a:lnTo>
                    <a:pt x="2529414" y="2808087"/>
                  </a:lnTo>
                  <a:cubicBezTo>
                    <a:pt x="2529414" y="2876667"/>
                    <a:pt x="2473534" y="2932547"/>
                    <a:pt x="2404954" y="29325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980293" y="1893476"/>
            <a:ext cx="782573" cy="782573"/>
            <a:chOff x="0" y="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BBE2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6439">
            <a:off x="-455828" y="8436198"/>
            <a:ext cx="1792522" cy="89626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8100000">
            <a:off x="16400763" y="1873256"/>
            <a:ext cx="2105763" cy="1415848"/>
            <a:chOff x="0" y="0"/>
            <a:chExt cx="1930400" cy="12979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BBE2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02570">
            <a:off x="15167239" y="8216112"/>
            <a:ext cx="2002337" cy="21260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57158" y="3558214"/>
            <a:ext cx="4594797" cy="640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3"/>
              </a:lnSpc>
              <a:spcBef>
                <a:spcPct val="0"/>
              </a:spcBef>
            </a:pPr>
            <a:r>
              <a:rPr lang="en-US" sz="2602">
                <a:solidFill>
                  <a:srgbClr val="000000"/>
                </a:solidFill>
                <a:latin typeface="Arimo"/>
              </a:rPr>
              <a:t>По-перше, казка завжди, в усіх поколіннях служила засобом зустрічі її слухача або читача (зазвичай дитини) з самим собою, тому що метафора, що лежить в основі казки, виступала не тільки «чарівним дзеркалом» реального світу, але - в першу чергу - його власного, прихованого, ще не усвідомленого внутрішнього світу. Про це багато писали К. Г. Юнг та його послідовники.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934200" y="3596314"/>
            <a:ext cx="5447075" cy="6690686"/>
            <a:chOff x="0" y="0"/>
            <a:chExt cx="2529414" cy="31069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29414" cy="3106900"/>
            </a:xfrm>
            <a:custGeom>
              <a:avLst/>
              <a:gdLst/>
              <a:ahLst/>
              <a:cxnLst/>
              <a:rect l="l" t="t" r="r" b="b"/>
              <a:pathLst>
                <a:path w="2529414" h="3106900">
                  <a:moveTo>
                    <a:pt x="2404954" y="3106900"/>
                  </a:moveTo>
                  <a:lnTo>
                    <a:pt x="124460" y="3106900"/>
                  </a:lnTo>
                  <a:cubicBezTo>
                    <a:pt x="55880" y="3106900"/>
                    <a:pt x="0" y="3051020"/>
                    <a:pt x="0" y="29824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04954" y="0"/>
                  </a:lnTo>
                  <a:cubicBezTo>
                    <a:pt x="2473534" y="0"/>
                    <a:pt x="2529414" y="55880"/>
                    <a:pt x="2529414" y="124460"/>
                  </a:cubicBezTo>
                  <a:lnTo>
                    <a:pt x="2529414" y="2982440"/>
                  </a:lnTo>
                  <a:cubicBezTo>
                    <a:pt x="2529414" y="3051020"/>
                    <a:pt x="2473534" y="3106900"/>
                    <a:pt x="2404954" y="3106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840925" y="3596314"/>
            <a:ext cx="5447075" cy="7007249"/>
            <a:chOff x="0" y="0"/>
            <a:chExt cx="2529414" cy="32538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29414" cy="3253899"/>
            </a:xfrm>
            <a:custGeom>
              <a:avLst/>
              <a:gdLst/>
              <a:ahLst/>
              <a:cxnLst/>
              <a:rect l="l" t="t" r="r" b="b"/>
              <a:pathLst>
                <a:path w="2529414" h="3253899">
                  <a:moveTo>
                    <a:pt x="2404954" y="3253899"/>
                  </a:moveTo>
                  <a:lnTo>
                    <a:pt x="124460" y="3253899"/>
                  </a:lnTo>
                  <a:cubicBezTo>
                    <a:pt x="55880" y="3253899"/>
                    <a:pt x="0" y="3198019"/>
                    <a:pt x="0" y="31294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04954" y="0"/>
                  </a:lnTo>
                  <a:cubicBezTo>
                    <a:pt x="2473534" y="0"/>
                    <a:pt x="2529414" y="55880"/>
                    <a:pt x="2529414" y="124460"/>
                  </a:cubicBezTo>
                  <a:lnTo>
                    <a:pt x="2529414" y="3129439"/>
                  </a:lnTo>
                  <a:cubicBezTo>
                    <a:pt x="2529414" y="3198019"/>
                    <a:pt x="2473534" y="3253899"/>
                    <a:pt x="2404954" y="32538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277100" y="3866596"/>
            <a:ext cx="4570775" cy="527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rimo"/>
              </a:rPr>
              <a:t>По-друге, всі окремі функції казкотерапії  в кінцевому підсумку спрямовані до однієї мети - допомогти людині розвиватися найбільш оптимальним і природним для неї чином, реалізуючи свої можливості.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77723" y="3788157"/>
            <a:ext cx="5173479" cy="555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72"/>
              </a:lnSpc>
              <a:spcBef>
                <a:spcPct val="0"/>
              </a:spcBef>
            </a:pPr>
            <a:r>
              <a:rPr lang="en-US" sz="2594">
                <a:solidFill>
                  <a:srgbClr val="000000"/>
                </a:solidFill>
                <a:latin typeface="Arimo"/>
              </a:rPr>
              <a:t>По-третє, націленість казкотерапії на розвиток самосвідомості людини, яка визначається сутністю казок, забезпечує як контакт з самим собою, так і контакт з іншими. Соціальну природу людини становить система його взаємодій з людьми. Казкова метафора в силу притаманних їй особливих властивостей виявляється способом побудови взаєморозуміння між людьми.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720" y="1493005"/>
            <a:ext cx="6446960" cy="7474465"/>
            <a:chOff x="0" y="0"/>
            <a:chExt cx="2529414" cy="29325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9414" cy="2932547"/>
            </a:xfrm>
            <a:custGeom>
              <a:avLst/>
              <a:gdLst/>
              <a:ahLst/>
              <a:cxnLst/>
              <a:rect l="l" t="t" r="r" b="b"/>
              <a:pathLst>
                <a:path w="2529414" h="2932547">
                  <a:moveTo>
                    <a:pt x="2404954" y="2932547"/>
                  </a:moveTo>
                  <a:lnTo>
                    <a:pt x="124460" y="2932547"/>
                  </a:lnTo>
                  <a:cubicBezTo>
                    <a:pt x="55880" y="2932547"/>
                    <a:pt x="0" y="2876667"/>
                    <a:pt x="0" y="28080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04954" y="0"/>
                  </a:lnTo>
                  <a:cubicBezTo>
                    <a:pt x="2473534" y="0"/>
                    <a:pt x="2529414" y="55880"/>
                    <a:pt x="2529414" y="124460"/>
                  </a:cubicBezTo>
                  <a:lnTo>
                    <a:pt x="2529414" y="2808087"/>
                  </a:lnTo>
                  <a:cubicBezTo>
                    <a:pt x="2529414" y="2876667"/>
                    <a:pt x="2473534" y="2932547"/>
                    <a:pt x="2404954" y="2932547"/>
                  </a:cubicBezTo>
                  <a:close/>
                </a:path>
              </a:pathLst>
            </a:custGeom>
            <a:solidFill>
              <a:srgbClr val="DDFED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12819" y="1028700"/>
            <a:ext cx="10975181" cy="7938770"/>
            <a:chOff x="0" y="0"/>
            <a:chExt cx="4306025" cy="31147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06025" cy="3114713"/>
            </a:xfrm>
            <a:custGeom>
              <a:avLst/>
              <a:gdLst/>
              <a:ahLst/>
              <a:cxnLst/>
              <a:rect l="l" t="t" r="r" b="b"/>
              <a:pathLst>
                <a:path w="4306025" h="3114713">
                  <a:moveTo>
                    <a:pt x="4181565" y="3114713"/>
                  </a:moveTo>
                  <a:lnTo>
                    <a:pt x="124460" y="3114713"/>
                  </a:lnTo>
                  <a:cubicBezTo>
                    <a:pt x="55880" y="3114713"/>
                    <a:pt x="0" y="3058833"/>
                    <a:pt x="0" y="29902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1565" y="0"/>
                  </a:lnTo>
                  <a:cubicBezTo>
                    <a:pt x="4250145" y="0"/>
                    <a:pt x="4306025" y="55880"/>
                    <a:pt x="4306025" y="124460"/>
                  </a:cubicBezTo>
                  <a:lnTo>
                    <a:pt x="4306025" y="2990254"/>
                  </a:lnTo>
                  <a:cubicBezTo>
                    <a:pt x="4306025" y="3058833"/>
                    <a:pt x="4250145" y="3114713"/>
                    <a:pt x="4181565" y="3114713"/>
                  </a:cubicBezTo>
                  <a:close/>
                </a:path>
              </a:pathLst>
            </a:custGeom>
            <a:solidFill>
              <a:srgbClr val="FFFDC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656909" y="1068070"/>
            <a:ext cx="10287000" cy="828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000000"/>
                </a:solidFill>
                <a:latin typeface="Arimo"/>
              </a:rPr>
              <a:t>Разом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з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принадність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казок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тому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полягає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що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одному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тому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ж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казковому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просторі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різні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люди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знаходять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смисли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значення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близькі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зрозумілі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їм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Це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відбувається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тільки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завдяки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наповненості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казок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архетипними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образами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а й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тому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що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типові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мовні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звороти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казок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( «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одного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разу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давним-давно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...», «в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одній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сім'ї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...», «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жила-була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дівчинка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...»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т.п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.)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задають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умовні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ситуації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особливому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просторі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казки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якому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відбуваються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події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тій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чи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іншій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формі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наявні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досвіді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практично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будь-якої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людини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що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дитина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взаємодіє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з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казкою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відразу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неминуче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ставить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mo"/>
              </a:rPr>
              <a:t>ньоо</a:t>
            </a:r>
            <a:r>
              <a:rPr lang="en-US" sz="26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семантичний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простір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насичене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метафорами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Текст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казки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тому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є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нього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однозначним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обмеженим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деяким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набором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значень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Навпаки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будь-яке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значення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будь-якого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казкового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змісту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тут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же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дитиною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доосмисляется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збагачується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особистісними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смислами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интериоризируется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Відгук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у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душі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слухача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виникає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тоді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коли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казка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сконструйована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таким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чином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щоб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будучи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конкретним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цікавим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захоплюючим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яскравим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художнім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твором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залишатися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«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відкритою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можливістю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»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різноманітних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тлумачень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щоб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між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її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семантичним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простором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семантичним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простором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дитячої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душі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виникло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взаємне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відображення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3720" y="1697795"/>
            <a:ext cx="6016194" cy="730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0"/>
              </a:lnSpc>
              <a:spcBef>
                <a:spcPct val="0"/>
              </a:spcBef>
            </a:pPr>
            <a:r>
              <a:rPr lang="en-US" sz="2900" dirty="0" err="1">
                <a:solidFill>
                  <a:srgbClr val="000000"/>
                </a:solidFill>
                <a:latin typeface="Arimo"/>
              </a:rPr>
              <a:t>По-четверте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оскільки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однією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з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найважливіших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завдань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практичної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психології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освіти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даний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час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прийнято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вважати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створення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оптимальних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умов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природного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психічного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розвитку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дітей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то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слід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пам'ятати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значення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соціальних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взаємодій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дитини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. А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значить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, в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побудові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ефективної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взаємодії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між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суб'єктами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освітнього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середовища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того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над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чим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доводиться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працювати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Arimo"/>
              </a:rPr>
              <a:t>психолог</a:t>
            </a:r>
            <a:r>
              <a:rPr lang="uk-UA" sz="2900" dirty="0" smtClean="0">
                <a:solidFill>
                  <a:srgbClr val="000000"/>
                </a:solidFill>
                <a:latin typeface="Arimo"/>
              </a:rPr>
              <a:t>у</a:t>
            </a:r>
            <a:r>
              <a:rPr lang="en-US" sz="29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в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школі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, -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казкотерапія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може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надати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неоціненну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mo"/>
              </a:rPr>
              <a:t>допомогу</a:t>
            </a:r>
            <a:r>
              <a:rPr lang="en-US" sz="2900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1000" y="1254270"/>
            <a:ext cx="10544847" cy="7639933"/>
            <a:chOff x="0" y="0"/>
            <a:chExt cx="3567022" cy="25843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7023" cy="2584372"/>
            </a:xfrm>
            <a:custGeom>
              <a:avLst/>
              <a:gdLst/>
              <a:ahLst/>
              <a:cxnLst/>
              <a:rect l="l" t="t" r="r" b="b"/>
              <a:pathLst>
                <a:path w="3567023" h="2584372">
                  <a:moveTo>
                    <a:pt x="3442562" y="2584372"/>
                  </a:moveTo>
                  <a:lnTo>
                    <a:pt x="124460" y="2584372"/>
                  </a:lnTo>
                  <a:cubicBezTo>
                    <a:pt x="55880" y="2584372"/>
                    <a:pt x="0" y="2528492"/>
                    <a:pt x="0" y="2459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2562" y="0"/>
                  </a:lnTo>
                  <a:cubicBezTo>
                    <a:pt x="3511143" y="0"/>
                    <a:pt x="3567023" y="55880"/>
                    <a:pt x="3567023" y="124460"/>
                  </a:cubicBezTo>
                  <a:lnTo>
                    <a:pt x="3567023" y="2459912"/>
                  </a:lnTo>
                  <a:cubicBezTo>
                    <a:pt x="3567023" y="2528492"/>
                    <a:pt x="3511143" y="2584372"/>
                    <a:pt x="3442562" y="2584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23616">
            <a:off x="-1786925" y="5905265"/>
            <a:ext cx="12170269" cy="964493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579015" y="2156205"/>
            <a:ext cx="700781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9579015" y="5052147"/>
            <a:ext cx="700781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579015" y="7927295"/>
            <a:ext cx="700781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143500"/>
            <a:ext cx="6338953" cy="325015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19175"/>
            <a:ext cx="6338953" cy="3021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6"/>
              </a:lnSpc>
            </a:pPr>
            <a:r>
              <a:rPr lang="en-US" sz="6588">
                <a:solidFill>
                  <a:srgbClr val="FFFFFF"/>
                </a:solidFill>
                <a:latin typeface="Gagalin"/>
              </a:rPr>
              <a:t>КАЗКОТЕРАПІЯ ІЗ ДІТЬМИ МОЛОДШОГО ВІКУ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50315" y="1624330"/>
            <a:ext cx="9432885" cy="640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Розумовий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розвиток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дітей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3-6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років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характеризується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формуванням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образного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мислення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яке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дозволяє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думати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дитині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предметах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порівнювати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їх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розумі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навіть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тоді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коли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він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їх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бачить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Дитина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починає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створювати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моделі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тієї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дійсності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, з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якою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має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справу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порівняти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її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 Bold"/>
              </a:rPr>
              <a:t>опис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.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робить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він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це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допомогою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казки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яка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виступає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ролі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знаковою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системи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що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дозволяє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дитині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пояснити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навколишнє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середовище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Якщо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дорослі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знайшли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собі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mo"/>
              </a:rPr>
              <a:t>сили</a:t>
            </a:r>
            <a:r>
              <a:rPr lang="en-US" sz="26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мудрість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обговорювати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з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дитиною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казкові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історії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осмислювати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життєві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уроки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шукати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паралелі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з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реальними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явищами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«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банк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»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знань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світ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переходить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активний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стан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Тобто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дитина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природним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шляхом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формує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здатність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усвідомлено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діяти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бачити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причинно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дійові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зв'язки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між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подіями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Дитина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роздумує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своє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призначення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досліджує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власні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здібності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2600" dirty="0" err="1">
                <a:solidFill>
                  <a:srgbClr val="000000"/>
                </a:solidFill>
                <a:latin typeface="Arimo"/>
              </a:rPr>
              <a:t>можливості</a:t>
            </a:r>
            <a:r>
              <a:rPr lang="en-US" sz="2600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43500"/>
            <a:ext cx="4846094" cy="4114800"/>
            <a:chOff x="0" y="0"/>
            <a:chExt cx="2777104" cy="2358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7105" cy="2358029"/>
            </a:xfrm>
            <a:custGeom>
              <a:avLst/>
              <a:gdLst/>
              <a:ahLst/>
              <a:cxnLst/>
              <a:rect l="l" t="t" r="r" b="b"/>
              <a:pathLst>
                <a:path w="2777105" h="2358029">
                  <a:moveTo>
                    <a:pt x="2652644" y="2358029"/>
                  </a:moveTo>
                  <a:lnTo>
                    <a:pt x="124460" y="2358029"/>
                  </a:lnTo>
                  <a:cubicBezTo>
                    <a:pt x="55880" y="2358029"/>
                    <a:pt x="0" y="2302149"/>
                    <a:pt x="0" y="2233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52644" y="0"/>
                  </a:lnTo>
                  <a:cubicBezTo>
                    <a:pt x="2721224" y="0"/>
                    <a:pt x="2777105" y="55880"/>
                    <a:pt x="2777105" y="124460"/>
                  </a:cubicBezTo>
                  <a:lnTo>
                    <a:pt x="2777105" y="2233569"/>
                  </a:lnTo>
                  <a:cubicBezTo>
                    <a:pt x="2777105" y="2302149"/>
                    <a:pt x="2721224" y="2358029"/>
                    <a:pt x="2652644" y="2358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5292"/>
          <a:stretch>
            <a:fillRect/>
          </a:stretch>
        </p:blipFill>
        <p:spPr>
          <a:xfrm rot="1913290">
            <a:off x="11152741" y="1869788"/>
            <a:ext cx="7785626" cy="1243912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252223" y="5143500"/>
            <a:ext cx="4846094" cy="4114800"/>
            <a:chOff x="0" y="0"/>
            <a:chExt cx="2777104" cy="23580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7105" cy="2358029"/>
            </a:xfrm>
            <a:custGeom>
              <a:avLst/>
              <a:gdLst/>
              <a:ahLst/>
              <a:cxnLst/>
              <a:rect l="l" t="t" r="r" b="b"/>
              <a:pathLst>
                <a:path w="2777105" h="2358029">
                  <a:moveTo>
                    <a:pt x="2652644" y="2358029"/>
                  </a:moveTo>
                  <a:lnTo>
                    <a:pt x="124460" y="2358029"/>
                  </a:lnTo>
                  <a:cubicBezTo>
                    <a:pt x="55880" y="2358029"/>
                    <a:pt x="0" y="2302149"/>
                    <a:pt x="0" y="2233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52644" y="0"/>
                  </a:lnTo>
                  <a:cubicBezTo>
                    <a:pt x="2721224" y="0"/>
                    <a:pt x="2777105" y="55880"/>
                    <a:pt x="2777105" y="124460"/>
                  </a:cubicBezTo>
                  <a:lnTo>
                    <a:pt x="2777105" y="2233569"/>
                  </a:lnTo>
                  <a:cubicBezTo>
                    <a:pt x="2777105" y="2302149"/>
                    <a:pt x="2721224" y="2358029"/>
                    <a:pt x="2652644" y="2358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781009" y="3592154"/>
            <a:ext cx="3341475" cy="121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>
                <a:solidFill>
                  <a:srgbClr val="FFFFFF"/>
                </a:solidFill>
                <a:latin typeface="HK Grotesk Light"/>
              </a:rPr>
              <a:t>Потреба в автономії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04533" y="3592154"/>
            <a:ext cx="3341475" cy="121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>
                <a:solidFill>
                  <a:srgbClr val="FFFFFF"/>
                </a:solidFill>
                <a:latin typeface="HK Grotesk Light"/>
              </a:rPr>
              <a:t>Потреба в кометентності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98362" y="2072161"/>
            <a:ext cx="5592123" cy="718613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82275" y="723436"/>
            <a:ext cx="7772400" cy="176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Gagalin"/>
              </a:rPr>
              <a:t>Казка певною мірою задовольняє три природні психологічні потреби дитини дошкільного віку: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5419" y="5342890"/>
            <a:ext cx="4212657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HK Grotesk Light"/>
              </a:rPr>
              <a:t>У кожній казці герой діє самостійно на протязі всього шляху, робить вибір, приймає рішення, покладаючись тільки на себе, на свої сили.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28378" y="5352415"/>
            <a:ext cx="4093785" cy="37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HK Grotesk Light"/>
              </a:rPr>
              <a:t>Герой виявляється здатним подолати найнеймовірніші перешкоди і, як правило, стає переможцем, досягає успіху, хоча може терпіти невдачі.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5292"/>
          <a:stretch>
            <a:fillRect/>
          </a:stretch>
        </p:blipFill>
        <p:spPr>
          <a:xfrm rot="5658904">
            <a:off x="2124950" y="-1585890"/>
            <a:ext cx="12648684" cy="202088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91061" y="821666"/>
            <a:ext cx="14477350" cy="210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9"/>
              </a:lnSpc>
            </a:pPr>
            <a:r>
              <a:rPr lang="en-US" sz="6899">
                <a:solidFill>
                  <a:srgbClr val="FFFFFF"/>
                </a:solidFill>
                <a:latin typeface="Gagalin"/>
              </a:rPr>
              <a:t>ЖАНРИ, ЯКІ ВИКОРИСТОВУЮТЬСЯ У КАЗКОТЕРАПІЇ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65980">
            <a:off x="-81285" y="4335514"/>
            <a:ext cx="3253201" cy="3454171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600102" y="7137222"/>
            <a:ext cx="782573" cy="782573"/>
            <a:chOff x="0" y="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BF4"/>
            </a:solidFill>
          </p:spPr>
        </p:sp>
      </p:grpSp>
      <p:grpSp>
        <p:nvGrpSpPr>
          <p:cNvPr id="7" name="Group 7"/>
          <p:cNvGrpSpPr/>
          <p:nvPr/>
        </p:nvGrpSpPr>
        <p:grpSpPr>
          <a:xfrm rot="8440709">
            <a:off x="15161724" y="-178647"/>
            <a:ext cx="878757" cy="814039"/>
            <a:chOff x="0" y="0"/>
            <a:chExt cx="1401129" cy="1297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1129" cy="1297940"/>
            </a:xfrm>
            <a:custGeom>
              <a:avLst/>
              <a:gdLst/>
              <a:ahLst/>
              <a:cxnLst/>
              <a:rect l="l" t="t" r="r" b="b"/>
              <a:pathLst>
                <a:path w="1401129" h="1297940">
                  <a:moveTo>
                    <a:pt x="0" y="0"/>
                  </a:moveTo>
                  <a:lnTo>
                    <a:pt x="700565" y="1297940"/>
                  </a:lnTo>
                  <a:lnTo>
                    <a:pt x="1401129" y="0"/>
                  </a:lnTo>
                  <a:close/>
                </a:path>
              </a:pathLst>
            </a:custGeom>
            <a:solidFill>
              <a:srgbClr val="FFFBF4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86700" y="3086100"/>
            <a:ext cx="1008607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62666" y="1053823"/>
            <a:ext cx="11267934" cy="3764209"/>
            <a:chOff x="0" y="0"/>
            <a:chExt cx="6457206" cy="21571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57206" cy="2157119"/>
            </a:xfrm>
            <a:custGeom>
              <a:avLst/>
              <a:gdLst/>
              <a:ahLst/>
              <a:cxnLst/>
              <a:rect l="l" t="t" r="r" b="b"/>
              <a:pathLst>
                <a:path w="6457206" h="2157119">
                  <a:moveTo>
                    <a:pt x="6332746" y="2157119"/>
                  </a:moveTo>
                  <a:lnTo>
                    <a:pt x="124460" y="2157119"/>
                  </a:lnTo>
                  <a:cubicBezTo>
                    <a:pt x="55880" y="2157119"/>
                    <a:pt x="0" y="2101239"/>
                    <a:pt x="0" y="20326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32746" y="0"/>
                  </a:lnTo>
                  <a:cubicBezTo>
                    <a:pt x="6401326" y="0"/>
                    <a:pt x="6457206" y="55880"/>
                    <a:pt x="6457206" y="124460"/>
                  </a:cubicBezTo>
                  <a:lnTo>
                    <a:pt x="6457206" y="2032659"/>
                  </a:lnTo>
                  <a:cubicBezTo>
                    <a:pt x="6457206" y="2101239"/>
                    <a:pt x="6401326" y="2157119"/>
                    <a:pt x="6332746" y="21571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962666" y="5388353"/>
            <a:ext cx="9831784" cy="3869947"/>
            <a:chOff x="0" y="0"/>
            <a:chExt cx="5634206" cy="22177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34206" cy="2217713"/>
            </a:xfrm>
            <a:custGeom>
              <a:avLst/>
              <a:gdLst/>
              <a:ahLst/>
              <a:cxnLst/>
              <a:rect l="l" t="t" r="r" b="b"/>
              <a:pathLst>
                <a:path w="5634206" h="2217713">
                  <a:moveTo>
                    <a:pt x="5509745" y="2217713"/>
                  </a:moveTo>
                  <a:lnTo>
                    <a:pt x="124460" y="2217713"/>
                  </a:lnTo>
                  <a:cubicBezTo>
                    <a:pt x="55880" y="2217713"/>
                    <a:pt x="0" y="2161833"/>
                    <a:pt x="0" y="20932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09746" y="0"/>
                  </a:lnTo>
                  <a:cubicBezTo>
                    <a:pt x="5578326" y="0"/>
                    <a:pt x="5634206" y="55880"/>
                    <a:pt x="5634206" y="124460"/>
                  </a:cubicBezTo>
                  <a:lnTo>
                    <a:pt x="5634206" y="2093253"/>
                  </a:lnTo>
                  <a:cubicBezTo>
                    <a:pt x="5634206" y="2161834"/>
                    <a:pt x="5578326" y="2217713"/>
                    <a:pt x="5509746" y="22177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5844" y="806173"/>
            <a:ext cx="495300" cy="495300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BBE2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9051">
            <a:off x="3497117" y="8066798"/>
            <a:ext cx="2418073" cy="2567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73200" y="4069415"/>
            <a:ext cx="4114800" cy="4114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244252"/>
            <a:ext cx="3597191" cy="523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HK Grotesk Light"/>
              </a:rPr>
              <a:t>Притча и басня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580715"/>
            <a:ext cx="3597191" cy="523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160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000000"/>
                </a:solidFill>
                <a:latin typeface="HK Grotesk Light"/>
              </a:rPr>
              <a:t>Ан</a:t>
            </a:r>
            <a:r>
              <a:rPr lang="ru-RU" sz="3200" dirty="0" smtClean="0">
                <a:solidFill>
                  <a:srgbClr val="000000"/>
                </a:solidFill>
                <a:latin typeface="HK Grotesk Light"/>
              </a:rPr>
              <a:t>е</a:t>
            </a:r>
            <a:r>
              <a:rPr lang="en-US" sz="3200" dirty="0" err="1" smtClean="0">
                <a:solidFill>
                  <a:srgbClr val="000000"/>
                </a:solidFill>
                <a:latin typeface="HK Grotesk Light"/>
              </a:rPr>
              <a:t>кдот</a:t>
            </a:r>
            <a:r>
              <a:rPr lang="en-US" sz="3200" dirty="0" smtClean="0">
                <a:solidFill>
                  <a:srgbClr val="000000"/>
                </a:solidFill>
                <a:latin typeface="HK Grotesk Light"/>
              </a:rPr>
              <a:t> </a:t>
            </a:r>
            <a:endParaRPr lang="en-US" sz="3200" dirty="0">
              <a:solidFill>
                <a:srgbClr val="000000"/>
              </a:solidFill>
              <a:latin typeface="HK Grotesk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58562" y="1244252"/>
            <a:ext cx="10399776" cy="317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imo"/>
              </a:rPr>
              <a:t>Як правило, саме притча є носієм глибинної життєвої філософії. Життєвий урок в притчах НЕ завуальований, а прямо сформульований. Зазвичай одна притча присвячена одному уроку. Притчу можна використовувати в роботі як з дорослими, так і з підлітками у випадках, коли потрібно філософське осмислення будь-якої ситуації або явища.</a:t>
            </a:r>
          </a:p>
          <a:p>
            <a:pPr algn="just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imo"/>
              </a:rPr>
              <a:t>Притча найчастіше присвячена духовним аспектам життєвих уроків. На основі таких творів часто створюються байки, проте при цьому багато приховані філософські смисли губляться.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40850" y="5340728"/>
            <a:ext cx="7696200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rimo"/>
              </a:rPr>
              <a:t>Це коротка форма притчі або байки, побудована на абсурді або нестереотипно реакції. Особливо гарні для використання анекдоти про Ходжу Насреддіна в роботі з підлітками та дорослими. З їх допомогою ми можемо сформувати такі важливі якості, як спритність і вміння творчо мислити.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236275"/>
            <a:ext cx="16230600" cy="6022025"/>
            <a:chOff x="0" y="0"/>
            <a:chExt cx="5490351" cy="2037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37080"/>
            </a:xfrm>
            <a:custGeom>
              <a:avLst/>
              <a:gdLst/>
              <a:ahLst/>
              <a:cxnLst/>
              <a:rect l="l" t="t" r="r" b="b"/>
              <a:pathLst>
                <a:path w="5490351" h="2037080">
                  <a:moveTo>
                    <a:pt x="5365891" y="2037080"/>
                  </a:moveTo>
                  <a:lnTo>
                    <a:pt x="124460" y="2037080"/>
                  </a:lnTo>
                  <a:cubicBezTo>
                    <a:pt x="55880" y="2037080"/>
                    <a:pt x="0" y="1981200"/>
                    <a:pt x="0" y="1912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2620"/>
                  </a:lnTo>
                  <a:cubicBezTo>
                    <a:pt x="5490351" y="1981200"/>
                    <a:pt x="5434471" y="2037080"/>
                    <a:pt x="5365891" y="20370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19175"/>
            <a:ext cx="11386896" cy="122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Bernoru"/>
              </a:rPr>
              <a:t>Міфи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53401" y="6247288"/>
            <a:ext cx="4083308" cy="35190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37804" y="3305175"/>
            <a:ext cx="12659195" cy="5953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  <a:spcBef>
                <a:spcPct val="0"/>
              </a:spcBef>
            </a:pPr>
            <a:r>
              <a:rPr lang="en-US" sz="3000" dirty="0" err="1" smtClean="0">
                <a:solidFill>
                  <a:srgbClr val="000000"/>
                </a:solidFill>
                <a:latin typeface="Arimo"/>
              </a:rPr>
              <a:t>Оповіда</a:t>
            </a:r>
            <a:r>
              <a:rPr lang="ru-RU" sz="3000" dirty="0" err="1" smtClean="0">
                <a:solidFill>
                  <a:srgbClr val="000000"/>
                </a:solidFill>
                <a:latin typeface="Arimo"/>
              </a:rPr>
              <a:t>ють</a:t>
            </a:r>
            <a:r>
              <a:rPr lang="ru-RU" sz="3000" dirty="0" smtClean="0">
                <a:solidFill>
                  <a:srgbClr val="000000"/>
                </a:solidFill>
                <a:latin typeface="Arimo"/>
              </a:rPr>
              <a:t>,</a:t>
            </a:r>
            <a:r>
              <a:rPr lang="en-US" sz="30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mo"/>
              </a:rPr>
              <a:t>зазвичай</a:t>
            </a:r>
            <a:r>
              <a:rPr lang="ru-RU" sz="3000" dirty="0" smtClean="0">
                <a:solidFill>
                  <a:srgbClr val="000000"/>
                </a:solidFill>
                <a:latin typeface="Arimo"/>
              </a:rPr>
              <a:t>,</a:t>
            </a:r>
            <a:r>
              <a:rPr lang="en-US" sz="30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богів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героїв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. З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одного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боку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, в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міфах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можемо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знайти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інформацію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створення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світу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. З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іншого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опис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різноманітних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життєвих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перипетій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проблемних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взаємин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Іноді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міфи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можна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назвати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«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енциклопедією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людських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пороків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».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дізнаємося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важких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трагічних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життєвих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сценаріях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Невипадково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психоаналітична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термінологія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багато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чому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запозичена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з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міфології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39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Arimo"/>
              </a:rPr>
              <a:t>Міфи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несуть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інформацію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сенс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багатьох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звичаїв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про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те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за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якими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законами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була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організована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життя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предків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Завдяки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міфам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можемо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відчути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особливості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національного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менталітету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Тому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використання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міфів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корисно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дослідження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складних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взаємин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, а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також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пізнання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навколишнього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світу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загальних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закономірностей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його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пристрою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Особливо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цікаві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міфи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</a:rPr>
              <a:t>школярам</a:t>
            </a:r>
            <a:r>
              <a:rPr lang="en-US" sz="3000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1691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Gagalin</vt:lpstr>
      <vt:lpstr>Calibri</vt:lpstr>
      <vt:lpstr>Peace Sans</vt:lpstr>
      <vt:lpstr>Arial</vt:lpstr>
      <vt:lpstr>Arimo Bold</vt:lpstr>
      <vt:lpstr>Arimo</vt:lpstr>
      <vt:lpstr>Bernoru</vt:lpstr>
      <vt:lpstr>HK Grotesk Light</vt:lpstr>
      <vt:lpstr>HK Grotesk Light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книге</dc:title>
  <dc:creator>user</dc:creator>
  <cp:lastModifiedBy>User</cp:lastModifiedBy>
  <cp:revision>5</cp:revision>
  <dcterms:created xsi:type="dcterms:W3CDTF">2006-08-16T00:00:00Z</dcterms:created>
  <dcterms:modified xsi:type="dcterms:W3CDTF">2021-10-23T07:06:18Z</dcterms:modified>
  <dc:identifier>DAEszogNGRo</dc:identifier>
</cp:coreProperties>
</file>