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348" r:id="rId2"/>
    <p:sldId id="349" r:id="rId3"/>
    <p:sldId id="350" r:id="rId4"/>
    <p:sldId id="321" r:id="rId5"/>
    <p:sldId id="345" r:id="rId6"/>
    <p:sldId id="351" r:id="rId7"/>
    <p:sldId id="346" r:id="rId8"/>
    <p:sldId id="352" r:id="rId9"/>
    <p:sldId id="353" r:id="rId10"/>
    <p:sldId id="355" r:id="rId11"/>
    <p:sldId id="354" r:id="rId12"/>
    <p:sldId id="356" r:id="rId13"/>
    <p:sldId id="358" r:id="rId14"/>
    <p:sldId id="359" r:id="rId15"/>
    <p:sldId id="360" r:id="rId16"/>
  </p:sldIdLst>
  <p:sldSz cx="9144000" cy="6858000" type="screen4x3"/>
  <p:notesSz cx="6858000" cy="9144000"/>
  <p:defaultTextStyle>
    <a:defPPr>
      <a:defRPr lang="ru-RU"/>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Женя" initials="Ж"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10C78"/>
    <a:srgbClr val="66040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176" autoAdjust="0"/>
    <p:restoredTop sz="99579" autoAdjust="0"/>
  </p:normalViewPr>
  <p:slideViewPr>
    <p:cSldViewPr snapToGrid="0">
      <p:cViewPr varScale="1">
        <p:scale>
          <a:sx n="88" d="100"/>
          <a:sy n="88" d="100"/>
        </p:scale>
        <p:origin x="1356" y="96"/>
      </p:cViewPr>
      <p:guideLst>
        <p:guide orient="horz" pos="2160"/>
        <p:guide pos="2880"/>
      </p:guideLst>
    </p:cSldViewPr>
  </p:slideViewPr>
  <p:notesTextViewPr>
    <p:cViewPr>
      <p:scale>
        <a:sx n="1" d="1"/>
        <a:sy n="1" d="1"/>
      </p:scale>
      <p:origin x="0" y="0"/>
    </p:cViewPr>
  </p:notesTextViewPr>
  <p:sorterViewPr>
    <p:cViewPr>
      <p:scale>
        <a:sx n="60" d="100"/>
        <a:sy n="6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pic>
        <p:nvPicPr>
          <p:cNvPr id="7" name="Picture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ctrTitle"/>
          </p:nvPr>
        </p:nvSpPr>
        <p:spPr>
          <a:xfrm>
            <a:off x="685800" y="1122363"/>
            <a:ext cx="7772400" cy="2387600"/>
          </a:xfrm>
        </p:spPr>
        <p:txBody>
          <a:bodyPr anchor="b"/>
          <a:lstStyle>
            <a:lvl1pPr algn="ctr">
              <a:defRPr sz="6000"/>
            </a:lvl1pPr>
          </a:lstStyle>
          <a:p>
            <a:r>
              <a:rPr lang="ru-RU" smtClean="0"/>
              <a:t>Образец заголовка</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pPr>
              <a:defRPr/>
            </a:pPr>
            <a:fld id="{D9681337-BC5D-4CF0-81E7-BF1097CD34D5}" type="datetimeFigureOut">
              <a:rPr lang="ru-RU" smtClean="0"/>
              <a:pPr>
                <a:defRPr/>
              </a:pPr>
              <a:t>01.10.2023</a:t>
            </a:fld>
            <a:endParaRPr lang="ru-RU"/>
          </a:p>
        </p:txBody>
      </p:sp>
      <p:sp>
        <p:nvSpPr>
          <p:cNvPr id="5" name="Footer Placeholder 4"/>
          <p:cNvSpPr>
            <a:spLocks noGrp="1"/>
          </p:cNvSpPr>
          <p:nvPr>
            <p:ph type="ftr" sz="quarter" idx="11"/>
          </p:nvPr>
        </p:nvSpPr>
        <p:spPr/>
        <p:txBody>
          <a:bodyPr/>
          <a:lstStyle/>
          <a:p>
            <a:pPr>
              <a:defRPr/>
            </a:pPr>
            <a:endParaRPr lang="ru-RU"/>
          </a:p>
        </p:txBody>
      </p:sp>
      <p:sp>
        <p:nvSpPr>
          <p:cNvPr id="6" name="Slide Number Placeholder 5"/>
          <p:cNvSpPr>
            <a:spLocks noGrp="1"/>
          </p:cNvSpPr>
          <p:nvPr>
            <p:ph type="sldNum" sz="quarter" idx="12"/>
          </p:nvPr>
        </p:nvSpPr>
        <p:spPr/>
        <p:txBody>
          <a:bodyPr/>
          <a:lstStyle/>
          <a:p>
            <a:pPr>
              <a:defRPr/>
            </a:pPr>
            <a:fld id="{02134ABB-FC4C-4456-9405-FE8FBA10A5E5}" type="slidenum">
              <a:rPr lang="ru-RU" smtClean="0"/>
              <a:pPr>
                <a:defRPr/>
              </a:pPr>
              <a:t>‹#›</a:t>
            </a:fld>
            <a:endParaRPr lang="ru-RU"/>
          </a:p>
        </p:txBody>
      </p:sp>
    </p:spTree>
    <p:extLst>
      <p:ext uri="{BB962C8B-B14F-4D97-AF65-F5344CB8AC3E}">
        <p14:creationId xmlns:p14="http://schemas.microsoft.com/office/powerpoint/2010/main" val="9439142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pPr>
              <a:defRPr/>
            </a:pPr>
            <a:fld id="{1D02BD49-9749-4BE0-AE2B-C009E5DF7675}" type="datetimeFigureOut">
              <a:rPr lang="ru-RU" smtClean="0"/>
              <a:pPr>
                <a:defRPr/>
              </a:pPr>
              <a:t>01.10.2023</a:t>
            </a:fld>
            <a:endParaRPr lang="ru-RU"/>
          </a:p>
        </p:txBody>
      </p:sp>
      <p:sp>
        <p:nvSpPr>
          <p:cNvPr id="5" name="Footer Placeholder 4"/>
          <p:cNvSpPr>
            <a:spLocks noGrp="1"/>
          </p:cNvSpPr>
          <p:nvPr>
            <p:ph type="ftr" sz="quarter" idx="11"/>
          </p:nvPr>
        </p:nvSpPr>
        <p:spPr/>
        <p:txBody>
          <a:bodyPr/>
          <a:lstStyle/>
          <a:p>
            <a:pPr>
              <a:defRPr/>
            </a:pPr>
            <a:endParaRPr lang="ru-RU"/>
          </a:p>
        </p:txBody>
      </p:sp>
      <p:sp>
        <p:nvSpPr>
          <p:cNvPr id="6" name="Slide Number Placeholder 5"/>
          <p:cNvSpPr>
            <a:spLocks noGrp="1"/>
          </p:cNvSpPr>
          <p:nvPr>
            <p:ph type="sldNum" sz="quarter" idx="12"/>
          </p:nvPr>
        </p:nvSpPr>
        <p:spPr/>
        <p:txBody>
          <a:bodyPr/>
          <a:lstStyle/>
          <a:p>
            <a:pPr>
              <a:defRPr/>
            </a:pPr>
            <a:fld id="{CCD97AF4-3638-4E6C-8D37-1C1F3F560FE5}" type="slidenum">
              <a:rPr lang="ru-RU" smtClean="0"/>
              <a:pPr>
                <a:defRPr/>
              </a:pPr>
              <a:t>‹#›</a:t>
            </a:fld>
            <a:endParaRPr lang="ru-RU"/>
          </a:p>
        </p:txBody>
      </p:sp>
    </p:spTree>
    <p:extLst>
      <p:ext uri="{BB962C8B-B14F-4D97-AF65-F5344CB8AC3E}">
        <p14:creationId xmlns:p14="http://schemas.microsoft.com/office/powerpoint/2010/main" val="3414943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pPr>
              <a:defRPr/>
            </a:pPr>
            <a:fld id="{1E66E622-4780-4B8E-80AE-E23AFBD23390}" type="datetimeFigureOut">
              <a:rPr lang="ru-RU" smtClean="0"/>
              <a:pPr>
                <a:defRPr/>
              </a:pPr>
              <a:t>01.10.2023</a:t>
            </a:fld>
            <a:endParaRPr lang="ru-RU"/>
          </a:p>
        </p:txBody>
      </p:sp>
      <p:sp>
        <p:nvSpPr>
          <p:cNvPr id="5" name="Footer Placeholder 4"/>
          <p:cNvSpPr>
            <a:spLocks noGrp="1"/>
          </p:cNvSpPr>
          <p:nvPr>
            <p:ph type="ftr" sz="quarter" idx="11"/>
          </p:nvPr>
        </p:nvSpPr>
        <p:spPr/>
        <p:txBody>
          <a:bodyPr/>
          <a:lstStyle/>
          <a:p>
            <a:pPr>
              <a:defRPr/>
            </a:pPr>
            <a:endParaRPr lang="ru-RU"/>
          </a:p>
        </p:txBody>
      </p:sp>
      <p:sp>
        <p:nvSpPr>
          <p:cNvPr id="6" name="Slide Number Placeholder 5"/>
          <p:cNvSpPr>
            <a:spLocks noGrp="1"/>
          </p:cNvSpPr>
          <p:nvPr>
            <p:ph type="sldNum" sz="quarter" idx="12"/>
          </p:nvPr>
        </p:nvSpPr>
        <p:spPr/>
        <p:txBody>
          <a:bodyPr/>
          <a:lstStyle/>
          <a:p>
            <a:pPr>
              <a:defRPr/>
            </a:pPr>
            <a:fld id="{A601C908-623D-4271-99DA-DF9DB3257A39}" type="slidenum">
              <a:rPr lang="ru-RU" smtClean="0"/>
              <a:pPr>
                <a:defRPr/>
              </a:pPr>
              <a:t>‹#›</a:t>
            </a:fld>
            <a:endParaRPr lang="ru-RU"/>
          </a:p>
        </p:txBody>
      </p:sp>
    </p:spTree>
    <p:extLst>
      <p:ext uri="{BB962C8B-B14F-4D97-AF65-F5344CB8AC3E}">
        <p14:creationId xmlns:p14="http://schemas.microsoft.com/office/powerpoint/2010/main" val="17880024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pPr>
              <a:defRPr/>
            </a:pPr>
            <a:fld id="{EE9B9846-E3C1-49FD-9C3F-7BA6BC85C2B2}" type="datetimeFigureOut">
              <a:rPr lang="ru-RU" smtClean="0"/>
              <a:pPr>
                <a:defRPr/>
              </a:pPr>
              <a:t>01.10.2023</a:t>
            </a:fld>
            <a:endParaRPr lang="ru-RU"/>
          </a:p>
        </p:txBody>
      </p:sp>
      <p:sp>
        <p:nvSpPr>
          <p:cNvPr id="5" name="Footer Placeholder 4"/>
          <p:cNvSpPr>
            <a:spLocks noGrp="1"/>
          </p:cNvSpPr>
          <p:nvPr>
            <p:ph type="ftr" sz="quarter" idx="11"/>
          </p:nvPr>
        </p:nvSpPr>
        <p:spPr/>
        <p:txBody>
          <a:bodyPr/>
          <a:lstStyle/>
          <a:p>
            <a:pPr>
              <a:defRPr/>
            </a:pPr>
            <a:endParaRPr lang="ru-RU"/>
          </a:p>
        </p:txBody>
      </p:sp>
      <p:sp>
        <p:nvSpPr>
          <p:cNvPr id="6" name="Slide Number Placeholder 5"/>
          <p:cNvSpPr>
            <a:spLocks noGrp="1"/>
          </p:cNvSpPr>
          <p:nvPr>
            <p:ph type="sldNum" sz="quarter" idx="12"/>
          </p:nvPr>
        </p:nvSpPr>
        <p:spPr/>
        <p:txBody>
          <a:bodyPr/>
          <a:lstStyle/>
          <a:p>
            <a:pPr>
              <a:defRPr/>
            </a:pPr>
            <a:fld id="{753A75FA-1AE6-445D-9CE7-F0245941AEF7}" type="slidenum">
              <a:rPr lang="ru-RU" smtClean="0"/>
              <a:pPr>
                <a:defRPr/>
              </a:pPr>
              <a:t>‹#›</a:t>
            </a:fld>
            <a:endParaRPr lang="ru-RU"/>
          </a:p>
        </p:txBody>
      </p:sp>
    </p:spTree>
    <p:extLst>
      <p:ext uri="{BB962C8B-B14F-4D97-AF65-F5344CB8AC3E}">
        <p14:creationId xmlns:p14="http://schemas.microsoft.com/office/powerpoint/2010/main" val="14554643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ru-RU" smtClean="0"/>
              <a:t>Образец заголовка</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pPr>
              <a:defRPr/>
            </a:pPr>
            <a:fld id="{5E7ECFEE-590D-47E7-ABCA-3C3B1974E9F9}" type="datetimeFigureOut">
              <a:rPr lang="ru-RU" smtClean="0"/>
              <a:pPr>
                <a:defRPr/>
              </a:pPr>
              <a:t>01.10.2023</a:t>
            </a:fld>
            <a:endParaRPr lang="ru-RU"/>
          </a:p>
        </p:txBody>
      </p:sp>
      <p:sp>
        <p:nvSpPr>
          <p:cNvPr id="5" name="Footer Placeholder 4"/>
          <p:cNvSpPr>
            <a:spLocks noGrp="1"/>
          </p:cNvSpPr>
          <p:nvPr>
            <p:ph type="ftr" sz="quarter" idx="11"/>
          </p:nvPr>
        </p:nvSpPr>
        <p:spPr/>
        <p:txBody>
          <a:bodyPr/>
          <a:lstStyle/>
          <a:p>
            <a:pPr>
              <a:defRPr/>
            </a:pPr>
            <a:endParaRPr lang="ru-RU"/>
          </a:p>
        </p:txBody>
      </p:sp>
      <p:sp>
        <p:nvSpPr>
          <p:cNvPr id="6" name="Slide Number Placeholder 5"/>
          <p:cNvSpPr>
            <a:spLocks noGrp="1"/>
          </p:cNvSpPr>
          <p:nvPr>
            <p:ph type="sldNum" sz="quarter" idx="12"/>
          </p:nvPr>
        </p:nvSpPr>
        <p:spPr/>
        <p:txBody>
          <a:bodyPr/>
          <a:lstStyle/>
          <a:p>
            <a:pPr>
              <a:defRPr/>
            </a:pPr>
            <a:fld id="{BCB318B1-39F4-402C-A618-4AF27C01E8A6}" type="slidenum">
              <a:rPr lang="ru-RU" smtClean="0"/>
              <a:pPr>
                <a:defRPr/>
              </a:pPr>
              <a:t>‹#›</a:t>
            </a:fld>
            <a:endParaRPr lang="ru-RU"/>
          </a:p>
        </p:txBody>
      </p:sp>
    </p:spTree>
    <p:extLst>
      <p:ext uri="{BB962C8B-B14F-4D97-AF65-F5344CB8AC3E}">
        <p14:creationId xmlns:p14="http://schemas.microsoft.com/office/powerpoint/2010/main" val="28520767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pPr>
              <a:defRPr/>
            </a:pPr>
            <a:fld id="{12631D5A-5AD1-43FA-B66C-FC8DB3A3ECED}" type="datetimeFigureOut">
              <a:rPr lang="ru-RU" smtClean="0"/>
              <a:pPr>
                <a:defRPr/>
              </a:pPr>
              <a:t>01.10.2023</a:t>
            </a:fld>
            <a:endParaRPr lang="ru-RU"/>
          </a:p>
        </p:txBody>
      </p:sp>
      <p:sp>
        <p:nvSpPr>
          <p:cNvPr id="6" name="Footer Placeholder 5"/>
          <p:cNvSpPr>
            <a:spLocks noGrp="1"/>
          </p:cNvSpPr>
          <p:nvPr>
            <p:ph type="ftr" sz="quarter" idx="11"/>
          </p:nvPr>
        </p:nvSpPr>
        <p:spPr/>
        <p:txBody>
          <a:bodyPr/>
          <a:lstStyle/>
          <a:p>
            <a:pPr>
              <a:defRPr/>
            </a:pPr>
            <a:endParaRPr lang="ru-RU"/>
          </a:p>
        </p:txBody>
      </p:sp>
      <p:sp>
        <p:nvSpPr>
          <p:cNvPr id="7" name="Slide Number Placeholder 6"/>
          <p:cNvSpPr>
            <a:spLocks noGrp="1"/>
          </p:cNvSpPr>
          <p:nvPr>
            <p:ph type="sldNum" sz="quarter" idx="12"/>
          </p:nvPr>
        </p:nvSpPr>
        <p:spPr/>
        <p:txBody>
          <a:bodyPr/>
          <a:lstStyle/>
          <a:p>
            <a:pPr>
              <a:defRPr/>
            </a:pPr>
            <a:fld id="{AA42962F-FE79-4332-81B0-212573FCA650}" type="slidenum">
              <a:rPr lang="ru-RU" smtClean="0"/>
              <a:pPr>
                <a:defRPr/>
              </a:pPr>
              <a:t>‹#›</a:t>
            </a:fld>
            <a:endParaRPr lang="ru-RU"/>
          </a:p>
        </p:txBody>
      </p:sp>
    </p:spTree>
    <p:extLst>
      <p:ext uri="{BB962C8B-B14F-4D97-AF65-F5344CB8AC3E}">
        <p14:creationId xmlns:p14="http://schemas.microsoft.com/office/powerpoint/2010/main" val="3650743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ru-RU" smtClean="0"/>
              <a:t>Образец заголовка</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629842" y="2505075"/>
            <a:ext cx="3868340"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4629150" y="2505075"/>
            <a:ext cx="3887391"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pPr>
              <a:defRPr/>
            </a:pPr>
            <a:fld id="{C56A577E-C044-4DA1-9061-CA7262A96DDD}" type="datetimeFigureOut">
              <a:rPr lang="ru-RU" smtClean="0"/>
              <a:pPr>
                <a:defRPr/>
              </a:pPr>
              <a:t>01.10.2023</a:t>
            </a:fld>
            <a:endParaRPr lang="ru-RU"/>
          </a:p>
        </p:txBody>
      </p:sp>
      <p:sp>
        <p:nvSpPr>
          <p:cNvPr id="8" name="Footer Placeholder 7"/>
          <p:cNvSpPr>
            <a:spLocks noGrp="1"/>
          </p:cNvSpPr>
          <p:nvPr>
            <p:ph type="ftr" sz="quarter" idx="11"/>
          </p:nvPr>
        </p:nvSpPr>
        <p:spPr/>
        <p:txBody>
          <a:bodyPr/>
          <a:lstStyle/>
          <a:p>
            <a:pPr>
              <a:defRPr/>
            </a:pPr>
            <a:endParaRPr lang="ru-RU"/>
          </a:p>
        </p:txBody>
      </p:sp>
      <p:sp>
        <p:nvSpPr>
          <p:cNvPr id="9" name="Slide Number Placeholder 8"/>
          <p:cNvSpPr>
            <a:spLocks noGrp="1"/>
          </p:cNvSpPr>
          <p:nvPr>
            <p:ph type="sldNum" sz="quarter" idx="12"/>
          </p:nvPr>
        </p:nvSpPr>
        <p:spPr/>
        <p:txBody>
          <a:bodyPr/>
          <a:lstStyle/>
          <a:p>
            <a:pPr>
              <a:defRPr/>
            </a:pPr>
            <a:fld id="{057D2AB7-1ACE-4864-99D3-6A2874C76F35}" type="slidenum">
              <a:rPr lang="ru-RU" smtClean="0"/>
              <a:pPr>
                <a:defRPr/>
              </a:pPr>
              <a:t>‹#›</a:t>
            </a:fld>
            <a:endParaRPr lang="ru-RU"/>
          </a:p>
        </p:txBody>
      </p:sp>
    </p:spTree>
    <p:extLst>
      <p:ext uri="{BB962C8B-B14F-4D97-AF65-F5344CB8AC3E}">
        <p14:creationId xmlns:p14="http://schemas.microsoft.com/office/powerpoint/2010/main" val="21710971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pPr>
              <a:defRPr/>
            </a:pPr>
            <a:fld id="{B7218DF9-8936-49DE-9376-AC9F67E90D5A}" type="datetimeFigureOut">
              <a:rPr lang="ru-RU" smtClean="0"/>
              <a:pPr>
                <a:defRPr/>
              </a:pPr>
              <a:t>01.10.2023</a:t>
            </a:fld>
            <a:endParaRPr lang="ru-RU"/>
          </a:p>
        </p:txBody>
      </p:sp>
      <p:sp>
        <p:nvSpPr>
          <p:cNvPr id="4" name="Footer Placeholder 3"/>
          <p:cNvSpPr>
            <a:spLocks noGrp="1"/>
          </p:cNvSpPr>
          <p:nvPr>
            <p:ph type="ftr" sz="quarter" idx="11"/>
          </p:nvPr>
        </p:nvSpPr>
        <p:spPr/>
        <p:txBody>
          <a:bodyPr/>
          <a:lstStyle/>
          <a:p>
            <a:pPr>
              <a:defRPr/>
            </a:pPr>
            <a:endParaRPr lang="ru-RU"/>
          </a:p>
        </p:txBody>
      </p:sp>
      <p:sp>
        <p:nvSpPr>
          <p:cNvPr id="5" name="Slide Number Placeholder 4"/>
          <p:cNvSpPr>
            <a:spLocks noGrp="1"/>
          </p:cNvSpPr>
          <p:nvPr>
            <p:ph type="sldNum" sz="quarter" idx="12"/>
          </p:nvPr>
        </p:nvSpPr>
        <p:spPr/>
        <p:txBody>
          <a:bodyPr/>
          <a:lstStyle/>
          <a:p>
            <a:pPr>
              <a:defRPr/>
            </a:pPr>
            <a:fld id="{AA35E591-C8AF-42A8-81C0-3AF1270BE2AA}" type="slidenum">
              <a:rPr lang="ru-RU" smtClean="0"/>
              <a:pPr>
                <a:defRPr/>
              </a:pPr>
              <a:t>‹#›</a:t>
            </a:fld>
            <a:endParaRPr lang="ru-RU"/>
          </a:p>
        </p:txBody>
      </p:sp>
    </p:spTree>
    <p:extLst>
      <p:ext uri="{BB962C8B-B14F-4D97-AF65-F5344CB8AC3E}">
        <p14:creationId xmlns:p14="http://schemas.microsoft.com/office/powerpoint/2010/main" val="23910732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A062EE7B-715F-4A82-B880-1A4A1AA60152}" type="datetimeFigureOut">
              <a:rPr lang="ru-RU" smtClean="0"/>
              <a:pPr>
                <a:defRPr/>
              </a:pPr>
              <a:t>01.10.2023</a:t>
            </a:fld>
            <a:endParaRPr lang="ru-RU"/>
          </a:p>
        </p:txBody>
      </p:sp>
      <p:sp>
        <p:nvSpPr>
          <p:cNvPr id="3" name="Footer Placeholder 2"/>
          <p:cNvSpPr>
            <a:spLocks noGrp="1"/>
          </p:cNvSpPr>
          <p:nvPr>
            <p:ph type="ftr" sz="quarter" idx="11"/>
          </p:nvPr>
        </p:nvSpPr>
        <p:spPr/>
        <p:txBody>
          <a:bodyPr/>
          <a:lstStyle/>
          <a:p>
            <a:pPr>
              <a:defRPr/>
            </a:pPr>
            <a:endParaRPr lang="ru-RU"/>
          </a:p>
        </p:txBody>
      </p:sp>
      <p:sp>
        <p:nvSpPr>
          <p:cNvPr id="4" name="Slide Number Placeholder 3"/>
          <p:cNvSpPr>
            <a:spLocks noGrp="1"/>
          </p:cNvSpPr>
          <p:nvPr>
            <p:ph type="sldNum" sz="quarter" idx="12"/>
          </p:nvPr>
        </p:nvSpPr>
        <p:spPr/>
        <p:txBody>
          <a:bodyPr/>
          <a:lstStyle/>
          <a:p>
            <a:pPr>
              <a:defRPr/>
            </a:pPr>
            <a:fld id="{1C913CA3-5BBD-43AC-A377-13238726D3A0}" type="slidenum">
              <a:rPr lang="ru-RU" smtClean="0"/>
              <a:pPr>
                <a:defRPr/>
              </a:pPr>
              <a:t>‹#›</a:t>
            </a:fld>
            <a:endParaRPr lang="ru-RU"/>
          </a:p>
        </p:txBody>
      </p:sp>
    </p:spTree>
    <p:extLst>
      <p:ext uri="{BB962C8B-B14F-4D97-AF65-F5344CB8AC3E}">
        <p14:creationId xmlns:p14="http://schemas.microsoft.com/office/powerpoint/2010/main" val="32461370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ru-RU" smtClean="0"/>
              <a:t>Образец заголовка</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Date Placeholder 4"/>
          <p:cNvSpPr>
            <a:spLocks noGrp="1"/>
          </p:cNvSpPr>
          <p:nvPr>
            <p:ph type="dt" sz="half" idx="10"/>
          </p:nvPr>
        </p:nvSpPr>
        <p:spPr/>
        <p:txBody>
          <a:bodyPr/>
          <a:lstStyle/>
          <a:p>
            <a:pPr>
              <a:defRPr/>
            </a:pPr>
            <a:fld id="{A23DE7E7-9372-4FA5-B5B8-5A67065CFC02}" type="datetimeFigureOut">
              <a:rPr lang="ru-RU" smtClean="0"/>
              <a:pPr>
                <a:defRPr/>
              </a:pPr>
              <a:t>01.10.2023</a:t>
            </a:fld>
            <a:endParaRPr lang="ru-RU"/>
          </a:p>
        </p:txBody>
      </p:sp>
      <p:sp>
        <p:nvSpPr>
          <p:cNvPr id="6" name="Footer Placeholder 5"/>
          <p:cNvSpPr>
            <a:spLocks noGrp="1"/>
          </p:cNvSpPr>
          <p:nvPr>
            <p:ph type="ftr" sz="quarter" idx="11"/>
          </p:nvPr>
        </p:nvSpPr>
        <p:spPr/>
        <p:txBody>
          <a:bodyPr/>
          <a:lstStyle/>
          <a:p>
            <a:pPr>
              <a:defRPr/>
            </a:pPr>
            <a:endParaRPr lang="ru-RU"/>
          </a:p>
        </p:txBody>
      </p:sp>
      <p:sp>
        <p:nvSpPr>
          <p:cNvPr id="7" name="Slide Number Placeholder 6"/>
          <p:cNvSpPr>
            <a:spLocks noGrp="1"/>
          </p:cNvSpPr>
          <p:nvPr>
            <p:ph type="sldNum" sz="quarter" idx="12"/>
          </p:nvPr>
        </p:nvSpPr>
        <p:spPr/>
        <p:txBody>
          <a:bodyPr/>
          <a:lstStyle/>
          <a:p>
            <a:pPr>
              <a:defRPr/>
            </a:pPr>
            <a:fld id="{D492B478-E67D-414F-9518-75651DE1076C}" type="slidenum">
              <a:rPr lang="ru-RU" smtClean="0"/>
              <a:pPr>
                <a:defRPr/>
              </a:pPr>
              <a:t>‹#›</a:t>
            </a:fld>
            <a:endParaRPr lang="ru-RU"/>
          </a:p>
        </p:txBody>
      </p:sp>
    </p:spTree>
    <p:extLst>
      <p:ext uri="{BB962C8B-B14F-4D97-AF65-F5344CB8AC3E}">
        <p14:creationId xmlns:p14="http://schemas.microsoft.com/office/powerpoint/2010/main" val="17488783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Date Placeholder 4"/>
          <p:cNvSpPr>
            <a:spLocks noGrp="1"/>
          </p:cNvSpPr>
          <p:nvPr>
            <p:ph type="dt" sz="half" idx="10"/>
          </p:nvPr>
        </p:nvSpPr>
        <p:spPr/>
        <p:txBody>
          <a:bodyPr/>
          <a:lstStyle/>
          <a:p>
            <a:pPr>
              <a:defRPr/>
            </a:pPr>
            <a:fld id="{6951609A-CA4E-4123-B469-F858DD9D6548}" type="datetimeFigureOut">
              <a:rPr lang="ru-RU" smtClean="0"/>
              <a:pPr>
                <a:defRPr/>
              </a:pPr>
              <a:t>01.10.2023</a:t>
            </a:fld>
            <a:endParaRPr lang="ru-RU"/>
          </a:p>
        </p:txBody>
      </p:sp>
      <p:sp>
        <p:nvSpPr>
          <p:cNvPr id="6" name="Footer Placeholder 5"/>
          <p:cNvSpPr>
            <a:spLocks noGrp="1"/>
          </p:cNvSpPr>
          <p:nvPr>
            <p:ph type="ftr" sz="quarter" idx="11"/>
          </p:nvPr>
        </p:nvSpPr>
        <p:spPr/>
        <p:txBody>
          <a:bodyPr/>
          <a:lstStyle/>
          <a:p>
            <a:pPr>
              <a:defRPr/>
            </a:pPr>
            <a:endParaRPr lang="ru-RU"/>
          </a:p>
        </p:txBody>
      </p:sp>
      <p:sp>
        <p:nvSpPr>
          <p:cNvPr id="7" name="Slide Number Placeholder 6"/>
          <p:cNvSpPr>
            <a:spLocks noGrp="1"/>
          </p:cNvSpPr>
          <p:nvPr>
            <p:ph type="sldNum" sz="quarter" idx="12"/>
          </p:nvPr>
        </p:nvSpPr>
        <p:spPr/>
        <p:txBody>
          <a:bodyPr/>
          <a:lstStyle/>
          <a:p>
            <a:pPr>
              <a:defRPr/>
            </a:pPr>
            <a:fld id="{53544A94-C3E9-4FFE-977E-70431016ABBA}" type="slidenum">
              <a:rPr lang="ru-RU" smtClean="0"/>
              <a:pPr>
                <a:defRPr/>
              </a:pPr>
              <a:t>‹#›</a:t>
            </a:fld>
            <a:endParaRPr lang="ru-RU"/>
          </a:p>
        </p:txBody>
      </p:sp>
    </p:spTree>
    <p:extLst>
      <p:ext uri="{BB962C8B-B14F-4D97-AF65-F5344CB8AC3E}">
        <p14:creationId xmlns:p14="http://schemas.microsoft.com/office/powerpoint/2010/main" val="21672765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6"/>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fld id="{6931E491-6E99-4CB8-925E-6EDB8547DAD1}" type="datetimeFigureOut">
              <a:rPr lang="ru-RU" smtClean="0"/>
              <a:pPr>
                <a:defRPr/>
              </a:pPr>
              <a:t>01.10.2023</a:t>
            </a:fld>
            <a:endParaRPr lang="ru-RU"/>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ru-RU"/>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98BC6787-A64F-4CDA-A936-B23E52580D78}" type="slidenum">
              <a:rPr lang="ru-RU" smtClean="0"/>
              <a:pPr>
                <a:defRPr/>
              </a:pPr>
              <a:t>‹#›</a:t>
            </a:fld>
            <a:endParaRPr lang="ru-RU"/>
          </a:p>
        </p:txBody>
      </p:sp>
    </p:spTree>
    <p:extLst>
      <p:ext uri="{BB962C8B-B14F-4D97-AF65-F5344CB8AC3E}">
        <p14:creationId xmlns:p14="http://schemas.microsoft.com/office/powerpoint/2010/main" val="2857459615"/>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467271"/>
            <a:ext cx="7772400" cy="474425"/>
          </a:xfrm>
        </p:spPr>
        <p:txBody>
          <a:bodyPr>
            <a:normAutofit fontScale="90000"/>
          </a:bodyPr>
          <a:lstStyle/>
          <a:p>
            <a:r>
              <a:rPr lang="uk-UA" sz="1800" b="1" cap="all" dirty="0" smtClean="0">
                <a:solidFill>
                  <a:srgbClr val="210C78"/>
                </a:solidFill>
                <a:latin typeface="Times New Roman" pitchFamily="18" charset="0"/>
                <a:cs typeface="Times New Roman" pitchFamily="18" charset="0"/>
              </a:rPr>
              <a:t>Запорізькій національний університет</a:t>
            </a:r>
            <a:br>
              <a:rPr lang="uk-UA" sz="1800" b="1" cap="all" dirty="0" smtClean="0">
                <a:solidFill>
                  <a:srgbClr val="210C78"/>
                </a:solidFill>
                <a:latin typeface="Times New Roman" pitchFamily="18" charset="0"/>
                <a:cs typeface="Times New Roman" pitchFamily="18" charset="0"/>
              </a:rPr>
            </a:br>
            <a:r>
              <a:rPr lang="uk-UA" sz="1800" b="1" cap="all" dirty="0" smtClean="0">
                <a:solidFill>
                  <a:srgbClr val="210C78"/>
                </a:solidFill>
                <a:latin typeface="Times New Roman" pitchFamily="18" charset="0"/>
                <a:cs typeface="Times New Roman" pitchFamily="18" charset="0"/>
              </a:rPr>
              <a:t>кафедра цивільного права</a:t>
            </a:r>
            <a:r>
              <a:rPr lang="uk-UA" sz="1800" b="1" dirty="0" smtClean="0">
                <a:solidFill>
                  <a:srgbClr val="210C78"/>
                </a:solidFill>
                <a:latin typeface="Times New Roman" pitchFamily="18" charset="0"/>
                <a:cs typeface="Times New Roman" pitchFamily="18" charset="0"/>
              </a:rPr>
              <a:t/>
            </a:r>
            <a:br>
              <a:rPr lang="uk-UA" sz="1800" b="1" dirty="0" smtClean="0">
                <a:solidFill>
                  <a:srgbClr val="210C78"/>
                </a:solidFill>
                <a:latin typeface="Times New Roman" pitchFamily="18" charset="0"/>
                <a:cs typeface="Times New Roman" pitchFamily="18" charset="0"/>
              </a:rPr>
            </a:br>
            <a:endParaRPr lang="ru-RU" sz="1800" b="1" dirty="0">
              <a:solidFill>
                <a:srgbClr val="210C78"/>
              </a:solidFill>
              <a:latin typeface="Times New Roman" pitchFamily="18" charset="0"/>
              <a:cs typeface="Times New Roman" pitchFamily="18" charset="0"/>
            </a:endParaRPr>
          </a:p>
        </p:txBody>
      </p:sp>
      <p:sp>
        <p:nvSpPr>
          <p:cNvPr id="3" name="Подзаголовок 2"/>
          <p:cNvSpPr>
            <a:spLocks noGrp="1"/>
          </p:cNvSpPr>
          <p:nvPr>
            <p:ph type="subTitle" idx="1"/>
          </p:nvPr>
        </p:nvSpPr>
        <p:spPr>
          <a:xfrm>
            <a:off x="1156648" y="2346443"/>
            <a:ext cx="6858000" cy="3986117"/>
          </a:xfrm>
        </p:spPr>
        <p:txBody>
          <a:bodyPr>
            <a:normAutofit fontScale="85000" lnSpcReduction="20000"/>
          </a:bodyPr>
          <a:lstStyle/>
          <a:p>
            <a:r>
              <a:rPr lang="ru-RU" sz="3900" b="1" cap="all" dirty="0" err="1">
                <a:solidFill>
                  <a:srgbClr val="210C78"/>
                </a:solidFill>
                <a:latin typeface="Times New Roman" pitchFamily="18" charset="0"/>
                <a:cs typeface="Times New Roman" pitchFamily="18" charset="0"/>
              </a:rPr>
              <a:t>Дисциплінарно-статутні</a:t>
            </a:r>
            <a:r>
              <a:rPr lang="ru-RU" sz="3900" b="1" cap="all" dirty="0">
                <a:solidFill>
                  <a:srgbClr val="210C78"/>
                </a:solidFill>
                <a:latin typeface="Times New Roman" pitchFamily="18" charset="0"/>
                <a:cs typeface="Times New Roman" pitchFamily="18" charset="0"/>
              </a:rPr>
              <a:t> </a:t>
            </a:r>
            <a:r>
              <a:rPr lang="ru-RU" sz="3900" b="1" cap="all" dirty="0" err="1">
                <a:solidFill>
                  <a:srgbClr val="210C78"/>
                </a:solidFill>
                <a:latin typeface="Times New Roman" pitchFamily="18" charset="0"/>
                <a:cs typeface="Times New Roman" pitchFamily="18" charset="0"/>
              </a:rPr>
              <a:t>відносини</a:t>
            </a:r>
            <a:r>
              <a:rPr lang="ru-RU" sz="3900" b="1" cap="all" dirty="0">
                <a:solidFill>
                  <a:srgbClr val="210C78"/>
                </a:solidFill>
                <a:latin typeface="Times New Roman" pitchFamily="18" charset="0"/>
                <a:cs typeface="Times New Roman" pitchFamily="18" charset="0"/>
              </a:rPr>
              <a:t> в </a:t>
            </a:r>
            <a:r>
              <a:rPr lang="ru-RU" sz="3900" b="1" cap="all" dirty="0" err="1">
                <a:solidFill>
                  <a:srgbClr val="210C78"/>
                </a:solidFill>
                <a:latin typeface="Times New Roman" pitchFamily="18" charset="0"/>
                <a:cs typeface="Times New Roman" pitchFamily="18" charset="0"/>
              </a:rPr>
              <a:t>діяльності</a:t>
            </a:r>
            <a:r>
              <a:rPr lang="ru-RU" sz="3900" b="1" cap="all" dirty="0">
                <a:solidFill>
                  <a:srgbClr val="210C78"/>
                </a:solidFill>
                <a:latin typeface="Times New Roman" pitchFamily="18" charset="0"/>
                <a:cs typeface="Times New Roman" pitchFamily="18" charset="0"/>
              </a:rPr>
              <a:t> </a:t>
            </a:r>
            <a:r>
              <a:rPr lang="ru-RU" sz="3900" b="1" cap="all" dirty="0" err="1">
                <a:solidFill>
                  <a:srgbClr val="210C78"/>
                </a:solidFill>
                <a:latin typeface="Times New Roman" pitchFamily="18" charset="0"/>
                <a:cs typeface="Times New Roman" pitchFamily="18" charset="0"/>
              </a:rPr>
              <a:t>суб’єктів</a:t>
            </a:r>
            <a:r>
              <a:rPr lang="ru-RU" sz="3900" b="1" cap="all" dirty="0">
                <a:solidFill>
                  <a:srgbClr val="210C78"/>
                </a:solidFill>
                <a:latin typeface="Times New Roman" pitchFamily="18" charset="0"/>
                <a:cs typeface="Times New Roman" pitchFamily="18" charset="0"/>
              </a:rPr>
              <a:t> </a:t>
            </a:r>
            <a:r>
              <a:rPr lang="ru-RU" sz="3900" b="1" cap="all" dirty="0" err="1">
                <a:solidFill>
                  <a:srgbClr val="210C78"/>
                </a:solidFill>
                <a:latin typeface="Times New Roman" pitchFamily="18" charset="0"/>
                <a:cs typeface="Times New Roman" pitchFamily="18" charset="0"/>
              </a:rPr>
              <a:t>правоохоронної</a:t>
            </a:r>
            <a:r>
              <a:rPr lang="ru-RU" sz="3900" b="1" cap="all" dirty="0">
                <a:solidFill>
                  <a:srgbClr val="210C78"/>
                </a:solidFill>
                <a:latin typeface="Times New Roman" pitchFamily="18" charset="0"/>
                <a:cs typeface="Times New Roman" pitchFamily="18" charset="0"/>
              </a:rPr>
              <a:t> </a:t>
            </a:r>
            <a:r>
              <a:rPr lang="ru-RU" sz="3900" b="1" cap="all" dirty="0" err="1">
                <a:solidFill>
                  <a:srgbClr val="210C78"/>
                </a:solidFill>
                <a:latin typeface="Times New Roman" pitchFamily="18" charset="0"/>
                <a:cs typeface="Times New Roman" pitchFamily="18" charset="0"/>
              </a:rPr>
              <a:t>діяльності</a:t>
            </a:r>
            <a:endParaRPr lang="uk-UA" b="1" dirty="0" smtClean="0">
              <a:solidFill>
                <a:srgbClr val="210C78"/>
              </a:solidFill>
              <a:latin typeface="Times New Roman" pitchFamily="18" charset="0"/>
              <a:cs typeface="Times New Roman" pitchFamily="18" charset="0"/>
            </a:endParaRPr>
          </a:p>
          <a:p>
            <a:endParaRPr lang="uk-UA" b="1" dirty="0" smtClean="0">
              <a:solidFill>
                <a:srgbClr val="210C78"/>
              </a:solidFill>
              <a:latin typeface="Times New Roman" pitchFamily="18" charset="0"/>
              <a:cs typeface="Times New Roman" pitchFamily="18" charset="0"/>
            </a:endParaRPr>
          </a:p>
          <a:p>
            <a:endParaRPr lang="uk-UA" b="1" dirty="0" smtClean="0">
              <a:solidFill>
                <a:srgbClr val="210C78"/>
              </a:solidFill>
              <a:latin typeface="Times New Roman" pitchFamily="18" charset="0"/>
              <a:cs typeface="Times New Roman" pitchFamily="18" charset="0"/>
            </a:endParaRPr>
          </a:p>
          <a:p>
            <a:pPr algn="r"/>
            <a:r>
              <a:rPr lang="uk-UA" b="1" dirty="0" smtClean="0">
                <a:solidFill>
                  <a:srgbClr val="210C78"/>
                </a:solidFill>
                <a:latin typeface="Times New Roman" pitchFamily="18" charset="0"/>
                <a:cs typeface="Times New Roman" pitchFamily="18" charset="0"/>
              </a:rPr>
              <a:t>Презентація курсу</a:t>
            </a:r>
          </a:p>
          <a:p>
            <a:endParaRPr lang="uk-UA" b="1" dirty="0" smtClean="0">
              <a:solidFill>
                <a:srgbClr val="210C78"/>
              </a:solidFill>
              <a:latin typeface="Times New Roman" pitchFamily="18" charset="0"/>
              <a:cs typeface="Times New Roman" pitchFamily="18" charset="0"/>
            </a:endParaRPr>
          </a:p>
          <a:p>
            <a:endParaRPr lang="uk-UA" b="1" dirty="0" smtClean="0">
              <a:solidFill>
                <a:srgbClr val="210C78"/>
              </a:solidFill>
              <a:latin typeface="Times New Roman" pitchFamily="18" charset="0"/>
              <a:cs typeface="Times New Roman" pitchFamily="18" charset="0"/>
            </a:endParaRPr>
          </a:p>
          <a:p>
            <a:endParaRPr lang="uk-UA" b="1" dirty="0" smtClean="0">
              <a:solidFill>
                <a:srgbClr val="210C78"/>
              </a:solidFill>
              <a:latin typeface="Times New Roman" pitchFamily="18" charset="0"/>
              <a:cs typeface="Times New Roman" pitchFamily="18" charset="0"/>
            </a:endParaRPr>
          </a:p>
          <a:p>
            <a:r>
              <a:rPr lang="uk-UA" b="1" dirty="0" smtClean="0">
                <a:solidFill>
                  <a:srgbClr val="210C78"/>
                </a:solidFill>
                <a:latin typeface="Times New Roman" pitchFamily="18" charset="0"/>
                <a:cs typeface="Times New Roman" pitchFamily="18" charset="0"/>
              </a:rPr>
              <a:t>Запоріжжя – 2023</a:t>
            </a:r>
            <a:r>
              <a:rPr lang="ru-RU" b="1" dirty="0" smtClean="0">
                <a:solidFill>
                  <a:srgbClr val="210C78"/>
                </a:solidFill>
                <a:latin typeface="Times New Roman" pitchFamily="18" charset="0"/>
                <a:cs typeface="Times New Roman" pitchFamily="18" charset="0"/>
              </a:rPr>
              <a:t>    </a:t>
            </a:r>
            <a:r>
              <a:rPr lang="uk-UA" b="1" dirty="0" smtClean="0">
                <a:solidFill>
                  <a:srgbClr val="210C78"/>
                </a:solidFill>
                <a:latin typeface="Times New Roman" pitchFamily="18" charset="0"/>
                <a:cs typeface="Times New Roman" pitchFamily="18" charset="0"/>
              </a:rPr>
              <a:t> </a:t>
            </a:r>
            <a:endParaRPr lang="ru-RU" dirty="0">
              <a:solidFill>
                <a:srgbClr val="210C78"/>
              </a:solidFill>
              <a:latin typeface="Times New Roman" pitchFamily="18" charset="0"/>
              <a:cs typeface="Times New Roman" pitchFamily="18"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28650" y="2657950"/>
            <a:ext cx="7886700" cy="1325563"/>
          </a:xfrm>
        </p:spPr>
        <p:txBody>
          <a:bodyPr/>
          <a:lstStyle/>
          <a:p>
            <a:pPr algn="ctr"/>
            <a:r>
              <a:rPr lang="uk-UA" b="1" dirty="0" smtClean="0">
                <a:solidFill>
                  <a:srgbClr val="210C78"/>
                </a:solidFill>
                <a:latin typeface="Times New Roman" pitchFamily="18" charset="0"/>
                <a:cs typeface="Times New Roman" pitchFamily="18" charset="0"/>
              </a:rPr>
              <a:t>3. Принципи </a:t>
            </a:r>
            <a:r>
              <a:rPr lang="uk-UA" b="1" dirty="0">
                <a:solidFill>
                  <a:srgbClr val="210C78"/>
                </a:solidFill>
                <a:latin typeface="Times New Roman" pitchFamily="18" charset="0"/>
                <a:cs typeface="Times New Roman" pitchFamily="18" charset="0"/>
              </a:rPr>
              <a:t>ДСВДСПД</a:t>
            </a:r>
            <a:endParaRPr lang="ru-RU" b="1" dirty="0">
              <a:solidFill>
                <a:srgbClr val="210C78"/>
              </a:solidFill>
              <a:latin typeface="Times New Roman" pitchFamily="18" charset="0"/>
              <a:cs typeface="Times New Roman" pitchFamily="18"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Скругленный прямоугольник 8"/>
          <p:cNvSpPr/>
          <p:nvPr/>
        </p:nvSpPr>
        <p:spPr>
          <a:xfrm>
            <a:off x="829455" y="1168610"/>
            <a:ext cx="8150772" cy="400883"/>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lvl="0" algn="ctr"/>
            <a:r>
              <a:rPr lang="uk-UA" sz="1600" dirty="0" smtClean="0">
                <a:solidFill>
                  <a:srgbClr val="210C78"/>
                </a:solidFill>
                <a:latin typeface="Times New Roman" pitchFamily="18" charset="0"/>
                <a:cs typeface="Times New Roman" pitchFamily="18" charset="0"/>
              </a:rPr>
              <a:t>ПРИНЦИП ГУМАНІЗМУ;</a:t>
            </a:r>
            <a:endParaRPr lang="ru-RU" sz="1600" dirty="0">
              <a:solidFill>
                <a:srgbClr val="210C78"/>
              </a:solidFill>
              <a:latin typeface="Times New Roman" pitchFamily="18" charset="0"/>
              <a:cs typeface="Times New Roman" pitchFamily="18" charset="0"/>
            </a:endParaRPr>
          </a:p>
        </p:txBody>
      </p:sp>
      <p:cxnSp>
        <p:nvCxnSpPr>
          <p:cNvPr id="15" name="Прямая соединительная линия 14"/>
          <p:cNvCxnSpPr/>
          <p:nvPr/>
        </p:nvCxnSpPr>
        <p:spPr>
          <a:xfrm>
            <a:off x="450850" y="774628"/>
            <a:ext cx="13174" cy="5789945"/>
          </a:xfrm>
          <a:prstGeom prst="line">
            <a:avLst/>
          </a:prstGeom>
        </p:spPr>
        <p:style>
          <a:lnRef idx="3">
            <a:schemeClr val="accent5"/>
          </a:lnRef>
          <a:fillRef idx="0">
            <a:schemeClr val="accent5"/>
          </a:fillRef>
          <a:effectRef idx="2">
            <a:schemeClr val="accent5"/>
          </a:effectRef>
          <a:fontRef idx="minor">
            <a:schemeClr val="tx1"/>
          </a:fontRef>
        </p:style>
      </p:cxnSp>
      <p:sp>
        <p:nvSpPr>
          <p:cNvPr id="19" name="Стрелка вправо 18"/>
          <p:cNvSpPr/>
          <p:nvPr/>
        </p:nvSpPr>
        <p:spPr>
          <a:xfrm>
            <a:off x="447707" y="5035476"/>
            <a:ext cx="394139" cy="394138"/>
          </a:xfrm>
          <a:prstGeom prs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uk-UA" sz="1600" dirty="0">
              <a:solidFill>
                <a:srgbClr val="210C78"/>
              </a:solidFill>
              <a:latin typeface="Times New Roman" pitchFamily="18" charset="0"/>
              <a:cs typeface="Times New Roman" pitchFamily="18" charset="0"/>
            </a:endParaRPr>
          </a:p>
        </p:txBody>
      </p:sp>
      <p:sp>
        <p:nvSpPr>
          <p:cNvPr id="23" name="Стрелка вправо 22"/>
          <p:cNvSpPr/>
          <p:nvPr/>
        </p:nvSpPr>
        <p:spPr>
          <a:xfrm>
            <a:off x="477122" y="1199749"/>
            <a:ext cx="394139" cy="394138"/>
          </a:xfrm>
          <a:prstGeom prs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uk-UA" sz="1600" dirty="0">
              <a:solidFill>
                <a:srgbClr val="210C78"/>
              </a:solidFill>
              <a:latin typeface="Times New Roman" pitchFamily="18" charset="0"/>
              <a:cs typeface="Times New Roman" pitchFamily="18" charset="0"/>
            </a:endParaRPr>
          </a:p>
        </p:txBody>
      </p:sp>
      <p:sp>
        <p:nvSpPr>
          <p:cNvPr id="17" name="Скругленный прямоугольник 16"/>
          <p:cNvSpPr/>
          <p:nvPr/>
        </p:nvSpPr>
        <p:spPr>
          <a:xfrm>
            <a:off x="374372" y="0"/>
            <a:ext cx="8592207" cy="859809"/>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just"/>
            <a:r>
              <a:rPr lang="uk-UA" sz="1600" b="1" dirty="0" smtClean="0">
                <a:solidFill>
                  <a:srgbClr val="210C78"/>
                </a:solidFill>
                <a:latin typeface="Times New Roman" pitchFamily="18" charset="0"/>
                <a:cs typeface="Times New Roman" pitchFamily="18" charset="0"/>
              </a:rPr>
              <a:t>Принципи </a:t>
            </a:r>
            <a:r>
              <a:rPr lang="uk-UA" sz="1600" b="1" dirty="0">
                <a:solidFill>
                  <a:srgbClr val="210C78"/>
                </a:solidFill>
                <a:latin typeface="Times New Roman" pitchFamily="18" charset="0"/>
                <a:cs typeface="Times New Roman" pitchFamily="18" charset="0"/>
              </a:rPr>
              <a:t>ДСВДСПД </a:t>
            </a:r>
            <a:r>
              <a:rPr lang="uk-UA" sz="1600" dirty="0" smtClean="0">
                <a:solidFill>
                  <a:srgbClr val="210C78"/>
                </a:solidFill>
                <a:latin typeface="Times New Roman" pitchFamily="18" charset="0"/>
                <a:cs typeface="Times New Roman" pitchFamily="18" charset="0"/>
              </a:rPr>
              <a:t>– вихідні незаперечні вимоги, що пред’являються до професійної діяльності юриста, які виконують функцію соціальних орієнтирів його поведінки в різноманітних ситуаціях. </a:t>
            </a:r>
            <a:endParaRPr lang="ru-RU" sz="1600" dirty="0">
              <a:solidFill>
                <a:srgbClr val="210C78"/>
              </a:solidFill>
              <a:latin typeface="Times New Roman" pitchFamily="18" charset="0"/>
              <a:cs typeface="Times New Roman" pitchFamily="18" charset="0"/>
            </a:endParaRPr>
          </a:p>
        </p:txBody>
      </p:sp>
      <p:sp>
        <p:nvSpPr>
          <p:cNvPr id="10" name="Скругленный прямоугольник 9"/>
          <p:cNvSpPr/>
          <p:nvPr/>
        </p:nvSpPr>
        <p:spPr>
          <a:xfrm>
            <a:off x="818082" y="1634909"/>
            <a:ext cx="8150772" cy="400883"/>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lvl="0" algn="ctr"/>
            <a:r>
              <a:rPr lang="uk-UA" sz="1600" dirty="0" smtClean="0">
                <a:solidFill>
                  <a:srgbClr val="210C78"/>
                </a:solidFill>
                <a:latin typeface="Times New Roman" pitchFamily="18" charset="0"/>
                <a:cs typeface="Times New Roman" pitchFamily="18" charset="0"/>
              </a:rPr>
              <a:t>ПРИНЦИП СПРАВЕДЛИВОСТІ;</a:t>
            </a:r>
            <a:endParaRPr lang="ru-RU" sz="1600" dirty="0">
              <a:solidFill>
                <a:srgbClr val="210C78"/>
              </a:solidFill>
              <a:latin typeface="Times New Roman" pitchFamily="18" charset="0"/>
              <a:cs typeface="Times New Roman" pitchFamily="18" charset="0"/>
            </a:endParaRPr>
          </a:p>
        </p:txBody>
      </p:sp>
      <p:sp>
        <p:nvSpPr>
          <p:cNvPr id="11" name="Скругленный прямоугольник 10"/>
          <p:cNvSpPr/>
          <p:nvPr/>
        </p:nvSpPr>
        <p:spPr>
          <a:xfrm>
            <a:off x="829455" y="2101208"/>
            <a:ext cx="8150772" cy="400883"/>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lvl="0" algn="ctr"/>
            <a:r>
              <a:rPr lang="uk-UA" sz="1600" dirty="0" smtClean="0">
                <a:solidFill>
                  <a:srgbClr val="210C78"/>
                </a:solidFill>
                <a:latin typeface="Times New Roman" pitchFamily="18" charset="0"/>
                <a:cs typeface="Times New Roman" pitchFamily="18" charset="0"/>
              </a:rPr>
              <a:t>ПРИНЦИП ІСТИННОСТІ;</a:t>
            </a:r>
            <a:endParaRPr lang="ru-RU" sz="1600" dirty="0">
              <a:solidFill>
                <a:srgbClr val="210C78"/>
              </a:solidFill>
              <a:latin typeface="Times New Roman" pitchFamily="18" charset="0"/>
              <a:cs typeface="Times New Roman" pitchFamily="18" charset="0"/>
            </a:endParaRPr>
          </a:p>
        </p:txBody>
      </p:sp>
      <p:sp>
        <p:nvSpPr>
          <p:cNvPr id="13" name="Скругленный прямоугольник 12"/>
          <p:cNvSpPr/>
          <p:nvPr/>
        </p:nvSpPr>
        <p:spPr>
          <a:xfrm>
            <a:off x="822631" y="2581153"/>
            <a:ext cx="8150772" cy="400883"/>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lvl="0" algn="ctr"/>
            <a:r>
              <a:rPr lang="uk-UA" sz="1600" dirty="0" smtClean="0">
                <a:solidFill>
                  <a:srgbClr val="210C78"/>
                </a:solidFill>
                <a:latin typeface="Times New Roman" pitchFamily="18" charset="0"/>
                <a:cs typeface="Times New Roman" pitchFamily="18" charset="0"/>
              </a:rPr>
              <a:t>ПРИНЦИП ПЛЮРАЛІЗМУ;</a:t>
            </a:r>
            <a:endParaRPr lang="ru-RU" sz="1600" dirty="0">
              <a:solidFill>
                <a:srgbClr val="210C78"/>
              </a:solidFill>
              <a:latin typeface="Times New Roman" pitchFamily="18" charset="0"/>
              <a:cs typeface="Times New Roman" pitchFamily="18" charset="0"/>
            </a:endParaRPr>
          </a:p>
        </p:txBody>
      </p:sp>
      <p:sp>
        <p:nvSpPr>
          <p:cNvPr id="14" name="Скругленный прямоугольник 13"/>
          <p:cNvSpPr/>
          <p:nvPr/>
        </p:nvSpPr>
        <p:spPr>
          <a:xfrm>
            <a:off x="797609" y="3088395"/>
            <a:ext cx="8150772" cy="400883"/>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lvl="0" algn="ctr"/>
            <a:r>
              <a:rPr lang="uk-UA" sz="1600" dirty="0" smtClean="0">
                <a:solidFill>
                  <a:srgbClr val="210C78"/>
                </a:solidFill>
                <a:latin typeface="Times New Roman" pitchFamily="18" charset="0"/>
                <a:cs typeface="Times New Roman" pitchFamily="18" charset="0"/>
              </a:rPr>
              <a:t>ПРИНЦИП ПРОФЕСІЙНО-ПРАВОВОЇ АКТИВНОСТІ;</a:t>
            </a:r>
            <a:endParaRPr lang="ru-RU" sz="1600" dirty="0">
              <a:solidFill>
                <a:srgbClr val="210C78"/>
              </a:solidFill>
              <a:latin typeface="Times New Roman" pitchFamily="18" charset="0"/>
              <a:cs typeface="Times New Roman" pitchFamily="18" charset="0"/>
            </a:endParaRPr>
          </a:p>
        </p:txBody>
      </p:sp>
      <p:sp>
        <p:nvSpPr>
          <p:cNvPr id="16" name="Скругленный прямоугольник 15"/>
          <p:cNvSpPr/>
          <p:nvPr/>
        </p:nvSpPr>
        <p:spPr>
          <a:xfrm>
            <a:off x="815808" y="3568341"/>
            <a:ext cx="8150772" cy="400883"/>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lvl="0" algn="ctr"/>
            <a:r>
              <a:rPr lang="uk-UA" sz="1600" dirty="0" smtClean="0">
                <a:solidFill>
                  <a:srgbClr val="210C78"/>
                </a:solidFill>
                <a:latin typeface="Times New Roman" pitchFamily="18" charset="0"/>
                <a:cs typeface="Times New Roman" pitchFamily="18" charset="0"/>
              </a:rPr>
              <a:t>ПРИНЦИП НОРМАТИВНОСТІ;</a:t>
            </a:r>
            <a:endParaRPr lang="ru-RU" sz="1600" dirty="0">
              <a:solidFill>
                <a:srgbClr val="210C78"/>
              </a:solidFill>
              <a:latin typeface="Times New Roman" pitchFamily="18" charset="0"/>
              <a:cs typeface="Times New Roman" pitchFamily="18" charset="0"/>
            </a:endParaRPr>
          </a:p>
        </p:txBody>
      </p:sp>
      <p:sp>
        <p:nvSpPr>
          <p:cNvPr id="18" name="Скругленный прямоугольник 17"/>
          <p:cNvSpPr/>
          <p:nvPr/>
        </p:nvSpPr>
        <p:spPr>
          <a:xfrm>
            <a:off x="815807" y="4034640"/>
            <a:ext cx="8150772" cy="400883"/>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lvl="0" algn="ctr"/>
            <a:r>
              <a:rPr lang="uk-UA" sz="1600" dirty="0" smtClean="0">
                <a:solidFill>
                  <a:srgbClr val="210C78"/>
                </a:solidFill>
                <a:latin typeface="Times New Roman" pitchFamily="18" charset="0"/>
                <a:cs typeface="Times New Roman" pitchFamily="18" charset="0"/>
              </a:rPr>
              <a:t>ПРИНЦИП САМОСТІЙНОСТІ;</a:t>
            </a:r>
            <a:endParaRPr lang="ru-RU" sz="1600" dirty="0">
              <a:solidFill>
                <a:srgbClr val="210C78"/>
              </a:solidFill>
              <a:latin typeface="Times New Roman" pitchFamily="18" charset="0"/>
              <a:cs typeface="Times New Roman" pitchFamily="18" charset="0"/>
            </a:endParaRPr>
          </a:p>
        </p:txBody>
      </p:sp>
      <p:sp>
        <p:nvSpPr>
          <p:cNvPr id="20" name="Скругленный прямоугольник 19"/>
          <p:cNvSpPr/>
          <p:nvPr/>
        </p:nvSpPr>
        <p:spPr>
          <a:xfrm>
            <a:off x="804434" y="4500939"/>
            <a:ext cx="8150772" cy="400883"/>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lvl="0" algn="ctr"/>
            <a:r>
              <a:rPr lang="uk-UA" sz="1600" dirty="0" smtClean="0">
                <a:solidFill>
                  <a:srgbClr val="210C78"/>
                </a:solidFill>
                <a:latin typeface="Times New Roman" pitchFamily="18" charset="0"/>
                <a:cs typeface="Times New Roman" pitchFamily="18" charset="0"/>
              </a:rPr>
              <a:t>ПРИНЦИП НЕПОВТОРНОСТІ;</a:t>
            </a:r>
            <a:endParaRPr lang="ru-RU" sz="1600" dirty="0">
              <a:solidFill>
                <a:srgbClr val="210C78"/>
              </a:solidFill>
              <a:latin typeface="Times New Roman" pitchFamily="18" charset="0"/>
              <a:cs typeface="Times New Roman" pitchFamily="18" charset="0"/>
            </a:endParaRPr>
          </a:p>
        </p:txBody>
      </p:sp>
      <p:sp>
        <p:nvSpPr>
          <p:cNvPr id="21" name="Скругленный прямоугольник 20"/>
          <p:cNvSpPr/>
          <p:nvPr/>
        </p:nvSpPr>
        <p:spPr>
          <a:xfrm>
            <a:off x="806709" y="4980884"/>
            <a:ext cx="8150772" cy="400883"/>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lvl="0" algn="ctr"/>
            <a:r>
              <a:rPr lang="uk-UA" sz="1600" dirty="0" smtClean="0">
                <a:solidFill>
                  <a:srgbClr val="210C78"/>
                </a:solidFill>
                <a:latin typeface="Times New Roman" pitchFamily="18" charset="0"/>
                <a:cs typeface="Times New Roman" pitchFamily="18" charset="0"/>
              </a:rPr>
              <a:t>ПРИНЦИП НЕСТАНДАРТНОСТІ;</a:t>
            </a:r>
            <a:endParaRPr lang="ru-RU" sz="1600" dirty="0">
              <a:solidFill>
                <a:srgbClr val="210C78"/>
              </a:solidFill>
              <a:latin typeface="Times New Roman" pitchFamily="18" charset="0"/>
              <a:cs typeface="Times New Roman" pitchFamily="18" charset="0"/>
            </a:endParaRPr>
          </a:p>
        </p:txBody>
      </p:sp>
      <p:sp>
        <p:nvSpPr>
          <p:cNvPr id="24" name="Скругленный прямоугольник 23"/>
          <p:cNvSpPr/>
          <p:nvPr/>
        </p:nvSpPr>
        <p:spPr>
          <a:xfrm>
            <a:off x="779413" y="5472205"/>
            <a:ext cx="8150772" cy="355389"/>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lvl="0" algn="ctr"/>
            <a:r>
              <a:rPr lang="uk-UA" sz="1600" dirty="0" smtClean="0">
                <a:solidFill>
                  <a:srgbClr val="210C78"/>
                </a:solidFill>
                <a:latin typeface="Times New Roman" pitchFamily="18" charset="0"/>
                <a:cs typeface="Times New Roman" pitchFamily="18" charset="0"/>
              </a:rPr>
              <a:t>ПРИНЦИП МОМЕНТАЛЬНОСТІ;</a:t>
            </a:r>
            <a:endParaRPr lang="ru-RU" sz="1600" dirty="0">
              <a:solidFill>
                <a:srgbClr val="210C78"/>
              </a:solidFill>
              <a:latin typeface="Times New Roman" pitchFamily="18" charset="0"/>
              <a:cs typeface="Times New Roman" pitchFamily="18" charset="0"/>
            </a:endParaRPr>
          </a:p>
        </p:txBody>
      </p:sp>
      <p:sp>
        <p:nvSpPr>
          <p:cNvPr id="25" name="Скругленный прямоугольник 24"/>
          <p:cNvSpPr/>
          <p:nvPr/>
        </p:nvSpPr>
        <p:spPr>
          <a:xfrm>
            <a:off x="768040" y="5897560"/>
            <a:ext cx="8150772" cy="312171"/>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lvl="0" algn="ctr"/>
            <a:r>
              <a:rPr lang="uk-UA" sz="1600" dirty="0" smtClean="0">
                <a:solidFill>
                  <a:srgbClr val="210C78"/>
                </a:solidFill>
                <a:latin typeface="Times New Roman" pitchFamily="18" charset="0"/>
                <a:cs typeface="Times New Roman" pitchFamily="18" charset="0"/>
              </a:rPr>
              <a:t>ПРИНЦИП НЕПЕРЕДБАЧЕНОСТІ;</a:t>
            </a:r>
            <a:endParaRPr lang="ru-RU" sz="1600" dirty="0">
              <a:solidFill>
                <a:srgbClr val="210C78"/>
              </a:solidFill>
              <a:latin typeface="Times New Roman" pitchFamily="18" charset="0"/>
              <a:cs typeface="Times New Roman" pitchFamily="18" charset="0"/>
            </a:endParaRPr>
          </a:p>
        </p:txBody>
      </p:sp>
      <p:sp>
        <p:nvSpPr>
          <p:cNvPr id="26" name="Стрелка вправо 25"/>
          <p:cNvSpPr/>
          <p:nvPr/>
        </p:nvSpPr>
        <p:spPr>
          <a:xfrm>
            <a:off x="479397" y="1666047"/>
            <a:ext cx="394139" cy="394138"/>
          </a:xfrm>
          <a:prstGeom prs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uk-UA" sz="1600" dirty="0">
              <a:solidFill>
                <a:srgbClr val="210C78"/>
              </a:solidFill>
              <a:latin typeface="Times New Roman" pitchFamily="18" charset="0"/>
              <a:cs typeface="Times New Roman" pitchFamily="18" charset="0"/>
            </a:endParaRPr>
          </a:p>
        </p:txBody>
      </p:sp>
      <p:sp>
        <p:nvSpPr>
          <p:cNvPr id="27" name="Стрелка вправо 26"/>
          <p:cNvSpPr/>
          <p:nvPr/>
        </p:nvSpPr>
        <p:spPr>
          <a:xfrm>
            <a:off x="465748" y="2116424"/>
            <a:ext cx="394139" cy="394138"/>
          </a:xfrm>
          <a:prstGeom prs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uk-UA" sz="1600" dirty="0">
              <a:solidFill>
                <a:srgbClr val="210C78"/>
              </a:solidFill>
              <a:latin typeface="Times New Roman" pitchFamily="18" charset="0"/>
              <a:cs typeface="Times New Roman" pitchFamily="18" charset="0"/>
            </a:endParaRPr>
          </a:p>
        </p:txBody>
      </p:sp>
      <p:sp>
        <p:nvSpPr>
          <p:cNvPr id="28" name="Стрелка вправо 27"/>
          <p:cNvSpPr/>
          <p:nvPr/>
        </p:nvSpPr>
        <p:spPr>
          <a:xfrm>
            <a:off x="479397" y="2566800"/>
            <a:ext cx="394139" cy="394138"/>
          </a:xfrm>
          <a:prstGeom prs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uk-UA" sz="1600" dirty="0">
              <a:solidFill>
                <a:srgbClr val="210C78"/>
              </a:solidFill>
              <a:latin typeface="Times New Roman" pitchFamily="18" charset="0"/>
              <a:cs typeface="Times New Roman" pitchFamily="18" charset="0"/>
            </a:endParaRPr>
          </a:p>
        </p:txBody>
      </p:sp>
      <p:sp>
        <p:nvSpPr>
          <p:cNvPr id="29" name="Стрелка вправо 28"/>
          <p:cNvSpPr/>
          <p:nvPr/>
        </p:nvSpPr>
        <p:spPr>
          <a:xfrm>
            <a:off x="452101" y="3099062"/>
            <a:ext cx="394139" cy="394138"/>
          </a:xfrm>
          <a:prstGeom prs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uk-UA" sz="1600" dirty="0">
              <a:solidFill>
                <a:srgbClr val="210C78"/>
              </a:solidFill>
              <a:latin typeface="Times New Roman" pitchFamily="18" charset="0"/>
              <a:cs typeface="Times New Roman" pitchFamily="18" charset="0"/>
            </a:endParaRPr>
          </a:p>
        </p:txBody>
      </p:sp>
      <p:sp>
        <p:nvSpPr>
          <p:cNvPr id="30" name="Стрелка вправо 29"/>
          <p:cNvSpPr/>
          <p:nvPr/>
        </p:nvSpPr>
        <p:spPr>
          <a:xfrm>
            <a:off x="465748" y="3576734"/>
            <a:ext cx="394139" cy="394138"/>
          </a:xfrm>
          <a:prstGeom prs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uk-UA" sz="1600" dirty="0">
              <a:solidFill>
                <a:srgbClr val="210C78"/>
              </a:solidFill>
              <a:latin typeface="Times New Roman" pitchFamily="18" charset="0"/>
              <a:cs typeface="Times New Roman" pitchFamily="18" charset="0"/>
            </a:endParaRPr>
          </a:p>
        </p:txBody>
      </p:sp>
      <p:sp>
        <p:nvSpPr>
          <p:cNvPr id="31" name="Стрелка вправо 30"/>
          <p:cNvSpPr/>
          <p:nvPr/>
        </p:nvSpPr>
        <p:spPr>
          <a:xfrm>
            <a:off x="452101" y="4027110"/>
            <a:ext cx="394139" cy="394138"/>
          </a:xfrm>
          <a:prstGeom prs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uk-UA" sz="1600" dirty="0">
              <a:solidFill>
                <a:srgbClr val="210C78"/>
              </a:solidFill>
              <a:latin typeface="Times New Roman" pitchFamily="18" charset="0"/>
              <a:cs typeface="Times New Roman" pitchFamily="18" charset="0"/>
            </a:endParaRPr>
          </a:p>
        </p:txBody>
      </p:sp>
      <p:sp>
        <p:nvSpPr>
          <p:cNvPr id="32" name="Стрелка вправо 31"/>
          <p:cNvSpPr/>
          <p:nvPr/>
        </p:nvSpPr>
        <p:spPr>
          <a:xfrm>
            <a:off x="465749" y="4504782"/>
            <a:ext cx="394139" cy="394138"/>
          </a:xfrm>
          <a:prstGeom prs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uk-UA" sz="1600" dirty="0">
              <a:solidFill>
                <a:srgbClr val="210C78"/>
              </a:solidFill>
              <a:latin typeface="Times New Roman" pitchFamily="18" charset="0"/>
              <a:cs typeface="Times New Roman" pitchFamily="18" charset="0"/>
            </a:endParaRPr>
          </a:p>
        </p:txBody>
      </p:sp>
      <p:sp>
        <p:nvSpPr>
          <p:cNvPr id="33" name="Стрелка вправо 32"/>
          <p:cNvSpPr/>
          <p:nvPr/>
        </p:nvSpPr>
        <p:spPr>
          <a:xfrm>
            <a:off x="438453" y="5514716"/>
            <a:ext cx="394139" cy="394138"/>
          </a:xfrm>
          <a:prstGeom prs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uk-UA" sz="1600" dirty="0">
              <a:solidFill>
                <a:srgbClr val="210C78"/>
              </a:solidFill>
              <a:latin typeface="Times New Roman" pitchFamily="18" charset="0"/>
              <a:cs typeface="Times New Roman" pitchFamily="18" charset="0"/>
            </a:endParaRPr>
          </a:p>
        </p:txBody>
      </p:sp>
      <p:sp>
        <p:nvSpPr>
          <p:cNvPr id="35" name="Стрелка вправо 34"/>
          <p:cNvSpPr/>
          <p:nvPr/>
        </p:nvSpPr>
        <p:spPr>
          <a:xfrm>
            <a:off x="454375" y="5858184"/>
            <a:ext cx="394139" cy="394138"/>
          </a:xfrm>
          <a:prstGeom prs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uk-UA" sz="1600" dirty="0">
              <a:solidFill>
                <a:srgbClr val="210C78"/>
              </a:solidFill>
              <a:latin typeface="Times New Roman" pitchFamily="18" charset="0"/>
              <a:cs typeface="Times New Roman" pitchFamily="18" charset="0"/>
            </a:endParaRPr>
          </a:p>
        </p:txBody>
      </p:sp>
      <p:sp>
        <p:nvSpPr>
          <p:cNvPr id="34" name="Скругленный прямоугольник 33"/>
          <p:cNvSpPr/>
          <p:nvPr/>
        </p:nvSpPr>
        <p:spPr>
          <a:xfrm>
            <a:off x="824906" y="822868"/>
            <a:ext cx="8150772" cy="309896"/>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lvl="0" algn="ctr"/>
            <a:r>
              <a:rPr lang="uk-UA" sz="1600" dirty="0" smtClean="0">
                <a:solidFill>
                  <a:srgbClr val="210C78"/>
                </a:solidFill>
                <a:latin typeface="Times New Roman" pitchFamily="18" charset="0"/>
                <a:cs typeface="Times New Roman" pitchFamily="18" charset="0"/>
              </a:rPr>
              <a:t>ПРИНЦИП СВОЄЧАСНОСТІ;</a:t>
            </a:r>
            <a:endParaRPr lang="ru-RU" sz="1600" dirty="0">
              <a:solidFill>
                <a:srgbClr val="210C78"/>
              </a:solidFill>
              <a:latin typeface="Times New Roman" pitchFamily="18" charset="0"/>
              <a:cs typeface="Times New Roman" pitchFamily="18" charset="0"/>
            </a:endParaRPr>
          </a:p>
        </p:txBody>
      </p:sp>
      <p:sp>
        <p:nvSpPr>
          <p:cNvPr id="37" name="Стрелка вправо 36"/>
          <p:cNvSpPr/>
          <p:nvPr/>
        </p:nvSpPr>
        <p:spPr>
          <a:xfrm>
            <a:off x="456650" y="824435"/>
            <a:ext cx="394139" cy="394138"/>
          </a:xfrm>
          <a:prstGeom prs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uk-UA" sz="1600" dirty="0">
              <a:solidFill>
                <a:srgbClr val="210C78"/>
              </a:solidFill>
              <a:latin typeface="Times New Roman" pitchFamily="18" charset="0"/>
              <a:cs typeface="Times New Roman" pitchFamily="18" charset="0"/>
            </a:endParaRPr>
          </a:p>
        </p:txBody>
      </p:sp>
      <p:sp>
        <p:nvSpPr>
          <p:cNvPr id="38" name="Стрелка вправо 37"/>
          <p:cNvSpPr/>
          <p:nvPr/>
        </p:nvSpPr>
        <p:spPr>
          <a:xfrm>
            <a:off x="456650" y="6269892"/>
            <a:ext cx="394139" cy="394138"/>
          </a:xfrm>
          <a:prstGeom prs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uk-UA" sz="1600" dirty="0">
              <a:solidFill>
                <a:srgbClr val="210C78"/>
              </a:solidFill>
              <a:latin typeface="Times New Roman" pitchFamily="18" charset="0"/>
              <a:cs typeface="Times New Roman" pitchFamily="18" charset="0"/>
            </a:endParaRPr>
          </a:p>
        </p:txBody>
      </p:sp>
      <p:sp>
        <p:nvSpPr>
          <p:cNvPr id="39" name="Скругленный прямоугольник 38"/>
          <p:cNvSpPr/>
          <p:nvPr/>
        </p:nvSpPr>
        <p:spPr>
          <a:xfrm>
            <a:off x="824906" y="6350211"/>
            <a:ext cx="8150772" cy="312171"/>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lvl="0" algn="ctr"/>
            <a:r>
              <a:rPr lang="uk-UA" sz="1600" dirty="0" smtClean="0">
                <a:solidFill>
                  <a:srgbClr val="210C78"/>
                </a:solidFill>
                <a:latin typeface="Times New Roman" pitchFamily="18" charset="0"/>
                <a:cs typeface="Times New Roman" pitchFamily="18" charset="0"/>
              </a:rPr>
              <a:t>ПРИНЦИП ПРАКТИЧНОСТІ.</a:t>
            </a:r>
            <a:endParaRPr lang="ru-RU" sz="1600" dirty="0">
              <a:solidFill>
                <a:srgbClr val="210C78"/>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28650" y="2657950"/>
            <a:ext cx="7886700" cy="1325563"/>
          </a:xfrm>
        </p:spPr>
        <p:txBody>
          <a:bodyPr>
            <a:normAutofit fontScale="90000"/>
          </a:bodyPr>
          <a:lstStyle/>
          <a:p>
            <a:pPr lvl="0" algn="ctr"/>
            <a:r>
              <a:rPr lang="uk-UA" b="1" dirty="0" smtClean="0">
                <a:solidFill>
                  <a:srgbClr val="210C78"/>
                </a:solidFill>
                <a:latin typeface="Times New Roman" pitchFamily="18" charset="0"/>
                <a:cs typeface="Times New Roman" pitchFamily="18" charset="0"/>
              </a:rPr>
              <a:t>4. Співвідношення </a:t>
            </a:r>
            <a:r>
              <a:rPr lang="uk-UA" b="1" dirty="0">
                <a:solidFill>
                  <a:srgbClr val="210C78"/>
                </a:solidFill>
                <a:latin typeface="Times New Roman" pitchFamily="18" charset="0"/>
                <a:cs typeface="Times New Roman" pitchFamily="18" charset="0"/>
              </a:rPr>
              <a:t>ДСВДСПД </a:t>
            </a:r>
            <a:r>
              <a:rPr lang="uk-UA" b="1" dirty="0" smtClean="0">
                <a:solidFill>
                  <a:srgbClr val="210C78"/>
                </a:solidFill>
                <a:latin typeface="Times New Roman" pitchFamily="18" charset="0"/>
                <a:cs typeface="Times New Roman" pitchFamily="18" charset="0"/>
              </a:rPr>
              <a:t>з іншими науками</a:t>
            </a:r>
            <a:r>
              <a:rPr lang="ru-RU" dirty="0" smtClean="0">
                <a:solidFill>
                  <a:srgbClr val="210C78"/>
                </a:solidFill>
                <a:latin typeface="Times New Roman" pitchFamily="18" charset="0"/>
                <a:cs typeface="Times New Roman" pitchFamily="18" charset="0"/>
              </a:rPr>
              <a:t/>
            </a:r>
            <a:br>
              <a:rPr lang="ru-RU" dirty="0" smtClean="0">
                <a:solidFill>
                  <a:srgbClr val="210C78"/>
                </a:solidFill>
                <a:latin typeface="Times New Roman" pitchFamily="18" charset="0"/>
                <a:cs typeface="Times New Roman" pitchFamily="18" charset="0"/>
              </a:rPr>
            </a:br>
            <a:endParaRPr lang="ru-RU" b="1" dirty="0">
              <a:solidFill>
                <a:srgbClr val="210C78"/>
              </a:solidFill>
              <a:latin typeface="Times New Roman" pitchFamily="18" charset="0"/>
              <a:cs typeface="Times New Roman" pitchFamily="18"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вал 2"/>
          <p:cNvSpPr/>
          <p:nvPr/>
        </p:nvSpPr>
        <p:spPr>
          <a:xfrm>
            <a:off x="2963863" y="3352800"/>
            <a:ext cx="3124200" cy="762000"/>
          </a:xfrm>
          <a:prstGeom prst="ellipse">
            <a:avLst/>
          </a:prstGeom>
        </p:spPr>
        <p:style>
          <a:lnRef idx="1">
            <a:schemeClr val="accent1"/>
          </a:lnRef>
          <a:fillRef idx="2">
            <a:schemeClr val="accent1"/>
          </a:fillRef>
          <a:effectRef idx="1">
            <a:schemeClr val="accent1"/>
          </a:effectRef>
          <a:fontRef idx="minor">
            <a:schemeClr val="dk1"/>
          </a:fontRef>
        </p:style>
        <p:txBody>
          <a:bodyPr anchor="ctr"/>
          <a:lstStyle/>
          <a:p>
            <a:pPr algn="ctr" fontAlgn="auto">
              <a:spcBef>
                <a:spcPts val="0"/>
              </a:spcBef>
              <a:spcAft>
                <a:spcPts val="0"/>
              </a:spcAft>
              <a:defRPr/>
            </a:pPr>
            <a:r>
              <a:rPr lang="uk-UA" b="1" dirty="0">
                <a:latin typeface="Times New Roman" pitchFamily="18" charset="0"/>
                <a:cs typeface="Times New Roman" pitchFamily="18" charset="0"/>
              </a:rPr>
              <a:t>ДСВДСПД </a:t>
            </a:r>
            <a:endParaRPr lang="ru-RU" b="1" dirty="0">
              <a:latin typeface="Times New Roman" pitchFamily="18" charset="0"/>
              <a:cs typeface="Times New Roman" pitchFamily="18" charset="0"/>
            </a:endParaRPr>
          </a:p>
        </p:txBody>
      </p:sp>
      <p:sp>
        <p:nvSpPr>
          <p:cNvPr id="4" name="Скругленный прямоугольник 3"/>
          <p:cNvSpPr/>
          <p:nvPr/>
        </p:nvSpPr>
        <p:spPr>
          <a:xfrm>
            <a:off x="152400" y="2971800"/>
            <a:ext cx="2438400" cy="685800"/>
          </a:xfrm>
          <a:prstGeom prst="roundRect">
            <a:avLst/>
          </a:prstGeom>
        </p:spPr>
        <p:style>
          <a:lnRef idx="1">
            <a:schemeClr val="accent2"/>
          </a:lnRef>
          <a:fillRef idx="2">
            <a:schemeClr val="accent2"/>
          </a:fillRef>
          <a:effectRef idx="1">
            <a:schemeClr val="accent2"/>
          </a:effectRef>
          <a:fontRef idx="minor">
            <a:schemeClr val="dk1"/>
          </a:fontRef>
        </p:style>
        <p:txBody>
          <a:bodyPr anchor="ctr"/>
          <a:lstStyle/>
          <a:p>
            <a:pPr algn="ctr" fontAlgn="auto">
              <a:spcBef>
                <a:spcPts val="0"/>
              </a:spcBef>
              <a:spcAft>
                <a:spcPts val="0"/>
              </a:spcAft>
              <a:defRPr/>
            </a:pPr>
            <a:r>
              <a:rPr lang="uk-UA" dirty="0">
                <a:latin typeface="Times New Roman" pitchFamily="18" charset="0"/>
                <a:cs typeface="Times New Roman" pitchFamily="18" charset="0"/>
              </a:rPr>
              <a:t>соціологія</a:t>
            </a:r>
            <a:endParaRPr lang="ru-RU" dirty="0">
              <a:latin typeface="Times New Roman" pitchFamily="18" charset="0"/>
              <a:cs typeface="Times New Roman" pitchFamily="18" charset="0"/>
            </a:endParaRPr>
          </a:p>
        </p:txBody>
      </p:sp>
      <p:sp>
        <p:nvSpPr>
          <p:cNvPr id="6" name="Скругленный прямоугольник 5"/>
          <p:cNvSpPr/>
          <p:nvPr/>
        </p:nvSpPr>
        <p:spPr>
          <a:xfrm>
            <a:off x="6324600" y="2895600"/>
            <a:ext cx="2438400" cy="685800"/>
          </a:xfrm>
          <a:prstGeom prst="roundRect">
            <a:avLst/>
          </a:prstGeom>
        </p:spPr>
        <p:style>
          <a:lnRef idx="1">
            <a:schemeClr val="accent2"/>
          </a:lnRef>
          <a:fillRef idx="2">
            <a:schemeClr val="accent2"/>
          </a:fillRef>
          <a:effectRef idx="1">
            <a:schemeClr val="accent2"/>
          </a:effectRef>
          <a:fontRef idx="minor">
            <a:schemeClr val="dk1"/>
          </a:fontRef>
        </p:style>
        <p:txBody>
          <a:bodyPr anchor="ctr"/>
          <a:lstStyle/>
          <a:p>
            <a:pPr algn="ctr" fontAlgn="auto">
              <a:spcBef>
                <a:spcPts val="0"/>
              </a:spcBef>
              <a:spcAft>
                <a:spcPts val="0"/>
              </a:spcAft>
              <a:defRPr/>
            </a:pPr>
            <a:r>
              <a:rPr lang="uk-UA" dirty="0">
                <a:latin typeface="Times New Roman" pitchFamily="18" charset="0"/>
                <a:cs typeface="Times New Roman" pitchFamily="18" charset="0"/>
              </a:rPr>
              <a:t>філософія</a:t>
            </a:r>
            <a:endParaRPr lang="ru-RU" dirty="0">
              <a:latin typeface="Times New Roman" pitchFamily="18" charset="0"/>
              <a:cs typeface="Times New Roman" pitchFamily="18" charset="0"/>
            </a:endParaRPr>
          </a:p>
        </p:txBody>
      </p:sp>
      <p:sp>
        <p:nvSpPr>
          <p:cNvPr id="7" name="Скругленный прямоугольник 6"/>
          <p:cNvSpPr/>
          <p:nvPr/>
        </p:nvSpPr>
        <p:spPr>
          <a:xfrm>
            <a:off x="1447800" y="1981200"/>
            <a:ext cx="2438400" cy="685800"/>
          </a:xfrm>
          <a:prstGeom prst="roundRect">
            <a:avLst/>
          </a:prstGeom>
        </p:spPr>
        <p:style>
          <a:lnRef idx="1">
            <a:schemeClr val="accent2"/>
          </a:lnRef>
          <a:fillRef idx="2">
            <a:schemeClr val="accent2"/>
          </a:fillRef>
          <a:effectRef idx="1">
            <a:schemeClr val="accent2"/>
          </a:effectRef>
          <a:fontRef idx="minor">
            <a:schemeClr val="dk1"/>
          </a:fontRef>
        </p:style>
        <p:txBody>
          <a:bodyPr anchor="ctr"/>
          <a:lstStyle/>
          <a:p>
            <a:pPr algn="ctr" fontAlgn="auto">
              <a:spcBef>
                <a:spcPts val="0"/>
              </a:spcBef>
              <a:spcAft>
                <a:spcPts val="0"/>
              </a:spcAft>
              <a:defRPr/>
            </a:pPr>
            <a:r>
              <a:rPr lang="uk-UA" dirty="0">
                <a:latin typeface="Times New Roman" pitchFamily="18" charset="0"/>
                <a:cs typeface="Times New Roman" pitchFamily="18" charset="0"/>
              </a:rPr>
              <a:t>юридичні науки </a:t>
            </a:r>
            <a:endParaRPr lang="ru-RU" dirty="0">
              <a:latin typeface="Times New Roman" pitchFamily="18" charset="0"/>
              <a:cs typeface="Times New Roman" pitchFamily="18" charset="0"/>
            </a:endParaRPr>
          </a:p>
        </p:txBody>
      </p:sp>
      <p:sp>
        <p:nvSpPr>
          <p:cNvPr id="8" name="Скругленный прямоугольник 7"/>
          <p:cNvSpPr/>
          <p:nvPr/>
        </p:nvSpPr>
        <p:spPr>
          <a:xfrm>
            <a:off x="914400" y="4800600"/>
            <a:ext cx="2438400" cy="685800"/>
          </a:xfrm>
          <a:prstGeom prst="roundRect">
            <a:avLst/>
          </a:prstGeom>
        </p:spPr>
        <p:style>
          <a:lnRef idx="1">
            <a:schemeClr val="accent2"/>
          </a:lnRef>
          <a:fillRef idx="2">
            <a:schemeClr val="accent2"/>
          </a:fillRef>
          <a:effectRef idx="1">
            <a:schemeClr val="accent2"/>
          </a:effectRef>
          <a:fontRef idx="minor">
            <a:schemeClr val="dk1"/>
          </a:fontRef>
        </p:style>
        <p:txBody>
          <a:bodyPr anchor="ctr"/>
          <a:lstStyle/>
          <a:p>
            <a:pPr algn="ctr" fontAlgn="auto">
              <a:spcBef>
                <a:spcPts val="0"/>
              </a:spcBef>
              <a:spcAft>
                <a:spcPts val="0"/>
              </a:spcAft>
              <a:defRPr/>
            </a:pPr>
            <a:r>
              <a:rPr lang="uk-UA" dirty="0">
                <a:latin typeface="Times New Roman" pitchFamily="18" charset="0"/>
                <a:cs typeface="Times New Roman" pitchFamily="18" charset="0"/>
              </a:rPr>
              <a:t>педагогіка</a:t>
            </a:r>
            <a:endParaRPr lang="ru-RU" dirty="0">
              <a:latin typeface="Times New Roman" pitchFamily="18" charset="0"/>
              <a:cs typeface="Times New Roman" pitchFamily="18" charset="0"/>
            </a:endParaRPr>
          </a:p>
        </p:txBody>
      </p:sp>
      <p:sp>
        <p:nvSpPr>
          <p:cNvPr id="9" name="Скругленный прямоугольник 8"/>
          <p:cNvSpPr/>
          <p:nvPr/>
        </p:nvSpPr>
        <p:spPr>
          <a:xfrm>
            <a:off x="5486400" y="4800600"/>
            <a:ext cx="2438400" cy="685800"/>
          </a:xfrm>
          <a:prstGeom prst="roundRect">
            <a:avLst/>
          </a:prstGeom>
        </p:spPr>
        <p:style>
          <a:lnRef idx="1">
            <a:schemeClr val="accent2"/>
          </a:lnRef>
          <a:fillRef idx="2">
            <a:schemeClr val="accent2"/>
          </a:fillRef>
          <a:effectRef idx="1">
            <a:schemeClr val="accent2"/>
          </a:effectRef>
          <a:fontRef idx="minor">
            <a:schemeClr val="dk1"/>
          </a:fontRef>
        </p:style>
        <p:txBody>
          <a:bodyPr anchor="ctr"/>
          <a:lstStyle/>
          <a:p>
            <a:pPr algn="ctr" fontAlgn="auto">
              <a:spcBef>
                <a:spcPts val="0"/>
              </a:spcBef>
              <a:spcAft>
                <a:spcPts val="0"/>
              </a:spcAft>
              <a:defRPr/>
            </a:pPr>
            <a:r>
              <a:rPr lang="uk-UA" dirty="0">
                <a:latin typeface="Times New Roman" pitchFamily="18" charset="0"/>
                <a:cs typeface="Times New Roman" pitchFamily="18" charset="0"/>
              </a:rPr>
              <a:t>психологія</a:t>
            </a:r>
            <a:endParaRPr lang="ru-RU" dirty="0">
              <a:latin typeface="Times New Roman" pitchFamily="18" charset="0"/>
              <a:cs typeface="Times New Roman" pitchFamily="18" charset="0"/>
            </a:endParaRPr>
          </a:p>
        </p:txBody>
      </p:sp>
      <p:sp>
        <p:nvSpPr>
          <p:cNvPr id="10" name="Скругленный прямоугольник 9"/>
          <p:cNvSpPr/>
          <p:nvPr/>
        </p:nvSpPr>
        <p:spPr>
          <a:xfrm>
            <a:off x="4514850" y="1981200"/>
            <a:ext cx="2438400" cy="685800"/>
          </a:xfrm>
          <a:prstGeom prst="roundRect">
            <a:avLst/>
          </a:prstGeom>
        </p:spPr>
        <p:style>
          <a:lnRef idx="1">
            <a:schemeClr val="accent2"/>
          </a:lnRef>
          <a:fillRef idx="2">
            <a:schemeClr val="accent2"/>
          </a:fillRef>
          <a:effectRef idx="1">
            <a:schemeClr val="accent2"/>
          </a:effectRef>
          <a:fontRef idx="minor">
            <a:schemeClr val="dk1"/>
          </a:fontRef>
        </p:style>
        <p:txBody>
          <a:bodyPr anchor="ctr"/>
          <a:lstStyle/>
          <a:p>
            <a:pPr algn="ctr" fontAlgn="auto">
              <a:spcBef>
                <a:spcPts val="0"/>
              </a:spcBef>
              <a:spcAft>
                <a:spcPts val="0"/>
              </a:spcAft>
              <a:defRPr/>
            </a:pPr>
            <a:r>
              <a:rPr lang="uk-UA" dirty="0">
                <a:latin typeface="Times New Roman" pitchFamily="18" charset="0"/>
                <a:cs typeface="Times New Roman" pitchFamily="18" charset="0"/>
              </a:rPr>
              <a:t>етика</a:t>
            </a:r>
            <a:endParaRPr lang="ru-RU" dirty="0">
              <a:latin typeface="Times New Roman" pitchFamily="18" charset="0"/>
              <a:cs typeface="Times New Roman" pitchFamily="18" charset="0"/>
            </a:endParaRPr>
          </a:p>
        </p:txBody>
      </p:sp>
      <p:sp>
        <p:nvSpPr>
          <p:cNvPr id="5" name="Скругленный прямоугольник 7"/>
          <p:cNvSpPr/>
          <p:nvPr/>
        </p:nvSpPr>
        <p:spPr>
          <a:xfrm>
            <a:off x="1905000" y="5791200"/>
            <a:ext cx="2438400" cy="685800"/>
          </a:xfrm>
          <a:prstGeom prst="roundRect">
            <a:avLst/>
          </a:prstGeom>
        </p:spPr>
        <p:style>
          <a:lnRef idx="1">
            <a:schemeClr val="accent2"/>
          </a:lnRef>
          <a:fillRef idx="2">
            <a:schemeClr val="accent2"/>
          </a:fillRef>
          <a:effectRef idx="1">
            <a:schemeClr val="accent2"/>
          </a:effectRef>
          <a:fontRef idx="minor">
            <a:schemeClr val="dk1"/>
          </a:fontRef>
        </p:style>
        <p:txBody>
          <a:bodyPr anchor="ctr"/>
          <a:lstStyle/>
          <a:p>
            <a:pPr algn="ctr"/>
            <a:r>
              <a:rPr lang="uk-UA">
                <a:solidFill>
                  <a:srgbClr val="000000"/>
                </a:solidFill>
                <a:latin typeface="Times New Roman" pitchFamily="18" charset="0"/>
                <a:cs typeface="Times New Roman" pitchFamily="18" charset="0"/>
              </a:rPr>
              <a:t>політологія</a:t>
            </a:r>
            <a:endParaRPr lang="ru-RU">
              <a:solidFill>
                <a:srgbClr val="000000"/>
              </a:solidFill>
              <a:latin typeface="Times New Roman" pitchFamily="18" charset="0"/>
              <a:cs typeface="Times New Roman" pitchFamily="18" charset="0"/>
            </a:endParaRPr>
          </a:p>
        </p:txBody>
      </p:sp>
      <p:sp>
        <p:nvSpPr>
          <p:cNvPr id="11" name="Скругленный прямоугольник 7"/>
          <p:cNvSpPr/>
          <p:nvPr/>
        </p:nvSpPr>
        <p:spPr>
          <a:xfrm>
            <a:off x="4572000" y="5791200"/>
            <a:ext cx="2438400" cy="685800"/>
          </a:xfrm>
          <a:prstGeom prst="roundRect">
            <a:avLst/>
          </a:prstGeom>
        </p:spPr>
        <p:style>
          <a:lnRef idx="1">
            <a:schemeClr val="accent2"/>
          </a:lnRef>
          <a:fillRef idx="2">
            <a:schemeClr val="accent2"/>
          </a:fillRef>
          <a:effectRef idx="1">
            <a:schemeClr val="accent2"/>
          </a:effectRef>
          <a:fontRef idx="minor">
            <a:schemeClr val="dk1"/>
          </a:fontRef>
        </p:style>
        <p:txBody>
          <a:bodyPr anchor="ctr"/>
          <a:lstStyle/>
          <a:p>
            <a:pPr algn="ctr"/>
            <a:r>
              <a:rPr lang="uk-UA">
                <a:solidFill>
                  <a:srgbClr val="000000"/>
                </a:solidFill>
                <a:latin typeface="Times New Roman" pitchFamily="18" charset="0"/>
                <a:cs typeface="Times New Roman" pitchFamily="18" charset="0"/>
              </a:rPr>
              <a:t>економіка</a:t>
            </a:r>
            <a:endParaRPr lang="ru-RU">
              <a:solidFill>
                <a:srgbClr val="000000"/>
              </a:solidFill>
              <a:latin typeface="Times New Roman" pitchFamily="18" charset="0"/>
              <a:cs typeface="Times New Roman" pitchFamily="18" charset="0"/>
            </a:endParaRPr>
          </a:p>
        </p:txBody>
      </p:sp>
      <p:sp>
        <p:nvSpPr>
          <p:cNvPr id="12" name="Скругленный прямоугольник 3"/>
          <p:cNvSpPr/>
          <p:nvPr/>
        </p:nvSpPr>
        <p:spPr>
          <a:xfrm>
            <a:off x="152400" y="3886200"/>
            <a:ext cx="2438400" cy="685800"/>
          </a:xfrm>
          <a:prstGeom prst="roundRect">
            <a:avLst/>
          </a:prstGeom>
        </p:spPr>
        <p:style>
          <a:lnRef idx="1">
            <a:schemeClr val="accent2"/>
          </a:lnRef>
          <a:fillRef idx="2">
            <a:schemeClr val="accent2"/>
          </a:fillRef>
          <a:effectRef idx="1">
            <a:schemeClr val="accent2"/>
          </a:effectRef>
          <a:fontRef idx="minor">
            <a:schemeClr val="dk1"/>
          </a:fontRef>
        </p:style>
        <p:txBody>
          <a:bodyPr anchor="ctr"/>
          <a:lstStyle/>
          <a:p>
            <a:pPr algn="ctr"/>
            <a:r>
              <a:rPr lang="uk-UA">
                <a:solidFill>
                  <a:srgbClr val="000000"/>
                </a:solidFill>
                <a:latin typeface="Times New Roman" pitchFamily="18" charset="0"/>
                <a:cs typeface="Times New Roman" pitchFamily="18" charset="0"/>
              </a:rPr>
              <a:t>естетика</a:t>
            </a:r>
            <a:endParaRPr lang="ru-RU">
              <a:solidFill>
                <a:srgbClr val="000000"/>
              </a:solidFill>
              <a:latin typeface="Times New Roman" pitchFamily="18" charset="0"/>
              <a:cs typeface="Times New Roman" pitchFamily="18" charset="0"/>
            </a:endParaRPr>
          </a:p>
        </p:txBody>
      </p:sp>
      <p:sp>
        <p:nvSpPr>
          <p:cNvPr id="13" name="Скругленный прямоугольник 5"/>
          <p:cNvSpPr/>
          <p:nvPr/>
        </p:nvSpPr>
        <p:spPr>
          <a:xfrm>
            <a:off x="6400800" y="3886200"/>
            <a:ext cx="2438400" cy="685800"/>
          </a:xfrm>
          <a:prstGeom prst="roundRect">
            <a:avLst/>
          </a:prstGeom>
        </p:spPr>
        <p:style>
          <a:lnRef idx="1">
            <a:schemeClr val="accent2"/>
          </a:lnRef>
          <a:fillRef idx="2">
            <a:schemeClr val="accent2"/>
          </a:fillRef>
          <a:effectRef idx="1">
            <a:schemeClr val="accent2"/>
          </a:effectRef>
          <a:fontRef idx="minor">
            <a:schemeClr val="dk1"/>
          </a:fontRef>
        </p:style>
        <p:txBody>
          <a:bodyPr anchor="ctr"/>
          <a:lstStyle/>
          <a:p>
            <a:pPr algn="ctr"/>
            <a:r>
              <a:rPr lang="uk-UA">
                <a:solidFill>
                  <a:srgbClr val="000000"/>
                </a:solidFill>
                <a:latin typeface="Times New Roman" pitchFamily="18" charset="0"/>
                <a:cs typeface="Times New Roman" pitchFamily="18" charset="0"/>
              </a:rPr>
              <a:t>культурологія</a:t>
            </a:r>
            <a:endParaRPr lang="ru-RU">
              <a:solidFill>
                <a:srgbClr val="000000"/>
              </a:solidFill>
              <a:latin typeface="Times New Roman" pitchFamily="18" charset="0"/>
              <a:cs typeface="Times New Roman" pitchFamily="18" charset="0"/>
            </a:endParaRPr>
          </a:p>
        </p:txBody>
      </p:sp>
      <p:sp>
        <p:nvSpPr>
          <p:cNvPr id="14" name="Двойная стрелка вверх/вниз 13"/>
          <p:cNvSpPr/>
          <p:nvPr/>
        </p:nvSpPr>
        <p:spPr>
          <a:xfrm rot="21003639">
            <a:off x="4790701" y="4115256"/>
            <a:ext cx="160906" cy="1682691"/>
          </a:xfrm>
          <a:prstGeom prst="up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5" name="Двойная стрелка вверх/вниз 14"/>
          <p:cNvSpPr/>
          <p:nvPr/>
        </p:nvSpPr>
        <p:spPr>
          <a:xfrm rot="558170">
            <a:off x="3871794" y="4097145"/>
            <a:ext cx="166201" cy="1720813"/>
          </a:xfrm>
          <a:prstGeom prst="up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6" name="Двойная стрелка вверх/вниз 15"/>
          <p:cNvSpPr/>
          <p:nvPr/>
        </p:nvSpPr>
        <p:spPr>
          <a:xfrm rot="558170">
            <a:off x="4709526" y="2647191"/>
            <a:ext cx="184008" cy="750700"/>
          </a:xfrm>
          <a:prstGeom prst="up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7" name="Двойная стрелка вверх/вниз 16"/>
          <p:cNvSpPr/>
          <p:nvPr/>
        </p:nvSpPr>
        <p:spPr>
          <a:xfrm rot="21003639">
            <a:off x="3663824" y="2643340"/>
            <a:ext cx="138791" cy="785312"/>
          </a:xfrm>
          <a:prstGeom prst="up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8" name="Двойная стрелка вверх/вниз 17"/>
          <p:cNvSpPr/>
          <p:nvPr/>
        </p:nvSpPr>
        <p:spPr>
          <a:xfrm rot="558170">
            <a:off x="3118249" y="3944594"/>
            <a:ext cx="150643" cy="860406"/>
          </a:xfrm>
          <a:prstGeom prst="up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9" name="Двойная стрелка вверх/вниз 18"/>
          <p:cNvSpPr/>
          <p:nvPr/>
        </p:nvSpPr>
        <p:spPr>
          <a:xfrm rot="21003639">
            <a:off x="5532430" y="3979155"/>
            <a:ext cx="130191" cy="838977"/>
          </a:xfrm>
          <a:prstGeom prst="up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0" name="Двойная стрелка вверх/вниз 19"/>
          <p:cNvSpPr/>
          <p:nvPr/>
        </p:nvSpPr>
        <p:spPr>
          <a:xfrm rot="6334116">
            <a:off x="6074754" y="3613386"/>
            <a:ext cx="175055" cy="721657"/>
          </a:xfrm>
          <a:prstGeom prst="up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1" name="Двойная стрелка вверх/вниз 20"/>
          <p:cNvSpPr/>
          <p:nvPr/>
        </p:nvSpPr>
        <p:spPr>
          <a:xfrm rot="6334116">
            <a:off x="2811325" y="3039412"/>
            <a:ext cx="175055" cy="721657"/>
          </a:xfrm>
          <a:prstGeom prst="up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2" name="Двойная стрелка вверх/вниз 21"/>
          <p:cNvSpPr/>
          <p:nvPr/>
        </p:nvSpPr>
        <p:spPr>
          <a:xfrm rot="3832869">
            <a:off x="5970112" y="3073427"/>
            <a:ext cx="210576" cy="738752"/>
          </a:xfrm>
          <a:prstGeom prst="up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3" name="Двойная стрелка вверх/вниз 22"/>
          <p:cNvSpPr/>
          <p:nvPr/>
        </p:nvSpPr>
        <p:spPr>
          <a:xfrm rot="3832869">
            <a:off x="2710273" y="3680826"/>
            <a:ext cx="210576" cy="738752"/>
          </a:xfrm>
          <a:prstGeom prst="up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28650" y="2975212"/>
            <a:ext cx="7886700" cy="1008301"/>
          </a:xfrm>
        </p:spPr>
        <p:txBody>
          <a:bodyPr>
            <a:normAutofit fontScale="90000"/>
          </a:bodyPr>
          <a:lstStyle/>
          <a:p>
            <a:pPr algn="ctr"/>
            <a:r>
              <a:rPr lang="uk-UA" b="1" dirty="0" smtClean="0">
                <a:solidFill>
                  <a:srgbClr val="210C78"/>
                </a:solidFill>
                <a:latin typeface="Times New Roman" pitchFamily="18" charset="0"/>
                <a:cs typeface="Times New Roman" pitchFamily="18" charset="0"/>
              </a:rPr>
              <a:t>5. Деонтологічна основа наукової діяльності</a:t>
            </a:r>
            <a:r>
              <a:rPr lang="ru-RU" dirty="0" smtClean="0">
                <a:solidFill>
                  <a:srgbClr val="210C78"/>
                </a:solidFill>
                <a:latin typeface="Times New Roman" pitchFamily="18" charset="0"/>
                <a:cs typeface="Times New Roman" pitchFamily="18" charset="0"/>
              </a:rPr>
              <a:t/>
            </a:r>
            <a:br>
              <a:rPr lang="ru-RU" dirty="0" smtClean="0">
                <a:solidFill>
                  <a:srgbClr val="210C78"/>
                </a:solidFill>
                <a:latin typeface="Times New Roman" pitchFamily="18" charset="0"/>
                <a:cs typeface="Times New Roman" pitchFamily="18" charset="0"/>
              </a:rPr>
            </a:br>
            <a:r>
              <a:rPr lang="ru-RU" dirty="0" smtClean="0">
                <a:solidFill>
                  <a:srgbClr val="210C78"/>
                </a:solidFill>
                <a:latin typeface="Times New Roman" pitchFamily="18" charset="0"/>
                <a:cs typeface="Times New Roman" pitchFamily="18" charset="0"/>
              </a:rPr>
              <a:t/>
            </a:r>
            <a:br>
              <a:rPr lang="ru-RU" dirty="0" smtClean="0">
                <a:solidFill>
                  <a:srgbClr val="210C78"/>
                </a:solidFill>
                <a:latin typeface="Times New Roman" pitchFamily="18" charset="0"/>
                <a:cs typeface="Times New Roman" pitchFamily="18" charset="0"/>
              </a:rPr>
            </a:br>
            <a:endParaRPr lang="ru-RU" b="1" dirty="0">
              <a:solidFill>
                <a:srgbClr val="210C78"/>
              </a:solidFill>
              <a:latin typeface="Times New Roman" pitchFamily="18" charset="0"/>
              <a:cs typeface="Times New Roman" pitchFamily="18"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Скругленный прямоугольник 3"/>
          <p:cNvSpPr/>
          <p:nvPr/>
        </p:nvSpPr>
        <p:spPr>
          <a:xfrm>
            <a:off x="292485" y="1085391"/>
            <a:ext cx="8592207" cy="1521332"/>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just"/>
            <a:r>
              <a:rPr lang="uk-UA" sz="3200" b="1" dirty="0" smtClean="0">
                <a:solidFill>
                  <a:srgbClr val="210C78"/>
                </a:solidFill>
                <a:latin typeface="Times New Roman" pitchFamily="18" charset="0"/>
                <a:cs typeface="Times New Roman" pitchFamily="18" charset="0"/>
              </a:rPr>
              <a:t>Учений-правознавець</a:t>
            </a:r>
            <a:r>
              <a:rPr lang="uk-UA" sz="3200" dirty="0" smtClean="0">
                <a:solidFill>
                  <a:srgbClr val="210C78"/>
                </a:solidFill>
                <a:latin typeface="Times New Roman" pitchFamily="18" charset="0"/>
                <a:cs typeface="Times New Roman" pitchFamily="18" charset="0"/>
              </a:rPr>
              <a:t> – це особа, яка постійно займається науковою діяльністю, досліджує право. </a:t>
            </a:r>
            <a:endParaRPr lang="ru-RU" sz="3200" dirty="0">
              <a:solidFill>
                <a:srgbClr val="210C78"/>
              </a:solidFill>
              <a:latin typeface="Times New Roman" pitchFamily="18" charset="0"/>
              <a:cs typeface="Times New Roman" pitchFamily="18" charset="0"/>
            </a:endParaRPr>
          </a:p>
        </p:txBody>
      </p:sp>
      <p:sp>
        <p:nvSpPr>
          <p:cNvPr id="6" name="Скругленный прямоугольник 5"/>
          <p:cNvSpPr/>
          <p:nvPr/>
        </p:nvSpPr>
        <p:spPr>
          <a:xfrm>
            <a:off x="194051" y="3343701"/>
            <a:ext cx="8567812" cy="2361063"/>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just"/>
            <a:r>
              <a:rPr lang="uk-UA" sz="3200" dirty="0" smtClean="0">
                <a:solidFill>
                  <a:srgbClr val="210C78"/>
                </a:solidFill>
                <a:latin typeface="Times New Roman" pitchFamily="18" charset="0"/>
                <a:cs typeface="Times New Roman" pitchFamily="18" charset="0"/>
              </a:rPr>
              <a:t>Ще Аристотель наголошував: «</a:t>
            </a:r>
            <a:r>
              <a:rPr lang="uk-UA" sz="3200" b="1" u="sng" dirty="0" smtClean="0">
                <a:solidFill>
                  <a:srgbClr val="210C78"/>
                </a:solidFill>
                <a:latin typeface="Times New Roman" pitchFamily="18" charset="0"/>
                <a:cs typeface="Times New Roman" pitchFamily="18" charset="0"/>
              </a:rPr>
              <a:t>Хто рухається вперед у науках, але відстає у моралі, той більше йде назад, ніж уперед</a:t>
            </a:r>
            <a:r>
              <a:rPr lang="uk-UA" sz="3200" dirty="0" smtClean="0">
                <a:solidFill>
                  <a:srgbClr val="210C78"/>
                </a:solidFill>
                <a:latin typeface="Times New Roman" pitchFamily="18" charset="0"/>
                <a:cs typeface="Times New Roman" pitchFamily="18" charset="0"/>
              </a:rPr>
              <a:t>».</a:t>
            </a:r>
            <a:endParaRPr lang="ru-RU" sz="3200" b="1" dirty="0">
              <a:solidFill>
                <a:srgbClr val="210C78"/>
              </a:solidFill>
              <a:latin typeface="Times New Roman" pitchFamily="18" charset="0"/>
              <a:cs typeface="Times New Roman"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uk-UA" b="1" dirty="0" smtClean="0">
                <a:solidFill>
                  <a:srgbClr val="210C78"/>
                </a:solidFill>
                <a:latin typeface="Times New Roman" pitchFamily="18" charset="0"/>
                <a:cs typeface="Times New Roman" pitchFamily="18" charset="0"/>
              </a:rPr>
              <a:t>План: </a:t>
            </a:r>
            <a:endParaRPr lang="ru-RU" b="1" dirty="0">
              <a:solidFill>
                <a:srgbClr val="210C78"/>
              </a:solidFill>
              <a:latin typeface="Times New Roman" pitchFamily="18" charset="0"/>
              <a:cs typeface="Times New Roman" pitchFamily="18" charset="0"/>
            </a:endParaRPr>
          </a:p>
        </p:txBody>
      </p:sp>
      <p:sp>
        <p:nvSpPr>
          <p:cNvPr id="3" name="Содержимое 2"/>
          <p:cNvSpPr>
            <a:spLocks noGrp="1"/>
          </p:cNvSpPr>
          <p:nvPr>
            <p:ph idx="1"/>
          </p:nvPr>
        </p:nvSpPr>
        <p:spPr/>
        <p:txBody>
          <a:bodyPr>
            <a:normAutofit/>
          </a:bodyPr>
          <a:lstStyle/>
          <a:p>
            <a:pPr marL="0" lvl="0" indent="450850" algn="just">
              <a:buFont typeface="+mj-lt"/>
              <a:buAutoNum type="arabicPeriod"/>
            </a:pPr>
            <a:r>
              <a:rPr lang="uk-UA" dirty="0" smtClean="0">
                <a:solidFill>
                  <a:srgbClr val="210C78"/>
                </a:solidFill>
                <a:latin typeface="Times New Roman" pitchFamily="18" charset="0"/>
                <a:cs typeface="Times New Roman" pitchFamily="18" charset="0"/>
              </a:rPr>
              <a:t>Предмет і методи </a:t>
            </a:r>
            <a:r>
              <a:rPr lang="uk-UA" dirty="0" smtClean="0">
                <a:solidFill>
                  <a:srgbClr val="210C78"/>
                </a:solidFill>
                <a:latin typeface="Times New Roman" pitchFamily="18" charset="0"/>
                <a:cs typeface="Times New Roman" pitchFamily="18" charset="0"/>
              </a:rPr>
              <a:t>ДСВДСПД</a:t>
            </a:r>
            <a:r>
              <a:rPr lang="uk-UA" dirty="0" smtClean="0">
                <a:solidFill>
                  <a:srgbClr val="210C78"/>
                </a:solidFill>
                <a:latin typeface="Times New Roman" pitchFamily="18" charset="0"/>
                <a:cs typeface="Times New Roman" pitchFamily="18" charset="0"/>
              </a:rPr>
              <a:t>. </a:t>
            </a:r>
            <a:endParaRPr lang="ru-RU" dirty="0" smtClean="0">
              <a:solidFill>
                <a:srgbClr val="210C78"/>
              </a:solidFill>
              <a:latin typeface="Times New Roman" pitchFamily="18" charset="0"/>
              <a:cs typeface="Times New Roman" pitchFamily="18" charset="0"/>
            </a:endParaRPr>
          </a:p>
          <a:p>
            <a:pPr marL="0" lvl="0" indent="450850" algn="just">
              <a:buFont typeface="+mj-lt"/>
              <a:buAutoNum type="arabicPeriod"/>
            </a:pPr>
            <a:r>
              <a:rPr lang="uk-UA" dirty="0" smtClean="0">
                <a:solidFill>
                  <a:srgbClr val="210C78"/>
                </a:solidFill>
                <a:latin typeface="Times New Roman" pitchFamily="18" charset="0"/>
                <a:cs typeface="Times New Roman" pitchFamily="18" charset="0"/>
              </a:rPr>
              <a:t>Завдання і функції </a:t>
            </a:r>
            <a:r>
              <a:rPr lang="uk-UA" dirty="0">
                <a:solidFill>
                  <a:srgbClr val="210C78"/>
                </a:solidFill>
                <a:latin typeface="Times New Roman" pitchFamily="18" charset="0"/>
                <a:cs typeface="Times New Roman" pitchFamily="18" charset="0"/>
              </a:rPr>
              <a:t>ДСВДСПД.</a:t>
            </a:r>
            <a:endParaRPr lang="ru-RU" dirty="0" smtClean="0">
              <a:solidFill>
                <a:srgbClr val="210C78"/>
              </a:solidFill>
              <a:latin typeface="Times New Roman" pitchFamily="18" charset="0"/>
              <a:cs typeface="Times New Roman" pitchFamily="18" charset="0"/>
            </a:endParaRPr>
          </a:p>
          <a:p>
            <a:pPr marL="0" lvl="0" indent="450850" algn="just">
              <a:buFont typeface="+mj-lt"/>
              <a:buAutoNum type="arabicPeriod"/>
            </a:pPr>
            <a:r>
              <a:rPr lang="uk-UA" dirty="0" smtClean="0">
                <a:solidFill>
                  <a:srgbClr val="210C78"/>
                </a:solidFill>
                <a:latin typeface="Times New Roman" pitchFamily="18" charset="0"/>
                <a:cs typeface="Times New Roman" pitchFamily="18" charset="0"/>
              </a:rPr>
              <a:t>Принципи </a:t>
            </a:r>
            <a:r>
              <a:rPr lang="uk-UA" dirty="0">
                <a:solidFill>
                  <a:srgbClr val="210C78"/>
                </a:solidFill>
                <a:latin typeface="Times New Roman" pitchFamily="18" charset="0"/>
                <a:cs typeface="Times New Roman" pitchFamily="18" charset="0"/>
              </a:rPr>
              <a:t>ДСВДСПД. </a:t>
            </a:r>
            <a:endParaRPr lang="ru-RU" dirty="0" smtClean="0">
              <a:solidFill>
                <a:srgbClr val="210C78"/>
              </a:solidFill>
              <a:latin typeface="Times New Roman" pitchFamily="18" charset="0"/>
              <a:cs typeface="Times New Roman" pitchFamily="18" charset="0"/>
            </a:endParaRPr>
          </a:p>
          <a:p>
            <a:pPr marL="0" lvl="0" indent="450850" algn="just">
              <a:buFont typeface="+mj-lt"/>
              <a:buAutoNum type="arabicPeriod"/>
            </a:pPr>
            <a:r>
              <a:rPr lang="uk-UA" dirty="0" smtClean="0">
                <a:solidFill>
                  <a:srgbClr val="210C78"/>
                </a:solidFill>
                <a:latin typeface="Times New Roman" pitchFamily="18" charset="0"/>
                <a:cs typeface="Times New Roman" pitchFamily="18" charset="0"/>
              </a:rPr>
              <a:t>Співвідношення </a:t>
            </a:r>
            <a:r>
              <a:rPr lang="uk-UA" dirty="0">
                <a:solidFill>
                  <a:srgbClr val="210C78"/>
                </a:solidFill>
                <a:latin typeface="Times New Roman" pitchFamily="18" charset="0"/>
                <a:cs typeface="Times New Roman" pitchFamily="18" charset="0"/>
              </a:rPr>
              <a:t>ДСВДСПД </a:t>
            </a:r>
            <a:r>
              <a:rPr lang="uk-UA" dirty="0" smtClean="0">
                <a:solidFill>
                  <a:srgbClr val="210C78"/>
                </a:solidFill>
                <a:latin typeface="Times New Roman" pitchFamily="18" charset="0"/>
                <a:cs typeface="Times New Roman" pitchFamily="18" charset="0"/>
              </a:rPr>
              <a:t>з іншими науками. </a:t>
            </a:r>
            <a:endParaRPr lang="ru-RU" dirty="0" smtClean="0">
              <a:solidFill>
                <a:srgbClr val="210C78"/>
              </a:solidFill>
              <a:latin typeface="Times New Roman" pitchFamily="18" charset="0"/>
              <a:cs typeface="Times New Roman" pitchFamily="18" charset="0"/>
            </a:endParaRPr>
          </a:p>
          <a:p>
            <a:pPr marL="0" lvl="0" indent="450850" algn="just">
              <a:buFont typeface="+mj-lt"/>
              <a:buAutoNum type="arabicPeriod"/>
            </a:pPr>
            <a:r>
              <a:rPr lang="uk-UA" dirty="0" smtClean="0">
                <a:solidFill>
                  <a:srgbClr val="210C78"/>
                </a:solidFill>
                <a:latin typeface="Times New Roman" pitchFamily="18" charset="0"/>
                <a:cs typeface="Times New Roman" pitchFamily="18" charset="0"/>
              </a:rPr>
              <a:t>Деонтологічна основа наукової діяльності.</a:t>
            </a:r>
            <a:endParaRPr lang="ru-RU" dirty="0" smtClean="0">
              <a:solidFill>
                <a:srgbClr val="210C78"/>
              </a:solidFill>
              <a:latin typeface="Times New Roman" pitchFamily="18" charset="0"/>
              <a:cs typeface="Times New Roman" pitchFamily="18" charset="0"/>
            </a:endParaRPr>
          </a:p>
          <a:p>
            <a:endParaRPr lang="ru-RU"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28650" y="2657950"/>
            <a:ext cx="7886700" cy="1325563"/>
          </a:xfrm>
        </p:spPr>
        <p:txBody>
          <a:bodyPr/>
          <a:lstStyle/>
          <a:p>
            <a:pPr algn="ctr"/>
            <a:r>
              <a:rPr lang="uk-UA" b="1" dirty="0" smtClean="0">
                <a:solidFill>
                  <a:srgbClr val="210C78"/>
                </a:solidFill>
                <a:latin typeface="Times New Roman" pitchFamily="18" charset="0"/>
                <a:cs typeface="Times New Roman" pitchFamily="18" charset="0"/>
              </a:rPr>
              <a:t>1. Предмет і методи </a:t>
            </a:r>
            <a:r>
              <a:rPr lang="uk-UA" b="1" dirty="0">
                <a:solidFill>
                  <a:srgbClr val="210C78"/>
                </a:solidFill>
                <a:latin typeface="Times New Roman" pitchFamily="18" charset="0"/>
                <a:cs typeface="Times New Roman" pitchFamily="18" charset="0"/>
              </a:rPr>
              <a:t>ДСВДСПД</a:t>
            </a:r>
            <a:endParaRPr lang="ru-RU" dirty="0">
              <a:solidFill>
                <a:srgbClr val="210C78"/>
              </a:solidFill>
              <a:latin typeface="Times New Roman" pitchFamily="18" charset="0"/>
              <a:cs typeface="Times New Roman"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Скругленный прямоугольник 7"/>
          <p:cNvSpPr/>
          <p:nvPr/>
        </p:nvSpPr>
        <p:spPr>
          <a:xfrm>
            <a:off x="780903" y="3274912"/>
            <a:ext cx="8150772" cy="1187906"/>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just"/>
            <a:r>
              <a:rPr lang="uk-UA" sz="1600" i="1" dirty="0" smtClean="0">
                <a:solidFill>
                  <a:srgbClr val="210C78"/>
                </a:solidFill>
                <a:latin typeface="Times New Roman" pitchFamily="18" charset="0"/>
                <a:cs typeface="Times New Roman" pitchFamily="18" charset="0"/>
              </a:rPr>
              <a:t>Другий блок </a:t>
            </a:r>
            <a:r>
              <a:rPr lang="uk-UA" sz="1600" dirty="0" smtClean="0">
                <a:solidFill>
                  <a:srgbClr val="210C78"/>
                </a:solidFill>
                <a:latin typeface="Times New Roman" pitchFamily="18" charset="0"/>
                <a:cs typeface="Times New Roman" pitchFamily="18" charset="0"/>
              </a:rPr>
              <a:t>включає вивчення особливостей юридичної діяльності, її співвідношення з правовою освітою та наукою. </a:t>
            </a:r>
            <a:r>
              <a:rPr lang="ru-RU" sz="1600" dirty="0" err="1" smtClean="0">
                <a:solidFill>
                  <a:srgbClr val="210C78"/>
                </a:solidFill>
                <a:latin typeface="Times New Roman" pitchFamily="18" charset="0"/>
                <a:cs typeface="Times New Roman" pitchFamily="18" charset="0"/>
              </a:rPr>
              <a:t>Зазначені</a:t>
            </a:r>
            <a:r>
              <a:rPr lang="ru-RU" sz="1600" dirty="0" smtClean="0">
                <a:solidFill>
                  <a:srgbClr val="210C78"/>
                </a:solidFill>
                <a:latin typeface="Times New Roman" pitchFamily="18" charset="0"/>
                <a:cs typeface="Times New Roman" pitchFamily="18" charset="0"/>
              </a:rPr>
              <a:t> </a:t>
            </a:r>
            <a:r>
              <a:rPr lang="ru-RU" sz="1600" dirty="0" err="1" smtClean="0">
                <a:solidFill>
                  <a:srgbClr val="210C78"/>
                </a:solidFill>
                <a:latin typeface="Times New Roman" pitchFamily="18" charset="0"/>
                <a:cs typeface="Times New Roman" pitchFamily="18" charset="0"/>
              </a:rPr>
              <a:t>питання</a:t>
            </a:r>
            <a:r>
              <a:rPr lang="ru-RU" sz="1600" dirty="0" smtClean="0">
                <a:solidFill>
                  <a:srgbClr val="210C78"/>
                </a:solidFill>
                <a:latin typeface="Times New Roman" pitchFamily="18" charset="0"/>
                <a:cs typeface="Times New Roman" pitchFamily="18" charset="0"/>
              </a:rPr>
              <a:t> </a:t>
            </a:r>
            <a:r>
              <a:rPr lang="ru-RU" sz="1600" dirty="0" err="1" smtClean="0">
                <a:solidFill>
                  <a:srgbClr val="210C78"/>
                </a:solidFill>
                <a:latin typeface="Times New Roman" pitchFamily="18" charset="0"/>
                <a:cs typeface="Times New Roman" pitchFamily="18" charset="0"/>
              </a:rPr>
              <a:t>розкриваються</a:t>
            </a:r>
            <a:r>
              <a:rPr lang="ru-RU" sz="1600" dirty="0" smtClean="0">
                <a:solidFill>
                  <a:srgbClr val="210C78"/>
                </a:solidFill>
                <a:latin typeface="Times New Roman" pitchFamily="18" charset="0"/>
                <a:cs typeface="Times New Roman" pitchFamily="18" charset="0"/>
              </a:rPr>
              <a:t> як у межах </a:t>
            </a:r>
            <a:r>
              <a:rPr lang="ru-RU" sz="1600" dirty="0" err="1" smtClean="0">
                <a:solidFill>
                  <a:srgbClr val="210C78"/>
                </a:solidFill>
                <a:latin typeface="Times New Roman" pitchFamily="18" charset="0"/>
                <a:cs typeface="Times New Roman" pitchFamily="18" charset="0"/>
              </a:rPr>
              <a:t>національної</a:t>
            </a:r>
            <a:r>
              <a:rPr lang="ru-RU" sz="1600" dirty="0" smtClean="0">
                <a:solidFill>
                  <a:srgbClr val="210C78"/>
                </a:solidFill>
                <a:latin typeface="Times New Roman" pitchFamily="18" charset="0"/>
                <a:cs typeface="Times New Roman" pitchFamily="18" charset="0"/>
              </a:rPr>
              <a:t> </a:t>
            </a:r>
            <a:r>
              <a:rPr lang="ru-RU" sz="1600" dirty="0" err="1" smtClean="0">
                <a:solidFill>
                  <a:srgbClr val="210C78"/>
                </a:solidFill>
                <a:latin typeface="Times New Roman" pitchFamily="18" charset="0"/>
                <a:cs typeface="Times New Roman" pitchFamily="18" charset="0"/>
              </a:rPr>
              <a:t>правової</a:t>
            </a:r>
            <a:r>
              <a:rPr lang="ru-RU" sz="1600" dirty="0" smtClean="0">
                <a:solidFill>
                  <a:srgbClr val="210C78"/>
                </a:solidFill>
                <a:latin typeface="Times New Roman" pitchFamily="18" charset="0"/>
                <a:cs typeface="Times New Roman" pitchFamily="18" charset="0"/>
              </a:rPr>
              <a:t> </a:t>
            </a:r>
            <a:r>
              <a:rPr lang="ru-RU" sz="1600" dirty="0" err="1" smtClean="0">
                <a:solidFill>
                  <a:srgbClr val="210C78"/>
                </a:solidFill>
                <a:latin typeface="Times New Roman" pitchFamily="18" charset="0"/>
                <a:cs typeface="Times New Roman" pitchFamily="18" charset="0"/>
              </a:rPr>
              <a:t>системи</a:t>
            </a:r>
            <a:r>
              <a:rPr lang="ru-RU" sz="1600" dirty="0" smtClean="0">
                <a:solidFill>
                  <a:srgbClr val="210C78"/>
                </a:solidFill>
                <a:latin typeface="Times New Roman" pitchFamily="18" charset="0"/>
                <a:cs typeface="Times New Roman" pitchFamily="18" charset="0"/>
              </a:rPr>
              <a:t>, так </a:t>
            </a:r>
            <a:r>
              <a:rPr lang="ru-RU" sz="1600" dirty="0" err="1" smtClean="0">
                <a:solidFill>
                  <a:srgbClr val="210C78"/>
                </a:solidFill>
                <a:latin typeface="Times New Roman" pitchFamily="18" charset="0"/>
                <a:cs typeface="Times New Roman" pitchFamily="18" charset="0"/>
              </a:rPr>
              <a:t>і</a:t>
            </a:r>
            <a:r>
              <a:rPr lang="ru-RU" sz="1600" dirty="0" smtClean="0">
                <a:solidFill>
                  <a:srgbClr val="210C78"/>
                </a:solidFill>
                <a:latin typeface="Times New Roman" pitchFamily="18" charset="0"/>
                <a:cs typeface="Times New Roman" pitchFamily="18" charset="0"/>
              </a:rPr>
              <a:t> в </a:t>
            </a:r>
            <a:r>
              <a:rPr lang="ru-RU" sz="1600" dirty="0" err="1" smtClean="0">
                <a:solidFill>
                  <a:srgbClr val="210C78"/>
                </a:solidFill>
                <a:latin typeface="Times New Roman" pitchFamily="18" charset="0"/>
                <a:cs typeface="Times New Roman" pitchFamily="18" charset="0"/>
              </a:rPr>
              <a:t>контексті</a:t>
            </a:r>
            <a:r>
              <a:rPr lang="ru-RU" sz="1600" dirty="0" smtClean="0">
                <a:solidFill>
                  <a:srgbClr val="210C78"/>
                </a:solidFill>
                <a:latin typeface="Times New Roman" pitchFamily="18" charset="0"/>
                <a:cs typeface="Times New Roman" pitchFamily="18" charset="0"/>
              </a:rPr>
              <a:t> </a:t>
            </a:r>
            <a:r>
              <a:rPr lang="ru-RU" sz="1600" dirty="0" err="1" smtClean="0">
                <a:solidFill>
                  <a:srgbClr val="210C78"/>
                </a:solidFill>
                <a:latin typeface="Times New Roman" pitchFamily="18" charset="0"/>
                <a:cs typeface="Times New Roman" pitchFamily="18" charset="0"/>
              </a:rPr>
              <a:t>світового</a:t>
            </a:r>
            <a:r>
              <a:rPr lang="ru-RU" sz="1600" dirty="0" smtClean="0">
                <a:solidFill>
                  <a:srgbClr val="210C78"/>
                </a:solidFill>
                <a:latin typeface="Times New Roman" pitchFamily="18" charset="0"/>
                <a:cs typeface="Times New Roman" pitchFamily="18" charset="0"/>
              </a:rPr>
              <a:t> </a:t>
            </a:r>
            <a:r>
              <a:rPr lang="ru-RU" sz="1600" dirty="0" err="1" smtClean="0">
                <a:solidFill>
                  <a:srgbClr val="210C78"/>
                </a:solidFill>
                <a:latin typeface="Times New Roman" pitchFamily="18" charset="0"/>
                <a:cs typeface="Times New Roman" pitchFamily="18" charset="0"/>
              </a:rPr>
              <a:t>досвіду</a:t>
            </a:r>
            <a:r>
              <a:rPr lang="ru-RU" sz="1600" dirty="0" smtClean="0">
                <a:solidFill>
                  <a:srgbClr val="210C78"/>
                </a:solidFill>
                <a:latin typeface="Times New Roman" pitchFamily="18" charset="0"/>
                <a:cs typeface="Times New Roman" pitchFamily="18" charset="0"/>
              </a:rPr>
              <a:t>, </a:t>
            </a:r>
            <a:r>
              <a:rPr lang="ru-RU" sz="1600" dirty="0" err="1" smtClean="0">
                <a:solidFill>
                  <a:srgbClr val="210C78"/>
                </a:solidFill>
                <a:latin typeface="Times New Roman" pitchFamily="18" charset="0"/>
                <a:cs typeface="Times New Roman" pitchFamily="18" charset="0"/>
              </a:rPr>
              <a:t>набутого</a:t>
            </a:r>
            <a:r>
              <a:rPr lang="ru-RU" sz="1600" dirty="0" smtClean="0">
                <a:solidFill>
                  <a:srgbClr val="210C78"/>
                </a:solidFill>
                <a:latin typeface="Times New Roman" pitchFamily="18" charset="0"/>
                <a:cs typeface="Times New Roman" pitchFamily="18" charset="0"/>
              </a:rPr>
              <a:t> у </a:t>
            </a:r>
            <a:r>
              <a:rPr lang="ru-RU" sz="1600" dirty="0" err="1" smtClean="0">
                <a:solidFill>
                  <a:srgbClr val="210C78"/>
                </a:solidFill>
                <a:latin typeface="Times New Roman" pitchFamily="18" charset="0"/>
                <a:cs typeface="Times New Roman" pitchFamily="18" charset="0"/>
              </a:rPr>
              <a:t>цій</a:t>
            </a:r>
            <a:r>
              <a:rPr lang="ru-RU" sz="1600" dirty="0" smtClean="0">
                <a:solidFill>
                  <a:srgbClr val="210C78"/>
                </a:solidFill>
                <a:latin typeface="Times New Roman" pitchFamily="18" charset="0"/>
                <a:cs typeface="Times New Roman" pitchFamily="18" charset="0"/>
              </a:rPr>
              <a:t> </a:t>
            </a:r>
            <a:r>
              <a:rPr lang="ru-RU" sz="1600" dirty="0" err="1" smtClean="0">
                <a:solidFill>
                  <a:srgbClr val="210C78"/>
                </a:solidFill>
                <a:latin typeface="Times New Roman" pitchFamily="18" charset="0"/>
                <a:cs typeface="Times New Roman" pitchFamily="18" charset="0"/>
              </a:rPr>
              <a:t>сфері</a:t>
            </a:r>
            <a:r>
              <a:rPr lang="ru-RU" sz="1600" dirty="0" smtClean="0">
                <a:solidFill>
                  <a:srgbClr val="210C78"/>
                </a:solidFill>
                <a:latin typeface="Times New Roman" pitchFamily="18" charset="0"/>
                <a:cs typeface="Times New Roman" pitchFamily="18" charset="0"/>
              </a:rPr>
              <a:t>;</a:t>
            </a:r>
            <a:endParaRPr lang="ru-RU" sz="1600" dirty="0">
              <a:solidFill>
                <a:srgbClr val="210C78"/>
              </a:solidFill>
              <a:latin typeface="Times New Roman" pitchFamily="18" charset="0"/>
              <a:cs typeface="Times New Roman" pitchFamily="18" charset="0"/>
            </a:endParaRPr>
          </a:p>
        </p:txBody>
      </p:sp>
      <p:sp>
        <p:nvSpPr>
          <p:cNvPr id="9" name="Скругленный прямоугольник 8"/>
          <p:cNvSpPr/>
          <p:nvPr/>
        </p:nvSpPr>
        <p:spPr>
          <a:xfrm>
            <a:off x="802159" y="1878293"/>
            <a:ext cx="8150772" cy="974089"/>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just"/>
            <a:r>
              <a:rPr lang="uk-UA" sz="1600" i="1" dirty="0" smtClean="0">
                <a:solidFill>
                  <a:srgbClr val="210C78"/>
                </a:solidFill>
                <a:latin typeface="Times New Roman" pitchFamily="18" charset="0"/>
                <a:cs typeface="Times New Roman" pitchFamily="18" charset="0"/>
              </a:rPr>
              <a:t>Перший</a:t>
            </a:r>
            <a:r>
              <a:rPr lang="ru-RU" sz="1600" dirty="0" smtClean="0">
                <a:solidFill>
                  <a:srgbClr val="210C78"/>
                </a:solidFill>
                <a:latin typeface="Times New Roman" pitchFamily="18" charset="0"/>
                <a:cs typeface="Times New Roman" pitchFamily="18" charset="0"/>
              </a:rPr>
              <a:t> </a:t>
            </a:r>
            <a:r>
              <a:rPr lang="ru-RU" sz="1600" dirty="0" err="1" smtClean="0">
                <a:solidFill>
                  <a:srgbClr val="210C78"/>
                </a:solidFill>
                <a:latin typeface="Times New Roman" pitchFamily="18" charset="0"/>
                <a:cs typeface="Times New Roman" pitchFamily="18" charset="0"/>
              </a:rPr>
              <a:t>з</a:t>
            </a:r>
            <a:r>
              <a:rPr lang="ru-RU" sz="1600" dirty="0" smtClean="0">
                <a:solidFill>
                  <a:srgbClr val="210C78"/>
                </a:solidFill>
                <a:latin typeface="Times New Roman" pitchFamily="18" charset="0"/>
                <a:cs typeface="Times New Roman" pitchFamily="18" charset="0"/>
              </a:rPr>
              <a:t> </a:t>
            </a:r>
            <a:r>
              <a:rPr lang="ru-RU" sz="1600" dirty="0" err="1" smtClean="0">
                <a:solidFill>
                  <a:srgbClr val="210C78"/>
                </a:solidFill>
                <a:latin typeface="Times New Roman" pitchFamily="18" charset="0"/>
                <a:cs typeface="Times New Roman" pitchFamily="18" charset="0"/>
              </a:rPr>
              <a:t>цих</a:t>
            </a:r>
            <a:r>
              <a:rPr lang="ru-RU" sz="1600" dirty="0" smtClean="0">
                <a:solidFill>
                  <a:srgbClr val="210C78"/>
                </a:solidFill>
                <a:latin typeface="Times New Roman" pitchFamily="18" charset="0"/>
                <a:cs typeface="Times New Roman" pitchFamily="18" charset="0"/>
              </a:rPr>
              <a:t> </a:t>
            </a:r>
            <a:r>
              <a:rPr lang="ru-RU" sz="1600" dirty="0" err="1" smtClean="0">
                <a:solidFill>
                  <a:srgbClr val="210C78"/>
                </a:solidFill>
                <a:latin typeface="Times New Roman" pitchFamily="18" charset="0"/>
                <a:cs typeface="Times New Roman" pitchFamily="18" charset="0"/>
              </a:rPr>
              <a:t>структурних</a:t>
            </a:r>
            <a:r>
              <a:rPr lang="ru-RU" sz="1600" dirty="0" smtClean="0">
                <a:solidFill>
                  <a:srgbClr val="210C78"/>
                </a:solidFill>
                <a:latin typeface="Times New Roman" pitchFamily="18" charset="0"/>
                <a:cs typeface="Times New Roman" pitchFamily="18" charset="0"/>
              </a:rPr>
              <a:t> </a:t>
            </a:r>
            <a:r>
              <a:rPr lang="ru-RU" sz="1600" dirty="0" err="1" smtClean="0">
                <a:solidFill>
                  <a:srgbClr val="210C78"/>
                </a:solidFill>
                <a:latin typeface="Times New Roman" pitchFamily="18" charset="0"/>
                <a:cs typeface="Times New Roman" pitchFamily="18" charset="0"/>
              </a:rPr>
              <a:t>блоків</a:t>
            </a:r>
            <a:r>
              <a:rPr lang="ru-RU" sz="1600" dirty="0" smtClean="0">
                <a:solidFill>
                  <a:srgbClr val="210C78"/>
                </a:solidFill>
                <a:latin typeface="Times New Roman" pitchFamily="18" charset="0"/>
                <a:cs typeface="Times New Roman" pitchFamily="18" charset="0"/>
              </a:rPr>
              <a:t> </a:t>
            </a:r>
            <a:r>
              <a:rPr lang="ru-RU" sz="1600" dirty="0" err="1" smtClean="0">
                <a:solidFill>
                  <a:srgbClr val="210C78"/>
                </a:solidFill>
                <a:latin typeface="Times New Roman" pitchFamily="18" charset="0"/>
                <a:cs typeface="Times New Roman" pitchFamily="18" charset="0"/>
              </a:rPr>
              <a:t>складають</a:t>
            </a:r>
            <a:r>
              <a:rPr lang="ru-RU" sz="1600" dirty="0" smtClean="0">
                <a:solidFill>
                  <a:srgbClr val="210C78"/>
                </a:solidFill>
                <a:latin typeface="Times New Roman" pitchFamily="18" charset="0"/>
                <a:cs typeface="Times New Roman" pitchFamily="18" charset="0"/>
              </a:rPr>
              <a:t> </a:t>
            </a:r>
            <a:r>
              <a:rPr lang="ru-RU" sz="1600" dirty="0" err="1" smtClean="0">
                <a:solidFill>
                  <a:srgbClr val="210C78"/>
                </a:solidFill>
                <a:latin typeface="Times New Roman" pitchFamily="18" charset="0"/>
                <a:cs typeface="Times New Roman" pitchFamily="18" charset="0"/>
              </a:rPr>
              <a:t>питання</a:t>
            </a:r>
            <a:r>
              <a:rPr lang="ru-RU" sz="1600" dirty="0" smtClean="0">
                <a:solidFill>
                  <a:srgbClr val="210C78"/>
                </a:solidFill>
                <a:latin typeface="Times New Roman" pitchFamily="18" charset="0"/>
                <a:cs typeface="Times New Roman" pitchFamily="18" charset="0"/>
              </a:rPr>
              <a:t>, </a:t>
            </a:r>
            <a:r>
              <a:rPr lang="ru-RU" sz="1600" dirty="0" err="1" smtClean="0">
                <a:solidFill>
                  <a:srgbClr val="210C78"/>
                </a:solidFill>
                <a:latin typeface="Times New Roman" pitchFamily="18" charset="0"/>
                <a:cs typeface="Times New Roman" pitchFamily="18" charset="0"/>
              </a:rPr>
              <a:t>пов’язані</a:t>
            </a:r>
            <a:r>
              <a:rPr lang="ru-RU" sz="1600" dirty="0" smtClean="0">
                <a:solidFill>
                  <a:srgbClr val="210C78"/>
                </a:solidFill>
                <a:latin typeface="Times New Roman" pitchFamily="18" charset="0"/>
                <a:cs typeface="Times New Roman" pitchFamily="18" charset="0"/>
              </a:rPr>
              <a:t> </a:t>
            </a:r>
            <a:r>
              <a:rPr lang="ru-RU" sz="1600" dirty="0" err="1" smtClean="0">
                <a:solidFill>
                  <a:srgbClr val="210C78"/>
                </a:solidFill>
                <a:latin typeface="Times New Roman" pitchFamily="18" charset="0"/>
                <a:cs typeface="Times New Roman" pitchFamily="18" charset="0"/>
              </a:rPr>
              <a:t>з</a:t>
            </a:r>
            <a:r>
              <a:rPr lang="ru-RU" sz="1600" dirty="0" smtClean="0">
                <a:solidFill>
                  <a:srgbClr val="210C78"/>
                </a:solidFill>
                <a:latin typeface="Times New Roman" pitchFamily="18" charset="0"/>
                <a:cs typeface="Times New Roman" pitchFamily="18" charset="0"/>
              </a:rPr>
              <a:t> </a:t>
            </a:r>
            <a:r>
              <a:rPr lang="ru-RU" sz="1600" dirty="0" err="1" smtClean="0">
                <a:solidFill>
                  <a:srgbClr val="210C78"/>
                </a:solidFill>
                <a:latin typeface="Times New Roman" pitchFamily="18" charset="0"/>
                <a:cs typeface="Times New Roman" pitchFamily="18" charset="0"/>
              </a:rPr>
              <a:t>висвітленням</a:t>
            </a:r>
            <a:r>
              <a:rPr lang="ru-RU" sz="1600" dirty="0" smtClean="0">
                <a:solidFill>
                  <a:srgbClr val="210C78"/>
                </a:solidFill>
                <a:latin typeface="Times New Roman" pitchFamily="18" charset="0"/>
                <a:cs typeface="Times New Roman" pitchFamily="18" charset="0"/>
              </a:rPr>
              <a:t> </a:t>
            </a:r>
            <a:r>
              <a:rPr lang="ru-RU" sz="1600" dirty="0" err="1" smtClean="0">
                <a:solidFill>
                  <a:srgbClr val="210C78"/>
                </a:solidFill>
                <a:latin typeface="Times New Roman" pitchFamily="18" charset="0"/>
                <a:cs typeface="Times New Roman" pitchFamily="18" charset="0"/>
              </a:rPr>
              <a:t>сутності</a:t>
            </a:r>
            <a:r>
              <a:rPr lang="ru-RU" sz="1600" dirty="0" smtClean="0">
                <a:solidFill>
                  <a:srgbClr val="210C78"/>
                </a:solidFill>
                <a:latin typeface="Times New Roman" pitchFamily="18" charset="0"/>
                <a:cs typeface="Times New Roman" pitchFamily="18" charset="0"/>
              </a:rPr>
              <a:t> та </a:t>
            </a:r>
            <a:r>
              <a:rPr lang="ru-RU" sz="1600" dirty="0" err="1" smtClean="0">
                <a:solidFill>
                  <a:srgbClr val="210C78"/>
                </a:solidFill>
                <a:latin typeface="Times New Roman" pitchFamily="18" charset="0"/>
                <a:cs typeface="Times New Roman" pitchFamily="18" charset="0"/>
              </a:rPr>
              <a:t>специфіки</a:t>
            </a:r>
            <a:r>
              <a:rPr lang="ru-RU" sz="1600" dirty="0" smtClean="0">
                <a:solidFill>
                  <a:srgbClr val="210C78"/>
                </a:solidFill>
                <a:latin typeface="Times New Roman" pitchFamily="18" charset="0"/>
                <a:cs typeface="Times New Roman" pitchFamily="18" charset="0"/>
              </a:rPr>
              <a:t> </a:t>
            </a:r>
            <a:r>
              <a:rPr lang="ru-RU" sz="1600" dirty="0" err="1" smtClean="0">
                <a:solidFill>
                  <a:srgbClr val="210C78"/>
                </a:solidFill>
                <a:latin typeface="Times New Roman" pitchFamily="18" charset="0"/>
                <a:cs typeface="Times New Roman" pitchFamily="18" charset="0"/>
              </a:rPr>
              <a:t>юридичної</a:t>
            </a:r>
            <a:r>
              <a:rPr lang="ru-RU" sz="1600" dirty="0" smtClean="0">
                <a:solidFill>
                  <a:srgbClr val="210C78"/>
                </a:solidFill>
                <a:latin typeface="Times New Roman" pitchFamily="18" charset="0"/>
                <a:cs typeface="Times New Roman" pitchFamily="18" charset="0"/>
              </a:rPr>
              <a:t> </a:t>
            </a:r>
            <a:r>
              <a:rPr lang="ru-RU" sz="1600" dirty="0" err="1" smtClean="0">
                <a:solidFill>
                  <a:srgbClr val="210C78"/>
                </a:solidFill>
                <a:latin typeface="Times New Roman" pitchFamily="18" charset="0"/>
                <a:cs typeface="Times New Roman" pitchFamily="18" charset="0"/>
              </a:rPr>
              <a:t>професії</a:t>
            </a:r>
            <a:r>
              <a:rPr lang="ru-RU" sz="1600" dirty="0" smtClean="0">
                <a:solidFill>
                  <a:srgbClr val="210C78"/>
                </a:solidFill>
                <a:latin typeface="Times New Roman" pitchFamily="18" charset="0"/>
                <a:cs typeface="Times New Roman" pitchFamily="18" charset="0"/>
              </a:rPr>
              <a:t>; </a:t>
            </a:r>
            <a:endParaRPr lang="uk-UA" sz="1600" dirty="0">
              <a:solidFill>
                <a:srgbClr val="210C78"/>
              </a:solidFill>
              <a:latin typeface="Times New Roman" pitchFamily="18" charset="0"/>
              <a:cs typeface="Times New Roman" pitchFamily="18" charset="0"/>
            </a:endParaRPr>
          </a:p>
        </p:txBody>
      </p:sp>
      <p:sp>
        <p:nvSpPr>
          <p:cNvPr id="12" name="Скругленный прямоугольник 11"/>
          <p:cNvSpPr/>
          <p:nvPr/>
        </p:nvSpPr>
        <p:spPr>
          <a:xfrm>
            <a:off x="739961" y="4763069"/>
            <a:ext cx="8150772" cy="1023582"/>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r>
              <a:rPr lang="ru-RU" sz="1600" dirty="0" smtClean="0">
                <a:solidFill>
                  <a:srgbClr val="210C78"/>
                </a:solidFill>
                <a:latin typeface="Times New Roman" pitchFamily="18" charset="0"/>
                <a:cs typeface="Times New Roman" pitchFamily="18" charset="0"/>
              </a:rPr>
              <a:t>До </a:t>
            </a:r>
            <a:r>
              <a:rPr lang="uk-UA" sz="1600" i="1" dirty="0" smtClean="0">
                <a:solidFill>
                  <a:srgbClr val="210C78"/>
                </a:solidFill>
                <a:latin typeface="Times New Roman" pitchFamily="18" charset="0"/>
                <a:cs typeface="Times New Roman" pitchFamily="18" charset="0"/>
              </a:rPr>
              <a:t>третього блоку</a:t>
            </a:r>
            <a:r>
              <a:rPr lang="ru-RU" sz="1600" dirty="0" smtClean="0">
                <a:solidFill>
                  <a:srgbClr val="210C78"/>
                </a:solidFill>
                <a:latin typeface="Times New Roman" pitchFamily="18" charset="0"/>
                <a:cs typeface="Times New Roman" pitchFamily="18" charset="0"/>
              </a:rPr>
              <a:t> </a:t>
            </a:r>
            <a:r>
              <a:rPr lang="ru-RU" sz="1600" dirty="0" err="1" smtClean="0">
                <a:solidFill>
                  <a:srgbClr val="210C78"/>
                </a:solidFill>
                <a:latin typeface="Times New Roman" pitchFamily="18" charset="0"/>
                <a:cs typeface="Times New Roman" pitchFamily="18" charset="0"/>
              </a:rPr>
              <a:t>входять</a:t>
            </a:r>
            <a:r>
              <a:rPr lang="ru-RU" sz="1600" dirty="0" smtClean="0">
                <a:solidFill>
                  <a:srgbClr val="210C78"/>
                </a:solidFill>
                <a:latin typeface="Times New Roman" pitchFamily="18" charset="0"/>
                <a:cs typeface="Times New Roman" pitchFamily="18" charset="0"/>
              </a:rPr>
              <a:t> </a:t>
            </a:r>
            <a:r>
              <a:rPr lang="ru-RU" sz="1600" dirty="0" err="1" smtClean="0">
                <a:solidFill>
                  <a:srgbClr val="210C78"/>
                </a:solidFill>
                <a:latin typeface="Times New Roman" pitchFamily="18" charset="0"/>
                <a:cs typeface="Times New Roman" pitchFamily="18" charset="0"/>
              </a:rPr>
              <a:t>питання</a:t>
            </a:r>
            <a:r>
              <a:rPr lang="ru-RU" sz="1600" dirty="0" smtClean="0">
                <a:solidFill>
                  <a:srgbClr val="210C78"/>
                </a:solidFill>
                <a:latin typeface="Times New Roman" pitchFamily="18" charset="0"/>
                <a:cs typeface="Times New Roman" pitchFamily="18" charset="0"/>
              </a:rPr>
              <a:t>, </a:t>
            </a:r>
            <a:r>
              <a:rPr lang="ru-RU" sz="1600" dirty="0" err="1" smtClean="0">
                <a:solidFill>
                  <a:srgbClr val="210C78"/>
                </a:solidFill>
                <a:latin typeface="Times New Roman" pitchFamily="18" charset="0"/>
                <a:cs typeface="Times New Roman" pitchFamily="18" charset="0"/>
              </a:rPr>
              <a:t>присвячені</a:t>
            </a:r>
            <a:r>
              <a:rPr lang="ru-RU" sz="1600" dirty="0" smtClean="0">
                <a:solidFill>
                  <a:srgbClr val="210C78"/>
                </a:solidFill>
                <a:latin typeface="Times New Roman" pitchFamily="18" charset="0"/>
                <a:cs typeface="Times New Roman" pitchFamily="18" charset="0"/>
              </a:rPr>
              <a:t> </a:t>
            </a:r>
            <a:r>
              <a:rPr lang="ru-RU" sz="1600" dirty="0" err="1" smtClean="0">
                <a:solidFill>
                  <a:srgbClr val="210C78"/>
                </a:solidFill>
                <a:latin typeface="Times New Roman" pitchFamily="18" charset="0"/>
                <a:cs typeface="Times New Roman" pitchFamily="18" charset="0"/>
              </a:rPr>
              <a:t>вивченню</a:t>
            </a:r>
            <a:r>
              <a:rPr lang="ru-RU" sz="1600" dirty="0" smtClean="0">
                <a:solidFill>
                  <a:srgbClr val="210C78"/>
                </a:solidFill>
                <a:latin typeface="Times New Roman" pitchFamily="18" charset="0"/>
                <a:cs typeface="Times New Roman" pitchFamily="18" charset="0"/>
              </a:rPr>
              <a:t> </a:t>
            </a:r>
            <a:r>
              <a:rPr lang="uk-UA" sz="1600" i="1" dirty="0" smtClean="0">
                <a:solidFill>
                  <a:srgbClr val="210C78"/>
                </a:solidFill>
                <a:latin typeface="Times New Roman" pitchFamily="18" charset="0"/>
                <a:cs typeface="Times New Roman" pitchFamily="18" charset="0"/>
              </a:rPr>
              <a:t>системи деонтологічних вимог</a:t>
            </a:r>
            <a:r>
              <a:rPr lang="ru-RU" sz="1600" dirty="0" smtClean="0">
                <a:solidFill>
                  <a:srgbClr val="210C78"/>
                </a:solidFill>
                <a:latin typeface="Times New Roman" pitchFamily="18" charset="0"/>
                <a:cs typeface="Times New Roman" pitchFamily="18" charset="0"/>
              </a:rPr>
              <a:t> до </a:t>
            </a:r>
            <a:r>
              <a:rPr lang="ru-RU" sz="1600" dirty="0" err="1" smtClean="0">
                <a:solidFill>
                  <a:srgbClr val="210C78"/>
                </a:solidFill>
                <a:latin typeface="Times New Roman" pitchFamily="18" charset="0"/>
                <a:cs typeface="Times New Roman" pitchFamily="18" charset="0"/>
              </a:rPr>
              <a:t>професійних</a:t>
            </a:r>
            <a:r>
              <a:rPr lang="ru-RU" sz="1600" dirty="0" smtClean="0">
                <a:solidFill>
                  <a:srgbClr val="210C78"/>
                </a:solidFill>
                <a:latin typeface="Times New Roman" pitchFamily="18" charset="0"/>
                <a:cs typeface="Times New Roman" pitchFamily="18" charset="0"/>
              </a:rPr>
              <a:t> </a:t>
            </a:r>
            <a:r>
              <a:rPr lang="ru-RU" sz="1600" dirty="0" err="1" smtClean="0">
                <a:solidFill>
                  <a:srgbClr val="210C78"/>
                </a:solidFill>
                <a:latin typeface="Times New Roman" pitchFamily="18" charset="0"/>
                <a:cs typeface="Times New Roman" pitchFamily="18" charset="0"/>
              </a:rPr>
              <a:t>якостей</a:t>
            </a:r>
            <a:r>
              <a:rPr lang="ru-RU" sz="1600" dirty="0" smtClean="0">
                <a:solidFill>
                  <a:srgbClr val="210C78"/>
                </a:solidFill>
                <a:latin typeface="Times New Roman" pitchFamily="18" charset="0"/>
                <a:cs typeface="Times New Roman" pitchFamily="18" charset="0"/>
              </a:rPr>
              <a:t> </a:t>
            </a:r>
            <a:r>
              <a:rPr lang="ru-RU" sz="1600" dirty="0" err="1" smtClean="0">
                <a:solidFill>
                  <a:srgbClr val="210C78"/>
                </a:solidFill>
                <a:latin typeface="Times New Roman" pitchFamily="18" charset="0"/>
                <a:cs typeface="Times New Roman" pitchFamily="18" charset="0"/>
              </a:rPr>
              <a:t>юристів</a:t>
            </a:r>
            <a:r>
              <a:rPr lang="ru-RU" sz="1600" dirty="0" smtClean="0">
                <a:solidFill>
                  <a:srgbClr val="210C78"/>
                </a:solidFill>
                <a:latin typeface="Times New Roman" pitchFamily="18" charset="0"/>
                <a:cs typeface="Times New Roman" pitchFamily="18" charset="0"/>
              </a:rPr>
              <a:t> та </a:t>
            </a:r>
            <a:r>
              <a:rPr lang="ru-RU" sz="1600" dirty="0" err="1" smtClean="0">
                <a:solidFill>
                  <a:srgbClr val="210C78"/>
                </a:solidFill>
                <a:latin typeface="Times New Roman" pitchFamily="18" charset="0"/>
                <a:cs typeface="Times New Roman" pitchFamily="18" charset="0"/>
              </a:rPr>
              <a:t>їх</a:t>
            </a:r>
            <a:r>
              <a:rPr lang="ru-RU" sz="1600" dirty="0" smtClean="0">
                <a:solidFill>
                  <a:srgbClr val="210C78"/>
                </a:solidFill>
                <a:latin typeface="Times New Roman" pitchFamily="18" charset="0"/>
                <a:cs typeface="Times New Roman" pitchFamily="18" charset="0"/>
              </a:rPr>
              <a:t> </a:t>
            </a:r>
            <a:r>
              <a:rPr lang="ru-RU" sz="1600" dirty="0" err="1" smtClean="0">
                <a:solidFill>
                  <a:srgbClr val="210C78"/>
                </a:solidFill>
                <a:latin typeface="Times New Roman" pitchFamily="18" charset="0"/>
                <a:cs typeface="Times New Roman" pitchFamily="18" charset="0"/>
              </a:rPr>
              <a:t>діяльності</a:t>
            </a:r>
            <a:r>
              <a:rPr lang="ru-RU" sz="1600" dirty="0" smtClean="0">
                <a:solidFill>
                  <a:srgbClr val="210C78"/>
                </a:solidFill>
                <a:latin typeface="Times New Roman" pitchFamily="18" charset="0"/>
                <a:cs typeface="Times New Roman" pitchFamily="18" charset="0"/>
              </a:rPr>
              <a:t> у </a:t>
            </a:r>
            <a:r>
              <a:rPr lang="ru-RU" sz="1600" dirty="0" err="1" smtClean="0">
                <a:solidFill>
                  <a:srgbClr val="210C78"/>
                </a:solidFill>
                <a:latin typeface="Times New Roman" pitchFamily="18" charset="0"/>
                <a:cs typeface="Times New Roman" pitchFamily="18" charset="0"/>
              </a:rPr>
              <a:t>правовій</a:t>
            </a:r>
            <a:r>
              <a:rPr lang="ru-RU" sz="1600" dirty="0" smtClean="0">
                <a:solidFill>
                  <a:srgbClr val="210C78"/>
                </a:solidFill>
                <a:latin typeface="Times New Roman" pitchFamily="18" charset="0"/>
                <a:cs typeface="Times New Roman" pitchFamily="18" charset="0"/>
              </a:rPr>
              <a:t> </a:t>
            </a:r>
            <a:r>
              <a:rPr lang="ru-RU" sz="1600" dirty="0" err="1" smtClean="0">
                <a:solidFill>
                  <a:srgbClr val="210C78"/>
                </a:solidFill>
                <a:latin typeface="Times New Roman" pitchFamily="18" charset="0"/>
                <a:cs typeface="Times New Roman" pitchFamily="18" charset="0"/>
              </a:rPr>
              <a:t>сфері</a:t>
            </a:r>
            <a:r>
              <a:rPr lang="ru-RU" sz="1600" dirty="0" smtClean="0">
                <a:solidFill>
                  <a:srgbClr val="210C78"/>
                </a:solidFill>
                <a:latin typeface="Times New Roman" pitchFamily="18" charset="0"/>
                <a:cs typeface="Times New Roman" pitchFamily="18" charset="0"/>
              </a:rPr>
              <a:t>.</a:t>
            </a:r>
            <a:endParaRPr lang="ru-RU" sz="1600" dirty="0">
              <a:solidFill>
                <a:srgbClr val="210C78"/>
              </a:solidFill>
              <a:latin typeface="Times New Roman" pitchFamily="18" charset="0"/>
              <a:cs typeface="Times New Roman" pitchFamily="18" charset="0"/>
            </a:endParaRPr>
          </a:p>
        </p:txBody>
      </p:sp>
      <p:cxnSp>
        <p:nvCxnSpPr>
          <p:cNvPr id="15" name="Прямая соединительная линия 14"/>
          <p:cNvCxnSpPr>
            <a:endCxn id="19" idx="1"/>
          </p:cNvCxnSpPr>
          <p:nvPr/>
        </p:nvCxnSpPr>
        <p:spPr>
          <a:xfrm flipH="1">
            <a:off x="447707" y="774628"/>
            <a:ext cx="3141" cy="4457917"/>
          </a:xfrm>
          <a:prstGeom prst="line">
            <a:avLst/>
          </a:prstGeom>
        </p:spPr>
        <p:style>
          <a:lnRef idx="3">
            <a:schemeClr val="accent5"/>
          </a:lnRef>
          <a:fillRef idx="0">
            <a:schemeClr val="accent5"/>
          </a:fillRef>
          <a:effectRef idx="2">
            <a:schemeClr val="accent5"/>
          </a:effectRef>
          <a:fontRef idx="minor">
            <a:schemeClr val="tx1"/>
          </a:fontRef>
        </p:style>
      </p:cxnSp>
      <p:sp>
        <p:nvSpPr>
          <p:cNvPr id="19" name="Стрелка вправо 18"/>
          <p:cNvSpPr/>
          <p:nvPr/>
        </p:nvSpPr>
        <p:spPr>
          <a:xfrm>
            <a:off x="447707" y="5035476"/>
            <a:ext cx="394139" cy="394138"/>
          </a:xfrm>
          <a:prstGeom prs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uk-UA" sz="1600">
              <a:solidFill>
                <a:srgbClr val="210C78"/>
              </a:solidFill>
              <a:latin typeface="Times New Roman" pitchFamily="18" charset="0"/>
              <a:cs typeface="Times New Roman" pitchFamily="18" charset="0"/>
            </a:endParaRPr>
          </a:p>
        </p:txBody>
      </p:sp>
      <p:sp>
        <p:nvSpPr>
          <p:cNvPr id="22" name="Стрелка вправо 21"/>
          <p:cNvSpPr/>
          <p:nvPr/>
        </p:nvSpPr>
        <p:spPr>
          <a:xfrm>
            <a:off x="488652" y="2231095"/>
            <a:ext cx="394139" cy="394138"/>
          </a:xfrm>
          <a:prstGeom prs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uk-UA" sz="1600">
              <a:solidFill>
                <a:srgbClr val="210C78"/>
              </a:solidFill>
              <a:latin typeface="Times New Roman" pitchFamily="18" charset="0"/>
              <a:cs typeface="Times New Roman" pitchFamily="18" charset="0"/>
            </a:endParaRPr>
          </a:p>
        </p:txBody>
      </p:sp>
      <p:sp>
        <p:nvSpPr>
          <p:cNvPr id="23" name="Стрелка вправо 22"/>
          <p:cNvSpPr/>
          <p:nvPr/>
        </p:nvSpPr>
        <p:spPr>
          <a:xfrm>
            <a:off x="463475" y="3642698"/>
            <a:ext cx="394139" cy="394138"/>
          </a:xfrm>
          <a:prstGeom prs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uk-UA" sz="1600">
              <a:solidFill>
                <a:srgbClr val="210C78"/>
              </a:solidFill>
              <a:latin typeface="Times New Roman" pitchFamily="18" charset="0"/>
              <a:cs typeface="Times New Roman" pitchFamily="18" charset="0"/>
            </a:endParaRPr>
          </a:p>
        </p:txBody>
      </p:sp>
      <p:sp>
        <p:nvSpPr>
          <p:cNvPr id="17" name="Скругленный прямоугольник 16"/>
          <p:cNvSpPr/>
          <p:nvPr/>
        </p:nvSpPr>
        <p:spPr>
          <a:xfrm>
            <a:off x="374372" y="225581"/>
            <a:ext cx="8592207" cy="1494037"/>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just"/>
            <a:r>
              <a:rPr lang="uk-UA" b="1" dirty="0" smtClean="0">
                <a:solidFill>
                  <a:srgbClr val="210C78"/>
                </a:solidFill>
                <a:latin typeface="Times New Roman" pitchFamily="18" charset="0"/>
                <a:cs typeface="Times New Roman" pitchFamily="18" charset="0"/>
              </a:rPr>
              <a:t>Академік О. </a:t>
            </a:r>
            <a:r>
              <a:rPr lang="uk-UA" b="1" dirty="0" err="1" smtClean="0">
                <a:solidFill>
                  <a:srgbClr val="210C78"/>
                </a:solidFill>
                <a:latin typeface="Times New Roman" pitchFamily="18" charset="0"/>
                <a:cs typeface="Times New Roman" pitchFamily="18" charset="0"/>
              </a:rPr>
              <a:t>Петришин</a:t>
            </a:r>
            <a:r>
              <a:rPr lang="uk-UA" b="1" dirty="0" smtClean="0">
                <a:solidFill>
                  <a:srgbClr val="210C78"/>
                </a:solidFill>
                <a:latin typeface="Times New Roman" pitchFamily="18" charset="0"/>
                <a:cs typeface="Times New Roman" pitchFamily="18" charset="0"/>
              </a:rPr>
              <a:t> вважає</a:t>
            </a:r>
            <a:r>
              <a:rPr lang="uk-UA" dirty="0" smtClean="0">
                <a:solidFill>
                  <a:srgbClr val="210C78"/>
                </a:solidFill>
                <a:latin typeface="Times New Roman" pitchFamily="18" charset="0"/>
                <a:cs typeface="Times New Roman" pitchFamily="18" charset="0"/>
              </a:rPr>
              <a:t>, що </a:t>
            </a:r>
            <a:r>
              <a:rPr lang="uk-UA" b="1" dirty="0" smtClean="0">
                <a:solidFill>
                  <a:srgbClr val="210C78"/>
                </a:solidFill>
                <a:latin typeface="Times New Roman" pitchFamily="18" charset="0"/>
                <a:cs typeface="Times New Roman" pitchFamily="18" charset="0"/>
              </a:rPr>
              <a:t>предметом </a:t>
            </a:r>
            <a:r>
              <a:rPr lang="uk-UA" b="1" dirty="0">
                <a:solidFill>
                  <a:srgbClr val="210C78"/>
                </a:solidFill>
                <a:latin typeface="Times New Roman" pitchFamily="18" charset="0"/>
                <a:cs typeface="Times New Roman" pitchFamily="18" charset="0"/>
              </a:rPr>
              <a:t>ДСВДСПД</a:t>
            </a:r>
            <a:r>
              <a:rPr lang="uk-UA" dirty="0" smtClean="0">
                <a:solidFill>
                  <a:srgbClr val="210C78"/>
                </a:solidFill>
                <a:latin typeface="Times New Roman" pitchFamily="18" charset="0"/>
                <a:cs typeface="Times New Roman" pitchFamily="18" charset="0"/>
              </a:rPr>
              <a:t>, </a:t>
            </a:r>
            <a:r>
              <a:rPr lang="uk-UA" dirty="0" smtClean="0">
                <a:solidFill>
                  <a:srgbClr val="210C78"/>
                </a:solidFill>
                <a:latin typeface="Times New Roman" pitchFamily="18" charset="0"/>
                <a:cs typeface="Times New Roman" pitchFamily="18" charset="0"/>
              </a:rPr>
              <a:t>як і будь-якої іншої галузі знань, охоплюється певне коло явищ, процесів, проблем, вивченням яких вона безпосередньо займається. Через це предмет </a:t>
            </a:r>
            <a:r>
              <a:rPr lang="uk-UA" dirty="0">
                <a:solidFill>
                  <a:srgbClr val="210C78"/>
                </a:solidFill>
                <a:latin typeface="Times New Roman" pitchFamily="18" charset="0"/>
                <a:cs typeface="Times New Roman" pitchFamily="18" charset="0"/>
              </a:rPr>
              <a:t>ДСВДСПД </a:t>
            </a:r>
            <a:r>
              <a:rPr lang="uk-UA" dirty="0" smtClean="0">
                <a:solidFill>
                  <a:srgbClr val="210C78"/>
                </a:solidFill>
                <a:latin typeface="Times New Roman" pitchFamily="18" charset="0"/>
                <a:cs typeface="Times New Roman" pitchFamily="18" charset="0"/>
              </a:rPr>
              <a:t>має складну структуру, тому доцільним є виокремлення в ньому </a:t>
            </a:r>
            <a:r>
              <a:rPr lang="uk-UA" b="1" dirty="0" smtClean="0">
                <a:solidFill>
                  <a:srgbClr val="210C78"/>
                </a:solidFill>
                <a:latin typeface="Times New Roman" pitchFamily="18" charset="0"/>
                <a:cs typeface="Times New Roman" pitchFamily="18" charset="0"/>
              </a:rPr>
              <a:t>декількох блоків</a:t>
            </a:r>
            <a:r>
              <a:rPr lang="uk-UA" dirty="0" smtClean="0">
                <a:solidFill>
                  <a:srgbClr val="210C78"/>
                </a:solidFill>
                <a:latin typeface="Times New Roman" pitchFamily="18" charset="0"/>
                <a:cs typeface="Times New Roman" pitchFamily="18" charset="0"/>
              </a:rPr>
              <a:t>, кожен з яких у свою чергу теж вимагає різноаспектного розгляду.</a:t>
            </a:r>
            <a:r>
              <a:rPr lang="uk-UA" b="1" dirty="0" smtClean="0">
                <a:solidFill>
                  <a:srgbClr val="210C78"/>
                </a:solidFill>
                <a:latin typeface="Times New Roman" pitchFamily="18" charset="0"/>
                <a:cs typeface="Times New Roman" pitchFamily="18" charset="0"/>
              </a:rPr>
              <a:t> </a:t>
            </a:r>
            <a:endParaRPr lang="ru-RU" dirty="0">
              <a:solidFill>
                <a:srgbClr val="210C78"/>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Скругленный прямоугольник 3"/>
          <p:cNvSpPr/>
          <p:nvPr/>
        </p:nvSpPr>
        <p:spPr>
          <a:xfrm>
            <a:off x="292485" y="1085391"/>
            <a:ext cx="8592207" cy="1521332"/>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just"/>
            <a:r>
              <a:rPr lang="uk-UA" sz="3200" b="1" dirty="0" smtClean="0">
                <a:solidFill>
                  <a:srgbClr val="210C78"/>
                </a:solidFill>
                <a:latin typeface="Times New Roman" pitchFamily="18" charset="0"/>
                <a:cs typeface="Times New Roman" pitchFamily="18" charset="0"/>
              </a:rPr>
              <a:t>Методологія </a:t>
            </a:r>
            <a:r>
              <a:rPr lang="uk-UA" sz="3200" b="1" dirty="0" smtClean="0">
                <a:solidFill>
                  <a:srgbClr val="210C78"/>
                </a:solidFill>
                <a:latin typeface="Times New Roman" pitchFamily="18" charset="0"/>
                <a:cs typeface="Times New Roman" pitchFamily="18" charset="0"/>
              </a:rPr>
              <a:t>ДСВДСПД </a:t>
            </a:r>
            <a:r>
              <a:rPr lang="uk-UA" sz="3200" dirty="0" smtClean="0">
                <a:solidFill>
                  <a:srgbClr val="210C78"/>
                </a:solidFill>
                <a:latin typeface="Times New Roman" pitchFamily="18" charset="0"/>
                <a:cs typeface="Times New Roman" pitchFamily="18" charset="0"/>
              </a:rPr>
              <a:t>– </a:t>
            </a:r>
            <a:r>
              <a:rPr lang="uk-UA" sz="3200" dirty="0" smtClean="0">
                <a:solidFill>
                  <a:srgbClr val="210C78"/>
                </a:solidFill>
                <a:latin typeface="Times New Roman" pitchFamily="18" charset="0"/>
                <a:cs typeface="Times New Roman" pitchFamily="18" charset="0"/>
              </a:rPr>
              <a:t>це система певних принципів, логічних прийомів і конкретних способів її дослідження. </a:t>
            </a:r>
            <a:endParaRPr lang="ru-RU" sz="3200" dirty="0">
              <a:solidFill>
                <a:srgbClr val="210C78"/>
              </a:solidFill>
              <a:latin typeface="Times New Roman" pitchFamily="18" charset="0"/>
              <a:cs typeface="Times New Roman" pitchFamily="18" charset="0"/>
            </a:endParaRPr>
          </a:p>
        </p:txBody>
      </p:sp>
      <p:sp>
        <p:nvSpPr>
          <p:cNvPr id="5" name="Стрелка вниз 4"/>
          <p:cNvSpPr/>
          <p:nvPr/>
        </p:nvSpPr>
        <p:spPr>
          <a:xfrm>
            <a:off x="3452883" y="2579427"/>
            <a:ext cx="1719618" cy="641445"/>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6" name="Скругленный прямоугольник 5"/>
          <p:cNvSpPr/>
          <p:nvPr/>
        </p:nvSpPr>
        <p:spPr>
          <a:xfrm>
            <a:off x="194051" y="3343701"/>
            <a:ext cx="8567812" cy="2361063"/>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just"/>
            <a:r>
              <a:rPr lang="uk-UA" sz="3200" b="1" dirty="0" smtClean="0">
                <a:solidFill>
                  <a:srgbClr val="210C78"/>
                </a:solidFill>
                <a:latin typeface="Times New Roman" pitchFamily="18" charset="0"/>
                <a:cs typeface="Times New Roman" pitchFamily="18" charset="0"/>
              </a:rPr>
              <a:t>Метод</a:t>
            </a:r>
            <a:r>
              <a:rPr lang="uk-UA" sz="3200" dirty="0" smtClean="0">
                <a:solidFill>
                  <a:srgbClr val="210C78"/>
                </a:solidFill>
                <a:latin typeface="Times New Roman" pitchFamily="18" charset="0"/>
                <a:cs typeface="Times New Roman" pitchFamily="18" charset="0"/>
              </a:rPr>
              <a:t> – це спосіб побудови і обґрунтування системи знань; сукупність прийомів і операцій практичного і теоретичного освоєння дійсності. </a:t>
            </a:r>
            <a:endParaRPr lang="ru-RU" sz="3200" b="1" dirty="0">
              <a:solidFill>
                <a:srgbClr val="210C78"/>
              </a:solidFill>
              <a:latin typeface="Times New Roman" pitchFamily="18" charset="0"/>
              <a:cs typeface="Times New Roman"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28650" y="2657950"/>
            <a:ext cx="7886700" cy="1325563"/>
          </a:xfrm>
        </p:spPr>
        <p:txBody>
          <a:bodyPr/>
          <a:lstStyle/>
          <a:p>
            <a:pPr algn="ctr"/>
            <a:r>
              <a:rPr lang="uk-UA" b="1" dirty="0" smtClean="0">
                <a:solidFill>
                  <a:srgbClr val="210C78"/>
                </a:solidFill>
                <a:latin typeface="Times New Roman" pitchFamily="18" charset="0"/>
                <a:cs typeface="Times New Roman" pitchFamily="18" charset="0"/>
              </a:rPr>
              <a:t>2. Завдання і функції </a:t>
            </a:r>
            <a:r>
              <a:rPr lang="uk-UA" b="1" dirty="0">
                <a:solidFill>
                  <a:srgbClr val="210C78"/>
                </a:solidFill>
                <a:latin typeface="Times New Roman" pitchFamily="18" charset="0"/>
                <a:cs typeface="Times New Roman" pitchFamily="18" charset="0"/>
              </a:rPr>
              <a:t>ДСВДСПД</a:t>
            </a:r>
            <a:endParaRPr lang="ru-RU" b="1" dirty="0">
              <a:solidFill>
                <a:srgbClr val="210C78"/>
              </a:solidFill>
              <a:latin typeface="Times New Roman" pitchFamily="18" charset="0"/>
              <a:cs typeface="Times New Roman"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Скругленный прямоугольник 9"/>
          <p:cNvSpPr/>
          <p:nvPr/>
        </p:nvSpPr>
        <p:spPr>
          <a:xfrm>
            <a:off x="761216" y="1091584"/>
            <a:ext cx="8150772" cy="2470481"/>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lvl="0" algn="just"/>
            <a:r>
              <a:rPr lang="uk-UA" sz="2000" dirty="0" smtClean="0">
                <a:solidFill>
                  <a:srgbClr val="210C78"/>
                </a:solidFill>
                <a:latin typeface="Times New Roman" pitchFamily="18" charset="0"/>
                <a:cs typeface="Times New Roman" pitchFamily="18" charset="0"/>
              </a:rPr>
              <a:t>вивчення за допомогою певних наукових підходів та методів усього кола питань, що стосуються призначення і змісту професійної діяльності юристів, забезпечення її відповідності наявним потребам суспільства, оптимальної організації юридичної праці, належного професійного відбору, виховання та навчання осіб, що її виконують, чинників, які впливають на ставлення юристів до своїх професійних обов’язків, недоліків юридичної практики та шляхів їх подолання тощо;</a:t>
            </a:r>
            <a:endParaRPr lang="ru-RU" sz="2000" dirty="0">
              <a:solidFill>
                <a:srgbClr val="210C78"/>
              </a:solidFill>
              <a:latin typeface="Times New Roman" pitchFamily="18" charset="0"/>
              <a:cs typeface="Times New Roman" pitchFamily="18" charset="0"/>
            </a:endParaRPr>
          </a:p>
        </p:txBody>
      </p:sp>
      <p:sp>
        <p:nvSpPr>
          <p:cNvPr id="12" name="Скругленный прямоугольник 11"/>
          <p:cNvSpPr/>
          <p:nvPr/>
        </p:nvSpPr>
        <p:spPr>
          <a:xfrm>
            <a:off x="767258" y="3671247"/>
            <a:ext cx="8150772" cy="2456598"/>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lvl="0" algn="just"/>
            <a:r>
              <a:rPr lang="uk-UA" sz="2000" dirty="0" smtClean="0">
                <a:solidFill>
                  <a:srgbClr val="210C78"/>
                </a:solidFill>
                <a:latin typeface="Times New Roman" pitchFamily="18" charset="0"/>
                <a:cs typeface="Times New Roman" pitchFamily="18" charset="0"/>
              </a:rPr>
              <a:t>формування у студентів юридичних освітніх закладів первинних, але водночас цілісних уявлень про обрану ними професію, національні та міжнародні стандарти професійної юридичної діяльності, юри­дичну науку та освіту, які безпосередньо пов’язані з юридичною сферою діяльності, а також уявлень про важливість, склад, конкретні форми і напрями застосування правових та інших знань, які вони отримують.</a:t>
            </a:r>
            <a:endParaRPr lang="ru-RU" sz="2000" dirty="0">
              <a:solidFill>
                <a:srgbClr val="210C78"/>
              </a:solidFill>
              <a:latin typeface="Times New Roman" pitchFamily="18" charset="0"/>
              <a:cs typeface="Times New Roman" pitchFamily="18" charset="0"/>
            </a:endParaRPr>
          </a:p>
        </p:txBody>
      </p:sp>
      <p:cxnSp>
        <p:nvCxnSpPr>
          <p:cNvPr id="15" name="Прямая соединительная линия 14"/>
          <p:cNvCxnSpPr>
            <a:endCxn id="28" idx="1"/>
          </p:cNvCxnSpPr>
          <p:nvPr/>
        </p:nvCxnSpPr>
        <p:spPr>
          <a:xfrm flipH="1">
            <a:off x="422687" y="774628"/>
            <a:ext cx="28161" cy="4180645"/>
          </a:xfrm>
          <a:prstGeom prst="line">
            <a:avLst/>
          </a:prstGeom>
        </p:spPr>
        <p:style>
          <a:lnRef idx="3">
            <a:schemeClr val="accent5"/>
          </a:lnRef>
          <a:fillRef idx="0">
            <a:schemeClr val="accent5"/>
          </a:fillRef>
          <a:effectRef idx="2">
            <a:schemeClr val="accent5"/>
          </a:effectRef>
          <a:fontRef idx="minor">
            <a:schemeClr val="tx1"/>
          </a:fontRef>
        </p:style>
      </p:cxnSp>
      <p:sp>
        <p:nvSpPr>
          <p:cNvPr id="21" name="Стрелка вправо 20"/>
          <p:cNvSpPr/>
          <p:nvPr/>
        </p:nvSpPr>
        <p:spPr>
          <a:xfrm>
            <a:off x="434060" y="2108736"/>
            <a:ext cx="394139" cy="394138"/>
          </a:xfrm>
          <a:prstGeom prs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uk-UA" sz="1600">
              <a:solidFill>
                <a:srgbClr val="210C78"/>
              </a:solidFill>
              <a:latin typeface="Times New Roman" pitchFamily="18" charset="0"/>
              <a:cs typeface="Times New Roman" pitchFamily="18" charset="0"/>
            </a:endParaRPr>
          </a:p>
        </p:txBody>
      </p:sp>
      <p:sp>
        <p:nvSpPr>
          <p:cNvPr id="17" name="Скругленный прямоугольник 16"/>
          <p:cNvSpPr/>
          <p:nvPr/>
        </p:nvSpPr>
        <p:spPr>
          <a:xfrm>
            <a:off x="374372" y="1"/>
            <a:ext cx="8592207" cy="941694"/>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lang="uk-UA" sz="1400" b="1" dirty="0" smtClean="0">
              <a:solidFill>
                <a:srgbClr val="210C78"/>
              </a:solidFill>
              <a:latin typeface="Times New Roman" pitchFamily="18" charset="0"/>
              <a:cs typeface="Times New Roman" pitchFamily="18" charset="0"/>
            </a:endParaRPr>
          </a:p>
          <a:p>
            <a:pPr algn="just"/>
            <a:r>
              <a:rPr lang="uk-UA" sz="2400" b="1" i="1" dirty="0" smtClean="0">
                <a:solidFill>
                  <a:srgbClr val="210C78"/>
                </a:solidFill>
                <a:latin typeface="Times New Roman" pitchFamily="18" charset="0"/>
                <a:cs typeface="Times New Roman" pitchFamily="18" charset="0"/>
              </a:rPr>
              <a:t>Завданнями </a:t>
            </a:r>
            <a:r>
              <a:rPr lang="uk-UA" sz="2400" b="1" i="1" dirty="0">
                <a:solidFill>
                  <a:srgbClr val="210C78"/>
                </a:solidFill>
                <a:latin typeface="Times New Roman" pitchFamily="18" charset="0"/>
                <a:cs typeface="Times New Roman" pitchFamily="18" charset="0"/>
              </a:rPr>
              <a:t>ДСВДСПД</a:t>
            </a:r>
            <a:r>
              <a:rPr lang="uk-UA" sz="2400" dirty="0" smtClean="0">
                <a:solidFill>
                  <a:srgbClr val="210C78"/>
                </a:solidFill>
                <a:latin typeface="Times New Roman" pitchFamily="18" charset="0"/>
                <a:cs typeface="Times New Roman" pitchFamily="18" charset="0"/>
              </a:rPr>
              <a:t>, </a:t>
            </a:r>
            <a:r>
              <a:rPr lang="uk-UA" sz="2400" dirty="0" smtClean="0">
                <a:solidFill>
                  <a:srgbClr val="210C78"/>
                </a:solidFill>
                <a:latin typeface="Times New Roman" pitchFamily="18" charset="0"/>
                <a:cs typeface="Times New Roman" pitchFamily="18" charset="0"/>
              </a:rPr>
              <a:t>які визначають її призначення в системі професійної освіти, насамперед є:</a:t>
            </a:r>
            <a:endParaRPr lang="ru-RU" sz="2400" dirty="0" smtClean="0">
              <a:solidFill>
                <a:srgbClr val="210C78"/>
              </a:solidFill>
              <a:latin typeface="Times New Roman" pitchFamily="18" charset="0"/>
              <a:cs typeface="Times New Roman" pitchFamily="18" charset="0"/>
            </a:endParaRPr>
          </a:p>
          <a:p>
            <a:pPr algn="ctr"/>
            <a:endParaRPr lang="uk-UA" b="1" dirty="0">
              <a:solidFill>
                <a:srgbClr val="210C78"/>
              </a:solidFill>
              <a:latin typeface="Times New Roman" pitchFamily="18" charset="0"/>
              <a:cs typeface="Times New Roman" pitchFamily="18" charset="0"/>
            </a:endParaRPr>
          </a:p>
        </p:txBody>
      </p:sp>
      <p:sp>
        <p:nvSpPr>
          <p:cNvPr id="28" name="Стрелка вправо 27"/>
          <p:cNvSpPr/>
          <p:nvPr/>
        </p:nvSpPr>
        <p:spPr>
          <a:xfrm>
            <a:off x="422687" y="4758204"/>
            <a:ext cx="394139" cy="394138"/>
          </a:xfrm>
          <a:prstGeom prs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uk-UA" sz="1600">
              <a:solidFill>
                <a:srgbClr val="210C78"/>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Скругленный прямоугольник 3"/>
          <p:cNvSpPr/>
          <p:nvPr/>
        </p:nvSpPr>
        <p:spPr>
          <a:xfrm>
            <a:off x="347076" y="211934"/>
            <a:ext cx="8592207" cy="620579"/>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just"/>
            <a:r>
              <a:rPr lang="uk-UA" sz="1400" b="1" i="1" dirty="0" smtClean="0">
                <a:solidFill>
                  <a:srgbClr val="210C78"/>
                </a:solidFill>
                <a:latin typeface="Times New Roman" pitchFamily="18" charset="0"/>
                <a:cs typeface="Times New Roman" pitchFamily="18" charset="0"/>
              </a:rPr>
              <a:t>Функції </a:t>
            </a:r>
            <a:r>
              <a:rPr lang="uk-UA" sz="1400" b="1" i="1" dirty="0">
                <a:solidFill>
                  <a:srgbClr val="210C78"/>
                </a:solidFill>
                <a:latin typeface="Times New Roman" pitchFamily="18" charset="0"/>
                <a:cs typeface="Times New Roman" pitchFamily="18" charset="0"/>
              </a:rPr>
              <a:t>ДСВДСПД</a:t>
            </a:r>
            <a:r>
              <a:rPr lang="uk-UA" sz="1400" dirty="0" smtClean="0">
                <a:solidFill>
                  <a:srgbClr val="210C78"/>
                </a:solidFill>
                <a:latin typeface="Times New Roman" pitchFamily="18" charset="0"/>
                <a:cs typeface="Times New Roman" pitchFamily="18" charset="0"/>
              </a:rPr>
              <a:t> </a:t>
            </a:r>
            <a:r>
              <a:rPr lang="uk-UA" sz="1400" dirty="0" smtClean="0">
                <a:solidFill>
                  <a:srgbClr val="210C78"/>
                </a:solidFill>
                <a:latin typeface="Times New Roman" pitchFamily="18" charset="0"/>
                <a:cs typeface="Times New Roman" pitchFamily="18" charset="0"/>
              </a:rPr>
              <a:t>можна поділити на </a:t>
            </a:r>
            <a:r>
              <a:rPr lang="uk-UA" sz="1400" b="1" i="1" dirty="0" smtClean="0">
                <a:solidFill>
                  <a:srgbClr val="210C78"/>
                </a:solidFill>
                <a:latin typeface="Times New Roman" pitchFamily="18" charset="0"/>
                <a:cs typeface="Times New Roman" pitchFamily="18" charset="0"/>
              </a:rPr>
              <a:t>загальні</a:t>
            </a:r>
            <a:r>
              <a:rPr lang="uk-UA" sz="1400" dirty="0" smtClean="0">
                <a:solidFill>
                  <a:srgbClr val="210C78"/>
                </a:solidFill>
                <a:latin typeface="Times New Roman" pitchFamily="18" charset="0"/>
                <a:cs typeface="Times New Roman" pitchFamily="18" charset="0"/>
              </a:rPr>
              <a:t> (притаманні усім юридичним дисциплінам) та </a:t>
            </a:r>
            <a:r>
              <a:rPr lang="uk-UA" sz="1400" b="1" i="1" dirty="0" smtClean="0">
                <a:solidFill>
                  <a:srgbClr val="210C78"/>
                </a:solidFill>
                <a:latin typeface="Times New Roman" pitchFamily="18" charset="0"/>
                <a:cs typeface="Times New Roman" pitchFamily="18" charset="0"/>
              </a:rPr>
              <a:t>власні</a:t>
            </a:r>
            <a:r>
              <a:rPr lang="uk-UA" sz="1400" dirty="0" smtClean="0">
                <a:solidFill>
                  <a:srgbClr val="210C78"/>
                </a:solidFill>
                <a:latin typeface="Times New Roman" pitchFamily="18" charset="0"/>
                <a:cs typeface="Times New Roman" pitchFamily="18" charset="0"/>
              </a:rPr>
              <a:t> (властиві лише ЕППП).</a:t>
            </a:r>
            <a:endParaRPr lang="ru-RU" sz="1400" dirty="0">
              <a:solidFill>
                <a:srgbClr val="210C78"/>
              </a:solidFill>
              <a:latin typeface="Times New Roman" pitchFamily="18" charset="0"/>
              <a:cs typeface="Times New Roman" pitchFamily="18" charset="0"/>
            </a:endParaRPr>
          </a:p>
        </p:txBody>
      </p:sp>
      <p:graphicFrame>
        <p:nvGraphicFramePr>
          <p:cNvPr id="7" name="Таблица 6"/>
          <p:cNvGraphicFramePr>
            <a:graphicFrameLocks noGrp="1"/>
          </p:cNvGraphicFramePr>
          <p:nvPr>
            <p:extLst>
              <p:ext uri="{D42A27DB-BD31-4B8C-83A1-F6EECF244321}">
                <p14:modId xmlns:p14="http://schemas.microsoft.com/office/powerpoint/2010/main" val="2876173570"/>
              </p:ext>
            </p:extLst>
          </p:nvPr>
        </p:nvGraphicFramePr>
        <p:xfrm>
          <a:off x="300247" y="951247"/>
          <a:ext cx="8475262" cy="5367667"/>
        </p:xfrm>
        <a:graphic>
          <a:graphicData uri="http://schemas.openxmlformats.org/drawingml/2006/table">
            <a:tbl>
              <a:tblPr firstRow="1" bandRow="1">
                <a:tableStyleId>{5C22544A-7EE6-4342-B048-85BDC9FD1C3A}</a:tableStyleId>
              </a:tblPr>
              <a:tblGrid>
                <a:gridCol w="4237631"/>
                <a:gridCol w="4237631"/>
              </a:tblGrid>
              <a:tr h="69580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uk-UA" sz="1600" b="1" i="0" u="none" strike="noStrike" kern="1200" dirty="0" smtClean="0">
                          <a:solidFill>
                            <a:schemeClr val="bg1"/>
                          </a:solidFill>
                          <a:latin typeface="Times New Roman" pitchFamily="18" charset="0"/>
                          <a:ea typeface="+mn-ea"/>
                          <a:cs typeface="Times New Roman" pitchFamily="18" charset="0"/>
                        </a:rPr>
                        <a:t>До загальних функцій належать:</a:t>
                      </a:r>
                      <a:endParaRPr lang="ru-RU" sz="1600" b="1" i="0" kern="1200" dirty="0" smtClean="0">
                        <a:solidFill>
                          <a:schemeClr val="bg1"/>
                        </a:solidFill>
                        <a:latin typeface="Times New Roman" pitchFamily="18" charset="0"/>
                        <a:ea typeface="+mn-ea"/>
                        <a:cs typeface="Times New Roman" pitchFamily="18" charset="0"/>
                      </a:endParaRPr>
                    </a:p>
                  </a:txBody>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uk-UA" sz="1800" b="1" kern="1200" dirty="0" smtClean="0">
                          <a:solidFill>
                            <a:schemeClr val="lt1"/>
                          </a:solidFill>
                          <a:latin typeface="Times New Roman" pitchFamily="18" charset="0"/>
                          <a:ea typeface="+mn-ea"/>
                          <a:cs typeface="Times New Roman" pitchFamily="18" charset="0"/>
                        </a:rPr>
                        <a:t>До </a:t>
                      </a:r>
                      <a:r>
                        <a:rPr lang="uk-UA" sz="1800" b="0" i="1" u="none" strike="noStrike" kern="1200" dirty="0" smtClean="0">
                          <a:solidFill>
                            <a:schemeClr val="lt1"/>
                          </a:solidFill>
                          <a:latin typeface="Times New Roman" pitchFamily="18" charset="0"/>
                          <a:ea typeface="+mn-ea"/>
                          <a:cs typeface="Times New Roman" pitchFamily="18" charset="0"/>
                        </a:rPr>
                        <a:t>власних функцій</a:t>
                      </a:r>
                      <a:r>
                        <a:rPr lang="uk-UA" sz="1800" b="0" i="0" u="none" strike="noStrike" kern="1200" baseline="0" dirty="0" smtClean="0">
                          <a:solidFill>
                            <a:schemeClr val="lt1"/>
                          </a:solidFill>
                          <a:latin typeface="Times New Roman" pitchFamily="18" charset="0"/>
                          <a:ea typeface="+mn-ea"/>
                          <a:cs typeface="Times New Roman" pitchFamily="18" charset="0"/>
                        </a:rPr>
                        <a:t> </a:t>
                      </a:r>
                      <a:r>
                        <a:rPr lang="uk-UA" sz="1800" b="0" i="1" u="none" strike="noStrike" kern="1200" baseline="0" dirty="0" smtClean="0">
                          <a:solidFill>
                            <a:schemeClr val="lt1"/>
                          </a:solidFill>
                          <a:latin typeface="Times New Roman" pitchFamily="18" charset="0"/>
                          <a:ea typeface="+mn-ea"/>
                          <a:cs typeface="Times New Roman" pitchFamily="18" charset="0"/>
                        </a:rPr>
                        <a:t>ДСВДСПД</a:t>
                      </a:r>
                      <a:r>
                        <a:rPr lang="uk-UA" sz="1800" b="0" i="0" u="none" strike="noStrike" kern="1200" baseline="0" dirty="0" smtClean="0">
                          <a:solidFill>
                            <a:schemeClr val="lt1"/>
                          </a:solidFill>
                          <a:latin typeface="Times New Roman" pitchFamily="18" charset="0"/>
                          <a:ea typeface="+mn-ea"/>
                          <a:cs typeface="Times New Roman" pitchFamily="18" charset="0"/>
                        </a:rPr>
                        <a:t> </a:t>
                      </a:r>
                      <a:r>
                        <a:rPr lang="uk-UA" sz="1800" b="1" kern="1200" dirty="0" smtClean="0">
                          <a:solidFill>
                            <a:schemeClr val="lt1"/>
                          </a:solidFill>
                          <a:latin typeface="Times New Roman" pitchFamily="18" charset="0"/>
                          <a:ea typeface="+mn-ea"/>
                          <a:cs typeface="Times New Roman" pitchFamily="18" charset="0"/>
                        </a:rPr>
                        <a:t>можна віднести:</a:t>
                      </a:r>
                      <a:endParaRPr lang="ru-RU" sz="1800" b="1" kern="1200" dirty="0" smtClean="0">
                        <a:solidFill>
                          <a:schemeClr val="lt1"/>
                        </a:solidFill>
                        <a:latin typeface="Times New Roman" pitchFamily="18" charset="0"/>
                        <a:ea typeface="+mn-ea"/>
                        <a:cs typeface="Times New Roman" pitchFamily="18" charset="0"/>
                      </a:endParaRPr>
                    </a:p>
                  </a:txBody>
                  <a:tcPr/>
                </a:tc>
              </a:tr>
              <a:tr h="795210">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uk-UA" sz="1400" b="1" i="1" u="none" strike="noStrike" kern="1200" dirty="0" smtClean="0">
                          <a:solidFill>
                            <a:srgbClr val="210C78"/>
                          </a:solidFill>
                          <a:latin typeface="Times New Roman" pitchFamily="18" charset="0"/>
                          <a:ea typeface="+mn-ea"/>
                          <a:cs typeface="Times New Roman" pitchFamily="18" charset="0"/>
                        </a:rPr>
                        <a:t>пізнавальна</a:t>
                      </a:r>
                      <a:r>
                        <a:rPr lang="uk-UA" sz="1400" b="0" i="1" u="none" strike="noStrike" kern="1200" dirty="0" smtClean="0">
                          <a:solidFill>
                            <a:srgbClr val="210C78"/>
                          </a:solidFill>
                          <a:latin typeface="Times New Roman" pitchFamily="18" charset="0"/>
                          <a:ea typeface="+mn-ea"/>
                          <a:cs typeface="Times New Roman" pitchFamily="18" charset="0"/>
                        </a:rPr>
                        <a:t> </a:t>
                      </a:r>
                      <a:r>
                        <a:rPr lang="uk-UA" sz="1400" b="1" i="1" kern="1200" dirty="0" smtClean="0">
                          <a:solidFill>
                            <a:srgbClr val="210C78"/>
                          </a:solidFill>
                          <a:latin typeface="Times New Roman" pitchFamily="18" charset="0"/>
                          <a:ea typeface="+mn-ea"/>
                          <a:cs typeface="Times New Roman" pitchFamily="18" charset="0"/>
                        </a:rPr>
                        <a:t>–</a:t>
                      </a:r>
                      <a:r>
                        <a:rPr lang="uk-UA" sz="1400" kern="1200" dirty="0" smtClean="0">
                          <a:solidFill>
                            <a:srgbClr val="210C78"/>
                          </a:solidFill>
                          <a:latin typeface="Times New Roman" pitchFamily="18" charset="0"/>
                          <a:ea typeface="+mn-ea"/>
                          <a:cs typeface="Times New Roman" pitchFamily="18" charset="0"/>
                        </a:rPr>
                        <a:t> спрямована на пізнання юридичної професії та практики, чинників, що впливають на їх характер і якість;</a:t>
                      </a:r>
                      <a:endParaRPr lang="ru-RU" sz="1400" kern="1200" dirty="0" smtClean="0">
                        <a:solidFill>
                          <a:srgbClr val="210C78"/>
                        </a:solidFill>
                        <a:latin typeface="Times New Roman" pitchFamily="18" charset="0"/>
                        <a:ea typeface="+mn-ea"/>
                        <a:cs typeface="Times New Roman" pitchFamily="18" charset="0"/>
                      </a:endParaRPr>
                    </a:p>
                  </a:txBody>
                  <a:tcP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uk-UA" sz="1400" b="1" i="1" u="none" strike="noStrike" kern="1200" dirty="0" smtClean="0">
                          <a:solidFill>
                            <a:srgbClr val="210C78"/>
                          </a:solidFill>
                          <a:latin typeface="Times New Roman" pitchFamily="18" charset="0"/>
                          <a:ea typeface="+mn-ea"/>
                          <a:cs typeface="Times New Roman" pitchFamily="18" charset="0"/>
                        </a:rPr>
                        <a:t>забезпечення належної підготовки фахівців</a:t>
                      </a:r>
                      <a:r>
                        <a:rPr lang="uk-UA" sz="1400" b="1" i="0" u="none" strike="noStrike" kern="1200" dirty="0" smtClean="0">
                          <a:solidFill>
                            <a:srgbClr val="210C78"/>
                          </a:solidFill>
                          <a:latin typeface="Times New Roman" pitchFamily="18" charset="0"/>
                          <a:ea typeface="+mn-ea"/>
                          <a:cs typeface="Times New Roman" pitchFamily="18" charset="0"/>
                        </a:rPr>
                        <a:t> </a:t>
                      </a:r>
                      <a:r>
                        <a:rPr lang="uk-UA" sz="1400" kern="1200" dirty="0" smtClean="0">
                          <a:solidFill>
                            <a:srgbClr val="210C78"/>
                          </a:solidFill>
                          <a:latin typeface="Times New Roman" pitchFamily="18" charset="0"/>
                          <a:ea typeface="+mn-ea"/>
                          <a:cs typeface="Times New Roman" pitchFamily="18" charset="0"/>
                        </a:rPr>
                        <a:t>для різних сфер юридичної практики;</a:t>
                      </a:r>
                      <a:endParaRPr lang="ru-RU" sz="1400" kern="1200" dirty="0" smtClean="0">
                        <a:solidFill>
                          <a:srgbClr val="210C78"/>
                        </a:solidFill>
                        <a:latin typeface="Times New Roman" pitchFamily="18" charset="0"/>
                        <a:ea typeface="+mn-ea"/>
                        <a:cs typeface="Times New Roman" pitchFamily="18" charset="0"/>
                      </a:endParaRPr>
                    </a:p>
                  </a:txBody>
                  <a:tcPr/>
                </a:tc>
              </a:tr>
              <a:tr h="1027146">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uk-UA" sz="1400" b="1" i="1" u="none" strike="noStrike" kern="1200" dirty="0" smtClean="0">
                          <a:solidFill>
                            <a:srgbClr val="210C78"/>
                          </a:solidFill>
                          <a:latin typeface="Times New Roman" pitchFamily="18" charset="0"/>
                          <a:ea typeface="+mn-ea"/>
                          <a:cs typeface="Times New Roman" pitchFamily="18" charset="0"/>
                        </a:rPr>
                        <a:t>евристична</a:t>
                      </a:r>
                      <a:r>
                        <a:rPr lang="uk-UA" sz="1400" b="0" i="0" u="none" strike="noStrike" kern="1200" dirty="0" smtClean="0">
                          <a:solidFill>
                            <a:srgbClr val="210C78"/>
                          </a:solidFill>
                          <a:latin typeface="Times New Roman" pitchFamily="18" charset="0"/>
                          <a:ea typeface="+mn-ea"/>
                          <a:cs typeface="Times New Roman" pitchFamily="18" charset="0"/>
                        </a:rPr>
                        <a:t> </a:t>
                      </a:r>
                      <a:r>
                        <a:rPr lang="uk-UA" sz="1400" kern="1200" dirty="0" smtClean="0">
                          <a:solidFill>
                            <a:srgbClr val="210C78"/>
                          </a:solidFill>
                          <a:latin typeface="Times New Roman" pitchFamily="18" charset="0"/>
                          <a:ea typeface="+mn-ea"/>
                          <a:cs typeface="Times New Roman" pitchFamily="18" charset="0"/>
                        </a:rPr>
                        <a:t>– орієнтована на відкриття нових закономірностей функціонування юридичної професії в умовах динамічного розвитку правової дійсності;</a:t>
                      </a:r>
                      <a:endParaRPr lang="ru-RU" sz="1400" kern="1200" dirty="0" smtClean="0">
                        <a:solidFill>
                          <a:srgbClr val="210C78"/>
                        </a:solidFill>
                        <a:latin typeface="Times New Roman" pitchFamily="18" charset="0"/>
                        <a:ea typeface="+mn-ea"/>
                        <a:cs typeface="Times New Roman" pitchFamily="18" charset="0"/>
                      </a:endParaRPr>
                    </a:p>
                  </a:txBody>
                  <a:tcP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uk-UA" sz="1400" b="1" i="1" u="none" strike="noStrike" kern="1200" dirty="0" smtClean="0">
                          <a:solidFill>
                            <a:srgbClr val="210C78"/>
                          </a:solidFill>
                          <a:latin typeface="Times New Roman" pitchFamily="18" charset="0"/>
                          <a:ea typeface="+mn-ea"/>
                          <a:cs typeface="Times New Roman" pitchFamily="18" charset="0"/>
                        </a:rPr>
                        <a:t>підтримання високого авторитету юридичної професії</a:t>
                      </a:r>
                      <a:r>
                        <a:rPr lang="uk-UA" sz="1400" b="0" i="1" u="none" strike="noStrike" kern="1200" dirty="0" smtClean="0">
                          <a:solidFill>
                            <a:srgbClr val="210C78"/>
                          </a:solidFill>
                          <a:latin typeface="Times New Roman" pitchFamily="18" charset="0"/>
                          <a:ea typeface="+mn-ea"/>
                          <a:cs typeface="Times New Roman" pitchFamily="18" charset="0"/>
                        </a:rPr>
                        <a:t>,</a:t>
                      </a:r>
                      <a:r>
                        <a:rPr lang="uk-UA" sz="1400" b="0" i="0" u="none" strike="noStrike" kern="1200" dirty="0" smtClean="0">
                          <a:solidFill>
                            <a:srgbClr val="210C78"/>
                          </a:solidFill>
                          <a:latin typeface="Times New Roman" pitchFamily="18" charset="0"/>
                          <a:ea typeface="+mn-ea"/>
                          <a:cs typeface="Times New Roman" pitchFamily="18" charset="0"/>
                        </a:rPr>
                        <a:t> </a:t>
                      </a:r>
                      <a:r>
                        <a:rPr lang="uk-UA" sz="1400" kern="1200" dirty="0" smtClean="0">
                          <a:solidFill>
                            <a:srgbClr val="210C78"/>
                          </a:solidFill>
                          <a:latin typeface="Times New Roman" pitchFamily="18" charset="0"/>
                          <a:ea typeface="+mn-ea"/>
                          <a:cs typeface="Times New Roman" pitchFamily="18" charset="0"/>
                        </a:rPr>
                        <a:t>виховання серед членів суспільства шанобливого ставлення до права;</a:t>
                      </a:r>
                      <a:endParaRPr lang="ru-RU" sz="1400" kern="1200" dirty="0" smtClean="0">
                        <a:solidFill>
                          <a:srgbClr val="210C78"/>
                        </a:solidFill>
                        <a:latin typeface="Times New Roman" pitchFamily="18" charset="0"/>
                        <a:ea typeface="+mn-ea"/>
                        <a:cs typeface="Times New Roman" pitchFamily="18" charset="0"/>
                      </a:endParaRPr>
                    </a:p>
                  </a:txBody>
                  <a:tcPr/>
                </a:tc>
              </a:tr>
              <a:tr h="795210">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uk-UA" sz="1400" b="1" i="1" u="none" strike="noStrike" kern="1200" dirty="0" smtClean="0">
                          <a:solidFill>
                            <a:srgbClr val="210C78"/>
                          </a:solidFill>
                          <a:latin typeface="Times New Roman" pitchFamily="18" charset="0"/>
                          <a:ea typeface="+mn-ea"/>
                          <a:cs typeface="Times New Roman" pitchFamily="18" charset="0"/>
                        </a:rPr>
                        <a:t>наукового передбачення</a:t>
                      </a:r>
                      <a:r>
                        <a:rPr lang="uk-UA" sz="1400" b="1" i="0" u="none" strike="noStrike" kern="1200" dirty="0" smtClean="0">
                          <a:solidFill>
                            <a:srgbClr val="210C78"/>
                          </a:solidFill>
                          <a:latin typeface="Times New Roman" pitchFamily="18" charset="0"/>
                          <a:ea typeface="+mn-ea"/>
                          <a:cs typeface="Times New Roman" pitchFamily="18" charset="0"/>
                        </a:rPr>
                        <a:t> </a:t>
                      </a:r>
                      <a:r>
                        <a:rPr lang="uk-UA" sz="1400" kern="1200" dirty="0" smtClean="0">
                          <a:solidFill>
                            <a:srgbClr val="210C78"/>
                          </a:solidFill>
                          <a:latin typeface="Times New Roman" pitchFamily="18" charset="0"/>
                          <a:ea typeface="+mn-ea"/>
                          <a:cs typeface="Times New Roman" pitchFamily="18" charset="0"/>
                        </a:rPr>
                        <a:t>– полягає в прогнозуванні подальшого розвитку юридичної професії та практики на основі їх всебічного піз­нання;</a:t>
                      </a:r>
                      <a:endParaRPr lang="ru-RU" sz="1400" kern="1200" dirty="0" smtClean="0">
                        <a:solidFill>
                          <a:srgbClr val="210C78"/>
                        </a:solidFill>
                        <a:latin typeface="Times New Roman" pitchFamily="18" charset="0"/>
                        <a:ea typeface="+mn-ea"/>
                        <a:cs typeface="Times New Roman" pitchFamily="18" charset="0"/>
                      </a:endParaRPr>
                    </a:p>
                  </a:txBody>
                  <a:tcP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uk-UA" sz="1400" b="1" i="1" u="none" strike="noStrike" kern="1200" dirty="0" smtClean="0">
                          <a:solidFill>
                            <a:srgbClr val="210C78"/>
                          </a:solidFill>
                          <a:latin typeface="Times New Roman" pitchFamily="18" charset="0"/>
                          <a:ea typeface="+mn-ea"/>
                          <a:cs typeface="Times New Roman" pitchFamily="18" charset="0"/>
                        </a:rPr>
                        <a:t>запобігання та подолання негативних явищ, що зустрічаються в юридичній практиці</a:t>
                      </a:r>
                      <a:r>
                        <a:rPr lang="uk-UA" sz="1400" b="0" i="1" u="none" strike="noStrike" kern="1200" dirty="0" smtClean="0">
                          <a:solidFill>
                            <a:srgbClr val="210C78"/>
                          </a:solidFill>
                          <a:latin typeface="Times New Roman" pitchFamily="18" charset="0"/>
                          <a:ea typeface="+mn-ea"/>
                          <a:cs typeface="Times New Roman" pitchFamily="18" charset="0"/>
                        </a:rPr>
                        <a:t>;</a:t>
                      </a:r>
                      <a:endParaRPr lang="ru-RU" sz="1400" kern="1200" dirty="0" smtClean="0">
                        <a:solidFill>
                          <a:srgbClr val="210C78"/>
                        </a:solidFill>
                        <a:latin typeface="Times New Roman" pitchFamily="18" charset="0"/>
                        <a:ea typeface="+mn-ea"/>
                        <a:cs typeface="Times New Roman" pitchFamily="18" charset="0"/>
                      </a:endParaRPr>
                    </a:p>
                  </a:txBody>
                  <a:tcPr/>
                </a:tc>
              </a:tr>
              <a:tr h="1027146">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uk-UA" sz="1400" b="1" i="1" u="none" strike="noStrike" kern="1200" dirty="0" smtClean="0">
                          <a:solidFill>
                            <a:srgbClr val="210C78"/>
                          </a:solidFill>
                          <a:latin typeface="Times New Roman" pitchFamily="18" charset="0"/>
                          <a:ea typeface="+mn-ea"/>
                          <a:cs typeface="Times New Roman" pitchFamily="18" charset="0"/>
                        </a:rPr>
                        <a:t>допомоги практиці </a:t>
                      </a:r>
                      <a:r>
                        <a:rPr lang="uk-UA" sz="1400" b="1" i="1" kern="1200" dirty="0" smtClean="0">
                          <a:solidFill>
                            <a:srgbClr val="210C78"/>
                          </a:solidFill>
                          <a:latin typeface="Times New Roman" pitchFamily="18" charset="0"/>
                          <a:ea typeface="+mn-ea"/>
                          <a:cs typeface="Times New Roman" pitchFamily="18" charset="0"/>
                        </a:rPr>
                        <a:t>–</a:t>
                      </a:r>
                      <a:r>
                        <a:rPr lang="uk-UA" sz="1400" kern="1200" dirty="0" smtClean="0">
                          <a:solidFill>
                            <a:srgbClr val="210C78"/>
                          </a:solidFill>
                          <a:latin typeface="Times New Roman" pitchFamily="18" charset="0"/>
                          <a:ea typeface="+mn-ea"/>
                          <a:cs typeface="Times New Roman" pitchFamily="18" charset="0"/>
                        </a:rPr>
                        <a:t> передбачає вироблення наукових рекомендацій щодо вдосконалення юридичної практики, вимог до професійної підготовки та діяльності юристів;</a:t>
                      </a:r>
                      <a:endParaRPr lang="ru-RU" sz="1400" kern="1200" dirty="0" smtClean="0">
                        <a:solidFill>
                          <a:srgbClr val="210C78"/>
                        </a:solidFill>
                        <a:latin typeface="Times New Roman" pitchFamily="18" charset="0"/>
                        <a:ea typeface="+mn-ea"/>
                        <a:cs typeface="Times New Roman" pitchFamily="18" charset="0"/>
                      </a:endParaRPr>
                    </a:p>
                  </a:txBody>
                  <a:tcP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uk-UA" sz="1400" b="1" i="1" u="none" strike="noStrike" kern="1200" dirty="0" smtClean="0">
                          <a:solidFill>
                            <a:srgbClr val="210C78"/>
                          </a:solidFill>
                          <a:latin typeface="Times New Roman" pitchFamily="18" charset="0"/>
                          <a:ea typeface="+mn-ea"/>
                          <a:cs typeface="Times New Roman" pitchFamily="18" charset="0"/>
                        </a:rPr>
                        <a:t>гуманізації юридичної практики</a:t>
                      </a:r>
                      <a:r>
                        <a:rPr lang="uk-UA" sz="1400" b="1" i="0" u="none" strike="noStrike" kern="1200" dirty="0" smtClean="0">
                          <a:solidFill>
                            <a:srgbClr val="210C78"/>
                          </a:solidFill>
                          <a:latin typeface="Times New Roman" pitchFamily="18" charset="0"/>
                          <a:ea typeface="+mn-ea"/>
                          <a:cs typeface="Times New Roman" pitchFamily="18" charset="0"/>
                        </a:rPr>
                        <a:t> </a:t>
                      </a:r>
                      <a:r>
                        <a:rPr lang="uk-UA" sz="1400" kern="1200" dirty="0" smtClean="0">
                          <a:solidFill>
                            <a:srgbClr val="210C78"/>
                          </a:solidFill>
                          <a:latin typeface="Times New Roman" pitchFamily="18" charset="0"/>
                          <a:ea typeface="+mn-ea"/>
                          <a:cs typeface="Times New Roman" pitchFamily="18" charset="0"/>
                        </a:rPr>
                        <a:t>та її підпорядкування суспільним інтересам.</a:t>
                      </a:r>
                      <a:endParaRPr lang="ru-RU" sz="1400" kern="1200" dirty="0" smtClean="0">
                        <a:solidFill>
                          <a:srgbClr val="210C78"/>
                        </a:solidFill>
                        <a:latin typeface="Times New Roman" pitchFamily="18" charset="0"/>
                        <a:ea typeface="+mn-ea"/>
                        <a:cs typeface="Times New Roman" pitchFamily="18" charset="0"/>
                      </a:endParaRPr>
                    </a:p>
                  </a:txBody>
                  <a:tcPr/>
                </a:tc>
              </a:tr>
              <a:tr h="1027146">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uk-UA" sz="1400" b="0" i="1" u="none" strike="noStrike" kern="1200" dirty="0" smtClean="0">
                          <a:solidFill>
                            <a:srgbClr val="210C78"/>
                          </a:solidFill>
                          <a:latin typeface="Times New Roman" pitchFamily="18" charset="0"/>
                          <a:ea typeface="+mn-ea"/>
                          <a:cs typeface="Times New Roman" pitchFamily="18" charset="0"/>
                        </a:rPr>
                        <a:t>і</a:t>
                      </a:r>
                      <a:r>
                        <a:rPr lang="uk-UA" sz="1400" b="1" i="1" u="none" strike="noStrike" kern="1200" dirty="0" smtClean="0">
                          <a:solidFill>
                            <a:srgbClr val="210C78"/>
                          </a:solidFill>
                          <a:latin typeface="Times New Roman" pitchFamily="18" charset="0"/>
                          <a:ea typeface="+mn-ea"/>
                          <a:cs typeface="Times New Roman" pitchFamily="18" charset="0"/>
                        </a:rPr>
                        <a:t>деологічно-виховна</a:t>
                      </a:r>
                      <a:r>
                        <a:rPr lang="uk-UA" sz="1400" b="0" i="1" u="none" strike="noStrike" kern="1200" dirty="0" smtClean="0">
                          <a:solidFill>
                            <a:srgbClr val="210C78"/>
                          </a:solidFill>
                          <a:latin typeface="Times New Roman" pitchFamily="18" charset="0"/>
                          <a:ea typeface="+mn-ea"/>
                          <a:cs typeface="Times New Roman" pitchFamily="18" charset="0"/>
                        </a:rPr>
                        <a:t> </a:t>
                      </a:r>
                      <a:r>
                        <a:rPr lang="uk-UA" sz="1400" b="1" i="1" kern="1200" dirty="0" smtClean="0">
                          <a:solidFill>
                            <a:srgbClr val="210C78"/>
                          </a:solidFill>
                          <a:latin typeface="Times New Roman" pitchFamily="18" charset="0"/>
                          <a:ea typeface="+mn-ea"/>
                          <a:cs typeface="Times New Roman" pitchFamily="18" charset="0"/>
                        </a:rPr>
                        <a:t>–</a:t>
                      </a:r>
                      <a:r>
                        <a:rPr lang="uk-UA" sz="1400" kern="1200" dirty="0" smtClean="0">
                          <a:solidFill>
                            <a:srgbClr val="210C78"/>
                          </a:solidFill>
                          <a:latin typeface="Times New Roman" pitchFamily="18" charset="0"/>
                          <a:ea typeface="+mn-ea"/>
                          <a:cs typeface="Times New Roman" pitchFamily="18" charset="0"/>
                        </a:rPr>
                        <a:t> полягає у формуванні в юристів морально-ціннісних засад та укорінення в їхній свідомості принципів верховенства права і пріоритетності прав людини.</a:t>
                      </a:r>
                      <a:endParaRPr lang="ru-RU" sz="1400" kern="1200" dirty="0" smtClean="0">
                        <a:solidFill>
                          <a:srgbClr val="210C78"/>
                        </a:solidFill>
                        <a:latin typeface="Times New Roman" pitchFamily="18" charset="0"/>
                        <a:ea typeface="+mn-ea"/>
                        <a:cs typeface="Times New Roman" pitchFamily="18" charset="0"/>
                      </a:endParaRPr>
                    </a:p>
                  </a:txBody>
                  <a:tcPr/>
                </a:tc>
                <a:tc>
                  <a:txBody>
                    <a:bodyPr/>
                    <a:lstStyle/>
                    <a:p>
                      <a:pPr algn="just"/>
                      <a:endParaRPr lang="ru-RU" sz="1400" dirty="0">
                        <a:solidFill>
                          <a:srgbClr val="210C78"/>
                        </a:solidFill>
                        <a:latin typeface="Times New Roman" pitchFamily="18" charset="0"/>
                        <a:cs typeface="Times New Roman" pitchFamily="18" charset="0"/>
                      </a:endParaRPr>
                    </a:p>
                  </a:txBody>
                  <a:tcPr/>
                </a:tc>
              </a:tr>
            </a:tbl>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Скругленный прямоугольник 8"/>
          <p:cNvSpPr/>
          <p:nvPr/>
        </p:nvSpPr>
        <p:spPr>
          <a:xfrm>
            <a:off x="829455" y="1168610"/>
            <a:ext cx="8150772" cy="400883"/>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lvl="0"/>
            <a:r>
              <a:rPr lang="uk-UA" sz="1600" dirty="0" smtClean="0">
                <a:solidFill>
                  <a:srgbClr val="210C78"/>
                </a:solidFill>
                <a:latin typeface="Times New Roman" pitchFamily="18" charset="0"/>
                <a:cs typeface="Times New Roman" pitchFamily="18" charset="0"/>
              </a:rPr>
              <a:t>формування у юриста внутрішнього імперативу службового обов’язку; </a:t>
            </a:r>
            <a:endParaRPr lang="ru-RU" sz="1600" dirty="0">
              <a:solidFill>
                <a:srgbClr val="210C78"/>
              </a:solidFill>
              <a:latin typeface="Times New Roman" pitchFamily="18" charset="0"/>
              <a:cs typeface="Times New Roman" pitchFamily="18" charset="0"/>
            </a:endParaRPr>
          </a:p>
        </p:txBody>
      </p:sp>
      <p:cxnSp>
        <p:nvCxnSpPr>
          <p:cNvPr id="15" name="Прямая соединительная линия 14"/>
          <p:cNvCxnSpPr/>
          <p:nvPr/>
        </p:nvCxnSpPr>
        <p:spPr>
          <a:xfrm flipH="1">
            <a:off x="450376" y="774628"/>
            <a:ext cx="473" cy="5530638"/>
          </a:xfrm>
          <a:prstGeom prst="line">
            <a:avLst/>
          </a:prstGeom>
        </p:spPr>
        <p:style>
          <a:lnRef idx="3">
            <a:schemeClr val="accent5"/>
          </a:lnRef>
          <a:fillRef idx="0">
            <a:schemeClr val="accent5"/>
          </a:fillRef>
          <a:effectRef idx="2">
            <a:schemeClr val="accent5"/>
          </a:effectRef>
          <a:fontRef idx="minor">
            <a:schemeClr val="tx1"/>
          </a:fontRef>
        </p:style>
      </p:cxnSp>
      <p:sp>
        <p:nvSpPr>
          <p:cNvPr id="19" name="Стрелка вправо 18"/>
          <p:cNvSpPr/>
          <p:nvPr/>
        </p:nvSpPr>
        <p:spPr>
          <a:xfrm>
            <a:off x="447707" y="5035476"/>
            <a:ext cx="394139" cy="394138"/>
          </a:xfrm>
          <a:prstGeom prs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uk-UA" sz="1600">
              <a:solidFill>
                <a:srgbClr val="210C78"/>
              </a:solidFill>
              <a:latin typeface="Times New Roman" pitchFamily="18" charset="0"/>
              <a:cs typeface="Times New Roman" pitchFamily="18" charset="0"/>
            </a:endParaRPr>
          </a:p>
        </p:txBody>
      </p:sp>
      <p:sp>
        <p:nvSpPr>
          <p:cNvPr id="23" name="Стрелка вправо 22"/>
          <p:cNvSpPr/>
          <p:nvPr/>
        </p:nvSpPr>
        <p:spPr>
          <a:xfrm>
            <a:off x="477122" y="1199749"/>
            <a:ext cx="394139" cy="394138"/>
          </a:xfrm>
          <a:prstGeom prs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uk-UA" sz="1600">
              <a:solidFill>
                <a:srgbClr val="210C78"/>
              </a:solidFill>
              <a:latin typeface="Times New Roman" pitchFamily="18" charset="0"/>
              <a:cs typeface="Times New Roman" pitchFamily="18" charset="0"/>
            </a:endParaRPr>
          </a:p>
        </p:txBody>
      </p:sp>
      <p:sp>
        <p:nvSpPr>
          <p:cNvPr id="17" name="Скругленный прямоугольник 16"/>
          <p:cNvSpPr/>
          <p:nvPr/>
        </p:nvSpPr>
        <p:spPr>
          <a:xfrm>
            <a:off x="374372" y="0"/>
            <a:ext cx="8592207" cy="1078173"/>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just"/>
            <a:r>
              <a:rPr lang="uk-UA" b="1" dirty="0" smtClean="0">
                <a:solidFill>
                  <a:srgbClr val="210C78"/>
                </a:solidFill>
                <a:latin typeface="Times New Roman" pitchFamily="18" charset="0"/>
                <a:cs typeface="Times New Roman" pitchFamily="18" charset="0"/>
              </a:rPr>
              <a:t>На думку П. </a:t>
            </a:r>
            <a:r>
              <a:rPr lang="uk-UA" b="1" dirty="0" err="1" smtClean="0">
                <a:solidFill>
                  <a:srgbClr val="210C78"/>
                </a:solidFill>
                <a:latin typeface="Times New Roman" pitchFamily="18" charset="0"/>
                <a:cs typeface="Times New Roman" pitchFamily="18" charset="0"/>
              </a:rPr>
              <a:t>Біленчука</a:t>
            </a:r>
            <a:r>
              <a:rPr lang="uk-UA" b="1" dirty="0" smtClean="0">
                <a:solidFill>
                  <a:srgbClr val="210C78"/>
                </a:solidFill>
                <a:latin typeface="Times New Roman" pitchFamily="18" charset="0"/>
                <a:cs typeface="Times New Roman" pitchFamily="18" charset="0"/>
              </a:rPr>
              <a:t> та С. Сливки</a:t>
            </a:r>
            <a:r>
              <a:rPr lang="uk-UA" dirty="0" smtClean="0">
                <a:solidFill>
                  <a:srgbClr val="210C78"/>
                </a:solidFill>
                <a:latin typeface="Times New Roman" pitchFamily="18" charset="0"/>
                <a:cs typeface="Times New Roman" pitchFamily="18" charset="0"/>
              </a:rPr>
              <a:t>, правові та моральні норми у взаємодії складають сутність </a:t>
            </a:r>
            <a:r>
              <a:rPr lang="uk-UA" dirty="0">
                <a:solidFill>
                  <a:srgbClr val="210C78"/>
                </a:solidFill>
                <a:latin typeface="Times New Roman" pitchFamily="18" charset="0"/>
                <a:cs typeface="Times New Roman" pitchFamily="18" charset="0"/>
              </a:rPr>
              <a:t>ДСВДСПД. </a:t>
            </a:r>
            <a:r>
              <a:rPr lang="uk-UA" dirty="0" smtClean="0">
                <a:solidFill>
                  <a:srgbClr val="210C78"/>
                </a:solidFill>
                <a:latin typeface="Times New Roman" pitchFamily="18" charset="0"/>
                <a:cs typeface="Times New Roman" pitchFamily="18" charset="0"/>
              </a:rPr>
              <a:t>Вони виконують певну специфічну роль. Саме у зв’язку з реальним нормативним змістом </a:t>
            </a:r>
            <a:r>
              <a:rPr lang="uk-UA" dirty="0">
                <a:solidFill>
                  <a:srgbClr val="210C78"/>
                </a:solidFill>
                <a:latin typeface="Times New Roman" pitchFamily="18" charset="0"/>
                <a:cs typeface="Times New Roman" pitchFamily="18" charset="0"/>
              </a:rPr>
              <a:t>ДСВДСПД </a:t>
            </a:r>
            <a:r>
              <a:rPr lang="uk-UA" dirty="0" smtClean="0">
                <a:solidFill>
                  <a:srgbClr val="210C78"/>
                </a:solidFill>
                <a:latin typeface="Times New Roman" pitchFamily="18" charset="0"/>
                <a:cs typeface="Times New Roman" pitchFamily="18" charset="0"/>
              </a:rPr>
              <a:t>виникають своєрід­ні функції цієї науки. </a:t>
            </a:r>
            <a:r>
              <a:rPr lang="ru-RU" b="1" dirty="0" smtClean="0">
                <a:solidFill>
                  <a:srgbClr val="210C78"/>
                </a:solidFill>
                <a:latin typeface="Times New Roman" pitchFamily="18" charset="0"/>
                <a:cs typeface="Times New Roman" pitchFamily="18" charset="0"/>
              </a:rPr>
              <a:t>До</a:t>
            </a:r>
            <a:r>
              <a:rPr lang="ru-RU" dirty="0" smtClean="0">
                <a:solidFill>
                  <a:srgbClr val="210C78"/>
                </a:solidFill>
                <a:latin typeface="Times New Roman" pitchFamily="18" charset="0"/>
                <a:cs typeface="Times New Roman" pitchFamily="18" charset="0"/>
              </a:rPr>
              <a:t> таких </a:t>
            </a:r>
            <a:r>
              <a:rPr lang="ru-RU" b="1" dirty="0" err="1" smtClean="0">
                <a:solidFill>
                  <a:srgbClr val="210C78"/>
                </a:solidFill>
                <a:latin typeface="Times New Roman" pitchFamily="18" charset="0"/>
                <a:cs typeface="Times New Roman" pitchFamily="18" charset="0"/>
              </a:rPr>
              <a:t>функцій</a:t>
            </a:r>
            <a:r>
              <a:rPr lang="ru-RU" b="1" dirty="0" smtClean="0">
                <a:solidFill>
                  <a:srgbClr val="210C78"/>
                </a:solidFill>
                <a:latin typeface="Times New Roman" pitchFamily="18" charset="0"/>
                <a:cs typeface="Times New Roman" pitchFamily="18" charset="0"/>
              </a:rPr>
              <a:t> належать</a:t>
            </a:r>
            <a:r>
              <a:rPr lang="ru-RU" dirty="0" smtClean="0">
                <a:solidFill>
                  <a:srgbClr val="210C78"/>
                </a:solidFill>
                <a:latin typeface="Times New Roman" pitchFamily="18" charset="0"/>
                <a:cs typeface="Times New Roman" pitchFamily="18" charset="0"/>
              </a:rPr>
              <a:t>: </a:t>
            </a:r>
            <a:endParaRPr lang="ru-RU" dirty="0">
              <a:solidFill>
                <a:srgbClr val="210C78"/>
              </a:solidFill>
              <a:latin typeface="Times New Roman" pitchFamily="18" charset="0"/>
              <a:cs typeface="Times New Roman" pitchFamily="18" charset="0"/>
            </a:endParaRPr>
          </a:p>
        </p:txBody>
      </p:sp>
      <p:sp>
        <p:nvSpPr>
          <p:cNvPr id="10" name="Скругленный прямоугольник 9"/>
          <p:cNvSpPr/>
          <p:nvPr/>
        </p:nvSpPr>
        <p:spPr>
          <a:xfrm>
            <a:off x="818082" y="1634909"/>
            <a:ext cx="8150772" cy="400883"/>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lvl="0"/>
            <a:r>
              <a:rPr lang="uk-UA" sz="1600" dirty="0" smtClean="0">
                <a:solidFill>
                  <a:srgbClr val="210C78"/>
                </a:solidFill>
                <a:latin typeface="Times New Roman" pitchFamily="18" charset="0"/>
                <a:cs typeface="Times New Roman" pitchFamily="18" charset="0"/>
              </a:rPr>
              <a:t>вироблення у нього професійної правомірної поведінки;</a:t>
            </a:r>
            <a:endParaRPr lang="ru-RU" sz="1600" dirty="0">
              <a:solidFill>
                <a:srgbClr val="210C78"/>
              </a:solidFill>
              <a:latin typeface="Times New Roman" pitchFamily="18" charset="0"/>
              <a:cs typeface="Times New Roman" pitchFamily="18" charset="0"/>
            </a:endParaRPr>
          </a:p>
        </p:txBody>
      </p:sp>
      <p:sp>
        <p:nvSpPr>
          <p:cNvPr id="11" name="Скругленный прямоугольник 10"/>
          <p:cNvSpPr/>
          <p:nvPr/>
        </p:nvSpPr>
        <p:spPr>
          <a:xfrm>
            <a:off x="829455" y="2101208"/>
            <a:ext cx="8150772" cy="400883"/>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lvl="0"/>
            <a:r>
              <a:rPr lang="uk-UA" sz="1600" dirty="0" smtClean="0">
                <a:solidFill>
                  <a:srgbClr val="210C78"/>
                </a:solidFill>
                <a:latin typeface="Times New Roman" pitchFamily="18" charset="0"/>
                <a:cs typeface="Times New Roman" pitchFamily="18" charset="0"/>
              </a:rPr>
              <a:t>сприяння вибору юристом справедливого рішення;</a:t>
            </a:r>
            <a:endParaRPr lang="ru-RU" sz="1600" dirty="0">
              <a:solidFill>
                <a:srgbClr val="210C78"/>
              </a:solidFill>
              <a:latin typeface="Times New Roman" pitchFamily="18" charset="0"/>
              <a:cs typeface="Times New Roman" pitchFamily="18" charset="0"/>
            </a:endParaRPr>
          </a:p>
        </p:txBody>
      </p:sp>
      <p:sp>
        <p:nvSpPr>
          <p:cNvPr id="13" name="Скругленный прямоугольник 12"/>
          <p:cNvSpPr/>
          <p:nvPr/>
        </p:nvSpPr>
        <p:spPr>
          <a:xfrm>
            <a:off x="822631" y="2581153"/>
            <a:ext cx="8150772" cy="400883"/>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lvl="0"/>
            <a:r>
              <a:rPr lang="uk-UA" sz="1600" dirty="0" smtClean="0">
                <a:solidFill>
                  <a:srgbClr val="210C78"/>
                </a:solidFill>
                <a:latin typeface="Times New Roman" pitchFamily="18" charset="0"/>
                <a:cs typeface="Times New Roman" pitchFamily="18" charset="0"/>
              </a:rPr>
              <a:t>вироблення у юриста норм мистецтва спілкування;</a:t>
            </a:r>
            <a:endParaRPr lang="ru-RU" sz="1600" dirty="0">
              <a:solidFill>
                <a:srgbClr val="210C78"/>
              </a:solidFill>
              <a:latin typeface="Times New Roman" pitchFamily="18" charset="0"/>
              <a:cs typeface="Times New Roman" pitchFamily="18" charset="0"/>
            </a:endParaRPr>
          </a:p>
        </p:txBody>
      </p:sp>
      <p:sp>
        <p:nvSpPr>
          <p:cNvPr id="14" name="Скругленный прямоугольник 13"/>
          <p:cNvSpPr/>
          <p:nvPr/>
        </p:nvSpPr>
        <p:spPr>
          <a:xfrm>
            <a:off x="797609" y="3088395"/>
            <a:ext cx="8150772" cy="400883"/>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lvl="0"/>
            <a:r>
              <a:rPr lang="uk-UA" sz="1600" dirty="0" smtClean="0">
                <a:solidFill>
                  <a:srgbClr val="210C78"/>
                </a:solidFill>
                <a:latin typeface="Times New Roman" pitchFamily="18" charset="0"/>
                <a:cs typeface="Times New Roman" pitchFamily="18" charset="0"/>
              </a:rPr>
              <a:t>виховання у працівників почуття юридичної та моральної відповідальності, конкретизація правосвідомості юристів; </a:t>
            </a:r>
            <a:endParaRPr lang="ru-RU" sz="1600" dirty="0">
              <a:solidFill>
                <a:srgbClr val="210C78"/>
              </a:solidFill>
              <a:latin typeface="Times New Roman" pitchFamily="18" charset="0"/>
              <a:cs typeface="Times New Roman" pitchFamily="18" charset="0"/>
            </a:endParaRPr>
          </a:p>
        </p:txBody>
      </p:sp>
      <p:sp>
        <p:nvSpPr>
          <p:cNvPr id="16" name="Скругленный прямоугольник 15"/>
          <p:cNvSpPr/>
          <p:nvPr/>
        </p:nvSpPr>
        <p:spPr>
          <a:xfrm>
            <a:off x="815808" y="3568341"/>
            <a:ext cx="8150772" cy="400883"/>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lvl="0"/>
            <a:r>
              <a:rPr lang="uk-UA" sz="1600" dirty="0" smtClean="0">
                <a:solidFill>
                  <a:srgbClr val="210C78"/>
                </a:solidFill>
                <a:latin typeface="Times New Roman" pitchFamily="18" charset="0"/>
                <a:cs typeface="Times New Roman" pitchFamily="18" charset="0"/>
              </a:rPr>
              <a:t>підвищення рівня правового почуття у працівників правоохоронних органів; </a:t>
            </a:r>
            <a:endParaRPr lang="ru-RU" sz="1600" dirty="0">
              <a:solidFill>
                <a:srgbClr val="210C78"/>
              </a:solidFill>
              <a:latin typeface="Times New Roman" pitchFamily="18" charset="0"/>
              <a:cs typeface="Times New Roman" pitchFamily="18" charset="0"/>
            </a:endParaRPr>
          </a:p>
        </p:txBody>
      </p:sp>
      <p:sp>
        <p:nvSpPr>
          <p:cNvPr id="18" name="Скругленный прямоугольник 17"/>
          <p:cNvSpPr/>
          <p:nvPr/>
        </p:nvSpPr>
        <p:spPr>
          <a:xfrm>
            <a:off x="815807" y="4034640"/>
            <a:ext cx="8150772" cy="400883"/>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lvl="0"/>
            <a:r>
              <a:rPr lang="uk-UA" sz="1600" dirty="0" smtClean="0">
                <a:solidFill>
                  <a:srgbClr val="210C78"/>
                </a:solidFill>
                <a:latin typeface="Times New Roman" pitchFamily="18" charset="0"/>
                <a:cs typeface="Times New Roman" pitchFamily="18" charset="0"/>
              </a:rPr>
              <a:t>забезпечення панування права; </a:t>
            </a:r>
            <a:endParaRPr lang="ru-RU" sz="1600" dirty="0">
              <a:solidFill>
                <a:srgbClr val="210C78"/>
              </a:solidFill>
              <a:latin typeface="Times New Roman" pitchFamily="18" charset="0"/>
              <a:cs typeface="Times New Roman" pitchFamily="18" charset="0"/>
            </a:endParaRPr>
          </a:p>
        </p:txBody>
      </p:sp>
      <p:sp>
        <p:nvSpPr>
          <p:cNvPr id="20" name="Скругленный прямоугольник 19"/>
          <p:cNvSpPr/>
          <p:nvPr/>
        </p:nvSpPr>
        <p:spPr>
          <a:xfrm>
            <a:off x="804434" y="4500939"/>
            <a:ext cx="8150772" cy="400883"/>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lvl="0"/>
            <a:r>
              <a:rPr lang="uk-UA" sz="1600" dirty="0" smtClean="0">
                <a:solidFill>
                  <a:srgbClr val="210C78"/>
                </a:solidFill>
                <a:latin typeface="Times New Roman" pitchFamily="18" charset="0"/>
                <a:cs typeface="Times New Roman" pitchFamily="18" charset="0"/>
              </a:rPr>
              <a:t>виховання у юристів поваги до права; </a:t>
            </a:r>
            <a:endParaRPr lang="ru-RU" sz="1600" dirty="0">
              <a:solidFill>
                <a:srgbClr val="210C78"/>
              </a:solidFill>
              <a:latin typeface="Times New Roman" pitchFamily="18" charset="0"/>
              <a:cs typeface="Times New Roman" pitchFamily="18" charset="0"/>
            </a:endParaRPr>
          </a:p>
        </p:txBody>
      </p:sp>
      <p:sp>
        <p:nvSpPr>
          <p:cNvPr id="21" name="Скругленный прямоугольник 20"/>
          <p:cNvSpPr/>
          <p:nvPr/>
        </p:nvSpPr>
        <p:spPr>
          <a:xfrm>
            <a:off x="806709" y="4980884"/>
            <a:ext cx="8150772" cy="400883"/>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lvl="0"/>
            <a:r>
              <a:rPr lang="uk-UA" sz="1600" dirty="0" smtClean="0">
                <a:solidFill>
                  <a:srgbClr val="210C78"/>
                </a:solidFill>
                <a:latin typeface="Times New Roman" pitchFamily="18" charset="0"/>
                <a:cs typeface="Times New Roman" pitchFamily="18" charset="0"/>
              </a:rPr>
              <a:t>обґрунтування індивідуального регулювання професійних дій юристів;</a:t>
            </a:r>
            <a:endParaRPr lang="ru-RU" sz="1600" dirty="0">
              <a:solidFill>
                <a:srgbClr val="210C78"/>
              </a:solidFill>
              <a:latin typeface="Times New Roman" pitchFamily="18" charset="0"/>
              <a:cs typeface="Times New Roman" pitchFamily="18" charset="0"/>
            </a:endParaRPr>
          </a:p>
        </p:txBody>
      </p:sp>
      <p:sp>
        <p:nvSpPr>
          <p:cNvPr id="24" name="Скругленный прямоугольник 23"/>
          <p:cNvSpPr/>
          <p:nvPr/>
        </p:nvSpPr>
        <p:spPr>
          <a:xfrm>
            <a:off x="779413" y="5472205"/>
            <a:ext cx="8150772" cy="491866"/>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lvl="0"/>
            <a:r>
              <a:rPr lang="uk-UA" sz="1600" dirty="0" smtClean="0">
                <a:solidFill>
                  <a:srgbClr val="210C78"/>
                </a:solidFill>
                <a:latin typeface="Times New Roman" pitchFamily="18" charset="0"/>
                <a:cs typeface="Times New Roman" pitchFamily="18" charset="0"/>
              </a:rPr>
              <a:t>вироблення у працівників юридичної саморегуляції, юридичної репутації, юридичного самоутвердження і юридичної оцінки;</a:t>
            </a:r>
            <a:endParaRPr lang="ru-RU" sz="1600" dirty="0">
              <a:solidFill>
                <a:srgbClr val="210C78"/>
              </a:solidFill>
              <a:latin typeface="Times New Roman" pitchFamily="18" charset="0"/>
              <a:cs typeface="Times New Roman" pitchFamily="18" charset="0"/>
            </a:endParaRPr>
          </a:p>
        </p:txBody>
      </p:sp>
      <p:sp>
        <p:nvSpPr>
          <p:cNvPr id="25" name="Скругленный прямоугольник 24"/>
          <p:cNvSpPr/>
          <p:nvPr/>
        </p:nvSpPr>
        <p:spPr>
          <a:xfrm>
            <a:off x="768040" y="6020390"/>
            <a:ext cx="8150772" cy="491866"/>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lvl="0"/>
            <a:r>
              <a:rPr lang="uk-UA" sz="1600" dirty="0" smtClean="0">
                <a:solidFill>
                  <a:srgbClr val="210C78"/>
                </a:solidFill>
                <a:latin typeface="Times New Roman" pitchFamily="18" charset="0"/>
                <a:cs typeface="Times New Roman" pitchFamily="18" charset="0"/>
              </a:rPr>
              <a:t>створення необхідних передумов функціонування української національно-правової теорії, сприяння формуванню цивілізованого правопорядку в Україні.</a:t>
            </a:r>
            <a:endParaRPr lang="ru-RU" sz="1600" dirty="0">
              <a:solidFill>
                <a:srgbClr val="210C78"/>
              </a:solidFill>
              <a:latin typeface="Times New Roman" pitchFamily="18" charset="0"/>
              <a:cs typeface="Times New Roman" pitchFamily="18" charset="0"/>
            </a:endParaRPr>
          </a:p>
        </p:txBody>
      </p:sp>
      <p:sp>
        <p:nvSpPr>
          <p:cNvPr id="26" name="Стрелка вправо 25"/>
          <p:cNvSpPr/>
          <p:nvPr/>
        </p:nvSpPr>
        <p:spPr>
          <a:xfrm>
            <a:off x="479397" y="1666047"/>
            <a:ext cx="394139" cy="394138"/>
          </a:xfrm>
          <a:prstGeom prs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uk-UA" sz="1600">
              <a:solidFill>
                <a:srgbClr val="210C78"/>
              </a:solidFill>
              <a:latin typeface="Times New Roman" pitchFamily="18" charset="0"/>
              <a:cs typeface="Times New Roman" pitchFamily="18" charset="0"/>
            </a:endParaRPr>
          </a:p>
        </p:txBody>
      </p:sp>
      <p:sp>
        <p:nvSpPr>
          <p:cNvPr id="27" name="Стрелка вправо 26"/>
          <p:cNvSpPr/>
          <p:nvPr/>
        </p:nvSpPr>
        <p:spPr>
          <a:xfrm>
            <a:off x="465748" y="2116424"/>
            <a:ext cx="394139" cy="394138"/>
          </a:xfrm>
          <a:prstGeom prs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uk-UA" sz="1600">
              <a:solidFill>
                <a:srgbClr val="210C78"/>
              </a:solidFill>
              <a:latin typeface="Times New Roman" pitchFamily="18" charset="0"/>
              <a:cs typeface="Times New Roman" pitchFamily="18" charset="0"/>
            </a:endParaRPr>
          </a:p>
        </p:txBody>
      </p:sp>
      <p:sp>
        <p:nvSpPr>
          <p:cNvPr id="28" name="Стрелка вправо 27"/>
          <p:cNvSpPr/>
          <p:nvPr/>
        </p:nvSpPr>
        <p:spPr>
          <a:xfrm>
            <a:off x="479397" y="2566800"/>
            <a:ext cx="394139" cy="394138"/>
          </a:xfrm>
          <a:prstGeom prs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uk-UA" sz="1600">
              <a:solidFill>
                <a:srgbClr val="210C78"/>
              </a:solidFill>
              <a:latin typeface="Times New Roman" pitchFamily="18" charset="0"/>
              <a:cs typeface="Times New Roman" pitchFamily="18" charset="0"/>
            </a:endParaRPr>
          </a:p>
        </p:txBody>
      </p:sp>
      <p:sp>
        <p:nvSpPr>
          <p:cNvPr id="29" name="Стрелка вправо 28"/>
          <p:cNvSpPr/>
          <p:nvPr/>
        </p:nvSpPr>
        <p:spPr>
          <a:xfrm>
            <a:off x="452101" y="3099062"/>
            <a:ext cx="394139" cy="394138"/>
          </a:xfrm>
          <a:prstGeom prs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uk-UA" sz="1600">
              <a:solidFill>
                <a:srgbClr val="210C78"/>
              </a:solidFill>
              <a:latin typeface="Times New Roman" pitchFamily="18" charset="0"/>
              <a:cs typeface="Times New Roman" pitchFamily="18" charset="0"/>
            </a:endParaRPr>
          </a:p>
        </p:txBody>
      </p:sp>
      <p:sp>
        <p:nvSpPr>
          <p:cNvPr id="30" name="Стрелка вправо 29"/>
          <p:cNvSpPr/>
          <p:nvPr/>
        </p:nvSpPr>
        <p:spPr>
          <a:xfrm>
            <a:off x="465748" y="3576734"/>
            <a:ext cx="394139" cy="394138"/>
          </a:xfrm>
          <a:prstGeom prs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uk-UA" sz="1600">
              <a:solidFill>
                <a:srgbClr val="210C78"/>
              </a:solidFill>
              <a:latin typeface="Times New Roman" pitchFamily="18" charset="0"/>
              <a:cs typeface="Times New Roman" pitchFamily="18" charset="0"/>
            </a:endParaRPr>
          </a:p>
        </p:txBody>
      </p:sp>
      <p:sp>
        <p:nvSpPr>
          <p:cNvPr id="31" name="Стрелка вправо 30"/>
          <p:cNvSpPr/>
          <p:nvPr/>
        </p:nvSpPr>
        <p:spPr>
          <a:xfrm>
            <a:off x="452101" y="4027110"/>
            <a:ext cx="394139" cy="394138"/>
          </a:xfrm>
          <a:prstGeom prs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uk-UA" sz="1600">
              <a:solidFill>
                <a:srgbClr val="210C78"/>
              </a:solidFill>
              <a:latin typeface="Times New Roman" pitchFamily="18" charset="0"/>
              <a:cs typeface="Times New Roman" pitchFamily="18" charset="0"/>
            </a:endParaRPr>
          </a:p>
        </p:txBody>
      </p:sp>
      <p:sp>
        <p:nvSpPr>
          <p:cNvPr id="32" name="Стрелка вправо 31"/>
          <p:cNvSpPr/>
          <p:nvPr/>
        </p:nvSpPr>
        <p:spPr>
          <a:xfrm>
            <a:off x="465749" y="4504782"/>
            <a:ext cx="394139" cy="394138"/>
          </a:xfrm>
          <a:prstGeom prs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uk-UA" sz="1600">
              <a:solidFill>
                <a:srgbClr val="210C78"/>
              </a:solidFill>
              <a:latin typeface="Times New Roman" pitchFamily="18" charset="0"/>
              <a:cs typeface="Times New Roman" pitchFamily="18" charset="0"/>
            </a:endParaRPr>
          </a:p>
        </p:txBody>
      </p:sp>
      <p:sp>
        <p:nvSpPr>
          <p:cNvPr id="33" name="Стрелка вправо 32"/>
          <p:cNvSpPr/>
          <p:nvPr/>
        </p:nvSpPr>
        <p:spPr>
          <a:xfrm>
            <a:off x="438453" y="5514716"/>
            <a:ext cx="394139" cy="394138"/>
          </a:xfrm>
          <a:prstGeom prs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uk-UA" sz="1600">
              <a:solidFill>
                <a:srgbClr val="210C78"/>
              </a:solidFill>
              <a:latin typeface="Times New Roman" pitchFamily="18" charset="0"/>
              <a:cs typeface="Times New Roman" pitchFamily="18" charset="0"/>
            </a:endParaRPr>
          </a:p>
        </p:txBody>
      </p:sp>
      <p:sp>
        <p:nvSpPr>
          <p:cNvPr id="35" name="Стрелка вправо 34"/>
          <p:cNvSpPr/>
          <p:nvPr/>
        </p:nvSpPr>
        <p:spPr>
          <a:xfrm>
            <a:off x="454375" y="6021957"/>
            <a:ext cx="394139" cy="394138"/>
          </a:xfrm>
          <a:prstGeom prs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uk-UA" sz="1600">
              <a:solidFill>
                <a:srgbClr val="210C78"/>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Тема Office">
  <a:themeElements>
    <a:clrScheme name="Тема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Тема 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Тема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powerpointbase.com-846</Template>
  <TotalTime>2851</TotalTime>
  <Words>817</Words>
  <Application>Microsoft Office PowerPoint</Application>
  <PresentationFormat>Экран (4:3)</PresentationFormat>
  <Paragraphs>81</Paragraphs>
  <Slides>15</Slides>
  <Notes>0</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15</vt:i4>
      </vt:variant>
    </vt:vector>
  </HeadingPairs>
  <TitlesOfParts>
    <vt:vector size="20" baseType="lpstr">
      <vt:lpstr>Arial</vt:lpstr>
      <vt:lpstr>Calibri</vt:lpstr>
      <vt:lpstr>Calibri Light</vt:lpstr>
      <vt:lpstr>Times New Roman</vt:lpstr>
      <vt:lpstr>Тема Office</vt:lpstr>
      <vt:lpstr>Запорізькій національний університет кафедра цивільного права </vt:lpstr>
      <vt:lpstr>План: </vt:lpstr>
      <vt:lpstr>1. Предмет і методи ДСВДСПД</vt:lpstr>
      <vt:lpstr>Презентация PowerPoint</vt:lpstr>
      <vt:lpstr>Презентация PowerPoint</vt:lpstr>
      <vt:lpstr>2. Завдання і функції ДСВДСПД</vt:lpstr>
      <vt:lpstr>Презентация PowerPoint</vt:lpstr>
      <vt:lpstr>Презентация PowerPoint</vt:lpstr>
      <vt:lpstr>Презентация PowerPoint</vt:lpstr>
      <vt:lpstr>3. Принципи ДСВДСПД</vt:lpstr>
      <vt:lpstr>Презентация PowerPoint</vt:lpstr>
      <vt:lpstr>4. Співвідношення ДСВДСПД з іншими науками </vt:lpstr>
      <vt:lpstr>Презентация PowerPoint</vt:lpstr>
      <vt:lpstr>5. Деонтологічна основа наукової діяльності  </vt:lpstr>
      <vt:lpstr>Презентация PowerPoint</vt:lpstr>
    </vt:vector>
  </TitlesOfParts>
  <Company>SPecialiST RePack</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Name of  presentation</dc:title>
  <dc:creator>Павел</dc:creator>
  <cp:lastModifiedBy>Учетная запись Майкрософт</cp:lastModifiedBy>
  <cp:revision>251</cp:revision>
  <dcterms:created xsi:type="dcterms:W3CDTF">2014-11-21T11:00:06Z</dcterms:created>
  <dcterms:modified xsi:type="dcterms:W3CDTF">2023-10-01T08:50:11Z</dcterms:modified>
</cp:coreProperties>
</file>