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6" r:id="rId4"/>
    <p:sldId id="275" r:id="rId5"/>
    <p:sldId id="288" r:id="rId6"/>
    <p:sldId id="305" r:id="rId7"/>
    <p:sldId id="295" r:id="rId8"/>
    <p:sldId id="296" r:id="rId9"/>
    <p:sldId id="297" r:id="rId10"/>
    <p:sldId id="298" r:id="rId11"/>
    <p:sldId id="303" r:id="rId12"/>
    <p:sldId id="304" r:id="rId13"/>
    <p:sldId id="287" r:id="rId14"/>
    <p:sldId id="29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7AFC1-7159-4C51-80E8-D5FA22647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C0DA68-9D63-4906-9320-7A80AFAEB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71F7EB1-1423-4DF2-AF4F-D461A125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4229-A442-41B9-BA0D-CE65EEA93D39}" type="datetimeFigureOut">
              <a:rPr lang="uk-UA" smtClean="0"/>
              <a:t>30.03.2025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18A51E-68AF-45F3-AD7A-392E3AC2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FF2BFE-63C6-4C52-841E-B297C348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7507-3472-4B5F-963E-762840B30A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831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1A8C9-8E2E-4B39-9B5C-78C0E135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B6A2FAE-2DC4-4EC5-A0D0-838907485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2E145-6551-45BB-B3EF-FFD3EB63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4229-A442-41B9-BA0D-CE65EEA93D39}" type="datetimeFigureOut">
              <a:rPr lang="uk-UA" smtClean="0"/>
              <a:t>30.03.2025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AD19B66-5160-41C5-890A-523C668D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D1B83E1-0A0E-48D0-AD41-E26F46F9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7507-3472-4B5F-963E-762840B30A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80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C925CF9-A754-47D6-AAC8-4F831B42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F1AB088-84FF-403B-ACB4-64F54BF6B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7AA68A-86A2-4B47-BE00-2148D11A9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4229-A442-41B9-BA0D-CE65EEA93D39}" type="datetimeFigureOut">
              <a:rPr lang="uk-UA" smtClean="0"/>
              <a:t>30.03.2025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A9FEF3-5C04-4CC5-8B47-8E15C5EF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D45F0A-C797-4418-B8E8-79CD9C64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7507-3472-4B5F-963E-762840B30A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50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D7ECB-55E0-4C5C-ABB8-B77537AF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DC61F4-F851-4E3A-BBBB-E3B3799A4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B9AEBF-708F-4293-A017-CB4F7646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4229-A442-41B9-BA0D-CE65EEA93D39}" type="datetimeFigureOut">
              <a:rPr lang="uk-UA" smtClean="0"/>
              <a:t>30.03.2025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3ED449-C158-4BE1-8684-57F89C8D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6B56D-75BB-4C83-8C6E-ACC01D31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7507-3472-4B5F-963E-762840B30A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924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240C8-6ECB-438A-94CA-DEFDBF26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CD1BC4-7542-4222-8BFD-B98A9D3BA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246122-6A30-4FFB-A4CF-28CD676D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4229-A442-41B9-BA0D-CE65EEA93D39}" type="datetimeFigureOut">
              <a:rPr lang="uk-UA" smtClean="0"/>
              <a:t>30.03.2025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51DB6-F992-4A37-88C1-4C852883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768287-886A-46A3-8EC9-169EE020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7507-3472-4B5F-963E-762840B30A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449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CAB70-8C2E-4CED-97E1-49A7B732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54065BE-B32A-44F2-A9F3-1D60A2C44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D2FD66-22CD-4DFE-8158-BB0B1E49B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1994FA7-5346-48E9-A4FD-AC3B009A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4229-A442-41B9-BA0D-CE65EEA93D39}" type="datetimeFigureOut">
              <a:rPr lang="uk-UA" smtClean="0"/>
              <a:t>30.03.2025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F4746F6-C2F9-452A-BF0C-85073C6E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66CCE2-7971-4248-B722-28A11DC4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7507-3472-4B5F-963E-762840B30A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71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B9A3B-06B4-4C09-A079-90EA5BFA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F1BB67-1351-47A5-8525-D5E308A2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B01188A-A23D-426C-B42B-52938BBD4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7F24D7E-84FE-4334-8FA9-E5369CB92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C65823E-727F-41A6-A8CE-F7C46E0BD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579D36D-9658-4475-8196-E335EEA1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4229-A442-41B9-BA0D-CE65EEA93D39}" type="datetimeFigureOut">
              <a:rPr lang="uk-UA" smtClean="0"/>
              <a:t>30.03.2025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B3EE11C-33A0-42D8-B4F8-DFC7BCA7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8B43570-2885-4B0C-AD0B-14E8BC6C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7507-3472-4B5F-963E-762840B30A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89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4825B-6698-47BB-A7F2-DD7F0719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B349D66-AC48-4563-BA0E-FC2DF8F09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4229-A442-41B9-BA0D-CE65EEA93D39}" type="datetimeFigureOut">
              <a:rPr lang="uk-UA" smtClean="0"/>
              <a:t>30.03.2025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8A14B0C-F7AB-4718-995E-EAF964EA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3F45A1-75C4-4A6C-A10D-52FD7D56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7507-3472-4B5F-963E-762840B30A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103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FA1585C-CD60-4275-BDE7-562359D1E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4229-A442-41B9-BA0D-CE65EEA93D39}" type="datetimeFigureOut">
              <a:rPr lang="uk-UA" smtClean="0"/>
              <a:t>30.03.2025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9688B5-6E0F-4FA2-90D5-E4AAC205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BEDC27-BC2B-4F8B-A69F-93F0E8BA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7507-3472-4B5F-963E-762840B30A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93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F1F5E-2684-4ADC-B2D4-2815DCDF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E0B912-3AA0-430C-A0F0-E964AC4AB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625D56A-9725-4880-8241-9350F8C1E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B96E33-E6D2-4DBE-AF17-B1F769D9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4229-A442-41B9-BA0D-CE65EEA93D39}" type="datetimeFigureOut">
              <a:rPr lang="uk-UA" smtClean="0"/>
              <a:t>30.03.2025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6E8029A-39D4-44FB-B1A3-6688855B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CC806FC-1AEC-428B-ABB4-F4C09002B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7507-3472-4B5F-963E-762840B30A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49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8674D-8249-4C7A-ACCD-3EBFF4992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C26633E-F915-4E20-B5F0-0FC7EB0B3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8EB5A41-AECE-4FD1-A868-9D5650A42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2FC1093-E1F8-49B3-88B5-1B17D140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4229-A442-41B9-BA0D-CE65EEA93D39}" type="datetimeFigureOut">
              <a:rPr lang="uk-UA" smtClean="0"/>
              <a:t>30.03.2025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1E2C06F-424B-455C-916C-154870E0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C88843-DBCA-4282-A11C-F032012D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7507-3472-4B5F-963E-762840B30A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9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A3C0934-AD9E-4A04-B42A-CBB60224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C67A10-0A5A-4968-A849-20E1391DC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725392-EB40-4F92-BC25-B3BE2FE09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4229-A442-41B9-BA0D-CE65EEA93D39}" type="datetimeFigureOut">
              <a:rPr lang="uk-UA" smtClean="0"/>
              <a:t>30.03.2025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E41DF2-0BDA-4D1F-BCF3-829BB0DF6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54142E-6814-4AC5-9839-36944784D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07507-3472-4B5F-963E-762840B30A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96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A7C23-D13A-407A-B5BA-4D8B1749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32" y="673731"/>
            <a:ext cx="5159327" cy="2817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uk-UA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br>
              <a:rPr lang="uk-UA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Постмодернізм</a:t>
            </a:r>
            <a:r>
              <a:rPr lang="en-US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світоглядно-мистецький</a:t>
            </a:r>
            <a:r>
              <a:rPr lang="en-US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en-US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en-US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en-US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ХХ </a:t>
            </a:r>
            <a:r>
              <a:rPr lang="en-US" sz="3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Объект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E1BE634-0156-4A0C-94DB-6FE45DCAB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045" y="202918"/>
            <a:ext cx="5942928" cy="3651751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D054F20-0866-4969-9D6F-7B54F75C6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19" y="4099034"/>
            <a:ext cx="10785191" cy="21967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остмодернізм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тип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 і світовідчуття</a:t>
            </a:r>
          </a:p>
          <a:p>
            <a:pPr marL="571500" indent="-45720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Філософська база постмодернізму</a:t>
            </a:r>
          </a:p>
          <a:p>
            <a:pPr marL="571500" indent="-45720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 і художні аспекти літератури іспанського постмодернізму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34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0C570-D290-49D9-B5A9-2474ECBB1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5386200" cy="530225"/>
          </a:xfrm>
        </p:spPr>
        <p:txBody>
          <a:bodyPr>
            <a:no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постмодернізму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D9F9A827-39B2-41A0-8BEA-02112646C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74" y="527330"/>
            <a:ext cx="4037105" cy="580334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F88F761-084F-4C14-A4B7-D20BF0099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532964"/>
            <a:ext cx="6828211" cy="532503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Постмодернізм (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Postmodernism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багатозначний і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динамічно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рухливий у залежності від історичного, соціального й національного контекстів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філософських, науково-теоретичних та </a:t>
            </a:r>
            <a:r>
              <a:rPr lang="uk-UA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емоціонально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-естетичних уявлень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виникає і формується впродовж ХХ століття, досягаючи концептуальної оформленості у 1960-70-ті рр. </a:t>
            </a:r>
            <a:endParaRPr lang="uk-U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термін був </a:t>
            </a:r>
            <a:r>
              <a:rPr lang="uk-UA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вперше вжитий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1917 року, у роботі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Р.Панвіца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«Криза європейської культури»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сучасне тлумачення Арнольда Тойнбі (1947): «повоєнний період розвитку цивілізації», позначений </a:t>
            </a:r>
            <a:r>
              <a:rPr lang="uk-UA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глобалізацією, становленням постіндустріальної економіки та зміцненням міжнародного співробітництва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36686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4DC5C-BDCF-4B56-91C2-237BF63F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376365" cy="1048871"/>
          </a:xfrm>
        </p:spPr>
        <p:txBody>
          <a:bodyPr>
            <a:normAutofit fontScale="90000"/>
          </a:bodyPr>
          <a:lstStyle/>
          <a:p>
            <a:r>
              <a:rPr lang="uk-UA" dirty="0"/>
              <a:t>Рудольф </a:t>
            </a:r>
            <a:r>
              <a:rPr lang="uk-UA" dirty="0" err="1"/>
              <a:t>Панвіц</a:t>
            </a:r>
            <a:r>
              <a:rPr lang="uk-UA" dirty="0"/>
              <a:t> «Криза європейської культури» («</a:t>
            </a:r>
            <a:r>
              <a:rPr lang="en-US" dirty="0"/>
              <a:t>Die </a:t>
            </a:r>
            <a:r>
              <a:rPr lang="en-US" dirty="0" err="1"/>
              <a:t>Krisis</a:t>
            </a:r>
            <a:r>
              <a:rPr lang="en-US" dirty="0"/>
              <a:t> der </a:t>
            </a:r>
            <a:r>
              <a:rPr lang="en-US" dirty="0" err="1"/>
              <a:t>europäischen</a:t>
            </a:r>
            <a:r>
              <a:rPr lang="en-US" dirty="0"/>
              <a:t> Kultur»)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CC3F3B98-9C0A-4ED2-B5DE-DF2EF16B4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t="4944" r="6635"/>
          <a:stretch/>
        </p:blipFill>
        <p:spPr>
          <a:xfrm>
            <a:off x="8740588" y="585601"/>
            <a:ext cx="3276600" cy="5425235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BFC6DCA-B240-4C54-BCF2-F8785EA42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82588"/>
            <a:ext cx="7712541" cy="3986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 про «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постмодерну людину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яка постала в умовах кризи європейської культури і є породженням епохи нігілізму: «атлетично загартована, націоналістично свідома, військово вихована, релігійно збуджена постмодерна людина – це інкрустований молюск, справедливе середовище декадентів і варварів, які випливли з родового виру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великого занепаду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радикальної революції європейського нігілізму»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Появу постмодерної людини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Панвіц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пов’язував з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ідеєю надлюдини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Ніцше.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6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E3716-8262-4DD8-AB82-5E8566B1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704012" cy="1600200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Іхаб</a:t>
            </a:r>
            <a:r>
              <a:rPr lang="uk-UA" dirty="0"/>
              <a:t> </a:t>
            </a:r>
            <a:r>
              <a:rPr lang="uk-UA" dirty="0" err="1"/>
              <a:t>Хассан</a:t>
            </a:r>
            <a:r>
              <a:rPr lang="uk-UA" dirty="0"/>
              <a:t> «Розчленування Орфея: на шляху до постмодерної літератури» («</a:t>
            </a:r>
            <a:r>
              <a:rPr lang="en-US" dirty="0"/>
              <a:t>The Dismemberment of Orpheus: Toward a Postmodern Literature»</a:t>
            </a:r>
            <a:r>
              <a:rPr lang="uk-UA" dirty="0"/>
              <a:t>, 1971</a:t>
            </a:r>
            <a:r>
              <a:rPr lang="en-US" dirty="0"/>
              <a:t>)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0970E5F-4BD2-4168-9776-41D94661B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4940"/>
            <a:ext cx="6932612" cy="407445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згадано міф про Орфея, якого розірвали на шматки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менади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на цій підставі окреслена основна властивість нового мистецтва кінця ХХ ст. –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цілісності, розірваність смислових структур.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Хассан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започаткував розрізнення постмодернізму і модернізму як мистецьких явищ та ініціював процес конкретизації змісту поняття «постмодернізм», виокремивши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цього явища. </a:t>
            </a: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F6647E74-68FB-4493-8808-B20E1650C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90" y="745378"/>
            <a:ext cx="3167856" cy="4873625"/>
          </a:xfrm>
        </p:spPr>
      </p:pic>
    </p:spTree>
    <p:extLst>
      <p:ext uri="{BB962C8B-B14F-4D97-AF65-F5344CB8AC3E}">
        <p14:creationId xmlns:p14="http://schemas.microsoft.com/office/powerpoint/2010/main" val="117474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AB32D-8A8B-10F6-5C2F-31B382CD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561012" cy="1358348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 та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трансісторичний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підходи до вивчення постмодернізму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67C8C23-D943-8649-155E-976E438DE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37" y="967154"/>
            <a:ext cx="5203321" cy="455416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E17B698-0634-B950-5CA2-58DDC1DC8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6067449" cy="4800601"/>
          </a:xfrm>
        </p:spPr>
        <p:txBody>
          <a:bodyPr>
            <a:no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1.  Постмодернізм розглядається як унікальне явище, що виникає у постіндустріальну добу і висвітлює властивий їй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свідомості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(Ж.-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Ф.Ліотар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Ф.Джеймісон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2.  Розуміє постмодернізм як властиву кожній добі «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кризову фазу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етап розпаду домінантної культурної парадигми, позначений іронічною </a:t>
            </a:r>
            <a:r>
              <a:rPr lang="uk-UA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деконструкцією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попередньо визначених, усталених і канонізованих форм (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Умберто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Еко: «У кожної епохи свій постмодернізм»).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45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CBF58-584F-43C2-BCA9-1F8A040B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1706"/>
            <a:ext cx="6421624" cy="1196788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 до визначення постмодернізму 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CFDB6B-381A-4CA5-89C7-6FB998962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67434"/>
            <a:ext cx="6636777" cy="4477871"/>
          </a:xfrm>
        </p:spPr>
        <p:txBody>
          <a:bodyPr/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постмодернізм як специфічний стан свідомості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принципово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антиієрархічне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мислення, спрямоване на руйнацію раціоналістичних обґрунтувань феноменів дійсності і різноманітних </a:t>
            </a:r>
            <a:r>
              <a:rPr lang="uk-UA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метанаративів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узагальнюючих теорій, що претендують на універсалізм і легітимізують поточний стан речей (як зазначає Ж.-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Ф.Ліотар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«Постмодернізм є криза віри у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метанаративи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</a:p>
          <a:p>
            <a:endParaRPr lang="uk-UA" dirty="0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6E365E4E-EA17-4DF0-B17B-1A802E741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4"/>
          <a:stretch/>
        </p:blipFill>
        <p:spPr>
          <a:xfrm>
            <a:off x="7683424" y="201706"/>
            <a:ext cx="4351694" cy="6212541"/>
          </a:xfrm>
        </p:spPr>
      </p:pic>
    </p:spTree>
    <p:extLst>
      <p:ext uri="{BB962C8B-B14F-4D97-AF65-F5344CB8AC3E}">
        <p14:creationId xmlns:p14="http://schemas.microsoft.com/office/powerpoint/2010/main" val="291293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8091F-B284-45C2-B335-5C7BF27D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765638" cy="17444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ультура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модернізму: фактори формування світогляду і естетики другої половини ХХ ст.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0EC8EE-9D8D-40C2-AB19-087638F23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068" y="2733353"/>
            <a:ext cx="4737934" cy="395864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Глобалізація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Крах колоніальної системи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Підкорення космосу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ядерної зброї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 споживання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 екологічної і ядерної катастрофи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Сексуальна революція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E701E99F-AE49-44D3-9E42-5CFEB937E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64" y="107299"/>
            <a:ext cx="4929107" cy="6643402"/>
          </a:xfrm>
        </p:spPr>
      </p:pic>
    </p:spTree>
    <p:extLst>
      <p:ext uri="{BB962C8B-B14F-4D97-AF65-F5344CB8AC3E}">
        <p14:creationId xmlns:p14="http://schemas.microsoft.com/office/powerpoint/2010/main" val="197535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F8B29-3045-907B-6CDA-8A41529F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91169" cy="1159565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Теодор Адорно «Після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Освенциму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EF3F270-1828-B56A-2121-76CA47CB7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t="7749" r="13613" b="9149"/>
          <a:stretch/>
        </p:blipFill>
        <p:spPr>
          <a:xfrm>
            <a:off x="6965540" y="326329"/>
            <a:ext cx="4386672" cy="565761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AEA739A-F15B-B306-9298-DF13461C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668588" cy="4118113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Освенцим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довів, що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зазнала краху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Те, що могло відбутися там, де живі усі традиції філософії, мистецтва й просвітницького знання, говорить про дещо значніше, ніж те, що дух і культура не змогли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пізнати людину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змінити її.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Освенциму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будь-яка культура разом із будь-якою її нищівною критикою –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мотлох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0E707-0F40-41F9-B6DE-36D43E1A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329" y="184556"/>
            <a:ext cx="7100048" cy="1025679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Філософська база постмодернізму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0CA705-1744-41C8-AA5A-973E9B4F4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6918" y="1670943"/>
            <a:ext cx="8485094" cy="5096630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постмодерну. Доповідь про знання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(1979)</a:t>
            </a:r>
          </a:p>
          <a:p>
            <a:pPr marL="342900" indent="-342900">
              <a:buFontTx/>
              <a:buChar char="-"/>
            </a:pPr>
            <a:r>
              <a:rPr lang="ru-RU" sz="2400" b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оголосив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істині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критикує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всю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попередню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філософію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філософію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визволення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гуманізму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Освенцим символом краху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гуманізму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іменем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«тотальною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подією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злочином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постсучасність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Tx/>
              <a:buChar char="-"/>
            </a:pP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статусу </a:t>
            </a:r>
            <a:r>
              <a:rPr lang="ru-RU" sz="2400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4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постмодерністської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постіндустріального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постпросвітницького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знання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недовіра до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фундаментальних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метанаративів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євроатлантичної цивілізації – віра в розум, прогрес, гуманізм</a:t>
            </a:r>
          </a:p>
          <a:p>
            <a:pPr marL="342900" indent="-342900">
              <a:buFontTx/>
              <a:buChar char="-"/>
            </a:pP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636FB54-5A82-D663-3257-1145DF3BE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0" y="793376"/>
            <a:ext cx="3499808" cy="5432709"/>
          </a:xfrm>
        </p:spPr>
      </p:pic>
    </p:spTree>
    <p:extLst>
      <p:ext uri="{BB962C8B-B14F-4D97-AF65-F5344CB8AC3E}">
        <p14:creationId xmlns:p14="http://schemas.microsoft.com/office/powerpoint/2010/main" val="278739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2CFF6-0444-4F8A-9B12-A80CB939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8954"/>
            <a:ext cx="6018212" cy="1232988"/>
          </a:xfrm>
        </p:spPr>
        <p:txBody>
          <a:bodyPr>
            <a:normAutofit fontScale="90000"/>
          </a:bodyPr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Світовідчуття травмованої війною людини у європейському «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театрі абсурду»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F8110CA-121A-47C3-908F-3382E1F5A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435" y="1842247"/>
            <a:ext cx="7579660" cy="470647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 абсурду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absurd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тип сучасної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антидрами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заснованої на концепції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тотального відчуження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 від фізичного й соціального середовища. Також «театр парадоксу», «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антидрама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виникнення 1950 р. - вперше поставлена п’єса Ежена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Йонеско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«Голомоза співачка». 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 форма театру постає проти традиційної драми за рахунок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відмови від детерміністських принципів </a:t>
            </a:r>
            <a:r>
              <a:rPr lang="uk-UA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сюжетотворення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послідовної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руйнації усталених категорій змісту, героя, сюжету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послаблення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життєподоби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розмиття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часопросторових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координат.</a:t>
            </a:r>
          </a:p>
          <a:p>
            <a:endParaRPr lang="uk-UA" dirty="0"/>
          </a:p>
        </p:txBody>
      </p:sp>
      <p:pic>
        <p:nvPicPr>
          <p:cNvPr id="14" name="Місце для вмісту 13">
            <a:extLst>
              <a:ext uri="{FF2B5EF4-FFF2-40B4-BE49-F238E27FC236}">
                <a16:creationId xmlns:a16="http://schemas.microsoft.com/office/drawing/2014/main" id="{79CEB1FB-4213-4952-BA10-E086115B3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r="16877"/>
          <a:stretch/>
        </p:blipFill>
        <p:spPr>
          <a:xfrm>
            <a:off x="8104095" y="329456"/>
            <a:ext cx="4087905" cy="6199087"/>
          </a:xfrm>
        </p:spPr>
      </p:pic>
    </p:spTree>
    <p:extLst>
      <p:ext uri="{BB962C8B-B14F-4D97-AF65-F5344CB8AC3E}">
        <p14:creationId xmlns:p14="http://schemas.microsoft.com/office/powerpoint/2010/main" val="145873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9B292-C861-404A-96F0-EE3E114D4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21024"/>
            <a:ext cx="6314047" cy="867988"/>
          </a:xfrm>
        </p:spPr>
        <p:txBody>
          <a:bodyPr>
            <a:no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 аспекти «театру абсурду»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119F99-1BD3-43D4-A739-8E147A97F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19518"/>
            <a:ext cx="6730906" cy="521745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 традиційних театральних умовностей – нові. «Під руїнами старої цивілізації вони хочуть знайти таємні істини, коріння, що пов’язує людину зі світом».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Людське буття – це буття до смерті. Отже, результат життя дорівнює нулю, а навколишнє середовище – світ самотніх людей, які не розуміють одне одного і самих себе.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Цивілізація – засіб нівелювання всього природного в людині та у стосунках (телевізор, відео, телефон тощо), який збільшує можливості маніпулювання людиною.</a:t>
            </a: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878F593E-D883-4E2E-8306-9269921B6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46" y="253537"/>
            <a:ext cx="4346566" cy="6080028"/>
          </a:xfrm>
        </p:spPr>
      </p:pic>
    </p:spTree>
    <p:extLst>
      <p:ext uri="{BB962C8B-B14F-4D97-AF65-F5344CB8AC3E}">
        <p14:creationId xmlns:p14="http://schemas.microsoft.com/office/powerpoint/2010/main" val="398913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6C410-1B43-4816-B4D8-9A5F91A6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1366"/>
            <a:ext cx="7215000" cy="1344706"/>
          </a:xfrm>
        </p:spPr>
        <p:txBody>
          <a:bodyPr>
            <a:no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Жахливі наслідки розбудови «ідеальних суспільств» у тоталітарних системах ХХ ст. дають поштовх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антиутопії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(від гр.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anti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«проти»,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«благо»,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topos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«місце»)</a:t>
            </a:r>
            <a:endParaRPr lang="uk-UA" sz="2400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3DBCC73D-B2BA-4C11-BD18-8FD5D6FDF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788" y="504918"/>
            <a:ext cx="3877508" cy="5446059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F30CD8B-7068-41FB-9AF3-9253DF263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84295"/>
            <a:ext cx="7215000" cy="42687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жанр науково-фантастичної літератури, спрямований на критичний опис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наслідків розвитку суспільства утопічного типу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метою висвітлення найбільш небезпечних тенденцій даного процесу.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остаточно оформлюється як самодостатній художній феномен у ХХ сторіччі на тлі становлення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тоталітарних систем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що декларували розбудову «ідеальних суспільств майбутнього»  (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Орвелл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«Антиутопія стає можливою лише після того, як утопія дискредитувала себе»).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1538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157F1-2704-4CBA-900D-6769448C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587906" cy="531812"/>
          </a:xfrm>
        </p:spPr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 теми антиутопії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0858D16B-B117-48DF-BA44-D24C2FB75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18" y="-13447"/>
            <a:ext cx="5483282" cy="348278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862DEE0-FECD-42B5-8007-F3E43ECC9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285" y="1169894"/>
            <a:ext cx="6119009" cy="56881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деіндивідуалізація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особистості,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дегуманізація людини в умовах суспільства споживання (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Олдос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Хакслі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Рей Бредбері),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тотальний контроль суспільної думки (Дж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ордж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Орвелл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пропаганди, засобів масової інформації і мови в цілому у процесах форматування самоідентифікації окремих людей і цілих держав (феномен «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новоязу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Орвелла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Програмні приклади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антиутопії:  «1984» (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Дж.Оруелл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«Колгосп тварин» (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Орвелл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«Який чудесний світ новий» (О.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Хакслі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«451 градус за Фаренгейтом» (Р. Бредбері).</a:t>
            </a:r>
          </a:p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067D16-BEF4-429A-AFDD-EEF210BCB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35" y="3387772"/>
            <a:ext cx="2168059" cy="32378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52F614-E4AC-4DBA-B6EF-90FD0C9B4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78" y="3429000"/>
            <a:ext cx="2175137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7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44670-D120-45B8-B6F5-18758604A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843400" cy="833718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сюжету в романі-антиутопії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0083672B-874B-490C-A327-650A2653A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r="11049"/>
          <a:stretch/>
        </p:blipFill>
        <p:spPr>
          <a:xfrm>
            <a:off x="7035707" y="354858"/>
            <a:ext cx="4316505" cy="6148283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E3AA6A-7AC2-49ED-ACD9-4E4FFB573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94329"/>
            <a:ext cx="6683188" cy="505609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Події зазвичай відбуваються у розбудованому на основі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соціального прогнозування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майбутньому систем, що існують у теперішньому (індустріальний капіталізм у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Хакслі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тоталітарна держава у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Орвелла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постіндустріальне «суспільство споживання» у Бредбері).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антиутопічних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суспільствах наявна соціальна стратифікація без можливості вертикальної соціальної мобільності, а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технологій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випереджає розвиток духовних якостей людини.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тлі в цілому статичної, стабільної соціальної конструкції відбувається динамічне розгортання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конфлікту всевладної системи і окремої особистості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приреченої на поразку.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71500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1081</Words>
  <Application>Microsoft Office PowerPoint</Application>
  <PresentationFormat>Широкий екран</PresentationFormat>
  <Paragraphs>60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Лекція № 4   Постмодернізм як світоглядно-мистецький напрям другої половини ХХ ст.</vt:lpstr>
      <vt:lpstr>Культура постмодернізму: фактори формування світогляду і естетики другої половини ХХ ст.</vt:lpstr>
      <vt:lpstr>   Теодор Адорно «Після Освенциму»</vt:lpstr>
      <vt:lpstr>Філософська база постмодернізму</vt:lpstr>
      <vt:lpstr>Світовідчуття травмованої війною людини у європейському «театрі абсурду»</vt:lpstr>
      <vt:lpstr>Філософські аспекти «театру абсурду»</vt:lpstr>
      <vt:lpstr>Жахливі наслідки розбудови «ідеальних суспільств» у тоталітарних системах ХХ ст. дають поштовх антиутопії (від гр. anti - «проти», eu - «благо», topos – «місце»)</vt:lpstr>
      <vt:lpstr>Головні теми антиутопії</vt:lpstr>
      <vt:lpstr>Організація сюжету в романі-антиутопії</vt:lpstr>
      <vt:lpstr>Визначення постмодернізму</vt:lpstr>
      <vt:lpstr>Рудольф Панвіц «Криза європейської культури» («Die Krisis der europäischen Kultur»)</vt:lpstr>
      <vt:lpstr>Іхаб Хассан «Розчленування Орфея: на шляху до постмодерної літератури» («The Dismemberment of Orpheus: Toward a Postmodern Literature», 1971)</vt:lpstr>
      <vt:lpstr>   Історичний та трансісторичний підходи до вивчення постмодернізму</vt:lpstr>
      <vt:lpstr>Підходи до визначення постмодернізму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4   Постмодернізм як світоглядно-мистецький напрям другої половини ХХ ст.</dc:title>
  <dc:creator>Яна Кравченко</dc:creator>
  <cp:lastModifiedBy>Яна Кравченко</cp:lastModifiedBy>
  <cp:revision>1</cp:revision>
  <dcterms:created xsi:type="dcterms:W3CDTF">2025-03-30T12:19:52Z</dcterms:created>
  <dcterms:modified xsi:type="dcterms:W3CDTF">2025-03-30T12:20:23Z</dcterms:modified>
</cp:coreProperties>
</file>