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847" y="1680122"/>
            <a:ext cx="8637073" cy="292071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Комбінаційні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</a:t>
            </a:r>
            <a:r>
              <a:rPr lang="ru-RU" dirty="0" err="1"/>
              <a:t>мікропроцесорної</a:t>
            </a:r>
            <a:r>
              <a:rPr lang="ru-RU" dirty="0"/>
              <a:t> </a:t>
            </a:r>
            <a:r>
              <a:rPr lang="ru-RU" dirty="0" err="1" smtClean="0"/>
              <a:t>техніки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22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0994" y="228447"/>
            <a:ext cx="9291215" cy="1049235"/>
          </a:xfrm>
        </p:spPr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883" y="1192772"/>
            <a:ext cx="11295157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Синтезувати</a:t>
            </a:r>
            <a:r>
              <a:rPr lang="ru-RU" dirty="0"/>
              <a:t> </a:t>
            </a:r>
            <a:r>
              <a:rPr lang="ru-RU" dirty="0" err="1"/>
              <a:t>функціональну</a:t>
            </a:r>
            <a:r>
              <a:rPr lang="ru-RU" dirty="0"/>
              <a:t> схему </a:t>
            </a:r>
            <a:r>
              <a:rPr lang="ru-RU" dirty="0" err="1"/>
              <a:t>мажоруючого</a:t>
            </a:r>
            <a:r>
              <a:rPr lang="ru-RU" dirty="0"/>
              <a:t> </a:t>
            </a:r>
            <a:r>
              <a:rPr lang="ru-RU" dirty="0" err="1"/>
              <a:t>елементу</a:t>
            </a:r>
            <a:r>
              <a:rPr lang="ru-RU" dirty="0"/>
              <a:t> для пристрою мажоритарного контролю </a:t>
            </a:r>
            <a:r>
              <a:rPr lang="ru-RU" dirty="0" err="1"/>
              <a:t>шестирозрядних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поступають</a:t>
            </a:r>
            <a:r>
              <a:rPr lang="ru-RU" dirty="0"/>
              <a:t> на </a:t>
            </a:r>
            <a:r>
              <a:rPr lang="ru-RU" dirty="0" err="1"/>
              <a:t>мажоруючий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ідентичних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 (</a:t>
            </a:r>
            <a:r>
              <a:rPr lang="ru-RU" dirty="0" err="1"/>
              <a:t>пристроїв</a:t>
            </a:r>
            <a:r>
              <a:rPr lang="ru-RU" dirty="0" smtClean="0"/>
              <a:t>).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на </a:t>
            </a:r>
            <a:r>
              <a:rPr lang="ru-RU" dirty="0" err="1"/>
              <a:t>елементах</a:t>
            </a:r>
            <a:r>
              <a:rPr lang="ru-RU" dirty="0"/>
              <a:t> базису </a:t>
            </a:r>
            <a:r>
              <a:rPr lang="ru-RU" dirty="0" smtClean="0"/>
              <a:t>Шеффера. </a:t>
            </a:r>
            <a:r>
              <a:rPr lang="ru-RU" dirty="0"/>
              <a:t>Входами </a:t>
            </a:r>
            <a:r>
              <a:rPr lang="ru-RU" dirty="0" err="1"/>
              <a:t>вузла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розробляється</a:t>
            </a:r>
            <a:r>
              <a:rPr lang="ru-RU" dirty="0"/>
              <a:t>, є </a:t>
            </a:r>
            <a:r>
              <a:rPr lang="en-US" dirty="0"/>
              <a:t>N </a:t>
            </a:r>
            <a:r>
              <a:rPr lang="ru-RU" dirty="0" err="1"/>
              <a:t>виводів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в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підключені</a:t>
            </a:r>
            <a:r>
              <a:rPr lang="ru-RU" dirty="0"/>
              <a:t> до мажоритарного </a:t>
            </a:r>
            <a:r>
              <a:rPr lang="ru-RU" dirty="0" err="1"/>
              <a:t>елементу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54" y="3110293"/>
            <a:ext cx="1485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6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2355" y="470396"/>
            <a:ext cx="9291215" cy="3450613"/>
          </a:xfrm>
        </p:spPr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/>
              <a:t>отримаємо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" y="1022032"/>
            <a:ext cx="3200400" cy="2619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1240" y="1286179"/>
            <a:ext cx="4358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Використовуючи</a:t>
            </a:r>
            <a:r>
              <a:rPr lang="ru-RU" dirty="0"/>
              <a:t> теорему Де Моргана, </a:t>
            </a:r>
            <a:r>
              <a:rPr lang="ru-RU" dirty="0" err="1"/>
              <a:t>отримаємо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в </a:t>
            </a:r>
            <a:r>
              <a:rPr lang="ru-RU" dirty="0" err="1"/>
              <a:t>базисі</a:t>
            </a:r>
            <a:r>
              <a:rPr lang="ru-RU" dirty="0"/>
              <a:t> Шеффера: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358" y="2136457"/>
            <a:ext cx="341947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25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35" y="1544002"/>
            <a:ext cx="10116209" cy="40338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52144" y="691819"/>
            <a:ext cx="9537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Функціональна</a:t>
            </a:r>
            <a:r>
              <a:rPr lang="ru-RU" sz="2000" dirty="0"/>
              <a:t> схема пристрою мажоритарного контролю </a:t>
            </a:r>
            <a:r>
              <a:rPr lang="ru-RU" sz="2000" dirty="0" err="1"/>
              <a:t>шестирозрядних</a:t>
            </a:r>
            <a:r>
              <a:rPr lang="ru-RU" sz="2000" dirty="0"/>
              <a:t> </a:t>
            </a:r>
            <a:r>
              <a:rPr lang="ru-RU" sz="2000" dirty="0" err="1"/>
              <a:t>слів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522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8" y="283311"/>
            <a:ext cx="9291215" cy="1049235"/>
          </a:xfrm>
        </p:spPr>
        <p:txBody>
          <a:bodyPr/>
          <a:lstStyle/>
          <a:p>
            <a:r>
              <a:rPr lang="ru-RU" dirty="0" err="1"/>
              <a:t>Виключаюче</a:t>
            </a:r>
            <a:r>
              <a:rPr lang="ru-RU" dirty="0"/>
              <a:t> АБО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925" y="1092188"/>
            <a:ext cx="10965973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Логічний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“</a:t>
            </a:r>
            <a:r>
              <a:rPr lang="ru-RU" dirty="0" err="1"/>
              <a:t>Виключаюче</a:t>
            </a:r>
            <a:r>
              <a:rPr lang="ru-RU" dirty="0"/>
              <a:t> АБО” </a:t>
            </a:r>
            <a:r>
              <a:rPr lang="ru-RU" dirty="0" err="1"/>
              <a:t>застосовується</a:t>
            </a:r>
            <a:r>
              <a:rPr lang="ru-RU" dirty="0"/>
              <a:t> як </a:t>
            </a:r>
            <a:r>
              <a:rPr lang="ru-RU" dirty="0" err="1"/>
              <a:t>суматор</a:t>
            </a:r>
            <a:r>
              <a:rPr lang="ru-RU" dirty="0"/>
              <a:t> по модулю 2,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затримки</a:t>
            </a:r>
            <a:r>
              <a:rPr lang="ru-RU" dirty="0"/>
              <a:t> цифрового </a:t>
            </a:r>
            <a:r>
              <a:rPr lang="ru-RU" dirty="0" err="1"/>
              <a:t>імпульсу</a:t>
            </a:r>
            <a:r>
              <a:rPr lang="ru-RU" dirty="0"/>
              <a:t>,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входові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“</a:t>
            </a:r>
            <a:r>
              <a:rPr lang="ru-RU" dirty="0" err="1"/>
              <a:t>Виключаюче</a:t>
            </a:r>
            <a:r>
              <a:rPr lang="ru-RU" dirty="0"/>
              <a:t> АБО” та “</a:t>
            </a:r>
            <a:r>
              <a:rPr lang="ru-RU" dirty="0" err="1"/>
              <a:t>Виключаюче</a:t>
            </a:r>
            <a:r>
              <a:rPr lang="ru-RU" dirty="0"/>
              <a:t> </a:t>
            </a:r>
            <a:r>
              <a:rPr lang="ru-RU" dirty="0" smtClean="0"/>
              <a:t>АБО-Н</a:t>
            </a:r>
            <a:r>
              <a:rPr lang="uk-UA" dirty="0" smtClean="0"/>
              <a:t>І</a:t>
            </a:r>
            <a:r>
              <a:rPr lang="ru-RU" dirty="0" smtClean="0"/>
              <a:t>”. </a:t>
            </a:r>
            <a:r>
              <a:rPr lang="ru-RU" dirty="0"/>
              <a:t>На </a:t>
            </a:r>
            <a:r>
              <a:rPr lang="ru-RU" dirty="0" smtClean="0"/>
              <a:t>рис</a:t>
            </a:r>
            <a:r>
              <a:rPr lang="ru-RU" dirty="0" smtClean="0"/>
              <a:t>унку</a:t>
            </a:r>
            <a:r>
              <a:rPr lang="ru-RU" dirty="0" smtClean="0"/>
              <a:t> </a:t>
            </a:r>
            <a:r>
              <a:rPr lang="ru-RU" dirty="0"/>
              <a:t>приведено символ </a:t>
            </a:r>
            <a:r>
              <a:rPr lang="ru-RU" dirty="0" err="1"/>
              <a:t>елементу</a:t>
            </a:r>
            <a:r>
              <a:rPr lang="ru-RU" dirty="0"/>
              <a:t> без </a:t>
            </a:r>
            <a:r>
              <a:rPr lang="ru-RU" dirty="0" err="1"/>
              <a:t>інверсії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таблиця</a:t>
            </a:r>
            <a:r>
              <a:rPr lang="ru-RU" dirty="0"/>
              <a:t> стану. </a:t>
            </a:r>
            <a:r>
              <a:rPr lang="ru-RU" dirty="0" err="1"/>
              <a:t>Вхідний</a:t>
            </a:r>
            <a:r>
              <a:rPr lang="ru-RU" dirty="0"/>
              <a:t> сигнал </a:t>
            </a:r>
            <a:r>
              <a:rPr lang="ru-RU" dirty="0" err="1"/>
              <a:t>елементу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логічному</a:t>
            </a:r>
            <a:r>
              <a:rPr lang="ru-RU" dirty="0"/>
              <a:t> </a:t>
            </a:r>
            <a:r>
              <a:rPr lang="ru-RU" dirty="0" err="1" smtClean="0"/>
              <a:t>рівню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86" y="3091714"/>
            <a:ext cx="1806000" cy="3023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5917" y="3624784"/>
            <a:ext cx="5721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Тут “⊕” – символ </a:t>
            </a:r>
            <a:r>
              <a:rPr lang="ru-RU" dirty="0" err="1"/>
              <a:t>складання</a:t>
            </a:r>
            <a:r>
              <a:rPr lang="ru-RU" dirty="0"/>
              <a:t> по модулю 2. </a:t>
            </a:r>
            <a:r>
              <a:rPr lang="ru-RU" dirty="0" err="1"/>
              <a:t>Нижній</a:t>
            </a:r>
            <a:r>
              <a:rPr lang="ru-RU" dirty="0"/>
              <a:t> та </a:t>
            </a:r>
            <a:r>
              <a:rPr lang="ru-RU" dirty="0" err="1"/>
              <a:t>верхній</a:t>
            </a:r>
            <a:r>
              <a:rPr lang="ru-RU" dirty="0"/>
              <a:t> рядки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еквівалентність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рівнів, тобто А = В = 0 (у </a:t>
            </a:r>
            <a:r>
              <a:rPr lang="ru-RU" dirty="0" err="1"/>
              <a:t>верхньому</a:t>
            </a:r>
            <a:r>
              <a:rPr lang="ru-RU" dirty="0"/>
              <a:t> рядку ) та А = В = 1 (в </a:t>
            </a:r>
            <a:r>
              <a:rPr lang="ru-RU" dirty="0" err="1"/>
              <a:t>нижньому</a:t>
            </a:r>
            <a:r>
              <a:rPr lang="ru-RU" dirty="0"/>
              <a:t>). У </a:t>
            </a:r>
            <a:r>
              <a:rPr lang="ru-RU" dirty="0" err="1"/>
              <a:t>випадку</a:t>
            </a:r>
            <a:r>
              <a:rPr lang="ru-RU" dirty="0"/>
              <a:t> А = В = 0 </a:t>
            </a:r>
            <a:r>
              <a:rPr lang="ru-RU" dirty="0" err="1"/>
              <a:t>вихідний</a:t>
            </a:r>
            <a:r>
              <a:rPr lang="ru-RU" dirty="0"/>
              <a:t> сигнал Q = 0 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природній</a:t>
            </a:r>
            <a:r>
              <a:rPr lang="ru-RU" dirty="0"/>
              <a:t> ) </a:t>
            </a:r>
            <a:r>
              <a:rPr lang="ru-RU" dirty="0" err="1"/>
              <a:t>тривіальний</a:t>
            </a:r>
            <a:r>
              <a:rPr lang="ru-RU" dirty="0"/>
              <a:t> нуль. Коли А = В = 1 </a:t>
            </a:r>
            <a:r>
              <a:rPr lang="ru-RU" dirty="0" err="1" smtClean="0"/>
              <a:t>вихідний</a:t>
            </a:r>
            <a:r>
              <a:rPr lang="ru-RU" dirty="0"/>
              <a:t> сигнал Q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нулю, </a:t>
            </a:r>
            <a:r>
              <a:rPr lang="ru-RU" dirty="0" err="1"/>
              <a:t>хоча</a:t>
            </a:r>
            <a:r>
              <a:rPr lang="ru-RU" dirty="0"/>
              <a:t> на </a:t>
            </a:r>
            <a:r>
              <a:rPr lang="ru-RU" dirty="0" err="1"/>
              <a:t>двох</a:t>
            </a:r>
            <a:r>
              <a:rPr lang="ru-RU" dirty="0"/>
              <a:t> входах А та В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203" y="3532979"/>
            <a:ext cx="2762250" cy="1704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771" y="3709191"/>
            <a:ext cx="263652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1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315" y="424676"/>
            <a:ext cx="10929397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Якщо</a:t>
            </a:r>
            <a:r>
              <a:rPr lang="ru-RU" dirty="0"/>
              <a:t> до </a:t>
            </a:r>
            <a:r>
              <a:rPr lang="ru-RU" dirty="0" err="1"/>
              <a:t>елементу</a:t>
            </a:r>
            <a:r>
              <a:rPr lang="ru-RU" dirty="0"/>
              <a:t> “</a:t>
            </a:r>
            <a:r>
              <a:rPr lang="ru-RU" dirty="0" err="1"/>
              <a:t>Виключаюче</a:t>
            </a:r>
            <a:r>
              <a:rPr lang="ru-RU" dirty="0"/>
              <a:t> АБО” </a:t>
            </a:r>
            <a:r>
              <a:rPr lang="ru-RU" dirty="0" err="1"/>
              <a:t>додати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en-US" dirty="0"/>
              <a:t>n, </a:t>
            </a:r>
            <a:r>
              <a:rPr lang="ru-RU" dirty="0" err="1"/>
              <a:t>котрий</a:t>
            </a:r>
            <a:r>
              <a:rPr lang="ru-RU" dirty="0"/>
              <a:t> є </a:t>
            </a:r>
            <a:r>
              <a:rPr lang="ru-RU" dirty="0" err="1"/>
              <a:t>формувачем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старшого </a:t>
            </a:r>
            <a:r>
              <a:rPr lang="ru-RU" dirty="0" err="1"/>
              <a:t>розряду</a:t>
            </a:r>
            <a:r>
              <a:rPr lang="ru-RU" dirty="0"/>
              <a:t> (по </a:t>
            </a:r>
            <a:r>
              <a:rPr lang="ru-RU" dirty="0" err="1"/>
              <a:t>іншому</a:t>
            </a:r>
            <a:r>
              <a:rPr lang="ru-RU" dirty="0"/>
              <a:t>, генератор переносу: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Р), то </a:t>
            </a:r>
            <a:r>
              <a:rPr lang="ru-RU" dirty="0" err="1"/>
              <a:t>отримуємо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розрядний</a:t>
            </a:r>
            <a:r>
              <a:rPr lang="ru-RU" dirty="0"/>
              <a:t> </a:t>
            </a:r>
            <a:r>
              <a:rPr lang="ru-RU" dirty="0" err="1"/>
              <a:t>напівсуматор</a:t>
            </a:r>
            <a:r>
              <a:rPr lang="ru-RU" dirty="0"/>
              <a:t>. Схема </a:t>
            </a:r>
            <a:r>
              <a:rPr lang="ru-RU" dirty="0" err="1"/>
              <a:t>напівсуматора</a:t>
            </a:r>
            <a:r>
              <a:rPr lang="ru-RU" dirty="0"/>
              <a:t> </a:t>
            </a:r>
            <a:r>
              <a:rPr lang="ru-RU" dirty="0" smtClean="0"/>
              <a:t>приведена на рис.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30" y="2527501"/>
            <a:ext cx="4562475" cy="2695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72840" y="1854446"/>
            <a:ext cx="2390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Схема </a:t>
            </a:r>
            <a:r>
              <a:rPr lang="ru-RU" dirty="0" err="1"/>
              <a:t>напівсуматора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75514" y="18288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Схема дає при А = В = 1 результат S = 0 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молодший</a:t>
            </a:r>
            <a:r>
              <a:rPr lang="ru-RU" dirty="0"/>
              <a:t> </a:t>
            </a:r>
            <a:r>
              <a:rPr lang="ru-RU" dirty="0" err="1"/>
              <a:t>розряд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) та</a:t>
            </a:r>
          </a:p>
          <a:p>
            <a:r>
              <a:rPr lang="ru-RU" dirty="0"/>
              <a:t>P = 1 (старший </a:t>
            </a:r>
            <a:r>
              <a:rPr lang="ru-RU" dirty="0" err="1"/>
              <a:t>розряд</a:t>
            </a:r>
            <a:r>
              <a:rPr lang="ru-RU" dirty="0"/>
              <a:t>, тут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переносу).</a:t>
            </a:r>
          </a:p>
          <a:p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виходах</a:t>
            </a:r>
            <a:r>
              <a:rPr lang="ru-RU" dirty="0"/>
              <a:t> </a:t>
            </a:r>
            <a:r>
              <a:rPr lang="ru-RU" dirty="0" err="1"/>
              <a:t>напівсуматора</a:t>
            </a:r>
            <a:r>
              <a:rPr lang="ru-RU" dirty="0"/>
              <a:t> одержимо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розрядне</a:t>
            </a:r>
            <a:endParaRPr lang="ru-RU" dirty="0"/>
          </a:p>
          <a:p>
            <a:r>
              <a:rPr lang="ru-RU" dirty="0" err="1"/>
              <a:t>двоїчне</a:t>
            </a:r>
            <a:r>
              <a:rPr lang="ru-RU" dirty="0"/>
              <a:t> </a:t>
            </a:r>
            <a:r>
              <a:rPr lang="ru-RU" dirty="0" err="1"/>
              <a:t>вихідне</a:t>
            </a:r>
            <a:r>
              <a:rPr lang="ru-RU" dirty="0"/>
              <a:t> слово: А + В = 1+1 = 10</a:t>
            </a:r>
          </a:p>
          <a:p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десятичний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: 1+1 = 2 </a:t>
            </a:r>
          </a:p>
        </p:txBody>
      </p:sp>
    </p:spTree>
    <p:extLst>
      <p:ext uri="{BB962C8B-B14F-4D97-AF65-F5344CB8AC3E}">
        <p14:creationId xmlns:p14="http://schemas.microsoft.com/office/powerpoint/2010/main" val="222258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707" y="0"/>
            <a:ext cx="9291215" cy="1049235"/>
          </a:xfrm>
        </p:spPr>
        <p:txBody>
          <a:bodyPr/>
          <a:lstStyle/>
          <a:p>
            <a:r>
              <a:rPr lang="ru-RU" dirty="0"/>
              <a:t>Схема </a:t>
            </a:r>
            <a:r>
              <a:rPr lang="ru-RU" dirty="0" err="1"/>
              <a:t>порівняння</a:t>
            </a:r>
            <a:r>
              <a:rPr lang="ru-RU" dirty="0"/>
              <a:t> чисел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19" y="863588"/>
            <a:ext cx="11953525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Два кода </a:t>
            </a:r>
            <a:r>
              <a:rPr lang="en-US" dirty="0"/>
              <a:t>X </a:t>
            </a:r>
            <a:r>
              <a:rPr lang="ru-RU" dirty="0"/>
              <a:t>і </a:t>
            </a:r>
            <a:r>
              <a:rPr lang="en-US" dirty="0"/>
              <a:t>Y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рівними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попарно </a:t>
            </a:r>
            <a:r>
              <a:rPr lang="ru-RU" dirty="0" err="1"/>
              <a:t>рівні</a:t>
            </a:r>
            <a:r>
              <a:rPr lang="ru-RU" dirty="0"/>
              <a:t> їх </a:t>
            </a:r>
            <a:r>
              <a:rPr lang="ru-RU" dirty="0" err="1"/>
              <a:t>однойменні</a:t>
            </a:r>
            <a:r>
              <a:rPr lang="ru-RU" dirty="0"/>
              <a:t> </a:t>
            </a:r>
            <a:r>
              <a:rPr lang="ru-RU" dirty="0" err="1" smtClean="0"/>
              <a:t>розряди</a:t>
            </a:r>
            <a:r>
              <a:rPr lang="ru-RU" dirty="0" smtClean="0"/>
              <a:t>.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en-US" dirty="0"/>
              <a:t>F(X = Y) </a:t>
            </a:r>
            <a:r>
              <a:rPr lang="ru-RU" dirty="0" err="1"/>
              <a:t>дорівнює</a:t>
            </a:r>
            <a:r>
              <a:rPr lang="ru-RU" dirty="0"/>
              <a:t> 1,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en-US" dirty="0"/>
              <a:t>xi = </a:t>
            </a:r>
            <a:r>
              <a:rPr lang="en-US" dirty="0" err="1"/>
              <a:t>yi</a:t>
            </a:r>
            <a:r>
              <a:rPr lang="en-US" dirty="0"/>
              <a:t> </a:t>
            </a:r>
            <a:r>
              <a:rPr lang="ru-RU" dirty="0"/>
              <a:t>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нулю. Як приклад (табл</a:t>
            </a:r>
            <a:r>
              <a:rPr lang="ru-RU" dirty="0" smtClean="0"/>
              <a:t>.) </a:t>
            </a:r>
            <a:r>
              <a:rPr lang="ru-RU" dirty="0" err="1"/>
              <a:t>візьмемо</a:t>
            </a:r>
            <a:r>
              <a:rPr lang="ru-RU" dirty="0"/>
              <a:t> два </a:t>
            </a:r>
            <a:r>
              <a:rPr lang="ru-RU" dirty="0" err="1"/>
              <a:t>двобітових</a:t>
            </a:r>
            <a:r>
              <a:rPr lang="ru-RU" dirty="0"/>
              <a:t> числа </a:t>
            </a:r>
            <a:r>
              <a:rPr lang="en-US" dirty="0"/>
              <a:t>X = (</a:t>
            </a:r>
            <a:r>
              <a:rPr lang="ru-RU" dirty="0"/>
              <a:t>А В) і </a:t>
            </a:r>
            <a:r>
              <a:rPr lang="en-US" dirty="0"/>
              <a:t>Y = (</a:t>
            </a:r>
            <a:r>
              <a:rPr lang="ru-RU" dirty="0"/>
              <a:t>С</a:t>
            </a:r>
            <a:r>
              <a:rPr lang="en-US" dirty="0"/>
              <a:t>D) 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7" y="1960828"/>
            <a:ext cx="7686675" cy="4078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8094" y="2310483"/>
            <a:ext cx="4107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Карно для </a:t>
            </a:r>
            <a:r>
              <a:rPr lang="ru-RU" dirty="0" err="1"/>
              <a:t>випадку</a:t>
            </a:r>
            <a:r>
              <a:rPr lang="ru-RU" dirty="0"/>
              <a:t> F(X = Y):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0330" y="2924937"/>
            <a:ext cx="1971675" cy="1885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9080" y="5056009"/>
            <a:ext cx="4245864" cy="9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8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19" y="196076"/>
            <a:ext cx="9291215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Одна з </a:t>
            </a:r>
            <a:r>
              <a:rPr lang="ru-RU" dirty="0" err="1"/>
              <a:t>можливих</a:t>
            </a:r>
            <a:r>
              <a:rPr lang="ru-RU" dirty="0"/>
              <a:t> схем </a:t>
            </a:r>
            <a:r>
              <a:rPr lang="ru-RU" dirty="0" err="1"/>
              <a:t>реалізацій</a:t>
            </a:r>
            <a:r>
              <a:rPr lang="ru-RU" dirty="0"/>
              <a:t> приведена на рисунку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992505"/>
            <a:ext cx="4219575" cy="24955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0018" y="3961352"/>
            <a:ext cx="10024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доповнюються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"більше/</a:t>
            </a:r>
            <a:r>
              <a:rPr lang="ru-RU" dirty="0" err="1"/>
              <a:t>менше</a:t>
            </a:r>
            <a:r>
              <a:rPr lang="ru-RU" dirty="0" smtClean="0"/>
              <a:t>",  </a:t>
            </a:r>
            <a:r>
              <a:rPr lang="ru-RU" dirty="0"/>
              <a:t>як </a:t>
            </a:r>
            <a:r>
              <a:rPr lang="ru-RU" dirty="0" err="1"/>
              <a:t>наприклад</a:t>
            </a:r>
            <a:r>
              <a:rPr lang="ru-RU" dirty="0"/>
              <a:t> в </a:t>
            </a:r>
            <a:r>
              <a:rPr lang="ru-RU" dirty="0" err="1"/>
              <a:t>мікросхемі</a:t>
            </a:r>
            <a:r>
              <a:rPr lang="ru-RU" dirty="0"/>
              <a:t> 555СП1, яка </a:t>
            </a:r>
            <a:r>
              <a:rPr lang="ru-RU" dirty="0" err="1"/>
              <a:t>порівнює</a:t>
            </a:r>
            <a:r>
              <a:rPr lang="ru-RU" dirty="0"/>
              <a:t> два </a:t>
            </a:r>
            <a:r>
              <a:rPr lang="ru-RU" dirty="0" err="1"/>
              <a:t>чотирьохрозрядних</a:t>
            </a:r>
            <a:r>
              <a:rPr lang="ru-RU" dirty="0"/>
              <a:t> числа.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Схема </a:t>
            </a:r>
            <a:r>
              <a:rPr lang="ru-RU" dirty="0" err="1"/>
              <a:t>порівняння</a:t>
            </a:r>
            <a:r>
              <a:rPr lang="ru-RU" dirty="0"/>
              <a:t> входить до складу АЛП </a:t>
            </a:r>
            <a:r>
              <a:rPr lang="ru-RU" dirty="0" err="1"/>
              <a:t>мікропроцесора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132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контролю </a:t>
            </a:r>
            <a:r>
              <a:rPr lang="ru-RU" dirty="0" err="1"/>
              <a:t>парності</a:t>
            </a:r>
            <a:r>
              <a:rPr lang="ru-RU" dirty="0"/>
              <a:t> (</a:t>
            </a:r>
            <a:r>
              <a:rPr lang="ru-RU" dirty="0" err="1"/>
              <a:t>непарності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731" y="1549388"/>
            <a:ext cx="9291215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Схема 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одиночних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, </a:t>
            </a:r>
            <a:r>
              <a:rPr lang="ru-RU" dirty="0" err="1"/>
              <a:t>викликаних</a:t>
            </a:r>
            <a:r>
              <a:rPr lang="ru-RU" dirty="0"/>
              <a:t> </a:t>
            </a:r>
            <a:r>
              <a:rPr lang="ru-RU" dirty="0" err="1"/>
              <a:t>перешкодами</a:t>
            </a:r>
            <a:r>
              <a:rPr lang="ru-RU" dirty="0"/>
              <a:t> в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або в блоках </a:t>
            </a:r>
            <a:r>
              <a:rPr lang="ru-RU" dirty="0" err="1"/>
              <a:t>пам'яті</a:t>
            </a:r>
            <a:r>
              <a:rPr lang="ru-RU" dirty="0"/>
              <a:t>. Метод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підрахунку</a:t>
            </a:r>
            <a:r>
              <a:rPr lang="ru-RU" dirty="0"/>
              <a:t> числа </a:t>
            </a:r>
            <a:r>
              <a:rPr lang="ru-RU" dirty="0" err="1"/>
              <a:t>одиниць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в </a:t>
            </a:r>
            <a:r>
              <a:rPr lang="ru-RU" dirty="0" err="1"/>
              <a:t>лінію</a:t>
            </a:r>
            <a:r>
              <a:rPr lang="ru-RU" dirty="0"/>
              <a:t> або </a:t>
            </a:r>
            <a:r>
              <a:rPr lang="ru-RU" dirty="0" err="1"/>
              <a:t>такій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направляється</a:t>
            </a:r>
            <a:r>
              <a:rPr lang="ru-RU" dirty="0"/>
              <a:t> в </a:t>
            </a:r>
            <a:r>
              <a:rPr lang="ru-RU" dirty="0" err="1"/>
              <a:t>пам'ять</a:t>
            </a:r>
            <a:r>
              <a:rPr lang="ru-RU" dirty="0"/>
              <a:t> на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порції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число </a:t>
            </a:r>
            <a:r>
              <a:rPr lang="ru-RU" dirty="0" err="1"/>
              <a:t>одиниць</a:t>
            </a:r>
            <a:r>
              <a:rPr lang="ru-RU" dirty="0"/>
              <a:t> парне –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парності</a:t>
            </a:r>
            <a:r>
              <a:rPr lang="ru-RU" dirty="0"/>
              <a:t> </a:t>
            </a:r>
            <a:r>
              <a:rPr lang="en-US" dirty="0"/>
              <a:t>P (</a:t>
            </a:r>
            <a:r>
              <a:rPr lang="ru-RU" dirty="0"/>
              <a:t>Р</a:t>
            </a:r>
            <a:r>
              <a:rPr lang="en-US" dirty="0"/>
              <a:t>arity) </a:t>
            </a:r>
            <a:r>
              <a:rPr lang="ru-RU" dirty="0" err="1"/>
              <a:t>дорівнює</a:t>
            </a:r>
            <a:r>
              <a:rPr lang="ru-RU" dirty="0"/>
              <a:t> нулю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680" y="3570839"/>
            <a:ext cx="4733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провідну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паралельний</a:t>
            </a:r>
            <a:r>
              <a:rPr lang="ru-RU" dirty="0"/>
              <a:t> </a:t>
            </a:r>
            <a:r>
              <a:rPr lang="ru-RU" dirty="0" err="1"/>
              <a:t>двійковий</a:t>
            </a:r>
            <a:r>
              <a:rPr lang="ru-RU" dirty="0"/>
              <a:t> код </a:t>
            </a:r>
            <a:r>
              <a:rPr lang="en-US" dirty="0"/>
              <a:t>x(n-1), x(n-2), ..., x1, x0, </a:t>
            </a:r>
            <a:r>
              <a:rPr lang="ru-RU" dirty="0"/>
              <a:t>а </a:t>
            </a:r>
            <a:r>
              <a:rPr lang="ru-RU" dirty="0" err="1"/>
              <a:t>приймається</a:t>
            </a:r>
            <a:r>
              <a:rPr lang="ru-RU" dirty="0"/>
              <a:t> код </a:t>
            </a:r>
            <a:r>
              <a:rPr lang="en-US" dirty="0"/>
              <a:t>x'(n-1), x'(n-2), ..., x'1, x'0.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456" y="3811444"/>
            <a:ext cx="6082351" cy="21937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856170" y="3386173"/>
            <a:ext cx="2886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Схема контролю </a:t>
            </a:r>
            <a:r>
              <a:rPr lang="ru-RU" dirty="0" err="1"/>
              <a:t>парності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0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955" y="616700"/>
            <a:ext cx="10197877" cy="4823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Тоді</a:t>
            </a:r>
            <a:r>
              <a:rPr lang="ru-RU" dirty="0"/>
              <a:t> величина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/>
              <a:t>приймальному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err="1" smtClean="0"/>
              <a:t>Підставляючи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останню</a:t>
            </a:r>
            <a:r>
              <a:rPr lang="ru-RU" dirty="0"/>
              <a:t> формулу </a:t>
            </a:r>
            <a:r>
              <a:rPr lang="ru-RU" dirty="0" err="1" smtClean="0"/>
              <a:t>вираз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en-US" dirty="0"/>
              <a:t>P1 </a:t>
            </a:r>
            <a:r>
              <a:rPr lang="ru-RU" dirty="0"/>
              <a:t>і </a:t>
            </a:r>
            <a:r>
              <a:rPr lang="ru-RU" dirty="0" err="1"/>
              <a:t>групуючи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в </a:t>
            </a:r>
            <a:r>
              <a:rPr lang="ru-RU" dirty="0" err="1"/>
              <a:t>однойменні</a:t>
            </a:r>
            <a:r>
              <a:rPr lang="ru-RU" dirty="0"/>
              <a:t> пари, </a:t>
            </a:r>
            <a:r>
              <a:rPr lang="ru-RU" dirty="0" err="1"/>
              <a:t>отримаємо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 smtClean="0"/>
              <a:t>виразу</a:t>
            </a:r>
            <a:r>
              <a:rPr lang="ru-RU" dirty="0" smtClean="0"/>
              <a:t> </a:t>
            </a:r>
            <a:r>
              <a:rPr lang="ru-RU" dirty="0" err="1"/>
              <a:t>виходить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передача </a:t>
            </a:r>
            <a:r>
              <a:rPr lang="ru-RU" dirty="0" err="1"/>
              <a:t>пройшла</a:t>
            </a:r>
            <a:r>
              <a:rPr lang="ru-RU" dirty="0"/>
              <a:t> без </a:t>
            </a:r>
            <a:r>
              <a:rPr lang="ru-RU" dirty="0" err="1"/>
              <a:t>спотворень</a:t>
            </a:r>
            <a:r>
              <a:rPr lang="ru-RU" dirty="0"/>
              <a:t>, то </a:t>
            </a:r>
            <a:r>
              <a:rPr lang="en-US" dirty="0"/>
              <a:t>xi=</a:t>
            </a:r>
            <a:r>
              <a:rPr lang="en-US" dirty="0" err="1"/>
              <a:t>x'i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xi </a:t>
            </a:r>
            <a:r>
              <a:rPr lang="en-US" dirty="0" err="1"/>
              <a:t>x'i</a:t>
            </a:r>
            <a:r>
              <a:rPr lang="en-US" dirty="0"/>
              <a:t> =0, </a:t>
            </a:r>
            <a:r>
              <a:rPr lang="ru-RU" dirty="0"/>
              <a:t>а </a:t>
            </a:r>
            <a:r>
              <a:rPr lang="en-US" dirty="0"/>
              <a:t>P2=0. </a:t>
            </a:r>
            <a:r>
              <a:rPr lang="ru-RU" dirty="0"/>
              <a:t>При </a:t>
            </a:r>
            <a:r>
              <a:rPr lang="ru-RU" dirty="0" err="1"/>
              <a:t>спотворенні</a:t>
            </a:r>
            <a:r>
              <a:rPr lang="ru-RU" dirty="0"/>
              <a:t> одного і в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непарного числа </a:t>
            </a:r>
            <a:r>
              <a:rPr lang="ru-RU" dirty="0" err="1"/>
              <a:t>біт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en-US" dirty="0"/>
              <a:t>P2=1. </a:t>
            </a:r>
            <a:r>
              <a:rPr lang="ru-RU" dirty="0" err="1"/>
              <a:t>Аналогічно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контролю і при </a:t>
            </a:r>
            <a:r>
              <a:rPr lang="ru-RU" dirty="0" err="1"/>
              <a:t>послідовній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по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біт</a:t>
            </a:r>
            <a:r>
              <a:rPr lang="ru-RU" dirty="0"/>
              <a:t> і одного </a:t>
            </a:r>
            <a:r>
              <a:rPr lang="ru-RU" dirty="0" err="1"/>
              <a:t>біта</a:t>
            </a:r>
            <a:r>
              <a:rPr lang="ru-RU" dirty="0"/>
              <a:t> </a:t>
            </a:r>
            <a:r>
              <a:rPr lang="ru-RU" dirty="0" err="1"/>
              <a:t>парності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502" y="697992"/>
            <a:ext cx="2505075" cy="304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047" y="1675257"/>
            <a:ext cx="2838450" cy="361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047" y="3028690"/>
            <a:ext cx="43243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5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067" y="374751"/>
            <a:ext cx="9291215" cy="1049235"/>
          </a:xfrm>
        </p:spPr>
        <p:txBody>
          <a:bodyPr/>
          <a:lstStyle/>
          <a:p>
            <a:r>
              <a:rPr lang="ru-RU" dirty="0" err="1"/>
              <a:t>Мажоритарні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603" y="1631684"/>
            <a:ext cx="10956829" cy="4247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Мажоритарний</a:t>
            </a:r>
            <a:r>
              <a:rPr lang="ru-RU" dirty="0"/>
              <a:t> закон </a:t>
            </a:r>
            <a:r>
              <a:rPr lang="ru-RU" dirty="0" err="1"/>
              <a:t>це</a:t>
            </a:r>
            <a:r>
              <a:rPr lang="ru-RU" dirty="0"/>
              <a:t> «Закон </a:t>
            </a:r>
            <a:r>
              <a:rPr lang="ru-RU" dirty="0" err="1"/>
              <a:t>більшості</a:t>
            </a:r>
            <a:r>
              <a:rPr lang="ru-RU" dirty="0"/>
              <a:t>». </a:t>
            </a:r>
            <a:r>
              <a:rPr lang="ru-RU" dirty="0" err="1"/>
              <a:t>Вирішальний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зазвичай називають </a:t>
            </a:r>
            <a:r>
              <a:rPr lang="ru-RU" dirty="0" err="1"/>
              <a:t>мажоритарним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. </a:t>
            </a:r>
            <a:r>
              <a:rPr lang="ru-RU" dirty="0" err="1"/>
              <a:t>Мажоритарний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логічний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з </a:t>
            </a:r>
            <a:r>
              <a:rPr lang="ru-RU" dirty="0" err="1"/>
              <a:t>непарним</a:t>
            </a:r>
            <a:r>
              <a:rPr lang="ru-RU" dirty="0"/>
              <a:t> числом </a:t>
            </a:r>
            <a:r>
              <a:rPr lang="ru-RU" dirty="0" err="1"/>
              <a:t>входів</a:t>
            </a:r>
            <a:r>
              <a:rPr lang="ru-RU" dirty="0"/>
              <a:t> </a:t>
            </a:r>
            <a:r>
              <a:rPr lang="en-US" dirty="0"/>
              <a:t>m = 2k + 1 (k = 1, 2, 3) </a:t>
            </a:r>
            <a:r>
              <a:rPr lang="ru-RU" dirty="0"/>
              <a:t>і одним </a:t>
            </a:r>
            <a:r>
              <a:rPr lang="ru-RU" dirty="0" err="1"/>
              <a:t>виходом</a:t>
            </a:r>
            <a:r>
              <a:rPr lang="ru-RU" dirty="0"/>
              <a:t>. Робота мажоритарного </a:t>
            </a:r>
            <a:r>
              <a:rPr lang="ru-RU" dirty="0" err="1"/>
              <a:t>елементу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r>
              <a:rPr lang="ru-RU" dirty="0"/>
              <a:t>: на входи </a:t>
            </a:r>
            <a:r>
              <a:rPr lang="ru-RU" dirty="0" err="1"/>
              <a:t>елементу</a:t>
            </a:r>
            <a:r>
              <a:rPr lang="ru-RU" dirty="0"/>
              <a:t> </a:t>
            </a:r>
            <a:r>
              <a:rPr lang="ru-RU" dirty="0" err="1"/>
              <a:t>поступають</a:t>
            </a:r>
            <a:r>
              <a:rPr lang="ru-RU" dirty="0"/>
              <a:t> </a:t>
            </a:r>
            <a:r>
              <a:rPr lang="ru-RU" dirty="0" err="1"/>
              <a:t>двійкові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 від </a:t>
            </a:r>
            <a:r>
              <a:rPr lang="ru-RU" dirty="0" err="1"/>
              <a:t>непарної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ідентичних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; </a:t>
            </a:r>
            <a:r>
              <a:rPr lang="ru-RU" dirty="0" err="1"/>
              <a:t>вихідний</a:t>
            </a:r>
            <a:r>
              <a:rPr lang="ru-RU" dirty="0"/>
              <a:t> сигнал </a:t>
            </a:r>
            <a:r>
              <a:rPr lang="ru-RU" dirty="0" err="1"/>
              <a:t>елементу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рівного</a:t>
            </a:r>
            <a:r>
              <a:rPr lang="ru-RU" dirty="0"/>
              <a:t> </a:t>
            </a:r>
            <a:r>
              <a:rPr lang="ru-RU" dirty="0" err="1"/>
              <a:t>значенню</a:t>
            </a:r>
            <a:r>
              <a:rPr lang="ru-RU" dirty="0"/>
              <a:t>, яке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сигналів</a:t>
            </a:r>
            <a:r>
              <a:rPr lang="ru-RU" dirty="0"/>
              <a:t>. </a:t>
            </a:r>
            <a:r>
              <a:rPr lang="ru-RU" dirty="0" err="1"/>
              <a:t>Найширше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мажоритарні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за законом «2 з 3».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елементах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вихідного</a:t>
            </a:r>
            <a:r>
              <a:rPr lang="ru-RU" dirty="0"/>
              <a:t> сигналу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значенню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однакових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мажоритарні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за законом «3 з 5», «4 з 7» і так </a:t>
            </a:r>
            <a:r>
              <a:rPr lang="ru-RU" dirty="0" err="1"/>
              <a:t>далі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417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859" y="528796"/>
            <a:ext cx="9291215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Алгоритм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мажоритарного </a:t>
            </a:r>
            <a:r>
              <a:rPr lang="ru-RU" dirty="0" err="1"/>
              <a:t>елементу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81" y="1744642"/>
            <a:ext cx="2293128" cy="41535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42346" y="990978"/>
            <a:ext cx="3012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633" y="2612791"/>
            <a:ext cx="2219325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346" y="1744642"/>
            <a:ext cx="3009900" cy="3714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832937" y="390813"/>
            <a:ext cx="3773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Схема мажоритарного </a:t>
            </a:r>
            <a:r>
              <a:rPr lang="ru-RU" dirty="0" err="1"/>
              <a:t>елементу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за законом «2 з 3» і </a:t>
            </a:r>
            <a:r>
              <a:rPr lang="ru-RU" dirty="0" err="1"/>
              <a:t>побудованого</a:t>
            </a:r>
            <a:r>
              <a:rPr lang="ru-RU" dirty="0"/>
              <a:t> з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І та АБО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1214" y="1719135"/>
            <a:ext cx="3314700" cy="2933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29231" y="4742768"/>
            <a:ext cx="8675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Мажоритарний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режим </a:t>
            </a:r>
            <a:r>
              <a:rPr lang="ru-RU" dirty="0" err="1"/>
              <a:t>одночасного</a:t>
            </a:r>
            <a:r>
              <a:rPr lang="ru-RU" dirty="0"/>
              <a:t> штатного </a:t>
            </a:r>
            <a:r>
              <a:rPr lang="ru-RU" dirty="0" err="1"/>
              <a:t>функціонування</a:t>
            </a:r>
            <a:r>
              <a:rPr lang="ru-RU" dirty="0"/>
              <a:t> основного і </a:t>
            </a:r>
            <a:r>
              <a:rPr lang="ru-RU" dirty="0" err="1"/>
              <a:t>резервних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мікропроцесорного</a:t>
            </a:r>
            <a:r>
              <a:rPr lang="ru-RU" dirty="0"/>
              <a:t> пристрою.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основного або резервного </a:t>
            </a:r>
            <a:r>
              <a:rPr lang="ru-RU" dirty="0" err="1"/>
              <a:t>елементів</a:t>
            </a:r>
            <a:r>
              <a:rPr lang="ru-RU" dirty="0"/>
              <a:t> не </a:t>
            </a:r>
            <a:r>
              <a:rPr lang="ru-RU" dirty="0" err="1"/>
              <a:t>впливає</a:t>
            </a:r>
            <a:r>
              <a:rPr lang="ru-RU" dirty="0"/>
              <a:t> на роботу </a:t>
            </a:r>
            <a:r>
              <a:rPr lang="ru-RU" dirty="0" err="1"/>
              <a:t>справних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залишилися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6114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3643</TotalTime>
  <Words>804</Words>
  <Application>Microsoft Office PowerPoint</Application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Rockwell</vt:lpstr>
      <vt:lpstr>Gallery</vt:lpstr>
      <vt:lpstr>Комбінаційні функціональні вузли мікропроцесорної техніки</vt:lpstr>
      <vt:lpstr>Виключаюче АБО</vt:lpstr>
      <vt:lpstr>Презентация PowerPoint</vt:lpstr>
      <vt:lpstr>Схема порівняння чисел</vt:lpstr>
      <vt:lpstr>Презентация PowerPoint</vt:lpstr>
      <vt:lpstr>Схема контролю парності (непарності)</vt:lpstr>
      <vt:lpstr>Презентация PowerPoint</vt:lpstr>
      <vt:lpstr>Мажоритарні елементи</vt:lpstr>
      <vt:lpstr>Презентация PowerPoint</vt:lpstr>
      <vt:lpstr>приклад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побудови мікропроцесорних систем</dc:title>
  <dc:creator>Алина</dc:creator>
  <cp:lastModifiedBy>Алина</cp:lastModifiedBy>
  <cp:revision>44</cp:revision>
  <dcterms:created xsi:type="dcterms:W3CDTF">2022-09-12T08:40:28Z</dcterms:created>
  <dcterms:modified xsi:type="dcterms:W3CDTF">2022-09-27T22:36:56Z</dcterms:modified>
</cp:coreProperties>
</file>