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3" r:id="rId6"/>
    <p:sldId id="270" r:id="rId7"/>
  </p:sldIdLst>
  <p:sldSz cx="18288000" cy="10287000"/>
  <p:notesSz cx="6858000" cy="9144000"/>
  <p:embeddedFontLst>
    <p:embeddedFont>
      <p:font typeface="League Gothic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rompt Bold" panose="020B0604020202020204" charset="-34"/>
      <p:regular r:id="rId13"/>
    </p:embeddedFont>
    <p:embeddedFont>
      <p:font typeface="Prompt Semi-Bold" panose="020B0604020202020204" charset="-34"/>
      <p:regular r:id="rId14"/>
    </p:embeddedFont>
    <p:embeddedFont>
      <p:font typeface="Prompt" panose="020B0604020202020204" charset="-3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43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9.sv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14.sv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5.sv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6.sv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3.svg"/><Relationship Id="rId7" Type="http://schemas.openxmlformats.org/officeDocument/2006/relationships/image" Target="../media/image8.svg"/><Relationship Id="rId12" Type="http://schemas.openxmlformats.org/officeDocument/2006/relationships/image" Target="../media/image20.png"/><Relationship Id="rId17" Type="http://schemas.openxmlformats.org/officeDocument/2006/relationships/image" Target="../media/image21.jpeg"/><Relationship Id="rId2" Type="http://schemas.openxmlformats.org/officeDocument/2006/relationships/image" Target="../media/image2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1.svg"/><Relationship Id="rId5" Type="http://schemas.openxmlformats.org/officeDocument/2006/relationships/image" Target="../media/image4.png"/><Relationship Id="rId15" Type="http://schemas.openxmlformats.org/officeDocument/2006/relationships/image" Target="../media/image5.svg"/><Relationship Id="rId10" Type="http://schemas.openxmlformats.org/officeDocument/2006/relationships/image" Target="../media/image19.png"/><Relationship Id="rId4" Type="http://schemas.openxmlformats.org/officeDocument/2006/relationships/image" Target="../media/image3.svg"/><Relationship Id="rId9" Type="http://schemas.openxmlformats.org/officeDocument/2006/relationships/image" Target="../media/image39.sv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2691" y="2911773"/>
            <a:ext cx="8946125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67"/>
              </a:lnSpc>
            </a:pPr>
            <a:r>
              <a:rPr lang="uk-UA" sz="4400" dirty="0" smtClean="0">
                <a:solidFill>
                  <a:srgbClr val="A41455"/>
                </a:solidFill>
                <a:latin typeface="League Gothic"/>
                <a:ea typeface="League Gothic"/>
                <a:cs typeface="League Gothic"/>
                <a:sym typeface="League Gothic"/>
              </a:rPr>
              <a:t>ОСНОВИ ФОРМУВАННЯ КРИТИЧНОГО МИСЛЕННЯ МОЛОДШИХ ШКОЛЯРІВ </a:t>
            </a:r>
            <a:endParaRPr lang="en-US" sz="4400" dirty="0">
              <a:solidFill>
                <a:srgbClr val="A41455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049734" y="6330053"/>
            <a:ext cx="4394932" cy="4427129"/>
          </a:xfrm>
          <a:custGeom>
            <a:avLst/>
            <a:gdLst/>
            <a:ahLst/>
            <a:cxnLst/>
            <a:rect l="l" t="t" r="r" b="b"/>
            <a:pathLst>
              <a:path w="4394932" h="4427129">
                <a:moveTo>
                  <a:pt x="0" y="0"/>
                </a:moveTo>
                <a:lnTo>
                  <a:pt x="4394932" y="0"/>
                </a:lnTo>
                <a:lnTo>
                  <a:pt x="4394932" y="4427130"/>
                </a:lnTo>
                <a:lnTo>
                  <a:pt x="0" y="4427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077268" y="7449754"/>
            <a:ext cx="5674491" cy="5674491"/>
          </a:xfrm>
          <a:custGeom>
            <a:avLst/>
            <a:gdLst/>
            <a:ahLst/>
            <a:cxnLst/>
            <a:rect l="l" t="t" r="r" b="b"/>
            <a:pathLst>
              <a:path w="5674491" h="5674491">
                <a:moveTo>
                  <a:pt x="0" y="0"/>
                </a:moveTo>
                <a:lnTo>
                  <a:pt x="5674491" y="0"/>
                </a:lnTo>
                <a:lnTo>
                  <a:pt x="5674491" y="5674492"/>
                </a:lnTo>
                <a:lnTo>
                  <a:pt x="0" y="56744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2632035">
            <a:off x="13499555" y="-3171011"/>
            <a:ext cx="1504636" cy="15612150"/>
            <a:chOff x="0" y="0"/>
            <a:chExt cx="396283" cy="41118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6283" cy="4111842"/>
            </a:xfrm>
            <a:custGeom>
              <a:avLst/>
              <a:gdLst/>
              <a:ahLst/>
              <a:cxnLst/>
              <a:rect l="l" t="t" r="r" b="b"/>
              <a:pathLst>
                <a:path w="396283" h="4111842">
                  <a:moveTo>
                    <a:pt x="0" y="0"/>
                  </a:moveTo>
                  <a:lnTo>
                    <a:pt x="396283" y="0"/>
                  </a:lnTo>
                  <a:lnTo>
                    <a:pt x="396283" y="4111842"/>
                  </a:lnTo>
                  <a:lnTo>
                    <a:pt x="0" y="4111842"/>
                  </a:ln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96283" cy="4149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2607752">
            <a:off x="15837521" y="5424550"/>
            <a:ext cx="619621" cy="7290977"/>
            <a:chOff x="0" y="0"/>
            <a:chExt cx="163192" cy="19202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3192" cy="1920257"/>
            </a:xfrm>
            <a:custGeom>
              <a:avLst/>
              <a:gdLst/>
              <a:ahLst/>
              <a:cxnLst/>
              <a:rect l="l" t="t" r="r" b="b"/>
              <a:pathLst>
                <a:path w="163192" h="1920257">
                  <a:moveTo>
                    <a:pt x="0" y="0"/>
                  </a:moveTo>
                  <a:lnTo>
                    <a:pt x="163192" y="0"/>
                  </a:lnTo>
                  <a:lnTo>
                    <a:pt x="163192" y="1920257"/>
                  </a:lnTo>
                  <a:lnTo>
                    <a:pt x="0" y="1920257"/>
                  </a:ln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63192" cy="1958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8172031">
            <a:off x="8189662" y="-3442370"/>
            <a:ext cx="259080" cy="8229600"/>
          </a:xfrm>
          <a:custGeom>
            <a:avLst/>
            <a:gdLst/>
            <a:ahLst/>
            <a:cxnLst/>
            <a:rect l="l" t="t" r="r" b="b"/>
            <a:pathLst>
              <a:path w="259080" h="8229600">
                <a:moveTo>
                  <a:pt x="0" y="0"/>
                </a:moveTo>
                <a:lnTo>
                  <a:pt x="259080" y="0"/>
                </a:lnTo>
                <a:lnTo>
                  <a:pt x="2590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194121"/>
            </a:stretch>
          </a:blipFill>
        </p:spPr>
      </p:sp>
      <p:sp>
        <p:nvSpPr>
          <p:cNvPr id="14" name="Freeform 14"/>
          <p:cNvSpPr/>
          <p:nvPr/>
        </p:nvSpPr>
        <p:spPr>
          <a:xfrm rot="8172031">
            <a:off x="16226765" y="4917026"/>
            <a:ext cx="259080" cy="8229600"/>
          </a:xfrm>
          <a:custGeom>
            <a:avLst/>
            <a:gdLst/>
            <a:ahLst/>
            <a:cxnLst/>
            <a:rect l="l" t="t" r="r" b="b"/>
            <a:pathLst>
              <a:path w="259080" h="8229600">
                <a:moveTo>
                  <a:pt x="0" y="0"/>
                </a:moveTo>
                <a:lnTo>
                  <a:pt x="259080" y="0"/>
                </a:lnTo>
                <a:lnTo>
                  <a:pt x="2590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194121"/>
            </a:stretch>
          </a:blipFill>
        </p:spPr>
      </p:sp>
      <p:sp>
        <p:nvSpPr>
          <p:cNvPr id="15" name="Freeform 15"/>
          <p:cNvSpPr/>
          <p:nvPr/>
        </p:nvSpPr>
        <p:spPr>
          <a:xfrm rot="8172031" flipH="1">
            <a:off x="9248099" y="-3628613"/>
            <a:ext cx="259080" cy="8229600"/>
          </a:xfrm>
          <a:custGeom>
            <a:avLst/>
            <a:gdLst/>
            <a:ahLst/>
            <a:cxnLst/>
            <a:rect l="l" t="t" r="r" b="b"/>
            <a:pathLst>
              <a:path w="259080" h="8229600">
                <a:moveTo>
                  <a:pt x="259080" y="0"/>
                </a:moveTo>
                <a:lnTo>
                  <a:pt x="0" y="0"/>
                </a:lnTo>
                <a:lnTo>
                  <a:pt x="0" y="8229600"/>
                </a:lnTo>
                <a:lnTo>
                  <a:pt x="259080" y="8229600"/>
                </a:lnTo>
                <a:lnTo>
                  <a:pt x="259080" y="0"/>
                </a:lnTo>
                <a:close/>
              </a:path>
            </a:pathLst>
          </a:custGeom>
          <a:blipFill>
            <a:blip r:embed="rId7"/>
            <a:stretch>
              <a:fillRect l="-2194121"/>
            </a:stretch>
          </a:blipFill>
        </p:spPr>
      </p:sp>
      <p:sp>
        <p:nvSpPr>
          <p:cNvPr id="16" name="Freeform 16"/>
          <p:cNvSpPr/>
          <p:nvPr/>
        </p:nvSpPr>
        <p:spPr>
          <a:xfrm rot="8172031" flipH="1">
            <a:off x="17256627" y="4730783"/>
            <a:ext cx="259080" cy="8229600"/>
          </a:xfrm>
          <a:custGeom>
            <a:avLst/>
            <a:gdLst/>
            <a:ahLst/>
            <a:cxnLst/>
            <a:rect l="l" t="t" r="r" b="b"/>
            <a:pathLst>
              <a:path w="259080" h="8229600">
                <a:moveTo>
                  <a:pt x="259080" y="0"/>
                </a:moveTo>
                <a:lnTo>
                  <a:pt x="0" y="0"/>
                </a:lnTo>
                <a:lnTo>
                  <a:pt x="0" y="8229600"/>
                </a:lnTo>
                <a:lnTo>
                  <a:pt x="259080" y="8229600"/>
                </a:lnTo>
                <a:lnTo>
                  <a:pt x="259080" y="0"/>
                </a:lnTo>
                <a:close/>
              </a:path>
            </a:pathLst>
          </a:custGeom>
          <a:blipFill>
            <a:blip r:embed="rId7"/>
            <a:stretch>
              <a:fillRect l="-2194121"/>
            </a:stretch>
          </a:blipFill>
        </p:spPr>
      </p:sp>
      <p:sp>
        <p:nvSpPr>
          <p:cNvPr id="17" name="Freeform 17"/>
          <p:cNvSpPr/>
          <p:nvPr/>
        </p:nvSpPr>
        <p:spPr>
          <a:xfrm rot="8172031">
            <a:off x="13466019" y="6315330"/>
            <a:ext cx="259080" cy="8229600"/>
          </a:xfrm>
          <a:custGeom>
            <a:avLst/>
            <a:gdLst/>
            <a:ahLst/>
            <a:cxnLst/>
            <a:rect l="l" t="t" r="r" b="b"/>
            <a:pathLst>
              <a:path w="259080" h="8229600">
                <a:moveTo>
                  <a:pt x="0" y="0"/>
                </a:moveTo>
                <a:lnTo>
                  <a:pt x="259080" y="0"/>
                </a:lnTo>
                <a:lnTo>
                  <a:pt x="2590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194121"/>
            </a:stretch>
          </a:blipFill>
        </p:spPr>
      </p:sp>
      <p:grpSp>
        <p:nvGrpSpPr>
          <p:cNvPr id="18" name="Group 18"/>
          <p:cNvGrpSpPr/>
          <p:nvPr/>
        </p:nvGrpSpPr>
        <p:grpSpPr>
          <a:xfrm rot="-2612440">
            <a:off x="12964147" y="5979422"/>
            <a:ext cx="2455335" cy="6327302"/>
            <a:chOff x="0" y="0"/>
            <a:chExt cx="646673" cy="16664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6673" cy="1666450"/>
            </a:xfrm>
            <a:custGeom>
              <a:avLst/>
              <a:gdLst/>
              <a:ahLst/>
              <a:cxnLst/>
              <a:rect l="l" t="t" r="r" b="b"/>
              <a:pathLst>
                <a:path w="646673" h="1666450">
                  <a:moveTo>
                    <a:pt x="0" y="0"/>
                  </a:moveTo>
                  <a:lnTo>
                    <a:pt x="646673" y="0"/>
                  </a:lnTo>
                  <a:lnTo>
                    <a:pt x="646673" y="1666450"/>
                  </a:lnTo>
                  <a:lnTo>
                    <a:pt x="0" y="1666450"/>
                  </a:ln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646673" cy="1704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2632035">
            <a:off x="12971306" y="-5883172"/>
            <a:ext cx="6402264" cy="13623360"/>
            <a:chOff x="0" y="0"/>
            <a:chExt cx="1686193" cy="358804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86193" cy="3588045"/>
            </a:xfrm>
            <a:custGeom>
              <a:avLst/>
              <a:gdLst/>
              <a:ahLst/>
              <a:cxnLst/>
              <a:rect l="l" t="t" r="r" b="b"/>
              <a:pathLst>
                <a:path w="1686193" h="3588045">
                  <a:moveTo>
                    <a:pt x="0" y="0"/>
                  </a:moveTo>
                  <a:lnTo>
                    <a:pt x="1686193" y="0"/>
                  </a:lnTo>
                  <a:lnTo>
                    <a:pt x="1686193" y="3588045"/>
                  </a:lnTo>
                  <a:lnTo>
                    <a:pt x="0" y="3588045"/>
                  </a:ln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686193" cy="3626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52848" y="8113004"/>
            <a:ext cx="3627852" cy="1033174"/>
            <a:chOff x="0" y="0"/>
            <a:chExt cx="965453" cy="27495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65453" cy="274951"/>
            </a:xfrm>
            <a:custGeom>
              <a:avLst/>
              <a:gdLst/>
              <a:ahLst/>
              <a:cxnLst/>
              <a:rect l="l" t="t" r="r" b="b"/>
              <a:pathLst>
                <a:path w="965453" h="274951">
                  <a:moveTo>
                    <a:pt x="59753" y="0"/>
                  </a:moveTo>
                  <a:lnTo>
                    <a:pt x="905700" y="0"/>
                  </a:lnTo>
                  <a:cubicBezTo>
                    <a:pt x="921547" y="0"/>
                    <a:pt x="936746" y="6295"/>
                    <a:pt x="947951" y="17501"/>
                  </a:cubicBezTo>
                  <a:cubicBezTo>
                    <a:pt x="959157" y="28707"/>
                    <a:pt x="965453" y="43905"/>
                    <a:pt x="965453" y="59753"/>
                  </a:cubicBezTo>
                  <a:lnTo>
                    <a:pt x="965453" y="215198"/>
                  </a:lnTo>
                  <a:cubicBezTo>
                    <a:pt x="965453" y="231045"/>
                    <a:pt x="959157" y="246244"/>
                    <a:pt x="947951" y="257449"/>
                  </a:cubicBezTo>
                  <a:cubicBezTo>
                    <a:pt x="936746" y="268655"/>
                    <a:pt x="921547" y="274951"/>
                    <a:pt x="905700" y="274951"/>
                  </a:cubicBezTo>
                  <a:lnTo>
                    <a:pt x="59753" y="274951"/>
                  </a:lnTo>
                  <a:cubicBezTo>
                    <a:pt x="43905" y="274951"/>
                    <a:pt x="28707" y="268655"/>
                    <a:pt x="17501" y="257449"/>
                  </a:cubicBezTo>
                  <a:cubicBezTo>
                    <a:pt x="6295" y="246244"/>
                    <a:pt x="0" y="231045"/>
                    <a:pt x="0" y="215198"/>
                  </a:cubicBezTo>
                  <a:lnTo>
                    <a:pt x="0" y="59753"/>
                  </a:lnTo>
                  <a:cubicBezTo>
                    <a:pt x="0" y="43905"/>
                    <a:pt x="6295" y="28707"/>
                    <a:pt x="17501" y="17501"/>
                  </a:cubicBezTo>
                  <a:cubicBezTo>
                    <a:pt x="28707" y="6295"/>
                    <a:pt x="43905" y="0"/>
                    <a:pt x="5975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965453" cy="313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272926" y="8113004"/>
            <a:ext cx="3627852" cy="1033174"/>
            <a:chOff x="0" y="0"/>
            <a:chExt cx="965453" cy="27495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65453" cy="274951"/>
            </a:xfrm>
            <a:custGeom>
              <a:avLst/>
              <a:gdLst/>
              <a:ahLst/>
              <a:cxnLst/>
              <a:rect l="l" t="t" r="r" b="b"/>
              <a:pathLst>
                <a:path w="965453" h="274951">
                  <a:moveTo>
                    <a:pt x="59753" y="0"/>
                  </a:moveTo>
                  <a:lnTo>
                    <a:pt x="905700" y="0"/>
                  </a:lnTo>
                  <a:cubicBezTo>
                    <a:pt x="921547" y="0"/>
                    <a:pt x="936746" y="6295"/>
                    <a:pt x="947951" y="17501"/>
                  </a:cubicBezTo>
                  <a:cubicBezTo>
                    <a:pt x="959157" y="28707"/>
                    <a:pt x="965453" y="43905"/>
                    <a:pt x="965453" y="59753"/>
                  </a:cubicBezTo>
                  <a:lnTo>
                    <a:pt x="965453" y="215198"/>
                  </a:lnTo>
                  <a:cubicBezTo>
                    <a:pt x="965453" y="231045"/>
                    <a:pt x="959157" y="246244"/>
                    <a:pt x="947951" y="257449"/>
                  </a:cubicBezTo>
                  <a:cubicBezTo>
                    <a:pt x="936746" y="268655"/>
                    <a:pt x="921547" y="274951"/>
                    <a:pt x="905700" y="274951"/>
                  </a:cubicBezTo>
                  <a:lnTo>
                    <a:pt x="59753" y="274951"/>
                  </a:lnTo>
                  <a:cubicBezTo>
                    <a:pt x="43905" y="274951"/>
                    <a:pt x="28707" y="268655"/>
                    <a:pt x="17501" y="257449"/>
                  </a:cubicBezTo>
                  <a:cubicBezTo>
                    <a:pt x="6295" y="246244"/>
                    <a:pt x="0" y="231045"/>
                    <a:pt x="0" y="215198"/>
                  </a:cubicBezTo>
                  <a:lnTo>
                    <a:pt x="0" y="59753"/>
                  </a:lnTo>
                  <a:cubicBezTo>
                    <a:pt x="0" y="43905"/>
                    <a:pt x="6295" y="28707"/>
                    <a:pt x="17501" y="17501"/>
                  </a:cubicBezTo>
                  <a:cubicBezTo>
                    <a:pt x="28707" y="6295"/>
                    <a:pt x="43905" y="0"/>
                    <a:pt x="5975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965453" cy="313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3013903" y="342780"/>
            <a:ext cx="5110771" cy="5148212"/>
          </a:xfrm>
          <a:custGeom>
            <a:avLst/>
            <a:gdLst/>
            <a:ahLst/>
            <a:cxnLst/>
            <a:rect l="l" t="t" r="r" b="b"/>
            <a:pathLst>
              <a:path w="5110771" h="5148212">
                <a:moveTo>
                  <a:pt x="0" y="0"/>
                </a:moveTo>
                <a:lnTo>
                  <a:pt x="5110771" y="0"/>
                </a:lnTo>
                <a:lnTo>
                  <a:pt x="5110771" y="5148213"/>
                </a:lnTo>
                <a:lnTo>
                  <a:pt x="0" y="51482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 rot="-2632035">
            <a:off x="12671123" y="-2925053"/>
            <a:ext cx="685561" cy="15656135"/>
            <a:chOff x="0" y="0"/>
            <a:chExt cx="180559" cy="412342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80559" cy="4123427"/>
            </a:xfrm>
            <a:custGeom>
              <a:avLst/>
              <a:gdLst/>
              <a:ahLst/>
              <a:cxnLst/>
              <a:rect l="l" t="t" r="r" b="b"/>
              <a:pathLst>
                <a:path w="180559" h="4123427">
                  <a:moveTo>
                    <a:pt x="0" y="0"/>
                  </a:moveTo>
                  <a:lnTo>
                    <a:pt x="180559" y="0"/>
                  </a:lnTo>
                  <a:lnTo>
                    <a:pt x="180559" y="4123427"/>
                  </a:lnTo>
                  <a:lnTo>
                    <a:pt x="0" y="4123427"/>
                  </a:ln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80559" cy="4161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9601143" y="899002"/>
            <a:ext cx="8369760" cy="8359298"/>
          </a:xfrm>
          <a:custGeom>
            <a:avLst/>
            <a:gdLst/>
            <a:ahLst/>
            <a:cxnLst/>
            <a:rect l="l" t="t" r="r" b="b"/>
            <a:pathLst>
              <a:path w="8369760" h="8359298">
                <a:moveTo>
                  <a:pt x="0" y="0"/>
                </a:moveTo>
                <a:lnTo>
                  <a:pt x="8369760" y="0"/>
                </a:lnTo>
                <a:lnTo>
                  <a:pt x="8369760" y="8359298"/>
                </a:lnTo>
                <a:lnTo>
                  <a:pt x="0" y="83592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10049734" y="1348295"/>
            <a:ext cx="7590409" cy="7590409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3773" tIns="63773" rIns="63773" bIns="6377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254088" y="1552650"/>
            <a:ext cx="7181701" cy="7181701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 flipH="1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l="-22505" r="-27307"/>
              </a:stretch>
            </a:blipFill>
            <a:ln w="200025" cap="sq">
              <a:gradFill>
                <a:gsLst>
                  <a:gs pos="0">
                    <a:srgbClr val="FFC003">
                      <a:alpha val="100000"/>
                    </a:srgbClr>
                  </a:gs>
                  <a:gs pos="100000">
                    <a:srgbClr val="FFF06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</p:grpSp>
      <p:sp>
        <p:nvSpPr>
          <p:cNvPr id="44" name="AutoShape 44"/>
          <p:cNvSpPr/>
          <p:nvPr/>
        </p:nvSpPr>
        <p:spPr>
          <a:xfrm>
            <a:off x="8900778" y="7836637"/>
            <a:ext cx="0" cy="1584593"/>
          </a:xfrm>
          <a:prstGeom prst="line">
            <a:avLst/>
          </a:prstGeom>
          <a:ln w="38100" cap="flat">
            <a:gradFill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  <a:prstDash val="solid"/>
            <a:headEnd type="oval" w="lg" len="lg"/>
            <a:tailEnd type="oval" w="lg" len="lg"/>
          </a:ln>
        </p:spPr>
      </p:sp>
      <p:sp>
        <p:nvSpPr>
          <p:cNvPr id="45" name="Freeform 45"/>
          <p:cNvSpPr/>
          <p:nvPr/>
        </p:nvSpPr>
        <p:spPr>
          <a:xfrm>
            <a:off x="992691" y="1028700"/>
            <a:ext cx="738820" cy="645915"/>
          </a:xfrm>
          <a:custGeom>
            <a:avLst/>
            <a:gdLst/>
            <a:ahLst/>
            <a:cxnLst/>
            <a:rect l="l" t="t" r="r" b="b"/>
            <a:pathLst>
              <a:path w="738820" h="645915">
                <a:moveTo>
                  <a:pt x="0" y="0"/>
                </a:moveTo>
                <a:lnTo>
                  <a:pt x="738820" y="0"/>
                </a:lnTo>
                <a:lnTo>
                  <a:pt x="738820" y="645915"/>
                </a:lnTo>
                <a:lnTo>
                  <a:pt x="0" y="6459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46" name="Group 46"/>
          <p:cNvGrpSpPr/>
          <p:nvPr/>
        </p:nvGrpSpPr>
        <p:grpSpPr>
          <a:xfrm>
            <a:off x="992691" y="5338070"/>
            <a:ext cx="8029332" cy="163526"/>
            <a:chOff x="0" y="0"/>
            <a:chExt cx="19954743" cy="4064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9954743" cy="406400"/>
            </a:xfrm>
            <a:custGeom>
              <a:avLst/>
              <a:gdLst/>
              <a:ahLst/>
              <a:cxnLst/>
              <a:rect l="l" t="t" r="r" b="b"/>
              <a:pathLst>
                <a:path w="19954743" h="406400">
                  <a:moveTo>
                    <a:pt x="19751543" y="0"/>
                  </a:moveTo>
                  <a:cubicBezTo>
                    <a:pt x="19863767" y="0"/>
                    <a:pt x="19954743" y="90976"/>
                    <a:pt x="19954743" y="203200"/>
                  </a:cubicBezTo>
                  <a:cubicBezTo>
                    <a:pt x="19954743" y="315424"/>
                    <a:pt x="19863767" y="406400"/>
                    <a:pt x="1975154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1995474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992691" y="5812219"/>
            <a:ext cx="7908087" cy="386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uk-UA" sz="2800" dirty="0" smtClean="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ПРЕЗЕНТАЦІЯ КУРСУ</a:t>
            </a:r>
            <a:endParaRPr lang="en-US" sz="2800" dirty="0">
              <a:solidFill>
                <a:srgbClr val="000000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41516" y="-4712"/>
            <a:ext cx="5110771" cy="5148212"/>
          </a:xfrm>
          <a:custGeom>
            <a:avLst/>
            <a:gdLst/>
            <a:ahLst/>
            <a:cxnLst/>
            <a:rect l="l" t="t" r="r" b="b"/>
            <a:pathLst>
              <a:path w="5110771" h="5148212">
                <a:moveTo>
                  <a:pt x="0" y="0"/>
                </a:moveTo>
                <a:lnTo>
                  <a:pt x="5110771" y="0"/>
                </a:lnTo>
                <a:lnTo>
                  <a:pt x="5110771" y="5148212"/>
                </a:lnTo>
                <a:lnTo>
                  <a:pt x="0" y="51482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525385" y="5774872"/>
            <a:ext cx="5110771" cy="5148212"/>
          </a:xfrm>
          <a:custGeom>
            <a:avLst/>
            <a:gdLst/>
            <a:ahLst/>
            <a:cxnLst/>
            <a:rect l="l" t="t" r="r" b="b"/>
            <a:pathLst>
              <a:path w="5110771" h="5148212">
                <a:moveTo>
                  <a:pt x="0" y="0"/>
                </a:moveTo>
                <a:lnTo>
                  <a:pt x="5110770" y="0"/>
                </a:lnTo>
                <a:lnTo>
                  <a:pt x="5110770" y="5148212"/>
                </a:lnTo>
                <a:lnTo>
                  <a:pt x="0" y="51482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2129771">
            <a:off x="15159639" y="-1157935"/>
            <a:ext cx="1211713" cy="13623360"/>
            <a:chOff x="0" y="0"/>
            <a:chExt cx="319134" cy="3588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9134" cy="3588045"/>
            </a:xfrm>
            <a:custGeom>
              <a:avLst/>
              <a:gdLst/>
              <a:ahLst/>
              <a:cxnLst/>
              <a:rect l="l" t="t" r="r" b="b"/>
              <a:pathLst>
                <a:path w="319134" h="3588045">
                  <a:moveTo>
                    <a:pt x="0" y="0"/>
                  </a:moveTo>
                  <a:lnTo>
                    <a:pt x="319134" y="0"/>
                  </a:lnTo>
                  <a:lnTo>
                    <a:pt x="319134" y="3588045"/>
                  </a:lnTo>
                  <a:lnTo>
                    <a:pt x="0" y="3588045"/>
                  </a:ln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9134" cy="3626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111638">
            <a:off x="13328452" y="-2031203"/>
            <a:ext cx="1504636" cy="15612150"/>
            <a:chOff x="0" y="0"/>
            <a:chExt cx="396283" cy="41118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6283" cy="4111842"/>
            </a:xfrm>
            <a:custGeom>
              <a:avLst/>
              <a:gdLst/>
              <a:ahLst/>
              <a:cxnLst/>
              <a:rect l="l" t="t" r="r" b="b"/>
              <a:pathLst>
                <a:path w="396283" h="4111842">
                  <a:moveTo>
                    <a:pt x="0" y="0"/>
                  </a:moveTo>
                  <a:lnTo>
                    <a:pt x="396283" y="0"/>
                  </a:lnTo>
                  <a:lnTo>
                    <a:pt x="396283" y="4111842"/>
                  </a:lnTo>
                  <a:lnTo>
                    <a:pt x="0" y="4111842"/>
                  </a:ln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96283" cy="4149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8684293">
            <a:off x="16716084" y="-4916753"/>
            <a:ext cx="259080" cy="8229600"/>
          </a:xfrm>
          <a:custGeom>
            <a:avLst/>
            <a:gdLst/>
            <a:ahLst/>
            <a:cxnLst/>
            <a:rect l="l" t="t" r="r" b="b"/>
            <a:pathLst>
              <a:path w="259080" h="8229600">
                <a:moveTo>
                  <a:pt x="0" y="0"/>
                </a:moveTo>
                <a:lnTo>
                  <a:pt x="259080" y="0"/>
                </a:lnTo>
                <a:lnTo>
                  <a:pt x="2590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94121"/>
            </a:stretch>
          </a:blipFill>
        </p:spPr>
      </p:sp>
      <p:sp>
        <p:nvSpPr>
          <p:cNvPr id="12" name="Freeform 12"/>
          <p:cNvSpPr/>
          <p:nvPr/>
        </p:nvSpPr>
        <p:spPr>
          <a:xfrm rot="-8684293">
            <a:off x="10033690" y="4560596"/>
            <a:ext cx="259080" cy="8229600"/>
          </a:xfrm>
          <a:custGeom>
            <a:avLst/>
            <a:gdLst/>
            <a:ahLst/>
            <a:cxnLst/>
            <a:rect l="l" t="t" r="r" b="b"/>
            <a:pathLst>
              <a:path w="259080" h="8229600">
                <a:moveTo>
                  <a:pt x="0" y="0"/>
                </a:moveTo>
                <a:lnTo>
                  <a:pt x="259080" y="0"/>
                </a:lnTo>
                <a:lnTo>
                  <a:pt x="2590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94121"/>
            </a:stretch>
          </a:blipFill>
        </p:spPr>
      </p:sp>
      <p:sp>
        <p:nvSpPr>
          <p:cNvPr id="13" name="Freeform 13"/>
          <p:cNvSpPr/>
          <p:nvPr/>
        </p:nvSpPr>
        <p:spPr>
          <a:xfrm rot="-8684293" flipH="1">
            <a:off x="17099792" y="-3912889"/>
            <a:ext cx="259080" cy="8229600"/>
          </a:xfrm>
          <a:custGeom>
            <a:avLst/>
            <a:gdLst/>
            <a:ahLst/>
            <a:cxnLst/>
            <a:rect l="l" t="t" r="r" b="b"/>
            <a:pathLst>
              <a:path w="259080" h="8229600">
                <a:moveTo>
                  <a:pt x="259080" y="0"/>
                </a:moveTo>
                <a:lnTo>
                  <a:pt x="0" y="0"/>
                </a:lnTo>
                <a:lnTo>
                  <a:pt x="0" y="8229600"/>
                </a:lnTo>
                <a:lnTo>
                  <a:pt x="259080" y="8229600"/>
                </a:lnTo>
                <a:lnTo>
                  <a:pt x="259080" y="0"/>
                </a:lnTo>
                <a:close/>
              </a:path>
            </a:pathLst>
          </a:custGeom>
          <a:blipFill>
            <a:blip r:embed="rId5"/>
            <a:stretch>
              <a:fillRect l="-2194121"/>
            </a:stretch>
          </a:blipFill>
        </p:spPr>
      </p:sp>
      <p:sp>
        <p:nvSpPr>
          <p:cNvPr id="14" name="Freeform 14"/>
          <p:cNvSpPr/>
          <p:nvPr/>
        </p:nvSpPr>
        <p:spPr>
          <a:xfrm rot="-8684293" flipH="1">
            <a:off x="10411976" y="5536404"/>
            <a:ext cx="259080" cy="8229600"/>
          </a:xfrm>
          <a:custGeom>
            <a:avLst/>
            <a:gdLst/>
            <a:ahLst/>
            <a:cxnLst/>
            <a:rect l="l" t="t" r="r" b="b"/>
            <a:pathLst>
              <a:path w="259080" h="8229600">
                <a:moveTo>
                  <a:pt x="259080" y="0"/>
                </a:moveTo>
                <a:lnTo>
                  <a:pt x="0" y="0"/>
                </a:lnTo>
                <a:lnTo>
                  <a:pt x="0" y="8229600"/>
                </a:lnTo>
                <a:lnTo>
                  <a:pt x="259080" y="8229600"/>
                </a:lnTo>
                <a:lnTo>
                  <a:pt x="259080" y="0"/>
                </a:lnTo>
                <a:close/>
              </a:path>
            </a:pathLst>
          </a:custGeom>
          <a:blipFill>
            <a:blip r:embed="rId5"/>
            <a:stretch>
              <a:fillRect l="-2194121"/>
            </a:stretch>
          </a:blipFill>
        </p:spPr>
      </p:sp>
      <p:grpSp>
        <p:nvGrpSpPr>
          <p:cNvPr id="15" name="Group 15"/>
          <p:cNvGrpSpPr/>
          <p:nvPr/>
        </p:nvGrpSpPr>
        <p:grpSpPr>
          <a:xfrm rot="2111638">
            <a:off x="13239991" y="-3217825"/>
            <a:ext cx="685561" cy="15656135"/>
            <a:chOff x="0" y="0"/>
            <a:chExt cx="180559" cy="41234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0559" cy="4123427"/>
            </a:xfrm>
            <a:custGeom>
              <a:avLst/>
              <a:gdLst/>
              <a:ahLst/>
              <a:cxnLst/>
              <a:rect l="l" t="t" r="r" b="b"/>
              <a:pathLst>
                <a:path w="180559" h="4123427">
                  <a:moveTo>
                    <a:pt x="0" y="0"/>
                  </a:moveTo>
                  <a:lnTo>
                    <a:pt x="180559" y="0"/>
                  </a:lnTo>
                  <a:lnTo>
                    <a:pt x="180559" y="4123427"/>
                  </a:lnTo>
                  <a:lnTo>
                    <a:pt x="0" y="4123427"/>
                  </a:ln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80559" cy="4161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9508690" y="1140876"/>
            <a:ext cx="8369760" cy="8359298"/>
          </a:xfrm>
          <a:custGeom>
            <a:avLst/>
            <a:gdLst/>
            <a:ahLst/>
            <a:cxnLst/>
            <a:rect l="l" t="t" r="r" b="b"/>
            <a:pathLst>
              <a:path w="8369760" h="8359298">
                <a:moveTo>
                  <a:pt x="0" y="0"/>
                </a:moveTo>
                <a:lnTo>
                  <a:pt x="8369760" y="0"/>
                </a:lnTo>
                <a:lnTo>
                  <a:pt x="8369760" y="8359298"/>
                </a:lnTo>
                <a:lnTo>
                  <a:pt x="0" y="83592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9898365" y="1525321"/>
            <a:ext cx="7590409" cy="759040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3773" tIns="63773" rIns="63773" bIns="6377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165926" y="1792881"/>
            <a:ext cx="7055288" cy="705528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4906" r="-24906"/>
              </a:stretch>
            </a:blipFill>
            <a:ln w="200025" cap="sq">
              <a:gradFill>
                <a:gsLst>
                  <a:gs pos="0">
                    <a:srgbClr val="FFC003">
                      <a:alpha val="100000"/>
                    </a:srgbClr>
                  </a:gs>
                  <a:gs pos="100000">
                    <a:srgbClr val="FFF06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</p:grpSp>
      <p:sp>
        <p:nvSpPr>
          <p:cNvPr id="24" name="Freeform 24"/>
          <p:cNvSpPr/>
          <p:nvPr/>
        </p:nvSpPr>
        <p:spPr>
          <a:xfrm rot="-5400000">
            <a:off x="1486895" y="95258"/>
            <a:ext cx="475247" cy="1391637"/>
          </a:xfrm>
          <a:custGeom>
            <a:avLst/>
            <a:gdLst/>
            <a:ahLst/>
            <a:cxnLst/>
            <a:rect l="l" t="t" r="r" b="b"/>
            <a:pathLst>
              <a:path w="475247" h="1391637">
                <a:moveTo>
                  <a:pt x="0" y="0"/>
                </a:moveTo>
                <a:lnTo>
                  <a:pt x="475247" y="0"/>
                </a:lnTo>
                <a:lnTo>
                  <a:pt x="475247" y="1391637"/>
                </a:lnTo>
                <a:lnTo>
                  <a:pt x="0" y="13916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51462"/>
            </a:stretch>
          </a:blipFill>
        </p:spPr>
      </p:sp>
      <p:sp>
        <p:nvSpPr>
          <p:cNvPr id="25" name="Freeform 25"/>
          <p:cNvSpPr/>
          <p:nvPr/>
        </p:nvSpPr>
        <p:spPr>
          <a:xfrm rot="-5400000">
            <a:off x="7126774" y="8324858"/>
            <a:ext cx="475247" cy="1391637"/>
          </a:xfrm>
          <a:custGeom>
            <a:avLst/>
            <a:gdLst/>
            <a:ahLst/>
            <a:cxnLst/>
            <a:rect l="l" t="t" r="r" b="b"/>
            <a:pathLst>
              <a:path w="475247" h="1391637">
                <a:moveTo>
                  <a:pt x="0" y="0"/>
                </a:moveTo>
                <a:lnTo>
                  <a:pt x="475247" y="0"/>
                </a:lnTo>
                <a:lnTo>
                  <a:pt x="475247" y="1391637"/>
                </a:lnTo>
                <a:lnTo>
                  <a:pt x="0" y="13916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l="-151462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028700" y="2060832"/>
            <a:ext cx="8869665" cy="147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47"/>
              </a:lnSpc>
            </a:pPr>
            <a:r>
              <a:rPr lang="uk-UA" sz="8748" dirty="0" smtClean="0">
                <a:solidFill>
                  <a:srgbClr val="A41455"/>
                </a:solidFill>
                <a:latin typeface="League Gothic"/>
                <a:ea typeface="League Gothic"/>
                <a:cs typeface="League Gothic"/>
                <a:sym typeface="League Gothic"/>
              </a:rPr>
              <a:t>МЕТА КУРСУ</a:t>
            </a:r>
            <a:endParaRPr lang="en-US" sz="8748" dirty="0">
              <a:solidFill>
                <a:srgbClr val="A41455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28700" y="3827908"/>
            <a:ext cx="7762271" cy="187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uk-UA" sz="3200" dirty="0"/>
              <a:t>оволодіння технологією розвитку критичного мислення, її методами та прийомами для </a:t>
            </a:r>
            <a:r>
              <a:rPr lang="ru-RU" sz="3200" dirty="0" err="1"/>
              <a:t>розвитку</a:t>
            </a:r>
            <a:r>
              <a:rPr lang="ru-RU" sz="3200" dirty="0"/>
              <a:t> критичного </a:t>
            </a:r>
            <a:r>
              <a:rPr lang="ru-RU" sz="3200" dirty="0" err="1"/>
              <a:t>мислення</a:t>
            </a:r>
            <a:r>
              <a:rPr lang="ru-RU" sz="3200" dirty="0"/>
              <a:t> </a:t>
            </a:r>
            <a:r>
              <a:rPr lang="ru-RU" sz="3200" dirty="0" err="1"/>
              <a:t>молодших</a:t>
            </a:r>
            <a:r>
              <a:rPr lang="ru-RU" sz="3200" dirty="0"/>
              <a:t> </a:t>
            </a:r>
            <a:r>
              <a:rPr lang="ru-RU" sz="3200" dirty="0" err="1"/>
              <a:t>школярів</a:t>
            </a:r>
            <a:r>
              <a:rPr lang="ru-RU" sz="3200" dirty="0"/>
              <a:t> в </a:t>
            </a:r>
            <a:r>
              <a:rPr lang="ru-RU" sz="3200" dirty="0" err="1"/>
              <a:t>освітньому</a:t>
            </a:r>
            <a:r>
              <a:rPr lang="ru-RU" sz="3200" dirty="0"/>
              <a:t> </a:t>
            </a:r>
            <a:r>
              <a:rPr lang="ru-RU" sz="3200" dirty="0" err="1"/>
              <a:t>процесі</a:t>
            </a:r>
            <a:r>
              <a:rPr lang="en-US" sz="3200" dirty="0" smtClean="0">
                <a:solidFill>
                  <a:srgbClr val="000000"/>
                </a:solidFill>
                <a:latin typeface="League Gothic" panose="020B0604020202020204" charset="0"/>
                <a:ea typeface="Prompt"/>
                <a:cs typeface="Prompt"/>
                <a:sym typeface="Prompt"/>
              </a:rPr>
              <a:t>.</a:t>
            </a:r>
            <a:endParaRPr lang="en-US" sz="3200" dirty="0">
              <a:solidFill>
                <a:srgbClr val="000000"/>
              </a:solidFill>
              <a:latin typeface="League Gothic" panose="020B0604020202020204" charset="0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07595" y="-2229047"/>
            <a:ext cx="7372547" cy="7372547"/>
          </a:xfrm>
          <a:custGeom>
            <a:avLst/>
            <a:gdLst/>
            <a:ahLst/>
            <a:cxnLst/>
            <a:rect l="l" t="t" r="r" b="b"/>
            <a:pathLst>
              <a:path w="7372547" h="7372547">
                <a:moveTo>
                  <a:pt x="0" y="0"/>
                </a:moveTo>
                <a:lnTo>
                  <a:pt x="7372548" y="0"/>
                </a:lnTo>
                <a:lnTo>
                  <a:pt x="7372548" y="7372547"/>
                </a:lnTo>
                <a:lnTo>
                  <a:pt x="0" y="73725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745775" y="4885149"/>
            <a:ext cx="4309578" cy="4341150"/>
          </a:xfrm>
          <a:custGeom>
            <a:avLst/>
            <a:gdLst/>
            <a:ahLst/>
            <a:cxnLst/>
            <a:rect l="l" t="t" r="r" b="b"/>
            <a:pathLst>
              <a:path w="4309578" h="4341150">
                <a:moveTo>
                  <a:pt x="0" y="0"/>
                </a:moveTo>
                <a:lnTo>
                  <a:pt x="4309578" y="0"/>
                </a:lnTo>
                <a:lnTo>
                  <a:pt x="4309578" y="4341150"/>
                </a:lnTo>
                <a:lnTo>
                  <a:pt x="0" y="43411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2700528">
            <a:off x="16558824" y="1152807"/>
            <a:ext cx="1077217" cy="12111204"/>
            <a:chOff x="0" y="0"/>
            <a:chExt cx="319134" cy="3588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9134" cy="3588045"/>
            </a:xfrm>
            <a:custGeom>
              <a:avLst/>
              <a:gdLst/>
              <a:ahLst/>
              <a:cxnLst/>
              <a:rect l="l" t="t" r="r" b="b"/>
              <a:pathLst>
                <a:path w="319134" h="3588045">
                  <a:moveTo>
                    <a:pt x="0" y="0"/>
                  </a:moveTo>
                  <a:lnTo>
                    <a:pt x="319134" y="0"/>
                  </a:lnTo>
                  <a:lnTo>
                    <a:pt x="319134" y="3588045"/>
                  </a:lnTo>
                  <a:lnTo>
                    <a:pt x="0" y="3588045"/>
                  </a:ln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9134" cy="3626145"/>
            </a:xfrm>
            <a:prstGeom prst="rect">
              <a:avLst/>
            </a:prstGeom>
          </p:spPr>
          <p:txBody>
            <a:bodyPr lIns="45161" tIns="45161" rIns="45161" bIns="4516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8113536" flipH="1">
            <a:off x="16206165" y="1480201"/>
            <a:ext cx="372597" cy="11835459"/>
          </a:xfrm>
          <a:custGeom>
            <a:avLst/>
            <a:gdLst/>
            <a:ahLst/>
            <a:cxnLst/>
            <a:rect l="l" t="t" r="r" b="b"/>
            <a:pathLst>
              <a:path w="372597" h="11835459">
                <a:moveTo>
                  <a:pt x="372597" y="0"/>
                </a:moveTo>
                <a:lnTo>
                  <a:pt x="0" y="0"/>
                </a:lnTo>
                <a:lnTo>
                  <a:pt x="0" y="11835459"/>
                </a:lnTo>
                <a:lnTo>
                  <a:pt x="372597" y="11835459"/>
                </a:lnTo>
                <a:lnTo>
                  <a:pt x="372597" y="0"/>
                </a:lnTo>
                <a:close/>
              </a:path>
            </a:pathLst>
          </a:custGeom>
          <a:blipFill>
            <a:blip r:embed="rId7"/>
            <a:stretch>
              <a:fillRect l="-2194121"/>
            </a:stretch>
          </a:blipFill>
        </p:spPr>
      </p:sp>
      <p:grpSp>
        <p:nvGrpSpPr>
          <p:cNvPr id="9" name="Group 9"/>
          <p:cNvGrpSpPr/>
          <p:nvPr/>
        </p:nvGrpSpPr>
        <p:grpSpPr>
          <a:xfrm rot="2682395">
            <a:off x="14933693" y="127468"/>
            <a:ext cx="1337626" cy="13879244"/>
            <a:chOff x="0" y="0"/>
            <a:chExt cx="396283" cy="41118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6283" cy="4111842"/>
            </a:xfrm>
            <a:custGeom>
              <a:avLst/>
              <a:gdLst/>
              <a:ahLst/>
              <a:cxnLst/>
              <a:rect l="l" t="t" r="r" b="b"/>
              <a:pathLst>
                <a:path w="396283" h="4111842">
                  <a:moveTo>
                    <a:pt x="0" y="0"/>
                  </a:moveTo>
                  <a:lnTo>
                    <a:pt x="396283" y="0"/>
                  </a:lnTo>
                  <a:lnTo>
                    <a:pt x="396283" y="4111842"/>
                  </a:lnTo>
                  <a:lnTo>
                    <a:pt x="0" y="4111842"/>
                  </a:ln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96283" cy="4149942"/>
            </a:xfrm>
            <a:prstGeom prst="rect">
              <a:avLst/>
            </a:prstGeom>
          </p:spPr>
          <p:txBody>
            <a:bodyPr lIns="45161" tIns="45161" rIns="45161" bIns="4516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8113536">
            <a:off x="14077663" y="524916"/>
            <a:ext cx="372597" cy="11835459"/>
          </a:xfrm>
          <a:custGeom>
            <a:avLst/>
            <a:gdLst/>
            <a:ahLst/>
            <a:cxnLst/>
            <a:rect l="l" t="t" r="r" b="b"/>
            <a:pathLst>
              <a:path w="372597" h="11835459">
                <a:moveTo>
                  <a:pt x="0" y="0"/>
                </a:moveTo>
                <a:lnTo>
                  <a:pt x="372597" y="0"/>
                </a:lnTo>
                <a:lnTo>
                  <a:pt x="372597" y="11835458"/>
                </a:lnTo>
                <a:lnTo>
                  <a:pt x="0" y="11835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194121"/>
            </a:stretch>
          </a:blipFill>
        </p:spPr>
      </p:sp>
      <p:sp>
        <p:nvSpPr>
          <p:cNvPr id="13" name="Freeform 13"/>
          <p:cNvSpPr/>
          <p:nvPr/>
        </p:nvSpPr>
        <p:spPr>
          <a:xfrm rot="-8113536" flipH="1">
            <a:off x="15211123" y="646643"/>
            <a:ext cx="372597" cy="11835459"/>
          </a:xfrm>
          <a:custGeom>
            <a:avLst/>
            <a:gdLst/>
            <a:ahLst/>
            <a:cxnLst/>
            <a:rect l="l" t="t" r="r" b="b"/>
            <a:pathLst>
              <a:path w="372597" h="11835459">
                <a:moveTo>
                  <a:pt x="372597" y="0"/>
                </a:moveTo>
                <a:lnTo>
                  <a:pt x="0" y="0"/>
                </a:lnTo>
                <a:lnTo>
                  <a:pt x="0" y="11835459"/>
                </a:lnTo>
                <a:lnTo>
                  <a:pt x="372597" y="11835459"/>
                </a:lnTo>
                <a:lnTo>
                  <a:pt x="372597" y="0"/>
                </a:lnTo>
                <a:close/>
              </a:path>
            </a:pathLst>
          </a:custGeom>
          <a:blipFill>
            <a:blip r:embed="rId7"/>
            <a:stretch>
              <a:fillRect l="-2194121"/>
            </a:stretch>
          </a:blipFill>
        </p:spPr>
      </p:sp>
      <p:grpSp>
        <p:nvGrpSpPr>
          <p:cNvPr id="14" name="Group 14"/>
          <p:cNvGrpSpPr/>
          <p:nvPr/>
        </p:nvGrpSpPr>
        <p:grpSpPr>
          <a:xfrm rot="2682395">
            <a:off x="15032247" y="-986372"/>
            <a:ext cx="609465" cy="13918346"/>
            <a:chOff x="0" y="0"/>
            <a:chExt cx="180559" cy="41234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0559" cy="4123427"/>
            </a:xfrm>
            <a:custGeom>
              <a:avLst/>
              <a:gdLst/>
              <a:ahLst/>
              <a:cxnLst/>
              <a:rect l="l" t="t" r="r" b="b"/>
              <a:pathLst>
                <a:path w="180559" h="4123427">
                  <a:moveTo>
                    <a:pt x="0" y="0"/>
                  </a:moveTo>
                  <a:lnTo>
                    <a:pt x="180559" y="0"/>
                  </a:lnTo>
                  <a:lnTo>
                    <a:pt x="180559" y="4123427"/>
                  </a:lnTo>
                  <a:lnTo>
                    <a:pt x="0" y="4123427"/>
                  </a:ln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80559" cy="4161526"/>
            </a:xfrm>
            <a:prstGeom prst="rect">
              <a:avLst/>
            </a:prstGeom>
          </p:spPr>
          <p:txBody>
            <a:bodyPr lIns="45161" tIns="45161" rIns="45161" bIns="4516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9244">
            <a:off x="11000596" y="188084"/>
            <a:ext cx="8672769" cy="8661928"/>
          </a:xfrm>
          <a:custGeom>
            <a:avLst/>
            <a:gdLst/>
            <a:ahLst/>
            <a:cxnLst/>
            <a:rect l="l" t="t" r="r" b="b"/>
            <a:pathLst>
              <a:path w="8672769" h="8661928">
                <a:moveTo>
                  <a:pt x="0" y="0"/>
                </a:moveTo>
                <a:lnTo>
                  <a:pt x="8672769" y="0"/>
                </a:lnTo>
                <a:lnTo>
                  <a:pt x="8672769" y="8661928"/>
                </a:lnTo>
                <a:lnTo>
                  <a:pt x="0" y="86619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 rot="-9244">
            <a:off x="11404378" y="586446"/>
            <a:ext cx="7865204" cy="786520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6082" tIns="66082" rIns="66082" bIns="6608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9244">
            <a:off x="11616131" y="798199"/>
            <a:ext cx="7441699" cy="744169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t="-9358" b="-40641"/>
              </a:stretch>
            </a:blipFill>
            <a:ln w="200025" cap="sq">
              <a:gradFill>
                <a:gsLst>
                  <a:gs pos="0">
                    <a:srgbClr val="FFC003">
                      <a:alpha val="100000"/>
                    </a:srgbClr>
                  </a:gs>
                  <a:gs pos="100000">
                    <a:srgbClr val="FFF06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028700" y="891274"/>
            <a:ext cx="8752660" cy="2010836"/>
            <a:chOff x="0" y="0"/>
            <a:chExt cx="2565292" cy="58935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65292" cy="589350"/>
            </a:xfrm>
            <a:custGeom>
              <a:avLst/>
              <a:gdLst/>
              <a:ahLst/>
              <a:cxnLst/>
              <a:rect l="l" t="t" r="r" b="b"/>
              <a:pathLst>
                <a:path w="2565292" h="589350">
                  <a:moveTo>
                    <a:pt x="24767" y="0"/>
                  </a:moveTo>
                  <a:lnTo>
                    <a:pt x="2540525" y="0"/>
                  </a:lnTo>
                  <a:cubicBezTo>
                    <a:pt x="2554204" y="0"/>
                    <a:pt x="2565292" y="11088"/>
                    <a:pt x="2565292" y="24767"/>
                  </a:cubicBezTo>
                  <a:lnTo>
                    <a:pt x="2565292" y="564584"/>
                  </a:lnTo>
                  <a:cubicBezTo>
                    <a:pt x="2565292" y="571152"/>
                    <a:pt x="2562683" y="577452"/>
                    <a:pt x="2558038" y="582096"/>
                  </a:cubicBezTo>
                  <a:cubicBezTo>
                    <a:pt x="2553393" y="586741"/>
                    <a:pt x="2547094" y="589350"/>
                    <a:pt x="2540525" y="589350"/>
                  </a:cubicBezTo>
                  <a:lnTo>
                    <a:pt x="24767" y="589350"/>
                  </a:lnTo>
                  <a:cubicBezTo>
                    <a:pt x="18198" y="589350"/>
                    <a:pt x="11899" y="586741"/>
                    <a:pt x="7254" y="582096"/>
                  </a:cubicBezTo>
                  <a:cubicBezTo>
                    <a:pt x="2609" y="577452"/>
                    <a:pt x="0" y="571152"/>
                    <a:pt x="0" y="564584"/>
                  </a:cubicBezTo>
                  <a:lnTo>
                    <a:pt x="0" y="24767"/>
                  </a:lnTo>
                  <a:cubicBezTo>
                    <a:pt x="0" y="18198"/>
                    <a:pt x="2609" y="11899"/>
                    <a:pt x="7254" y="7254"/>
                  </a:cubicBezTo>
                  <a:cubicBezTo>
                    <a:pt x="11899" y="2609"/>
                    <a:pt x="18198" y="0"/>
                    <a:pt x="2476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565292" cy="627450"/>
            </a:xfrm>
            <a:prstGeom prst="rect">
              <a:avLst/>
            </a:prstGeom>
          </p:spPr>
          <p:txBody>
            <a:bodyPr lIns="45650" tIns="45650" rIns="45650" bIns="4565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20434" y="1848742"/>
            <a:ext cx="8169192" cy="646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0"/>
              </a:lnSpc>
              <a:spcBef>
                <a:spcPct val="0"/>
              </a:spcBef>
            </a:pPr>
            <a:r>
              <a:rPr lang="ru-RU" sz="3200" dirty="0" err="1"/>
              <a:t>усвідомити</a:t>
            </a:r>
            <a:r>
              <a:rPr lang="ru-RU" sz="3200" dirty="0"/>
              <a:t> </a:t>
            </a:r>
            <a:r>
              <a:rPr lang="ru-RU" sz="3200" dirty="0" err="1"/>
              <a:t>значення</a:t>
            </a:r>
            <a:r>
              <a:rPr lang="ru-RU" sz="3200" dirty="0"/>
              <a:t> критичного </a:t>
            </a:r>
            <a:r>
              <a:rPr lang="ru-RU" sz="3200" dirty="0" err="1"/>
              <a:t>мислення</a:t>
            </a:r>
            <a:r>
              <a:rPr lang="ru-RU" sz="3200" dirty="0"/>
              <a:t> для </a:t>
            </a:r>
            <a:r>
              <a:rPr lang="ru-RU" sz="3200" dirty="0" err="1"/>
              <a:t>особистості</a:t>
            </a:r>
            <a:r>
              <a:rPr lang="en-US" sz="1707" dirty="0" smtClean="0">
                <a:solidFill>
                  <a:srgbClr val="FFFFFF"/>
                </a:solidFill>
                <a:latin typeface="League Gothic" panose="020B0604020202020204" charset="0"/>
                <a:ea typeface="Prompt"/>
                <a:cs typeface="Prompt"/>
                <a:sym typeface="Prompt"/>
              </a:rPr>
              <a:t>.</a:t>
            </a:r>
            <a:endParaRPr lang="en-US" sz="1707" dirty="0">
              <a:solidFill>
                <a:srgbClr val="FFFFFF"/>
              </a:solidFill>
              <a:latin typeface="League Gothic" panose="020B0604020202020204" charset="0"/>
              <a:ea typeface="Prompt"/>
              <a:cs typeface="Prompt"/>
              <a:sym typeface="Prompt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320434" y="1060701"/>
            <a:ext cx="8169192" cy="674734"/>
            <a:chOff x="0" y="0"/>
            <a:chExt cx="2394285" cy="19775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394285" cy="197756"/>
            </a:xfrm>
            <a:custGeom>
              <a:avLst/>
              <a:gdLst/>
              <a:ahLst/>
              <a:cxnLst/>
              <a:rect l="l" t="t" r="r" b="b"/>
              <a:pathLst>
                <a:path w="2394285" h="197756">
                  <a:moveTo>
                    <a:pt x="15163" y="0"/>
                  </a:moveTo>
                  <a:lnTo>
                    <a:pt x="2379122" y="0"/>
                  </a:lnTo>
                  <a:cubicBezTo>
                    <a:pt x="2383144" y="0"/>
                    <a:pt x="2387000" y="1598"/>
                    <a:pt x="2389844" y="4441"/>
                  </a:cubicBezTo>
                  <a:cubicBezTo>
                    <a:pt x="2392688" y="7285"/>
                    <a:pt x="2394285" y="11142"/>
                    <a:pt x="2394285" y="15163"/>
                  </a:cubicBezTo>
                  <a:lnTo>
                    <a:pt x="2394285" y="182593"/>
                  </a:lnTo>
                  <a:cubicBezTo>
                    <a:pt x="2394285" y="186614"/>
                    <a:pt x="2392688" y="190471"/>
                    <a:pt x="2389844" y="193315"/>
                  </a:cubicBezTo>
                  <a:cubicBezTo>
                    <a:pt x="2387000" y="196158"/>
                    <a:pt x="2383144" y="197756"/>
                    <a:pt x="2379122" y="197756"/>
                  </a:cubicBezTo>
                  <a:lnTo>
                    <a:pt x="15163" y="197756"/>
                  </a:lnTo>
                  <a:cubicBezTo>
                    <a:pt x="11142" y="197756"/>
                    <a:pt x="7285" y="196158"/>
                    <a:pt x="4441" y="193315"/>
                  </a:cubicBezTo>
                  <a:cubicBezTo>
                    <a:pt x="1598" y="190471"/>
                    <a:pt x="0" y="186614"/>
                    <a:pt x="0" y="182593"/>
                  </a:cubicBezTo>
                  <a:lnTo>
                    <a:pt x="0" y="15163"/>
                  </a:lnTo>
                  <a:cubicBezTo>
                    <a:pt x="0" y="11142"/>
                    <a:pt x="1598" y="7285"/>
                    <a:pt x="4441" y="4441"/>
                  </a:cubicBezTo>
                  <a:cubicBezTo>
                    <a:pt x="7285" y="1598"/>
                    <a:pt x="11142" y="0"/>
                    <a:pt x="1516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394285" cy="235856"/>
            </a:xfrm>
            <a:prstGeom prst="rect">
              <a:avLst/>
            </a:prstGeom>
          </p:spPr>
          <p:txBody>
            <a:bodyPr lIns="45650" tIns="45650" rIns="45650" bIns="4565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582020" y="1254356"/>
            <a:ext cx="764601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6"/>
              </a:lnSpc>
            </a:pPr>
            <a:r>
              <a:rPr lang="uk-UA" sz="2516" b="1" dirty="0" smtClean="0">
                <a:solidFill>
                  <a:srgbClr val="A41455"/>
                </a:solidFill>
                <a:latin typeface="Prompt Bold"/>
                <a:ea typeface="Prompt Bold"/>
                <a:cs typeface="Prompt Bold"/>
                <a:sym typeface="Prompt Bold"/>
              </a:rPr>
              <a:t> ЗАВДАННЯ</a:t>
            </a:r>
            <a:endParaRPr lang="en-US" sz="2516" b="1" dirty="0">
              <a:solidFill>
                <a:srgbClr val="A41455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1028700" y="5220534"/>
            <a:ext cx="8752660" cy="2010836"/>
            <a:chOff x="0" y="0"/>
            <a:chExt cx="2565292" cy="58935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565292" cy="589350"/>
            </a:xfrm>
            <a:custGeom>
              <a:avLst/>
              <a:gdLst/>
              <a:ahLst/>
              <a:cxnLst/>
              <a:rect l="l" t="t" r="r" b="b"/>
              <a:pathLst>
                <a:path w="2565292" h="589350">
                  <a:moveTo>
                    <a:pt x="24767" y="0"/>
                  </a:moveTo>
                  <a:lnTo>
                    <a:pt x="2540525" y="0"/>
                  </a:lnTo>
                  <a:cubicBezTo>
                    <a:pt x="2554204" y="0"/>
                    <a:pt x="2565292" y="11088"/>
                    <a:pt x="2565292" y="24767"/>
                  </a:cubicBezTo>
                  <a:lnTo>
                    <a:pt x="2565292" y="564584"/>
                  </a:lnTo>
                  <a:cubicBezTo>
                    <a:pt x="2565292" y="571152"/>
                    <a:pt x="2562683" y="577452"/>
                    <a:pt x="2558038" y="582096"/>
                  </a:cubicBezTo>
                  <a:cubicBezTo>
                    <a:pt x="2553393" y="586741"/>
                    <a:pt x="2547094" y="589350"/>
                    <a:pt x="2540525" y="589350"/>
                  </a:cubicBezTo>
                  <a:lnTo>
                    <a:pt x="24767" y="589350"/>
                  </a:lnTo>
                  <a:cubicBezTo>
                    <a:pt x="18198" y="589350"/>
                    <a:pt x="11899" y="586741"/>
                    <a:pt x="7254" y="582096"/>
                  </a:cubicBezTo>
                  <a:cubicBezTo>
                    <a:pt x="2609" y="577452"/>
                    <a:pt x="0" y="571152"/>
                    <a:pt x="0" y="564584"/>
                  </a:cubicBezTo>
                  <a:lnTo>
                    <a:pt x="0" y="24767"/>
                  </a:lnTo>
                  <a:cubicBezTo>
                    <a:pt x="0" y="18198"/>
                    <a:pt x="2609" y="11899"/>
                    <a:pt x="7254" y="7254"/>
                  </a:cubicBezTo>
                  <a:cubicBezTo>
                    <a:pt x="11899" y="2609"/>
                    <a:pt x="18198" y="0"/>
                    <a:pt x="2476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2565292" cy="627450"/>
            </a:xfrm>
            <a:prstGeom prst="rect">
              <a:avLst/>
            </a:prstGeom>
          </p:spPr>
          <p:txBody>
            <a:bodyPr lIns="45650" tIns="45650" rIns="45650" bIns="4565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320434" y="6178002"/>
            <a:ext cx="8169192" cy="339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0"/>
              </a:lnSpc>
              <a:spcBef>
                <a:spcPct val="0"/>
              </a:spcBef>
            </a:pPr>
            <a:r>
              <a:rPr lang="ru-RU" sz="3200" dirty="0" err="1"/>
              <a:t>засвоїти</a:t>
            </a:r>
            <a:r>
              <a:rPr lang="ru-RU" sz="3200" dirty="0"/>
              <a:t> структуру уроку критичного </a:t>
            </a:r>
            <a:r>
              <a:rPr lang="ru-RU" sz="3200" dirty="0" err="1"/>
              <a:t>мислення</a:t>
            </a:r>
            <a:endParaRPr lang="en-US" sz="3200" dirty="0">
              <a:solidFill>
                <a:srgbClr val="FFFFFF"/>
              </a:solidFill>
              <a:latin typeface="League Gothic" panose="020B0604020202020204" charset="0"/>
              <a:ea typeface="Prompt"/>
              <a:cs typeface="Prompt"/>
              <a:sym typeface="Prompt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1320434" y="5389961"/>
            <a:ext cx="8169192" cy="674734"/>
            <a:chOff x="0" y="0"/>
            <a:chExt cx="2394285" cy="19775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394285" cy="197756"/>
            </a:xfrm>
            <a:custGeom>
              <a:avLst/>
              <a:gdLst/>
              <a:ahLst/>
              <a:cxnLst/>
              <a:rect l="l" t="t" r="r" b="b"/>
              <a:pathLst>
                <a:path w="2394285" h="197756">
                  <a:moveTo>
                    <a:pt x="15163" y="0"/>
                  </a:moveTo>
                  <a:lnTo>
                    <a:pt x="2379122" y="0"/>
                  </a:lnTo>
                  <a:cubicBezTo>
                    <a:pt x="2383144" y="0"/>
                    <a:pt x="2387000" y="1598"/>
                    <a:pt x="2389844" y="4441"/>
                  </a:cubicBezTo>
                  <a:cubicBezTo>
                    <a:pt x="2392688" y="7285"/>
                    <a:pt x="2394285" y="11142"/>
                    <a:pt x="2394285" y="15163"/>
                  </a:cubicBezTo>
                  <a:lnTo>
                    <a:pt x="2394285" y="182593"/>
                  </a:lnTo>
                  <a:cubicBezTo>
                    <a:pt x="2394285" y="186614"/>
                    <a:pt x="2392688" y="190471"/>
                    <a:pt x="2389844" y="193315"/>
                  </a:cubicBezTo>
                  <a:cubicBezTo>
                    <a:pt x="2387000" y="196158"/>
                    <a:pt x="2383144" y="197756"/>
                    <a:pt x="2379122" y="197756"/>
                  </a:cubicBezTo>
                  <a:lnTo>
                    <a:pt x="15163" y="197756"/>
                  </a:lnTo>
                  <a:cubicBezTo>
                    <a:pt x="11142" y="197756"/>
                    <a:pt x="7285" y="196158"/>
                    <a:pt x="4441" y="193315"/>
                  </a:cubicBezTo>
                  <a:cubicBezTo>
                    <a:pt x="1598" y="190471"/>
                    <a:pt x="0" y="186614"/>
                    <a:pt x="0" y="182593"/>
                  </a:cubicBezTo>
                  <a:lnTo>
                    <a:pt x="0" y="15163"/>
                  </a:lnTo>
                  <a:cubicBezTo>
                    <a:pt x="0" y="11142"/>
                    <a:pt x="1598" y="7285"/>
                    <a:pt x="4441" y="4441"/>
                  </a:cubicBezTo>
                  <a:cubicBezTo>
                    <a:pt x="7285" y="1598"/>
                    <a:pt x="11142" y="0"/>
                    <a:pt x="1516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2394285" cy="235856"/>
            </a:xfrm>
            <a:prstGeom prst="rect">
              <a:avLst/>
            </a:prstGeom>
          </p:spPr>
          <p:txBody>
            <a:bodyPr lIns="45650" tIns="45650" rIns="45650" bIns="4565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28700" y="3055629"/>
            <a:ext cx="8752660" cy="2010836"/>
            <a:chOff x="0" y="0"/>
            <a:chExt cx="2565292" cy="58935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565292" cy="589350"/>
            </a:xfrm>
            <a:custGeom>
              <a:avLst/>
              <a:gdLst/>
              <a:ahLst/>
              <a:cxnLst/>
              <a:rect l="l" t="t" r="r" b="b"/>
              <a:pathLst>
                <a:path w="2565292" h="589350">
                  <a:moveTo>
                    <a:pt x="24767" y="0"/>
                  </a:moveTo>
                  <a:lnTo>
                    <a:pt x="2540525" y="0"/>
                  </a:lnTo>
                  <a:cubicBezTo>
                    <a:pt x="2554204" y="0"/>
                    <a:pt x="2565292" y="11088"/>
                    <a:pt x="2565292" y="24767"/>
                  </a:cubicBezTo>
                  <a:lnTo>
                    <a:pt x="2565292" y="564584"/>
                  </a:lnTo>
                  <a:cubicBezTo>
                    <a:pt x="2565292" y="571152"/>
                    <a:pt x="2562683" y="577452"/>
                    <a:pt x="2558038" y="582096"/>
                  </a:cubicBezTo>
                  <a:cubicBezTo>
                    <a:pt x="2553393" y="586741"/>
                    <a:pt x="2547094" y="589350"/>
                    <a:pt x="2540525" y="589350"/>
                  </a:cubicBezTo>
                  <a:lnTo>
                    <a:pt x="24767" y="589350"/>
                  </a:lnTo>
                  <a:cubicBezTo>
                    <a:pt x="18198" y="589350"/>
                    <a:pt x="11899" y="586741"/>
                    <a:pt x="7254" y="582096"/>
                  </a:cubicBezTo>
                  <a:cubicBezTo>
                    <a:pt x="2609" y="577452"/>
                    <a:pt x="0" y="571152"/>
                    <a:pt x="0" y="564584"/>
                  </a:cubicBezTo>
                  <a:lnTo>
                    <a:pt x="0" y="24767"/>
                  </a:lnTo>
                  <a:cubicBezTo>
                    <a:pt x="0" y="18198"/>
                    <a:pt x="2609" y="11899"/>
                    <a:pt x="7254" y="7254"/>
                  </a:cubicBezTo>
                  <a:cubicBezTo>
                    <a:pt x="11899" y="2609"/>
                    <a:pt x="18198" y="0"/>
                    <a:pt x="2476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2565292" cy="627450"/>
            </a:xfrm>
            <a:prstGeom prst="rect">
              <a:avLst/>
            </a:prstGeom>
          </p:spPr>
          <p:txBody>
            <a:bodyPr lIns="45650" tIns="45650" rIns="45650" bIns="4565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320434" y="4013097"/>
            <a:ext cx="8169192" cy="955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0"/>
              </a:lnSpc>
              <a:spcBef>
                <a:spcPct val="0"/>
              </a:spcBef>
            </a:pPr>
            <a:r>
              <a:rPr lang="ru-RU" sz="3200" dirty="0" err="1"/>
              <a:t>зрозуміти</a:t>
            </a:r>
            <a:r>
              <a:rPr lang="ru-RU" sz="3200" dirty="0"/>
              <a:t> </a:t>
            </a:r>
            <a:r>
              <a:rPr lang="ru-RU" sz="3200" dirty="0" err="1"/>
              <a:t>сутність</a:t>
            </a:r>
            <a:r>
              <a:rPr lang="ru-RU" sz="3200" dirty="0"/>
              <a:t> </a:t>
            </a:r>
            <a:r>
              <a:rPr lang="ru-RU" sz="3200" dirty="0" err="1"/>
              <a:t>технології</a:t>
            </a:r>
            <a:r>
              <a:rPr lang="ru-RU" sz="3200" dirty="0"/>
              <a:t> </a:t>
            </a:r>
            <a:r>
              <a:rPr lang="ru-RU" sz="3200" dirty="0" err="1"/>
              <a:t>розвитку</a:t>
            </a:r>
            <a:r>
              <a:rPr lang="ru-RU" sz="3200" dirty="0"/>
              <a:t> критичного </a:t>
            </a:r>
            <a:r>
              <a:rPr lang="ru-RU" sz="3200" dirty="0" err="1"/>
              <a:t>мислення</a:t>
            </a:r>
            <a:r>
              <a:rPr lang="ru-RU" sz="3200" dirty="0"/>
              <a:t> в </a:t>
            </a:r>
            <a:r>
              <a:rPr lang="ru-RU" sz="3200" dirty="0" err="1"/>
              <a:t>сучасному</a:t>
            </a:r>
            <a:r>
              <a:rPr lang="ru-RU" sz="3200" dirty="0"/>
              <a:t> </a:t>
            </a:r>
            <a:r>
              <a:rPr lang="ru-RU" sz="3200" dirty="0" err="1"/>
              <a:t>освітньому</a:t>
            </a:r>
            <a:r>
              <a:rPr lang="ru-RU" sz="3200" dirty="0"/>
              <a:t> </a:t>
            </a:r>
            <a:r>
              <a:rPr lang="ru-RU" sz="3200" dirty="0" err="1"/>
              <a:t>просторі</a:t>
            </a:r>
            <a:endParaRPr lang="en-US" sz="3200" dirty="0">
              <a:solidFill>
                <a:srgbClr val="FFFFFF"/>
              </a:solidFill>
              <a:latin typeface="League Gothic" panose="020B0604020202020204" charset="0"/>
              <a:ea typeface="Prompt"/>
              <a:cs typeface="Prompt"/>
              <a:sym typeface="Prompt"/>
            </a:endParaRPr>
          </a:p>
        </p:txBody>
      </p:sp>
      <p:grpSp>
        <p:nvGrpSpPr>
          <p:cNvPr id="43" name="Group 43"/>
          <p:cNvGrpSpPr/>
          <p:nvPr/>
        </p:nvGrpSpPr>
        <p:grpSpPr>
          <a:xfrm>
            <a:off x="1320434" y="3225056"/>
            <a:ext cx="8169192" cy="674734"/>
            <a:chOff x="0" y="0"/>
            <a:chExt cx="2394285" cy="19775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394285" cy="197756"/>
            </a:xfrm>
            <a:custGeom>
              <a:avLst/>
              <a:gdLst/>
              <a:ahLst/>
              <a:cxnLst/>
              <a:rect l="l" t="t" r="r" b="b"/>
              <a:pathLst>
                <a:path w="2394285" h="197756">
                  <a:moveTo>
                    <a:pt x="15163" y="0"/>
                  </a:moveTo>
                  <a:lnTo>
                    <a:pt x="2379122" y="0"/>
                  </a:lnTo>
                  <a:cubicBezTo>
                    <a:pt x="2383144" y="0"/>
                    <a:pt x="2387000" y="1598"/>
                    <a:pt x="2389844" y="4441"/>
                  </a:cubicBezTo>
                  <a:cubicBezTo>
                    <a:pt x="2392688" y="7285"/>
                    <a:pt x="2394285" y="11142"/>
                    <a:pt x="2394285" y="15163"/>
                  </a:cubicBezTo>
                  <a:lnTo>
                    <a:pt x="2394285" y="182593"/>
                  </a:lnTo>
                  <a:cubicBezTo>
                    <a:pt x="2394285" y="186614"/>
                    <a:pt x="2392688" y="190471"/>
                    <a:pt x="2389844" y="193315"/>
                  </a:cubicBezTo>
                  <a:cubicBezTo>
                    <a:pt x="2387000" y="196158"/>
                    <a:pt x="2383144" y="197756"/>
                    <a:pt x="2379122" y="197756"/>
                  </a:cubicBezTo>
                  <a:lnTo>
                    <a:pt x="15163" y="197756"/>
                  </a:lnTo>
                  <a:cubicBezTo>
                    <a:pt x="11142" y="197756"/>
                    <a:pt x="7285" y="196158"/>
                    <a:pt x="4441" y="193315"/>
                  </a:cubicBezTo>
                  <a:cubicBezTo>
                    <a:pt x="1598" y="190471"/>
                    <a:pt x="0" y="186614"/>
                    <a:pt x="0" y="182593"/>
                  </a:cubicBezTo>
                  <a:lnTo>
                    <a:pt x="0" y="15163"/>
                  </a:lnTo>
                  <a:cubicBezTo>
                    <a:pt x="0" y="11142"/>
                    <a:pt x="1598" y="7285"/>
                    <a:pt x="4441" y="4441"/>
                  </a:cubicBezTo>
                  <a:cubicBezTo>
                    <a:pt x="7285" y="1598"/>
                    <a:pt x="11142" y="0"/>
                    <a:pt x="1516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2394285" cy="235856"/>
            </a:xfrm>
            <a:prstGeom prst="rect">
              <a:avLst/>
            </a:prstGeom>
          </p:spPr>
          <p:txBody>
            <a:bodyPr lIns="45650" tIns="45650" rIns="45650" bIns="4565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028700" y="7384889"/>
            <a:ext cx="8752660" cy="2010836"/>
            <a:chOff x="0" y="0"/>
            <a:chExt cx="2565292" cy="58935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565292" cy="589350"/>
            </a:xfrm>
            <a:custGeom>
              <a:avLst/>
              <a:gdLst/>
              <a:ahLst/>
              <a:cxnLst/>
              <a:rect l="l" t="t" r="r" b="b"/>
              <a:pathLst>
                <a:path w="2565292" h="589350">
                  <a:moveTo>
                    <a:pt x="24767" y="0"/>
                  </a:moveTo>
                  <a:lnTo>
                    <a:pt x="2540525" y="0"/>
                  </a:lnTo>
                  <a:cubicBezTo>
                    <a:pt x="2554204" y="0"/>
                    <a:pt x="2565292" y="11088"/>
                    <a:pt x="2565292" y="24767"/>
                  </a:cubicBezTo>
                  <a:lnTo>
                    <a:pt x="2565292" y="564584"/>
                  </a:lnTo>
                  <a:cubicBezTo>
                    <a:pt x="2565292" y="571152"/>
                    <a:pt x="2562683" y="577452"/>
                    <a:pt x="2558038" y="582096"/>
                  </a:cubicBezTo>
                  <a:cubicBezTo>
                    <a:pt x="2553393" y="586741"/>
                    <a:pt x="2547094" y="589350"/>
                    <a:pt x="2540525" y="589350"/>
                  </a:cubicBezTo>
                  <a:lnTo>
                    <a:pt x="24767" y="589350"/>
                  </a:lnTo>
                  <a:cubicBezTo>
                    <a:pt x="18198" y="589350"/>
                    <a:pt x="11899" y="586741"/>
                    <a:pt x="7254" y="582096"/>
                  </a:cubicBezTo>
                  <a:cubicBezTo>
                    <a:pt x="2609" y="577452"/>
                    <a:pt x="0" y="571152"/>
                    <a:pt x="0" y="564584"/>
                  </a:cubicBezTo>
                  <a:lnTo>
                    <a:pt x="0" y="24767"/>
                  </a:lnTo>
                  <a:cubicBezTo>
                    <a:pt x="0" y="18198"/>
                    <a:pt x="2609" y="11899"/>
                    <a:pt x="7254" y="7254"/>
                  </a:cubicBezTo>
                  <a:cubicBezTo>
                    <a:pt x="11899" y="2609"/>
                    <a:pt x="18198" y="0"/>
                    <a:pt x="2476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2565292" cy="627450"/>
            </a:xfrm>
            <a:prstGeom prst="rect">
              <a:avLst/>
            </a:prstGeom>
          </p:spPr>
          <p:txBody>
            <a:bodyPr lIns="45650" tIns="45650" rIns="45650" bIns="4565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320434" y="8342357"/>
            <a:ext cx="816919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0"/>
              </a:lnSpc>
              <a:spcBef>
                <a:spcPct val="0"/>
              </a:spcBef>
            </a:pPr>
            <a:r>
              <a:rPr lang="ru-RU" sz="3200" dirty="0" err="1"/>
              <a:t>н</a:t>
            </a:r>
            <a:r>
              <a:rPr lang="ru-RU" sz="3200" dirty="0" err="1" smtClean="0"/>
              <a:t>авчитися</a:t>
            </a:r>
            <a:r>
              <a:rPr lang="ru-RU" sz="3200" dirty="0" smtClean="0"/>
              <a:t> </a:t>
            </a:r>
            <a:r>
              <a:rPr lang="uk-UA" sz="3200" dirty="0" smtClean="0"/>
              <a:t> </a:t>
            </a:r>
            <a:r>
              <a:rPr lang="ru-RU" sz="3200" dirty="0" err="1" smtClean="0"/>
              <a:t>обирати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методи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розвитку</a:t>
            </a:r>
            <a:r>
              <a:rPr lang="ru-RU" sz="3200" dirty="0" smtClean="0"/>
              <a:t> </a:t>
            </a:r>
            <a:r>
              <a:rPr lang="ru-RU" sz="3200" dirty="0"/>
              <a:t>критичного </a:t>
            </a:r>
            <a:r>
              <a:rPr lang="ru-RU" sz="3200" dirty="0" err="1"/>
              <a:t>мислення</a:t>
            </a:r>
            <a:r>
              <a:rPr lang="ru-RU" sz="3200" dirty="0"/>
              <a:t> </a:t>
            </a:r>
            <a:r>
              <a:rPr lang="ru-RU" sz="3200" dirty="0" err="1"/>
              <a:t>відповідно</a:t>
            </a:r>
            <a:r>
              <a:rPr lang="ru-RU" sz="3200" dirty="0"/>
              <a:t> до </a:t>
            </a:r>
            <a:r>
              <a:rPr lang="ru-RU" sz="3200" dirty="0" err="1"/>
              <a:t>частин</a:t>
            </a:r>
            <a:r>
              <a:rPr lang="ru-RU" sz="3200" dirty="0"/>
              <a:t> уроку</a:t>
            </a:r>
            <a:endParaRPr lang="en-US" sz="3200" dirty="0">
              <a:solidFill>
                <a:srgbClr val="FFFFFF"/>
              </a:solidFill>
              <a:latin typeface="League Gothic" panose="020B0604020202020204" charset="0"/>
              <a:ea typeface="Prompt"/>
              <a:cs typeface="Prompt"/>
              <a:sym typeface="Prompt"/>
            </a:endParaRPr>
          </a:p>
        </p:txBody>
      </p:sp>
      <p:grpSp>
        <p:nvGrpSpPr>
          <p:cNvPr id="51" name="Group 51"/>
          <p:cNvGrpSpPr/>
          <p:nvPr/>
        </p:nvGrpSpPr>
        <p:grpSpPr>
          <a:xfrm>
            <a:off x="1320434" y="7554316"/>
            <a:ext cx="8169192" cy="674734"/>
            <a:chOff x="0" y="0"/>
            <a:chExt cx="2394285" cy="197756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394285" cy="197756"/>
            </a:xfrm>
            <a:custGeom>
              <a:avLst/>
              <a:gdLst/>
              <a:ahLst/>
              <a:cxnLst/>
              <a:rect l="l" t="t" r="r" b="b"/>
              <a:pathLst>
                <a:path w="2394285" h="197756">
                  <a:moveTo>
                    <a:pt x="15163" y="0"/>
                  </a:moveTo>
                  <a:lnTo>
                    <a:pt x="2379122" y="0"/>
                  </a:lnTo>
                  <a:cubicBezTo>
                    <a:pt x="2383144" y="0"/>
                    <a:pt x="2387000" y="1598"/>
                    <a:pt x="2389844" y="4441"/>
                  </a:cubicBezTo>
                  <a:cubicBezTo>
                    <a:pt x="2392688" y="7285"/>
                    <a:pt x="2394285" y="11142"/>
                    <a:pt x="2394285" y="15163"/>
                  </a:cubicBezTo>
                  <a:lnTo>
                    <a:pt x="2394285" y="182593"/>
                  </a:lnTo>
                  <a:cubicBezTo>
                    <a:pt x="2394285" y="186614"/>
                    <a:pt x="2392688" y="190471"/>
                    <a:pt x="2389844" y="193315"/>
                  </a:cubicBezTo>
                  <a:cubicBezTo>
                    <a:pt x="2387000" y="196158"/>
                    <a:pt x="2383144" y="197756"/>
                    <a:pt x="2379122" y="197756"/>
                  </a:cubicBezTo>
                  <a:lnTo>
                    <a:pt x="15163" y="197756"/>
                  </a:lnTo>
                  <a:cubicBezTo>
                    <a:pt x="11142" y="197756"/>
                    <a:pt x="7285" y="196158"/>
                    <a:pt x="4441" y="193315"/>
                  </a:cubicBezTo>
                  <a:cubicBezTo>
                    <a:pt x="1598" y="190471"/>
                    <a:pt x="0" y="186614"/>
                    <a:pt x="0" y="182593"/>
                  </a:cubicBezTo>
                  <a:lnTo>
                    <a:pt x="0" y="15163"/>
                  </a:lnTo>
                  <a:cubicBezTo>
                    <a:pt x="0" y="11142"/>
                    <a:pt x="1598" y="7285"/>
                    <a:pt x="4441" y="4441"/>
                  </a:cubicBezTo>
                  <a:cubicBezTo>
                    <a:pt x="7285" y="1598"/>
                    <a:pt x="11142" y="0"/>
                    <a:pt x="1516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2394285" cy="235856"/>
            </a:xfrm>
            <a:prstGeom prst="rect">
              <a:avLst/>
            </a:prstGeom>
          </p:spPr>
          <p:txBody>
            <a:bodyPr lIns="45650" tIns="45650" rIns="45650" bIns="4565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5" name="TextBox 30"/>
          <p:cNvSpPr txBox="1"/>
          <p:nvPr/>
        </p:nvSpPr>
        <p:spPr>
          <a:xfrm>
            <a:off x="1444348" y="3475877"/>
            <a:ext cx="764601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6"/>
              </a:lnSpc>
            </a:pPr>
            <a:r>
              <a:rPr lang="uk-UA" sz="2516" b="1" dirty="0" smtClean="0">
                <a:solidFill>
                  <a:srgbClr val="A41455"/>
                </a:solidFill>
                <a:latin typeface="Prompt Bold"/>
                <a:ea typeface="Prompt Bold"/>
                <a:cs typeface="Prompt Bold"/>
                <a:sym typeface="Prompt Bold"/>
              </a:rPr>
              <a:t> ЗАВДАННЯ</a:t>
            </a:r>
            <a:endParaRPr lang="en-US" sz="2516" b="1" dirty="0">
              <a:solidFill>
                <a:srgbClr val="A41455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56" name="TextBox 30"/>
          <p:cNvSpPr txBox="1"/>
          <p:nvPr/>
        </p:nvSpPr>
        <p:spPr>
          <a:xfrm>
            <a:off x="1325591" y="5523519"/>
            <a:ext cx="764601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6"/>
              </a:lnSpc>
            </a:pPr>
            <a:r>
              <a:rPr lang="uk-UA" sz="2516" b="1" dirty="0" smtClean="0">
                <a:solidFill>
                  <a:srgbClr val="A41455"/>
                </a:solidFill>
                <a:latin typeface="Prompt Bold"/>
                <a:ea typeface="Prompt Bold"/>
                <a:cs typeface="Prompt Bold"/>
                <a:sym typeface="Prompt Bold"/>
              </a:rPr>
              <a:t> ЗАВДАННЯ</a:t>
            </a:r>
            <a:endParaRPr lang="en-US" sz="2516" b="1" dirty="0">
              <a:solidFill>
                <a:srgbClr val="A41455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57" name="TextBox 30"/>
          <p:cNvSpPr txBox="1"/>
          <p:nvPr/>
        </p:nvSpPr>
        <p:spPr>
          <a:xfrm>
            <a:off x="1444348" y="7705675"/>
            <a:ext cx="764601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6"/>
              </a:lnSpc>
            </a:pPr>
            <a:r>
              <a:rPr lang="uk-UA" sz="2516" b="1" dirty="0" smtClean="0">
                <a:solidFill>
                  <a:srgbClr val="A41455"/>
                </a:solidFill>
                <a:latin typeface="Prompt Bold"/>
                <a:ea typeface="Prompt Bold"/>
                <a:cs typeface="Prompt Bold"/>
                <a:sym typeface="Prompt Bold"/>
              </a:rPr>
              <a:t> ЗАВДАННЯ</a:t>
            </a:r>
            <a:endParaRPr lang="en-US" sz="2516" b="1" dirty="0">
              <a:solidFill>
                <a:srgbClr val="A41455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1953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2933700"/>
            <a:ext cx="5374333" cy="2237689"/>
            <a:chOff x="0" y="0"/>
            <a:chExt cx="1415462" cy="5893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15462" cy="589350"/>
            </a:xfrm>
            <a:custGeom>
              <a:avLst/>
              <a:gdLst/>
              <a:ahLst/>
              <a:cxnLst/>
              <a:rect l="l" t="t" r="r" b="b"/>
              <a:pathLst>
                <a:path w="1415462" h="589350">
                  <a:moveTo>
                    <a:pt x="40335" y="0"/>
                  </a:moveTo>
                  <a:lnTo>
                    <a:pt x="1375127" y="0"/>
                  </a:lnTo>
                  <a:cubicBezTo>
                    <a:pt x="1385825" y="0"/>
                    <a:pt x="1396084" y="4250"/>
                    <a:pt x="1403648" y="11814"/>
                  </a:cubicBezTo>
                  <a:cubicBezTo>
                    <a:pt x="1411213" y="19378"/>
                    <a:pt x="1415462" y="29637"/>
                    <a:pt x="1415462" y="40335"/>
                  </a:cubicBezTo>
                  <a:lnTo>
                    <a:pt x="1415462" y="549015"/>
                  </a:lnTo>
                  <a:cubicBezTo>
                    <a:pt x="1415462" y="559713"/>
                    <a:pt x="1411213" y="569972"/>
                    <a:pt x="1403648" y="577536"/>
                  </a:cubicBezTo>
                  <a:cubicBezTo>
                    <a:pt x="1396084" y="585101"/>
                    <a:pt x="1385825" y="589350"/>
                    <a:pt x="1375127" y="589350"/>
                  </a:cubicBezTo>
                  <a:lnTo>
                    <a:pt x="40335" y="589350"/>
                  </a:lnTo>
                  <a:cubicBezTo>
                    <a:pt x="29637" y="589350"/>
                    <a:pt x="19378" y="585101"/>
                    <a:pt x="11814" y="577536"/>
                  </a:cubicBezTo>
                  <a:cubicBezTo>
                    <a:pt x="4250" y="569972"/>
                    <a:pt x="0" y="559713"/>
                    <a:pt x="0" y="549015"/>
                  </a:cubicBezTo>
                  <a:lnTo>
                    <a:pt x="0" y="40335"/>
                  </a:lnTo>
                  <a:cubicBezTo>
                    <a:pt x="0" y="29637"/>
                    <a:pt x="4250" y="19378"/>
                    <a:pt x="11814" y="11814"/>
                  </a:cubicBezTo>
                  <a:cubicBezTo>
                    <a:pt x="19378" y="4250"/>
                    <a:pt x="29637" y="0"/>
                    <a:pt x="4033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15462" cy="627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698" y="7954465"/>
            <a:ext cx="10953482" cy="1913435"/>
            <a:chOff x="0" y="0"/>
            <a:chExt cx="2884868" cy="5039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84868" cy="503950"/>
            </a:xfrm>
            <a:custGeom>
              <a:avLst/>
              <a:gdLst/>
              <a:ahLst/>
              <a:cxnLst/>
              <a:rect l="l" t="t" r="r" b="b"/>
              <a:pathLst>
                <a:path w="2884868" h="503950">
                  <a:moveTo>
                    <a:pt x="19790" y="0"/>
                  </a:moveTo>
                  <a:lnTo>
                    <a:pt x="2865077" y="0"/>
                  </a:lnTo>
                  <a:cubicBezTo>
                    <a:pt x="2876007" y="0"/>
                    <a:pt x="2884868" y="8860"/>
                    <a:pt x="2884868" y="19790"/>
                  </a:cubicBezTo>
                  <a:lnTo>
                    <a:pt x="2884868" y="484160"/>
                  </a:lnTo>
                  <a:cubicBezTo>
                    <a:pt x="2884868" y="489408"/>
                    <a:pt x="2882783" y="494442"/>
                    <a:pt x="2879071" y="498154"/>
                  </a:cubicBezTo>
                  <a:cubicBezTo>
                    <a:pt x="2875360" y="501865"/>
                    <a:pt x="2870326" y="503950"/>
                    <a:pt x="2865077" y="503950"/>
                  </a:cubicBezTo>
                  <a:lnTo>
                    <a:pt x="19790" y="503950"/>
                  </a:lnTo>
                  <a:cubicBezTo>
                    <a:pt x="8860" y="503950"/>
                    <a:pt x="0" y="495089"/>
                    <a:pt x="0" y="484160"/>
                  </a:cubicBezTo>
                  <a:lnTo>
                    <a:pt x="0" y="19790"/>
                  </a:lnTo>
                  <a:cubicBezTo>
                    <a:pt x="0" y="14542"/>
                    <a:pt x="2085" y="9508"/>
                    <a:pt x="5796" y="5796"/>
                  </a:cubicBezTo>
                  <a:cubicBezTo>
                    <a:pt x="9508" y="2085"/>
                    <a:pt x="14542" y="0"/>
                    <a:pt x="197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84868" cy="542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92011" y="2905850"/>
            <a:ext cx="5374333" cy="2237689"/>
            <a:chOff x="0" y="0"/>
            <a:chExt cx="1415462" cy="5893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5462" cy="589350"/>
            </a:xfrm>
            <a:custGeom>
              <a:avLst/>
              <a:gdLst/>
              <a:ahLst/>
              <a:cxnLst/>
              <a:rect l="l" t="t" r="r" b="b"/>
              <a:pathLst>
                <a:path w="1415462" h="589350">
                  <a:moveTo>
                    <a:pt x="40335" y="0"/>
                  </a:moveTo>
                  <a:lnTo>
                    <a:pt x="1375127" y="0"/>
                  </a:lnTo>
                  <a:cubicBezTo>
                    <a:pt x="1385825" y="0"/>
                    <a:pt x="1396084" y="4250"/>
                    <a:pt x="1403648" y="11814"/>
                  </a:cubicBezTo>
                  <a:cubicBezTo>
                    <a:pt x="1411213" y="19378"/>
                    <a:pt x="1415462" y="29637"/>
                    <a:pt x="1415462" y="40335"/>
                  </a:cubicBezTo>
                  <a:lnTo>
                    <a:pt x="1415462" y="549015"/>
                  </a:lnTo>
                  <a:cubicBezTo>
                    <a:pt x="1415462" y="559713"/>
                    <a:pt x="1411213" y="569972"/>
                    <a:pt x="1403648" y="577536"/>
                  </a:cubicBezTo>
                  <a:cubicBezTo>
                    <a:pt x="1396084" y="585101"/>
                    <a:pt x="1385825" y="589350"/>
                    <a:pt x="1375127" y="589350"/>
                  </a:cubicBezTo>
                  <a:lnTo>
                    <a:pt x="40335" y="589350"/>
                  </a:lnTo>
                  <a:cubicBezTo>
                    <a:pt x="29637" y="589350"/>
                    <a:pt x="19378" y="585101"/>
                    <a:pt x="11814" y="577536"/>
                  </a:cubicBezTo>
                  <a:cubicBezTo>
                    <a:pt x="4250" y="569972"/>
                    <a:pt x="0" y="559713"/>
                    <a:pt x="0" y="549015"/>
                  </a:cubicBezTo>
                  <a:lnTo>
                    <a:pt x="0" y="40335"/>
                  </a:lnTo>
                  <a:cubicBezTo>
                    <a:pt x="0" y="29637"/>
                    <a:pt x="4250" y="19378"/>
                    <a:pt x="11814" y="11814"/>
                  </a:cubicBezTo>
                  <a:cubicBezTo>
                    <a:pt x="19378" y="4250"/>
                    <a:pt x="29637" y="0"/>
                    <a:pt x="4033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5462" cy="627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07831" y="3086100"/>
            <a:ext cx="5016071" cy="750854"/>
            <a:chOff x="0" y="0"/>
            <a:chExt cx="1321105" cy="1977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21105" cy="197756"/>
            </a:xfrm>
            <a:custGeom>
              <a:avLst/>
              <a:gdLst/>
              <a:ahLst/>
              <a:cxnLst/>
              <a:rect l="l" t="t" r="r" b="b"/>
              <a:pathLst>
                <a:path w="1321105" h="197756">
                  <a:moveTo>
                    <a:pt x="24695" y="0"/>
                  </a:moveTo>
                  <a:lnTo>
                    <a:pt x="1296410" y="0"/>
                  </a:lnTo>
                  <a:cubicBezTo>
                    <a:pt x="1310049" y="0"/>
                    <a:pt x="1321105" y="11056"/>
                    <a:pt x="1321105" y="24695"/>
                  </a:cubicBezTo>
                  <a:lnTo>
                    <a:pt x="1321105" y="173061"/>
                  </a:lnTo>
                  <a:cubicBezTo>
                    <a:pt x="1321105" y="186700"/>
                    <a:pt x="1310049" y="197756"/>
                    <a:pt x="1296410" y="197756"/>
                  </a:cubicBezTo>
                  <a:lnTo>
                    <a:pt x="24695" y="197756"/>
                  </a:lnTo>
                  <a:cubicBezTo>
                    <a:pt x="11056" y="197756"/>
                    <a:pt x="0" y="186700"/>
                    <a:pt x="0" y="173061"/>
                  </a:cubicBezTo>
                  <a:lnTo>
                    <a:pt x="0" y="24695"/>
                  </a:lnTo>
                  <a:cubicBezTo>
                    <a:pt x="0" y="11056"/>
                    <a:pt x="11056" y="0"/>
                    <a:pt x="246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21105" cy="235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830945" y="3009900"/>
            <a:ext cx="5016071" cy="750854"/>
            <a:chOff x="0" y="0"/>
            <a:chExt cx="1321105" cy="19775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21105" cy="197756"/>
            </a:xfrm>
            <a:custGeom>
              <a:avLst/>
              <a:gdLst/>
              <a:ahLst/>
              <a:cxnLst/>
              <a:rect l="l" t="t" r="r" b="b"/>
              <a:pathLst>
                <a:path w="1321105" h="197756">
                  <a:moveTo>
                    <a:pt x="24695" y="0"/>
                  </a:moveTo>
                  <a:lnTo>
                    <a:pt x="1296410" y="0"/>
                  </a:lnTo>
                  <a:cubicBezTo>
                    <a:pt x="1310049" y="0"/>
                    <a:pt x="1321105" y="11056"/>
                    <a:pt x="1321105" y="24695"/>
                  </a:cubicBezTo>
                  <a:lnTo>
                    <a:pt x="1321105" y="173061"/>
                  </a:lnTo>
                  <a:cubicBezTo>
                    <a:pt x="1321105" y="186700"/>
                    <a:pt x="1310049" y="197756"/>
                    <a:pt x="1296410" y="197756"/>
                  </a:cubicBezTo>
                  <a:lnTo>
                    <a:pt x="24695" y="197756"/>
                  </a:lnTo>
                  <a:cubicBezTo>
                    <a:pt x="11056" y="197756"/>
                    <a:pt x="0" y="186700"/>
                    <a:pt x="0" y="173061"/>
                  </a:cubicBezTo>
                  <a:lnTo>
                    <a:pt x="0" y="24695"/>
                  </a:lnTo>
                  <a:cubicBezTo>
                    <a:pt x="0" y="11056"/>
                    <a:pt x="11056" y="0"/>
                    <a:pt x="246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321105" cy="235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1200933" y="-4002015"/>
            <a:ext cx="8344694" cy="8344694"/>
          </a:xfrm>
          <a:custGeom>
            <a:avLst/>
            <a:gdLst/>
            <a:ahLst/>
            <a:cxnLst/>
            <a:rect l="l" t="t" r="r" b="b"/>
            <a:pathLst>
              <a:path w="8344694" h="8344694">
                <a:moveTo>
                  <a:pt x="0" y="0"/>
                </a:moveTo>
                <a:lnTo>
                  <a:pt x="8344694" y="0"/>
                </a:lnTo>
                <a:lnTo>
                  <a:pt x="8344694" y="8344694"/>
                </a:lnTo>
                <a:lnTo>
                  <a:pt x="0" y="83446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 rot="-1809094">
            <a:off x="17986054" y="-3012368"/>
            <a:ext cx="1077217" cy="12111204"/>
            <a:chOff x="0" y="0"/>
            <a:chExt cx="319134" cy="358804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9134" cy="3588045"/>
            </a:xfrm>
            <a:custGeom>
              <a:avLst/>
              <a:gdLst/>
              <a:ahLst/>
              <a:cxnLst/>
              <a:rect l="l" t="t" r="r" b="b"/>
              <a:pathLst>
                <a:path w="319134" h="3588045">
                  <a:moveTo>
                    <a:pt x="0" y="0"/>
                  </a:moveTo>
                  <a:lnTo>
                    <a:pt x="319134" y="0"/>
                  </a:lnTo>
                  <a:lnTo>
                    <a:pt x="319134" y="3588045"/>
                  </a:lnTo>
                  <a:lnTo>
                    <a:pt x="0" y="3588045"/>
                  </a:ln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319134" cy="3626145"/>
            </a:xfrm>
            <a:prstGeom prst="rect">
              <a:avLst/>
            </a:prstGeom>
          </p:spPr>
          <p:txBody>
            <a:bodyPr lIns="45161" tIns="45161" rIns="45161" bIns="4516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8976841" flipH="1">
            <a:off x="18341012" y="-2144501"/>
            <a:ext cx="372597" cy="11835459"/>
          </a:xfrm>
          <a:custGeom>
            <a:avLst/>
            <a:gdLst/>
            <a:ahLst/>
            <a:cxnLst/>
            <a:rect l="l" t="t" r="r" b="b"/>
            <a:pathLst>
              <a:path w="372597" h="11835459">
                <a:moveTo>
                  <a:pt x="372597" y="0"/>
                </a:moveTo>
                <a:lnTo>
                  <a:pt x="0" y="0"/>
                </a:lnTo>
                <a:lnTo>
                  <a:pt x="0" y="11835459"/>
                </a:lnTo>
                <a:lnTo>
                  <a:pt x="372597" y="11835459"/>
                </a:lnTo>
                <a:lnTo>
                  <a:pt x="372597" y="0"/>
                </a:lnTo>
                <a:close/>
              </a:path>
            </a:pathLst>
          </a:custGeom>
          <a:blipFill>
            <a:blip r:embed="rId5"/>
            <a:stretch>
              <a:fillRect l="-2194121"/>
            </a:stretch>
          </a:blipFill>
        </p:spPr>
      </p:sp>
      <p:grpSp>
        <p:nvGrpSpPr>
          <p:cNvPr id="26" name="Group 26"/>
          <p:cNvGrpSpPr/>
          <p:nvPr/>
        </p:nvGrpSpPr>
        <p:grpSpPr>
          <a:xfrm rot="-1827226">
            <a:off x="17336371" y="-2487516"/>
            <a:ext cx="1337626" cy="13879244"/>
            <a:chOff x="0" y="0"/>
            <a:chExt cx="396283" cy="411184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96283" cy="4111842"/>
            </a:xfrm>
            <a:custGeom>
              <a:avLst/>
              <a:gdLst/>
              <a:ahLst/>
              <a:cxnLst/>
              <a:rect l="l" t="t" r="r" b="b"/>
              <a:pathLst>
                <a:path w="396283" h="4111842">
                  <a:moveTo>
                    <a:pt x="0" y="0"/>
                  </a:moveTo>
                  <a:lnTo>
                    <a:pt x="396283" y="0"/>
                  </a:lnTo>
                  <a:lnTo>
                    <a:pt x="396283" y="4111842"/>
                  </a:lnTo>
                  <a:lnTo>
                    <a:pt x="0" y="4111842"/>
                  </a:ln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396283" cy="4149942"/>
            </a:xfrm>
            <a:prstGeom prst="rect">
              <a:avLst/>
            </a:prstGeom>
          </p:spPr>
          <p:txBody>
            <a:bodyPr lIns="45161" tIns="45161" rIns="45161" bIns="4516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8976841" flipH="1">
            <a:off x="17280412" y="-1396132"/>
            <a:ext cx="372597" cy="11835459"/>
          </a:xfrm>
          <a:custGeom>
            <a:avLst/>
            <a:gdLst/>
            <a:ahLst/>
            <a:cxnLst/>
            <a:rect l="l" t="t" r="r" b="b"/>
            <a:pathLst>
              <a:path w="372597" h="11835459">
                <a:moveTo>
                  <a:pt x="372597" y="0"/>
                </a:moveTo>
                <a:lnTo>
                  <a:pt x="0" y="0"/>
                </a:lnTo>
                <a:lnTo>
                  <a:pt x="0" y="11835459"/>
                </a:lnTo>
                <a:lnTo>
                  <a:pt x="372597" y="11835459"/>
                </a:lnTo>
                <a:lnTo>
                  <a:pt x="372597" y="0"/>
                </a:lnTo>
                <a:close/>
              </a:path>
            </a:pathLst>
          </a:custGeom>
          <a:blipFill>
            <a:blip r:embed="rId5"/>
            <a:stretch>
              <a:fillRect l="-2194121"/>
            </a:stretch>
          </a:blipFill>
        </p:spPr>
      </p:sp>
      <p:sp>
        <p:nvSpPr>
          <p:cNvPr id="30" name="Freeform 30"/>
          <p:cNvSpPr/>
          <p:nvPr/>
        </p:nvSpPr>
        <p:spPr>
          <a:xfrm rot="8976841">
            <a:off x="16258807" y="-1396132"/>
            <a:ext cx="372597" cy="11835459"/>
          </a:xfrm>
          <a:custGeom>
            <a:avLst/>
            <a:gdLst/>
            <a:ahLst/>
            <a:cxnLst/>
            <a:rect l="l" t="t" r="r" b="b"/>
            <a:pathLst>
              <a:path w="372597" h="11835459">
                <a:moveTo>
                  <a:pt x="0" y="0"/>
                </a:moveTo>
                <a:lnTo>
                  <a:pt x="372597" y="0"/>
                </a:lnTo>
                <a:lnTo>
                  <a:pt x="372597" y="11835459"/>
                </a:lnTo>
                <a:lnTo>
                  <a:pt x="0" y="118354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94121"/>
            </a:stretch>
          </a:blipFill>
        </p:spPr>
      </p:sp>
      <p:grpSp>
        <p:nvGrpSpPr>
          <p:cNvPr id="31" name="Group 31"/>
          <p:cNvGrpSpPr/>
          <p:nvPr/>
        </p:nvGrpSpPr>
        <p:grpSpPr>
          <a:xfrm rot="-1827226">
            <a:off x="16574657" y="-2530661"/>
            <a:ext cx="609465" cy="13918346"/>
            <a:chOff x="0" y="0"/>
            <a:chExt cx="180559" cy="412342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80559" cy="4123427"/>
            </a:xfrm>
            <a:custGeom>
              <a:avLst/>
              <a:gdLst/>
              <a:ahLst/>
              <a:cxnLst/>
              <a:rect l="l" t="t" r="r" b="b"/>
              <a:pathLst>
                <a:path w="180559" h="4123427">
                  <a:moveTo>
                    <a:pt x="0" y="0"/>
                  </a:moveTo>
                  <a:lnTo>
                    <a:pt x="180559" y="0"/>
                  </a:lnTo>
                  <a:lnTo>
                    <a:pt x="180559" y="4123427"/>
                  </a:lnTo>
                  <a:lnTo>
                    <a:pt x="0" y="4123427"/>
                  </a:ln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80559" cy="4161526"/>
            </a:xfrm>
            <a:prstGeom prst="rect">
              <a:avLst/>
            </a:prstGeom>
          </p:spPr>
          <p:txBody>
            <a:bodyPr lIns="45161" tIns="45161" rIns="45161" bIns="45161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 rot="10739779">
            <a:off x="12431024" y="2101276"/>
            <a:ext cx="7824306" cy="7814526"/>
          </a:xfrm>
          <a:custGeom>
            <a:avLst/>
            <a:gdLst/>
            <a:ahLst/>
            <a:cxnLst/>
            <a:rect l="l" t="t" r="r" b="b"/>
            <a:pathLst>
              <a:path w="7824306" h="7814526">
                <a:moveTo>
                  <a:pt x="0" y="0"/>
                </a:moveTo>
                <a:lnTo>
                  <a:pt x="7824306" y="0"/>
                </a:lnTo>
                <a:lnTo>
                  <a:pt x="7824306" y="7814526"/>
                </a:lnTo>
                <a:lnTo>
                  <a:pt x="0" y="78145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12795304" y="2460666"/>
            <a:ext cx="7095745" cy="7095745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9617" tIns="59617" rIns="59617" bIns="5961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3013349" y="2678711"/>
            <a:ext cx="6659656" cy="6659656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 flipH="1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r="-50000"/>
              </a:stretch>
            </a:blipFill>
            <a:ln w="200025" cap="sq">
              <a:gradFill>
                <a:gsLst>
                  <a:gs pos="0">
                    <a:srgbClr val="FFC003">
                      <a:alpha val="100000"/>
                    </a:srgbClr>
                  </a:gs>
                  <a:gs pos="100000">
                    <a:srgbClr val="FFF06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</p:grpSp>
      <p:sp>
        <p:nvSpPr>
          <p:cNvPr id="40" name="Freeform 40"/>
          <p:cNvSpPr/>
          <p:nvPr/>
        </p:nvSpPr>
        <p:spPr>
          <a:xfrm rot="-5400000">
            <a:off x="11066065" y="399925"/>
            <a:ext cx="475247" cy="1391637"/>
          </a:xfrm>
          <a:custGeom>
            <a:avLst/>
            <a:gdLst/>
            <a:ahLst/>
            <a:cxnLst/>
            <a:rect l="l" t="t" r="r" b="b"/>
            <a:pathLst>
              <a:path w="475247" h="1391637">
                <a:moveTo>
                  <a:pt x="0" y="0"/>
                </a:moveTo>
                <a:lnTo>
                  <a:pt x="475246" y="0"/>
                </a:lnTo>
                <a:lnTo>
                  <a:pt x="475246" y="1391636"/>
                </a:lnTo>
                <a:lnTo>
                  <a:pt x="0" y="13916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51462"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1028700" y="924293"/>
            <a:ext cx="8953747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uk-UA" sz="3200" dirty="0" smtClean="0">
                <a:solidFill>
                  <a:srgbClr val="A41455"/>
                </a:solidFill>
                <a:latin typeface="League Gothic"/>
                <a:ea typeface="League Gothic"/>
                <a:cs typeface="League Gothic"/>
                <a:sym typeface="League Gothic"/>
              </a:rPr>
              <a:t>ПО ЗАВЕРШЕННЮ КУРСУ ВИ ЗМОЖЕТЕ ДОСЯГНУТИ ТАКИХ РЕЗУЛЬТАТІВ НАВЧАННЯ</a:t>
            </a:r>
            <a:endParaRPr lang="en-US" sz="3200" dirty="0">
              <a:solidFill>
                <a:srgbClr val="A41455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028700" y="2679217"/>
            <a:ext cx="9538073" cy="359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 smtClean="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.</a:t>
            </a:r>
            <a:endParaRPr lang="en-US" sz="2099" dirty="0">
              <a:solidFill>
                <a:srgbClr val="000000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240609" y="3997093"/>
            <a:ext cx="5016071" cy="1138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uk-UA" dirty="0">
                <a:solidFill>
                  <a:schemeClr val="bg1"/>
                </a:solidFill>
              </a:rPr>
              <a:t>Здатність орієнтуватися в інформаційному просторі, використовувати відкриті ресурси, інформаційно-комунікаційні та цифрові технології, оперувати ними в професійній діяльності</a:t>
            </a:r>
            <a:endParaRPr lang="en-US" dirty="0">
              <a:solidFill>
                <a:schemeClr val="bg1"/>
              </a:solidFill>
              <a:latin typeface="League Gothic" panose="020B0604020202020204" charset="0"/>
              <a:ea typeface="Prompt"/>
              <a:cs typeface="Prompt"/>
              <a:sym typeface="Prompt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265562" y="6251552"/>
            <a:ext cx="9916679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uk-UA" b="1" dirty="0">
                <a:solidFill>
                  <a:schemeClr val="accent2"/>
                </a:solidFill>
              </a:rPr>
              <a:t>Здатність до організації освітнього процесу в початковій школі з урахуванням вікових та індивідуальних особливостей молодших школярів, розвитку в них критичного мислення та формування ціннісних орієнтацій</a:t>
            </a:r>
            <a:endParaRPr lang="en-US" b="1" dirty="0">
              <a:solidFill>
                <a:schemeClr val="accent2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816810" y="3788627"/>
            <a:ext cx="5016071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uk-UA" dirty="0">
                <a:solidFill>
                  <a:schemeClr val="bg1"/>
                </a:solidFill>
              </a:rPr>
              <a:t>здатність до </a:t>
            </a:r>
            <a:r>
              <a:rPr lang="uk-UA" dirty="0" err="1">
                <a:solidFill>
                  <a:schemeClr val="bg1"/>
                </a:solidFill>
              </a:rPr>
              <a:t>проєктування</a:t>
            </a:r>
            <a:r>
              <a:rPr lang="uk-UA" dirty="0">
                <a:solidFill>
                  <a:schemeClr val="bg1"/>
                </a:solidFill>
              </a:rPr>
              <a:t> освітнього процесу у початковій школі з використанням сучасних цифрових технологій у відповідності до специфічних закономірностей та особливостей розвитку дітей молодшого шкільного віку</a:t>
            </a:r>
            <a:r>
              <a:rPr lang="en-US" dirty="0" smtClean="0">
                <a:solidFill>
                  <a:schemeClr val="bg1"/>
                </a:solidFill>
                <a:latin typeface="Prompt"/>
                <a:ea typeface="Prompt"/>
                <a:cs typeface="Prompt"/>
                <a:sym typeface="Prompt"/>
              </a:rPr>
              <a:t>.</a:t>
            </a:r>
            <a:endParaRPr lang="en-US" dirty="0">
              <a:solidFill>
                <a:schemeClr val="bg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50" name="TextBox 43"/>
          <p:cNvSpPr txBox="1"/>
          <p:nvPr/>
        </p:nvSpPr>
        <p:spPr>
          <a:xfrm>
            <a:off x="1207830" y="8960703"/>
            <a:ext cx="1051888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uk-UA" dirty="0">
                <a:solidFill>
                  <a:schemeClr val="bg1"/>
                </a:solidFill>
              </a:rPr>
              <a:t>Здатність до моделювання змісту відповідно до очікуваних результатів навчання, добору оптимальних форм, методів,  технологій та засобів формування ключових і предметних </a:t>
            </a:r>
            <a:r>
              <a:rPr lang="uk-UA" dirty="0" err="1">
                <a:solidFill>
                  <a:schemeClr val="bg1"/>
                </a:solidFill>
              </a:rPr>
              <a:t>компетентностей</a:t>
            </a:r>
            <a:r>
              <a:rPr lang="uk-UA" dirty="0">
                <a:solidFill>
                  <a:schemeClr val="bg1"/>
                </a:solidFill>
              </a:rPr>
              <a:t> молодших школярів у процесі вивчення освітніх галузей Державного стандарту початкової освіти</a:t>
            </a:r>
            <a:endParaRPr lang="en-US" dirty="0">
              <a:solidFill>
                <a:schemeClr val="bg1"/>
              </a:solidFill>
              <a:latin typeface="League Gothic" panose="020B0604020202020204" charset="0"/>
              <a:ea typeface="Prompt"/>
              <a:cs typeface="Prompt"/>
              <a:sym typeface="Prompt"/>
            </a:endParaRPr>
          </a:p>
        </p:txBody>
      </p:sp>
      <p:grpSp>
        <p:nvGrpSpPr>
          <p:cNvPr id="51" name="Group 6"/>
          <p:cNvGrpSpPr/>
          <p:nvPr/>
        </p:nvGrpSpPr>
        <p:grpSpPr>
          <a:xfrm>
            <a:off x="1062182" y="5439865"/>
            <a:ext cx="10953482" cy="1913435"/>
            <a:chOff x="0" y="0"/>
            <a:chExt cx="2884868" cy="503950"/>
          </a:xfrm>
        </p:grpSpPr>
        <p:sp>
          <p:nvSpPr>
            <p:cNvPr id="52" name="Freeform 7"/>
            <p:cNvSpPr/>
            <p:nvPr/>
          </p:nvSpPr>
          <p:spPr>
            <a:xfrm>
              <a:off x="0" y="0"/>
              <a:ext cx="2884868" cy="503950"/>
            </a:xfrm>
            <a:custGeom>
              <a:avLst/>
              <a:gdLst/>
              <a:ahLst/>
              <a:cxnLst/>
              <a:rect l="l" t="t" r="r" b="b"/>
              <a:pathLst>
                <a:path w="2884868" h="503950">
                  <a:moveTo>
                    <a:pt x="19790" y="0"/>
                  </a:moveTo>
                  <a:lnTo>
                    <a:pt x="2865077" y="0"/>
                  </a:lnTo>
                  <a:cubicBezTo>
                    <a:pt x="2876007" y="0"/>
                    <a:pt x="2884868" y="8860"/>
                    <a:pt x="2884868" y="19790"/>
                  </a:cubicBezTo>
                  <a:lnTo>
                    <a:pt x="2884868" y="484160"/>
                  </a:lnTo>
                  <a:cubicBezTo>
                    <a:pt x="2884868" y="489408"/>
                    <a:pt x="2882783" y="494442"/>
                    <a:pt x="2879071" y="498154"/>
                  </a:cubicBezTo>
                  <a:cubicBezTo>
                    <a:pt x="2875360" y="501865"/>
                    <a:pt x="2870326" y="503950"/>
                    <a:pt x="2865077" y="503950"/>
                  </a:cubicBezTo>
                  <a:lnTo>
                    <a:pt x="19790" y="503950"/>
                  </a:lnTo>
                  <a:cubicBezTo>
                    <a:pt x="8860" y="503950"/>
                    <a:pt x="0" y="495089"/>
                    <a:pt x="0" y="484160"/>
                  </a:cubicBezTo>
                  <a:lnTo>
                    <a:pt x="0" y="19790"/>
                  </a:lnTo>
                  <a:cubicBezTo>
                    <a:pt x="0" y="14542"/>
                    <a:pt x="2085" y="9508"/>
                    <a:pt x="5796" y="5796"/>
                  </a:cubicBezTo>
                  <a:cubicBezTo>
                    <a:pt x="9508" y="2085"/>
                    <a:pt x="14542" y="0"/>
                    <a:pt x="197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3" name="TextBox 8"/>
            <p:cNvSpPr txBox="1"/>
            <p:nvPr/>
          </p:nvSpPr>
          <p:spPr>
            <a:xfrm>
              <a:off x="0" y="-38100"/>
              <a:ext cx="2884868" cy="542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5780" y="5600700"/>
            <a:ext cx="10595220" cy="750854"/>
            <a:chOff x="0" y="0"/>
            <a:chExt cx="2790511" cy="19775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90510" cy="197756"/>
            </a:xfrm>
            <a:custGeom>
              <a:avLst/>
              <a:gdLst/>
              <a:ahLst/>
              <a:cxnLst/>
              <a:rect l="l" t="t" r="r" b="b"/>
              <a:pathLst>
                <a:path w="2790510" h="197756">
                  <a:moveTo>
                    <a:pt x="11691" y="0"/>
                  </a:moveTo>
                  <a:lnTo>
                    <a:pt x="2778819" y="0"/>
                  </a:lnTo>
                  <a:cubicBezTo>
                    <a:pt x="2781920" y="0"/>
                    <a:pt x="2784894" y="1232"/>
                    <a:pt x="2787086" y="3424"/>
                  </a:cubicBezTo>
                  <a:cubicBezTo>
                    <a:pt x="2789279" y="5617"/>
                    <a:pt x="2790510" y="8590"/>
                    <a:pt x="2790510" y="11691"/>
                  </a:cubicBezTo>
                  <a:lnTo>
                    <a:pt x="2790510" y="186065"/>
                  </a:lnTo>
                  <a:cubicBezTo>
                    <a:pt x="2790510" y="192522"/>
                    <a:pt x="2785276" y="197756"/>
                    <a:pt x="2778819" y="197756"/>
                  </a:cubicBezTo>
                  <a:lnTo>
                    <a:pt x="11691" y="197756"/>
                  </a:lnTo>
                  <a:cubicBezTo>
                    <a:pt x="8590" y="197756"/>
                    <a:pt x="5617" y="196524"/>
                    <a:pt x="3424" y="194332"/>
                  </a:cubicBezTo>
                  <a:cubicBezTo>
                    <a:pt x="1232" y="192139"/>
                    <a:pt x="0" y="189165"/>
                    <a:pt x="0" y="186065"/>
                  </a:cubicBezTo>
                  <a:lnTo>
                    <a:pt x="0" y="11691"/>
                  </a:lnTo>
                  <a:cubicBezTo>
                    <a:pt x="0" y="5234"/>
                    <a:pt x="5234" y="0"/>
                    <a:pt x="1169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90511" cy="235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5" name="Group 15"/>
          <p:cNvGrpSpPr/>
          <p:nvPr/>
        </p:nvGrpSpPr>
        <p:grpSpPr>
          <a:xfrm>
            <a:off x="1247299" y="8050246"/>
            <a:ext cx="10595220" cy="750854"/>
            <a:chOff x="0" y="0"/>
            <a:chExt cx="2790511" cy="197756"/>
          </a:xfrm>
        </p:grpSpPr>
        <p:sp>
          <p:nvSpPr>
            <p:cNvPr id="56" name="Freeform 16"/>
            <p:cNvSpPr/>
            <p:nvPr/>
          </p:nvSpPr>
          <p:spPr>
            <a:xfrm>
              <a:off x="0" y="0"/>
              <a:ext cx="2790510" cy="197756"/>
            </a:xfrm>
            <a:custGeom>
              <a:avLst/>
              <a:gdLst/>
              <a:ahLst/>
              <a:cxnLst/>
              <a:rect l="l" t="t" r="r" b="b"/>
              <a:pathLst>
                <a:path w="2790510" h="197756">
                  <a:moveTo>
                    <a:pt x="11691" y="0"/>
                  </a:moveTo>
                  <a:lnTo>
                    <a:pt x="2778819" y="0"/>
                  </a:lnTo>
                  <a:cubicBezTo>
                    <a:pt x="2781920" y="0"/>
                    <a:pt x="2784894" y="1232"/>
                    <a:pt x="2787086" y="3424"/>
                  </a:cubicBezTo>
                  <a:cubicBezTo>
                    <a:pt x="2789279" y="5617"/>
                    <a:pt x="2790510" y="8590"/>
                    <a:pt x="2790510" y="11691"/>
                  </a:cubicBezTo>
                  <a:lnTo>
                    <a:pt x="2790510" y="186065"/>
                  </a:lnTo>
                  <a:cubicBezTo>
                    <a:pt x="2790510" y="192522"/>
                    <a:pt x="2785276" y="197756"/>
                    <a:pt x="2778819" y="197756"/>
                  </a:cubicBezTo>
                  <a:lnTo>
                    <a:pt x="11691" y="197756"/>
                  </a:lnTo>
                  <a:cubicBezTo>
                    <a:pt x="8590" y="197756"/>
                    <a:pt x="5617" y="196524"/>
                    <a:pt x="3424" y="194332"/>
                  </a:cubicBezTo>
                  <a:cubicBezTo>
                    <a:pt x="1232" y="192139"/>
                    <a:pt x="0" y="189165"/>
                    <a:pt x="0" y="186065"/>
                  </a:cubicBezTo>
                  <a:lnTo>
                    <a:pt x="0" y="11691"/>
                  </a:lnTo>
                  <a:cubicBezTo>
                    <a:pt x="0" y="5234"/>
                    <a:pt x="5234" y="0"/>
                    <a:pt x="1169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7" name="TextBox 17"/>
            <p:cNvSpPr txBox="1"/>
            <p:nvPr/>
          </p:nvSpPr>
          <p:spPr>
            <a:xfrm>
              <a:off x="0" y="-38100"/>
              <a:ext cx="2790511" cy="235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1" name="TextBox 43"/>
          <p:cNvSpPr txBox="1"/>
          <p:nvPr/>
        </p:nvSpPr>
        <p:spPr>
          <a:xfrm>
            <a:off x="1265558" y="6446103"/>
            <a:ext cx="1046116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uk-UA" dirty="0">
                <a:solidFill>
                  <a:schemeClr val="bg1"/>
                </a:solidFill>
              </a:rPr>
              <a:t>Здатність до організації освітнього процесу в початковій школі з урахуванням вікових та індивідуальних особливостей молодших школярів, розвитку в них критичного мислення та формування ціннісних орієнтацій</a:t>
            </a:r>
            <a:endParaRPr lang="en-US" dirty="0">
              <a:solidFill>
                <a:schemeClr val="bg1"/>
              </a:solidFill>
              <a:latin typeface="League Gothic" panose="020B0604020202020204" charset="0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826526" y="1457234"/>
            <a:ext cx="6329308" cy="322014"/>
          </a:xfrm>
          <a:prstGeom prst="line">
            <a:avLst/>
          </a:prstGeom>
          <a:ln w="38100" cap="flat">
            <a:gradFill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oval" w="lg" len="lg"/>
          </a:ln>
        </p:spPr>
      </p:sp>
      <p:grpSp>
        <p:nvGrpSpPr>
          <p:cNvPr id="4" name="Group 4"/>
          <p:cNvGrpSpPr/>
          <p:nvPr/>
        </p:nvGrpSpPr>
        <p:grpSpPr>
          <a:xfrm>
            <a:off x="1295103" y="1127678"/>
            <a:ext cx="6739654" cy="716924"/>
            <a:chOff x="0" y="0"/>
            <a:chExt cx="2279844" cy="2425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79844" cy="242516"/>
            </a:xfrm>
            <a:custGeom>
              <a:avLst/>
              <a:gdLst/>
              <a:ahLst/>
              <a:cxnLst/>
              <a:rect l="l" t="t" r="r" b="b"/>
              <a:pathLst>
                <a:path w="2279844" h="242516">
                  <a:moveTo>
                    <a:pt x="24123" y="0"/>
                  </a:moveTo>
                  <a:lnTo>
                    <a:pt x="2255721" y="0"/>
                  </a:lnTo>
                  <a:cubicBezTo>
                    <a:pt x="2262119" y="0"/>
                    <a:pt x="2268255" y="2542"/>
                    <a:pt x="2272779" y="7065"/>
                  </a:cubicBezTo>
                  <a:cubicBezTo>
                    <a:pt x="2277303" y="11589"/>
                    <a:pt x="2279844" y="17725"/>
                    <a:pt x="2279844" y="24123"/>
                  </a:cubicBezTo>
                  <a:lnTo>
                    <a:pt x="2279844" y="218393"/>
                  </a:lnTo>
                  <a:cubicBezTo>
                    <a:pt x="2279844" y="231716"/>
                    <a:pt x="2269044" y="242516"/>
                    <a:pt x="2255721" y="242516"/>
                  </a:cubicBezTo>
                  <a:lnTo>
                    <a:pt x="24123" y="242516"/>
                  </a:lnTo>
                  <a:cubicBezTo>
                    <a:pt x="17725" y="242516"/>
                    <a:pt x="11589" y="239974"/>
                    <a:pt x="7065" y="235451"/>
                  </a:cubicBezTo>
                  <a:cubicBezTo>
                    <a:pt x="2542" y="230927"/>
                    <a:pt x="0" y="224791"/>
                    <a:pt x="0" y="218393"/>
                  </a:cubicBezTo>
                  <a:lnTo>
                    <a:pt x="0" y="24123"/>
                  </a:lnTo>
                  <a:cubicBezTo>
                    <a:pt x="0" y="17725"/>
                    <a:pt x="2542" y="11589"/>
                    <a:pt x="7065" y="7065"/>
                  </a:cubicBezTo>
                  <a:cubicBezTo>
                    <a:pt x="11589" y="2542"/>
                    <a:pt x="17725" y="0"/>
                    <a:pt x="241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279844" cy="280616"/>
            </a:xfrm>
            <a:prstGeom prst="rect">
              <a:avLst/>
            </a:prstGeom>
          </p:spPr>
          <p:txBody>
            <a:bodyPr lIns="45196" tIns="45196" rIns="45196" bIns="451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914879" cy="91487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5425" tIns="65425" rIns="65425" bIns="6542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135862" y="2049202"/>
            <a:ext cx="482064" cy="446480"/>
          </a:xfrm>
          <a:custGeom>
            <a:avLst/>
            <a:gdLst/>
            <a:ahLst/>
            <a:cxnLst/>
            <a:rect l="l" t="t" r="r" b="b"/>
            <a:pathLst>
              <a:path w="482064" h="446480">
                <a:moveTo>
                  <a:pt x="0" y="0"/>
                </a:moveTo>
                <a:lnTo>
                  <a:pt x="482063" y="0"/>
                </a:lnTo>
                <a:lnTo>
                  <a:pt x="482063" y="446479"/>
                </a:lnTo>
                <a:lnTo>
                  <a:pt x="0" y="446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135862" y="3004697"/>
            <a:ext cx="482064" cy="446480"/>
          </a:xfrm>
          <a:custGeom>
            <a:avLst/>
            <a:gdLst/>
            <a:ahLst/>
            <a:cxnLst/>
            <a:rect l="l" t="t" r="r" b="b"/>
            <a:pathLst>
              <a:path w="482064" h="446480">
                <a:moveTo>
                  <a:pt x="0" y="0"/>
                </a:moveTo>
                <a:lnTo>
                  <a:pt x="482063" y="0"/>
                </a:lnTo>
                <a:lnTo>
                  <a:pt x="482063" y="446480"/>
                </a:lnTo>
                <a:lnTo>
                  <a:pt x="0" y="446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35862" y="3960192"/>
            <a:ext cx="482064" cy="446480"/>
          </a:xfrm>
          <a:custGeom>
            <a:avLst/>
            <a:gdLst/>
            <a:ahLst/>
            <a:cxnLst/>
            <a:rect l="l" t="t" r="r" b="b"/>
            <a:pathLst>
              <a:path w="482064" h="446480">
                <a:moveTo>
                  <a:pt x="0" y="0"/>
                </a:moveTo>
                <a:lnTo>
                  <a:pt x="482063" y="0"/>
                </a:lnTo>
                <a:lnTo>
                  <a:pt x="482063" y="446480"/>
                </a:lnTo>
                <a:lnTo>
                  <a:pt x="0" y="446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flipV="1">
            <a:off x="10206266" y="5488919"/>
            <a:ext cx="6329308" cy="322014"/>
          </a:xfrm>
          <a:prstGeom prst="line">
            <a:avLst/>
          </a:prstGeom>
          <a:ln w="38100" cap="flat">
            <a:gradFill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oval" w="lg" len="lg"/>
          </a:ln>
        </p:spPr>
      </p:sp>
      <p:grpSp>
        <p:nvGrpSpPr>
          <p:cNvPr id="14" name="Group 14"/>
          <p:cNvGrpSpPr/>
          <p:nvPr/>
        </p:nvGrpSpPr>
        <p:grpSpPr>
          <a:xfrm>
            <a:off x="9674843" y="5159363"/>
            <a:ext cx="6739654" cy="716924"/>
            <a:chOff x="0" y="0"/>
            <a:chExt cx="2279844" cy="2425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79844" cy="242516"/>
            </a:xfrm>
            <a:custGeom>
              <a:avLst/>
              <a:gdLst/>
              <a:ahLst/>
              <a:cxnLst/>
              <a:rect l="l" t="t" r="r" b="b"/>
              <a:pathLst>
                <a:path w="2279844" h="242516">
                  <a:moveTo>
                    <a:pt x="24123" y="0"/>
                  </a:moveTo>
                  <a:lnTo>
                    <a:pt x="2255721" y="0"/>
                  </a:lnTo>
                  <a:cubicBezTo>
                    <a:pt x="2262119" y="0"/>
                    <a:pt x="2268255" y="2542"/>
                    <a:pt x="2272779" y="7065"/>
                  </a:cubicBezTo>
                  <a:cubicBezTo>
                    <a:pt x="2277303" y="11589"/>
                    <a:pt x="2279844" y="17725"/>
                    <a:pt x="2279844" y="24123"/>
                  </a:cubicBezTo>
                  <a:lnTo>
                    <a:pt x="2279844" y="218393"/>
                  </a:lnTo>
                  <a:cubicBezTo>
                    <a:pt x="2279844" y="231716"/>
                    <a:pt x="2269044" y="242516"/>
                    <a:pt x="2255721" y="242516"/>
                  </a:cubicBezTo>
                  <a:lnTo>
                    <a:pt x="24123" y="242516"/>
                  </a:lnTo>
                  <a:cubicBezTo>
                    <a:pt x="17725" y="242516"/>
                    <a:pt x="11589" y="239974"/>
                    <a:pt x="7065" y="235451"/>
                  </a:cubicBezTo>
                  <a:cubicBezTo>
                    <a:pt x="2542" y="230927"/>
                    <a:pt x="0" y="224791"/>
                    <a:pt x="0" y="218393"/>
                  </a:cubicBezTo>
                  <a:lnTo>
                    <a:pt x="0" y="24123"/>
                  </a:lnTo>
                  <a:cubicBezTo>
                    <a:pt x="0" y="17725"/>
                    <a:pt x="2542" y="11589"/>
                    <a:pt x="7065" y="7065"/>
                  </a:cubicBezTo>
                  <a:cubicBezTo>
                    <a:pt x="11589" y="2542"/>
                    <a:pt x="17725" y="0"/>
                    <a:pt x="241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279844" cy="280616"/>
            </a:xfrm>
            <a:prstGeom prst="rect">
              <a:avLst/>
            </a:prstGeom>
          </p:spPr>
          <p:txBody>
            <a:bodyPr lIns="45196" tIns="45196" rIns="45196" bIns="451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408440" y="5060386"/>
            <a:ext cx="914879" cy="91487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5425" tIns="65425" rIns="65425" bIns="6542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515602" y="6080888"/>
            <a:ext cx="482064" cy="446480"/>
          </a:xfrm>
          <a:custGeom>
            <a:avLst/>
            <a:gdLst/>
            <a:ahLst/>
            <a:cxnLst/>
            <a:rect l="l" t="t" r="r" b="b"/>
            <a:pathLst>
              <a:path w="482064" h="446480">
                <a:moveTo>
                  <a:pt x="0" y="0"/>
                </a:moveTo>
                <a:lnTo>
                  <a:pt x="482064" y="0"/>
                </a:lnTo>
                <a:lnTo>
                  <a:pt x="482064" y="446479"/>
                </a:lnTo>
                <a:lnTo>
                  <a:pt x="0" y="446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515602" y="7036383"/>
            <a:ext cx="482064" cy="446480"/>
          </a:xfrm>
          <a:custGeom>
            <a:avLst/>
            <a:gdLst/>
            <a:ahLst/>
            <a:cxnLst/>
            <a:rect l="l" t="t" r="r" b="b"/>
            <a:pathLst>
              <a:path w="482064" h="446480">
                <a:moveTo>
                  <a:pt x="0" y="0"/>
                </a:moveTo>
                <a:lnTo>
                  <a:pt x="482064" y="0"/>
                </a:lnTo>
                <a:lnTo>
                  <a:pt x="482064" y="446479"/>
                </a:lnTo>
                <a:lnTo>
                  <a:pt x="0" y="446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0800000">
            <a:off x="-2049568" y="6987978"/>
            <a:ext cx="5457419" cy="5457419"/>
          </a:xfrm>
          <a:custGeom>
            <a:avLst/>
            <a:gdLst/>
            <a:ahLst/>
            <a:cxnLst/>
            <a:rect l="l" t="t" r="r" b="b"/>
            <a:pathLst>
              <a:path w="5457419" h="5457419">
                <a:moveTo>
                  <a:pt x="0" y="0"/>
                </a:moveTo>
                <a:lnTo>
                  <a:pt x="5457419" y="0"/>
                </a:lnTo>
                <a:lnTo>
                  <a:pt x="5457419" y="5457419"/>
                </a:lnTo>
                <a:lnTo>
                  <a:pt x="0" y="54574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0800000">
            <a:off x="931579" y="5253310"/>
            <a:ext cx="8021767" cy="8011740"/>
          </a:xfrm>
          <a:custGeom>
            <a:avLst/>
            <a:gdLst/>
            <a:ahLst/>
            <a:cxnLst/>
            <a:rect l="l" t="t" r="r" b="b"/>
            <a:pathLst>
              <a:path w="8021767" h="8011740">
                <a:moveTo>
                  <a:pt x="0" y="0"/>
                </a:moveTo>
                <a:lnTo>
                  <a:pt x="8021767" y="0"/>
                </a:lnTo>
                <a:lnTo>
                  <a:pt x="8021767" y="8011740"/>
                </a:lnTo>
                <a:lnTo>
                  <a:pt x="0" y="8011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305053" y="5621770"/>
            <a:ext cx="7274820" cy="727482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590" tIns="25590" rIns="25590" bIns="2559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46920" y="5863638"/>
            <a:ext cx="6791084" cy="6791084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25634" r="-24365"/>
              </a:stretch>
            </a:blipFill>
            <a:ln w="200025" cap="sq">
              <a:gradFill>
                <a:gsLst>
                  <a:gs pos="0">
                    <a:srgbClr val="FFC003">
                      <a:alpha val="100000"/>
                    </a:srgbClr>
                  </a:gs>
                  <a:gs pos="100000">
                    <a:srgbClr val="FFF06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</p:grpSp>
      <p:sp>
        <p:nvSpPr>
          <p:cNvPr id="30" name="Freeform 30"/>
          <p:cNvSpPr/>
          <p:nvPr/>
        </p:nvSpPr>
        <p:spPr>
          <a:xfrm rot="-10800000">
            <a:off x="14880149" y="-2158397"/>
            <a:ext cx="5457419" cy="5457419"/>
          </a:xfrm>
          <a:custGeom>
            <a:avLst/>
            <a:gdLst/>
            <a:ahLst/>
            <a:cxnLst/>
            <a:rect l="l" t="t" r="r" b="b"/>
            <a:pathLst>
              <a:path w="5457419" h="5457419">
                <a:moveTo>
                  <a:pt x="0" y="0"/>
                </a:moveTo>
                <a:lnTo>
                  <a:pt x="5457419" y="0"/>
                </a:lnTo>
                <a:lnTo>
                  <a:pt x="5457419" y="5457419"/>
                </a:lnTo>
                <a:lnTo>
                  <a:pt x="0" y="54574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10800000">
            <a:off x="9334654" y="-2978050"/>
            <a:ext cx="8021767" cy="8011740"/>
          </a:xfrm>
          <a:custGeom>
            <a:avLst/>
            <a:gdLst/>
            <a:ahLst/>
            <a:cxnLst/>
            <a:rect l="l" t="t" r="r" b="b"/>
            <a:pathLst>
              <a:path w="8021767" h="8011740">
                <a:moveTo>
                  <a:pt x="0" y="0"/>
                </a:moveTo>
                <a:lnTo>
                  <a:pt x="8021767" y="0"/>
                </a:lnTo>
                <a:lnTo>
                  <a:pt x="8021767" y="8011740"/>
                </a:lnTo>
                <a:lnTo>
                  <a:pt x="0" y="8011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9708128" y="-2609590"/>
            <a:ext cx="7274820" cy="727482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590" tIns="25590" rIns="25590" bIns="2559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949995" y="-2367722"/>
            <a:ext cx="6791084" cy="6791084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25046" r="-25046"/>
              </a:stretch>
            </a:blipFill>
            <a:ln w="200025" cap="sq">
              <a:gradFill>
                <a:gsLst>
                  <a:gs pos="0">
                    <a:srgbClr val="FFC003">
                      <a:alpha val="100000"/>
                    </a:srgbClr>
                  </a:gs>
                  <a:gs pos="100000">
                    <a:srgbClr val="FFF06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</p:grpSp>
      <p:sp>
        <p:nvSpPr>
          <p:cNvPr id="37" name="TextBox 37"/>
          <p:cNvSpPr txBox="1"/>
          <p:nvPr/>
        </p:nvSpPr>
        <p:spPr>
          <a:xfrm>
            <a:off x="2135862" y="1323659"/>
            <a:ext cx="5589866" cy="386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uk-UA" sz="2804" b="1" dirty="0" smtClean="0">
                <a:solidFill>
                  <a:srgbClr val="FFCF03"/>
                </a:solidFill>
                <a:latin typeface="Prompt Bold"/>
                <a:ea typeface="Prompt Bold"/>
                <a:cs typeface="Prompt Bold"/>
                <a:sym typeface="Prompt Bold"/>
              </a:rPr>
              <a:t>ЛІТЕРАТУРА</a:t>
            </a:r>
            <a:endParaRPr lang="en-US" sz="2804" b="1" dirty="0">
              <a:solidFill>
                <a:srgbClr val="FFCF03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802596" y="2039677"/>
            <a:ext cx="646538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sz="1600" b="1" dirty="0" err="1">
                <a:cs typeface="Prompt Semi-Bold" panose="020B0604020202020204" charset="-34"/>
              </a:rPr>
              <a:t>Медіаграмотність</a:t>
            </a:r>
            <a:r>
              <a:rPr lang="uk-UA" sz="1600" b="1" dirty="0">
                <a:cs typeface="Prompt Semi-Bold" panose="020B0604020202020204" charset="-34"/>
              </a:rPr>
              <a:t> та критичне мислення в початковій школі: посібник для вчителя / Т. </a:t>
            </a:r>
            <a:r>
              <a:rPr lang="uk-UA" sz="1600" b="1" dirty="0" err="1">
                <a:cs typeface="Prompt Semi-Bold" panose="020B0604020202020204" charset="-34"/>
              </a:rPr>
              <a:t>Бакка</a:t>
            </a:r>
            <a:r>
              <a:rPr lang="uk-UA" sz="1600" b="1" dirty="0">
                <a:cs typeface="Prompt Semi-Bold" panose="020B0604020202020204" charset="-34"/>
              </a:rPr>
              <a:t> та ін.; за редакцією О. </a:t>
            </a:r>
            <a:r>
              <a:rPr lang="uk-UA" sz="1600" b="1" dirty="0" err="1">
                <a:cs typeface="Prompt Semi-Bold" panose="020B0604020202020204" charset="-34"/>
              </a:rPr>
              <a:t>Волошенюк</a:t>
            </a:r>
            <a:r>
              <a:rPr lang="uk-UA" sz="1600" b="1" dirty="0">
                <a:cs typeface="Prompt Semi-Bold" panose="020B0604020202020204" charset="-34"/>
              </a:rPr>
              <a:t> О., Г. </a:t>
            </a:r>
            <a:r>
              <a:rPr lang="uk-UA" sz="1600" b="1" dirty="0" err="1">
                <a:cs typeface="Prompt Semi-Bold" panose="020B0604020202020204" charset="-34"/>
              </a:rPr>
              <a:t>Дегтярьової</a:t>
            </a:r>
            <a:r>
              <a:rPr lang="uk-UA" sz="1600" b="1" dirty="0">
                <a:cs typeface="Prompt Semi-Bold" panose="020B0604020202020204" charset="-34"/>
              </a:rPr>
              <a:t>, В. Іванова.  Київ : ЦВП, АУП, 2017.  197 с.</a:t>
            </a:r>
            <a:endParaRPr lang="ru-RU" sz="1600" b="1" dirty="0">
              <a:cs typeface="Prompt Semi-Bold" panose="020B0604020202020204" charset="-34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2802597" y="2995172"/>
            <a:ext cx="5636596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uk-UA" b="1" dirty="0" err="1"/>
              <a:t>Пометун</a:t>
            </a:r>
            <a:r>
              <a:rPr lang="uk-UA" b="1" dirty="0"/>
              <a:t> О. І. Навчаємо мислити критично: посібник для вчителів. Дніпропетровськ : Ліра, 2016. 144 с</a:t>
            </a:r>
            <a:r>
              <a:rPr lang="uk-UA" sz="2400" dirty="0"/>
              <a:t>.</a:t>
            </a:r>
            <a:endParaRPr lang="ru-RU" sz="2400" dirty="0"/>
          </a:p>
        </p:txBody>
      </p:sp>
      <p:sp>
        <p:nvSpPr>
          <p:cNvPr id="40" name="TextBox 40"/>
          <p:cNvSpPr txBox="1"/>
          <p:nvPr/>
        </p:nvSpPr>
        <p:spPr>
          <a:xfrm>
            <a:off x="2802597" y="3950667"/>
            <a:ext cx="5636596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uk-UA" b="1" dirty="0" err="1"/>
              <a:t>Пометун</a:t>
            </a:r>
            <a:r>
              <a:rPr lang="uk-UA" b="1" dirty="0"/>
              <a:t> О. І. Урок, що розвиває критичне мислення. 70 методів в одній книзі: навчально-метод. посібник. Київ, 2020. 104 с.</a:t>
            </a:r>
            <a:endParaRPr lang="ru-RU" b="1" dirty="0"/>
          </a:p>
        </p:txBody>
      </p:sp>
      <p:sp>
        <p:nvSpPr>
          <p:cNvPr id="42" name="TextBox 42"/>
          <p:cNvSpPr txBox="1"/>
          <p:nvPr/>
        </p:nvSpPr>
        <p:spPr>
          <a:xfrm>
            <a:off x="10515602" y="5355345"/>
            <a:ext cx="5589866" cy="386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uk-UA" sz="2804" b="1" dirty="0" smtClean="0">
                <a:solidFill>
                  <a:srgbClr val="FFCF03"/>
                </a:solidFill>
                <a:latin typeface="Prompt Bold"/>
                <a:ea typeface="Prompt Bold"/>
                <a:cs typeface="Prompt Bold"/>
                <a:sym typeface="Prompt Bold"/>
              </a:rPr>
              <a:t>НОРМАТИВНІ ДОКУМЕНТИ</a:t>
            </a:r>
            <a:endParaRPr lang="en-US" sz="2804" b="1" dirty="0">
              <a:solidFill>
                <a:srgbClr val="FFCF03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1173461" y="8558986"/>
            <a:ext cx="5636596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uk-UA" sz="1600" b="1" dirty="0"/>
              <a:t>Критичне мислення для освітян. </a:t>
            </a:r>
            <a:r>
              <a:rPr lang="en-US" sz="1600" b="1" dirty="0">
                <a:latin typeface="League Gothic" panose="020B0604020202020204" charset="0"/>
              </a:rPr>
              <a:t>URL</a:t>
            </a:r>
            <a:r>
              <a:rPr lang="uk-UA" sz="1600" b="1" dirty="0"/>
              <a:t>: https://prometheus.org.ua/course/course-v1:CZ+CTFT101+2017_T3</a:t>
            </a:r>
            <a:endParaRPr lang="ru-RU" sz="1600" b="1" dirty="0"/>
          </a:p>
        </p:txBody>
      </p:sp>
      <p:sp>
        <p:nvSpPr>
          <p:cNvPr id="44" name="TextBox 44"/>
          <p:cNvSpPr txBox="1"/>
          <p:nvPr/>
        </p:nvSpPr>
        <p:spPr>
          <a:xfrm>
            <a:off x="11182338" y="7026858"/>
            <a:ext cx="5636596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50"/>
              </a:lnSpc>
            </a:pPr>
            <a:r>
              <a:rPr lang="uk-UA" sz="2400" b="1" dirty="0"/>
              <a:t>Концепція </a:t>
            </a:r>
            <a:r>
              <a:rPr lang="ru-RU" sz="2400" b="1" dirty="0" err="1"/>
              <a:t>Нової</a:t>
            </a:r>
            <a:r>
              <a:rPr lang="ru-RU" sz="2400" b="1" dirty="0"/>
              <a:t> </a:t>
            </a:r>
            <a:r>
              <a:rPr lang="ru-RU" sz="2400" b="1" dirty="0" err="1"/>
              <a:t>української</a:t>
            </a:r>
            <a:r>
              <a:rPr lang="ru-RU" sz="2400" b="1" dirty="0"/>
              <a:t> </a:t>
            </a:r>
            <a:r>
              <a:rPr lang="ru-RU" sz="2400" b="1" dirty="0" err="1"/>
              <a:t>школи</a:t>
            </a:r>
            <a:endParaRPr lang="en-US" sz="2336" b="1" dirty="0">
              <a:solidFill>
                <a:srgbClr val="000000"/>
              </a:solidFill>
              <a:latin typeface="League Gothic" panose="020B0604020202020204" charset="0"/>
              <a:ea typeface="Prompt Semi-Bold"/>
              <a:cs typeface="Prompt Semi-Bold"/>
              <a:sym typeface="Prompt Semi-Bold"/>
            </a:endParaRPr>
          </a:p>
        </p:txBody>
      </p:sp>
      <p:grpSp>
        <p:nvGrpSpPr>
          <p:cNvPr id="50" name="Group 14"/>
          <p:cNvGrpSpPr/>
          <p:nvPr/>
        </p:nvGrpSpPr>
        <p:grpSpPr>
          <a:xfrm>
            <a:off x="9860882" y="7771347"/>
            <a:ext cx="6739654" cy="716924"/>
            <a:chOff x="0" y="0"/>
            <a:chExt cx="2279844" cy="242516"/>
          </a:xfrm>
        </p:grpSpPr>
        <p:sp>
          <p:nvSpPr>
            <p:cNvPr id="51" name="Freeform 15"/>
            <p:cNvSpPr/>
            <p:nvPr/>
          </p:nvSpPr>
          <p:spPr>
            <a:xfrm>
              <a:off x="0" y="0"/>
              <a:ext cx="2279844" cy="242516"/>
            </a:xfrm>
            <a:custGeom>
              <a:avLst/>
              <a:gdLst/>
              <a:ahLst/>
              <a:cxnLst/>
              <a:rect l="l" t="t" r="r" b="b"/>
              <a:pathLst>
                <a:path w="2279844" h="242516">
                  <a:moveTo>
                    <a:pt x="24123" y="0"/>
                  </a:moveTo>
                  <a:lnTo>
                    <a:pt x="2255721" y="0"/>
                  </a:lnTo>
                  <a:cubicBezTo>
                    <a:pt x="2262119" y="0"/>
                    <a:pt x="2268255" y="2542"/>
                    <a:pt x="2272779" y="7065"/>
                  </a:cubicBezTo>
                  <a:cubicBezTo>
                    <a:pt x="2277303" y="11589"/>
                    <a:pt x="2279844" y="17725"/>
                    <a:pt x="2279844" y="24123"/>
                  </a:cubicBezTo>
                  <a:lnTo>
                    <a:pt x="2279844" y="218393"/>
                  </a:lnTo>
                  <a:cubicBezTo>
                    <a:pt x="2279844" y="231716"/>
                    <a:pt x="2269044" y="242516"/>
                    <a:pt x="2255721" y="242516"/>
                  </a:cubicBezTo>
                  <a:lnTo>
                    <a:pt x="24123" y="242516"/>
                  </a:lnTo>
                  <a:cubicBezTo>
                    <a:pt x="17725" y="242516"/>
                    <a:pt x="11589" y="239974"/>
                    <a:pt x="7065" y="235451"/>
                  </a:cubicBezTo>
                  <a:cubicBezTo>
                    <a:pt x="2542" y="230927"/>
                    <a:pt x="0" y="224791"/>
                    <a:pt x="0" y="218393"/>
                  </a:cubicBezTo>
                  <a:lnTo>
                    <a:pt x="0" y="24123"/>
                  </a:lnTo>
                  <a:cubicBezTo>
                    <a:pt x="0" y="17725"/>
                    <a:pt x="2542" y="11589"/>
                    <a:pt x="7065" y="7065"/>
                  </a:cubicBezTo>
                  <a:cubicBezTo>
                    <a:pt x="11589" y="2542"/>
                    <a:pt x="17725" y="0"/>
                    <a:pt x="241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2" name="TextBox 16"/>
            <p:cNvSpPr txBox="1"/>
            <p:nvPr/>
          </p:nvSpPr>
          <p:spPr>
            <a:xfrm>
              <a:off x="0" y="-38100"/>
              <a:ext cx="2279844" cy="280616"/>
            </a:xfrm>
            <a:prstGeom prst="rect">
              <a:avLst/>
            </a:prstGeom>
          </p:spPr>
          <p:txBody>
            <a:bodyPr lIns="45196" tIns="45196" rIns="45196" bIns="4519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17"/>
          <p:cNvGrpSpPr/>
          <p:nvPr/>
        </p:nvGrpSpPr>
        <p:grpSpPr>
          <a:xfrm>
            <a:off x="9591920" y="7643280"/>
            <a:ext cx="914879" cy="914879"/>
            <a:chOff x="0" y="0"/>
            <a:chExt cx="812800" cy="812800"/>
          </a:xfrm>
        </p:grpSpPr>
        <p:sp>
          <p:nvSpPr>
            <p:cNvPr id="4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5425" tIns="65425" rIns="65425" bIns="6542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3" name="TextBox 42"/>
          <p:cNvSpPr txBox="1"/>
          <p:nvPr/>
        </p:nvSpPr>
        <p:spPr>
          <a:xfrm>
            <a:off x="10684329" y="7951483"/>
            <a:ext cx="5589866" cy="386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</a:pPr>
            <a:r>
              <a:rPr lang="uk-UA" sz="2804" b="1" dirty="0" smtClean="0">
                <a:solidFill>
                  <a:srgbClr val="FFCF03"/>
                </a:solidFill>
                <a:latin typeface="Prompt Bold"/>
                <a:ea typeface="Prompt Bold"/>
                <a:cs typeface="Prompt Bold"/>
                <a:sym typeface="Prompt Bold"/>
              </a:rPr>
              <a:t>ІНФОРМАЦІЙНІ РЕСУРСИ</a:t>
            </a:r>
            <a:endParaRPr lang="en-US" sz="2804" b="1" dirty="0">
              <a:solidFill>
                <a:srgbClr val="FFCF03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54" name="Freeform 20"/>
          <p:cNvSpPr/>
          <p:nvPr/>
        </p:nvSpPr>
        <p:spPr>
          <a:xfrm>
            <a:off x="10443297" y="8664124"/>
            <a:ext cx="482064" cy="446480"/>
          </a:xfrm>
          <a:custGeom>
            <a:avLst/>
            <a:gdLst/>
            <a:ahLst/>
            <a:cxnLst/>
            <a:rect l="l" t="t" r="r" b="b"/>
            <a:pathLst>
              <a:path w="482064" h="446480">
                <a:moveTo>
                  <a:pt x="0" y="0"/>
                </a:moveTo>
                <a:lnTo>
                  <a:pt x="482064" y="0"/>
                </a:lnTo>
                <a:lnTo>
                  <a:pt x="482064" y="446479"/>
                </a:lnTo>
                <a:lnTo>
                  <a:pt x="0" y="446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20"/>
          <p:cNvSpPr/>
          <p:nvPr/>
        </p:nvSpPr>
        <p:spPr>
          <a:xfrm>
            <a:off x="10421029" y="9448892"/>
            <a:ext cx="482064" cy="446480"/>
          </a:xfrm>
          <a:custGeom>
            <a:avLst/>
            <a:gdLst/>
            <a:ahLst/>
            <a:cxnLst/>
            <a:rect l="l" t="t" r="r" b="b"/>
            <a:pathLst>
              <a:path w="482064" h="446480">
                <a:moveTo>
                  <a:pt x="0" y="0"/>
                </a:moveTo>
                <a:lnTo>
                  <a:pt x="482064" y="0"/>
                </a:lnTo>
                <a:lnTo>
                  <a:pt x="482064" y="446479"/>
                </a:lnTo>
                <a:lnTo>
                  <a:pt x="0" y="446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6" name="TextBox 43"/>
          <p:cNvSpPr txBox="1"/>
          <p:nvPr/>
        </p:nvSpPr>
        <p:spPr>
          <a:xfrm>
            <a:off x="11090834" y="6164132"/>
            <a:ext cx="5636596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50"/>
              </a:lnSpc>
            </a:pPr>
            <a:r>
              <a:rPr lang="uk-UA" sz="2400" b="1" dirty="0"/>
              <a:t>Державний стандарт початкової освіти</a:t>
            </a:r>
            <a:endParaRPr lang="en-US" sz="2336" b="1" dirty="0">
              <a:solidFill>
                <a:srgbClr val="000000"/>
              </a:solidFill>
              <a:latin typeface="League Gothic" panose="020B0604020202020204" charset="0"/>
              <a:ea typeface="Prompt Semi-Bold"/>
              <a:cs typeface="Prompt Semi-Bold"/>
              <a:sym typeface="Prompt Semi-Bold"/>
            </a:endParaRPr>
          </a:p>
        </p:txBody>
      </p:sp>
      <p:sp>
        <p:nvSpPr>
          <p:cNvPr id="57" name="TextBox 43"/>
          <p:cNvSpPr txBox="1"/>
          <p:nvPr/>
        </p:nvSpPr>
        <p:spPr>
          <a:xfrm>
            <a:off x="11182338" y="9377122"/>
            <a:ext cx="5636596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uk-UA" sz="1400" b="1" dirty="0"/>
              <a:t>Освітня платформа «Критичне мислення». URL: https://www.criticalthinking.expert/shop/nabirkartok-</a:t>
            </a:r>
            <a:r>
              <a:rPr lang="en-US" sz="1400" b="1" dirty="0"/>
              <a:t>yak</a:t>
            </a:r>
            <a:r>
              <a:rPr lang="ru-RU" sz="1400" b="1" dirty="0"/>
              <a:t>-</a:t>
            </a:r>
            <a:r>
              <a:rPr lang="en-US" sz="1400" b="1" dirty="0" err="1"/>
              <a:t>rozvynuty</a:t>
            </a:r>
            <a:r>
              <a:rPr lang="ru-RU" sz="1400" b="1" dirty="0"/>
              <a:t>-</a:t>
            </a:r>
            <a:r>
              <a:rPr lang="en-US" sz="1400" b="1" dirty="0" err="1"/>
              <a:t>krytychne</a:t>
            </a:r>
            <a:r>
              <a:rPr lang="ru-RU" sz="1400" b="1" dirty="0"/>
              <a:t>-</a:t>
            </a:r>
            <a:r>
              <a:rPr lang="en-US" sz="1400" b="1" dirty="0" err="1"/>
              <a:t>myslennya</a:t>
            </a:r>
            <a:r>
              <a:rPr lang="ru-RU" sz="1400" b="1" dirty="0"/>
              <a:t>-</a:t>
            </a:r>
            <a:r>
              <a:rPr lang="en-US" sz="1400" b="1" dirty="0" err="1"/>
              <a:t>zadopomogoyu</a:t>
            </a:r>
            <a:r>
              <a:rPr lang="ru-RU" sz="1400" b="1" dirty="0"/>
              <a:t>-</a:t>
            </a:r>
            <a:r>
              <a:rPr lang="en-US" sz="1400" b="1" dirty="0" err="1"/>
              <a:t>spetsialnyh</a:t>
            </a:r>
            <a:r>
              <a:rPr lang="ru-RU" sz="1400" b="1" dirty="0"/>
              <a:t>-</a:t>
            </a:r>
            <a:r>
              <a:rPr lang="en-US" sz="1400" b="1" dirty="0" err="1"/>
              <a:t>metodiv</a:t>
            </a:r>
            <a:r>
              <a:rPr lang="ru-RU" sz="1400" b="1" dirty="0"/>
              <a:t>/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145885">
            <a:off x="10707388" y="449733"/>
            <a:ext cx="5110771" cy="5148212"/>
          </a:xfrm>
          <a:custGeom>
            <a:avLst/>
            <a:gdLst/>
            <a:ahLst/>
            <a:cxnLst/>
            <a:rect l="l" t="t" r="r" b="b"/>
            <a:pathLst>
              <a:path w="5110771" h="5148212">
                <a:moveTo>
                  <a:pt x="0" y="0"/>
                </a:moveTo>
                <a:lnTo>
                  <a:pt x="5110771" y="0"/>
                </a:lnTo>
                <a:lnTo>
                  <a:pt x="5110771" y="5148213"/>
                </a:lnTo>
                <a:lnTo>
                  <a:pt x="0" y="51482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513849">
            <a:off x="12869100" y="-1675452"/>
            <a:ext cx="1504636" cy="15612150"/>
            <a:chOff x="0" y="0"/>
            <a:chExt cx="396283" cy="41118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6283" cy="4111842"/>
            </a:xfrm>
            <a:custGeom>
              <a:avLst/>
              <a:gdLst/>
              <a:ahLst/>
              <a:cxnLst/>
              <a:rect l="l" t="t" r="r" b="b"/>
              <a:pathLst>
                <a:path w="396283" h="4111842">
                  <a:moveTo>
                    <a:pt x="0" y="0"/>
                  </a:moveTo>
                  <a:lnTo>
                    <a:pt x="396283" y="0"/>
                  </a:lnTo>
                  <a:lnTo>
                    <a:pt x="396283" y="4111842"/>
                  </a:lnTo>
                  <a:lnTo>
                    <a:pt x="0" y="4111842"/>
                  </a:ln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96283" cy="4149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8282083">
            <a:off x="6526296" y="4456030"/>
            <a:ext cx="259080" cy="8229600"/>
          </a:xfrm>
          <a:custGeom>
            <a:avLst/>
            <a:gdLst/>
            <a:ahLst/>
            <a:cxnLst/>
            <a:rect l="l" t="t" r="r" b="b"/>
            <a:pathLst>
              <a:path w="259080" h="8229600">
                <a:moveTo>
                  <a:pt x="0" y="0"/>
                </a:moveTo>
                <a:lnTo>
                  <a:pt x="259080" y="0"/>
                </a:lnTo>
                <a:lnTo>
                  <a:pt x="2590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94121"/>
            </a:stretch>
          </a:blipFill>
        </p:spPr>
      </p:sp>
      <p:sp>
        <p:nvSpPr>
          <p:cNvPr id="8" name="Freeform 8"/>
          <p:cNvSpPr/>
          <p:nvPr/>
        </p:nvSpPr>
        <p:spPr>
          <a:xfrm rot="-8282083" flipH="1">
            <a:off x="17269455" y="-3151502"/>
            <a:ext cx="259080" cy="8229600"/>
          </a:xfrm>
          <a:custGeom>
            <a:avLst/>
            <a:gdLst/>
            <a:ahLst/>
            <a:cxnLst/>
            <a:rect l="l" t="t" r="r" b="b"/>
            <a:pathLst>
              <a:path w="259080" h="8229600">
                <a:moveTo>
                  <a:pt x="259080" y="0"/>
                </a:moveTo>
                <a:lnTo>
                  <a:pt x="0" y="0"/>
                </a:lnTo>
                <a:lnTo>
                  <a:pt x="0" y="8229600"/>
                </a:lnTo>
                <a:lnTo>
                  <a:pt x="259080" y="8229600"/>
                </a:lnTo>
                <a:lnTo>
                  <a:pt x="259080" y="0"/>
                </a:lnTo>
                <a:close/>
              </a:path>
            </a:pathLst>
          </a:custGeom>
          <a:blipFill>
            <a:blip r:embed="rId5"/>
            <a:stretch>
              <a:fillRect l="-2194121"/>
            </a:stretch>
          </a:blipFill>
        </p:spPr>
      </p:sp>
      <p:sp>
        <p:nvSpPr>
          <p:cNvPr id="9" name="Freeform 9"/>
          <p:cNvSpPr/>
          <p:nvPr/>
        </p:nvSpPr>
        <p:spPr>
          <a:xfrm rot="-8282083" flipH="1">
            <a:off x="9524330" y="5452512"/>
            <a:ext cx="259080" cy="8229600"/>
          </a:xfrm>
          <a:custGeom>
            <a:avLst/>
            <a:gdLst/>
            <a:ahLst/>
            <a:cxnLst/>
            <a:rect l="l" t="t" r="r" b="b"/>
            <a:pathLst>
              <a:path w="259080" h="8229600">
                <a:moveTo>
                  <a:pt x="259080" y="0"/>
                </a:moveTo>
                <a:lnTo>
                  <a:pt x="0" y="0"/>
                </a:lnTo>
                <a:lnTo>
                  <a:pt x="0" y="8229600"/>
                </a:lnTo>
                <a:lnTo>
                  <a:pt x="259080" y="8229600"/>
                </a:lnTo>
                <a:lnTo>
                  <a:pt x="259080" y="0"/>
                </a:lnTo>
                <a:close/>
              </a:path>
            </a:pathLst>
          </a:custGeom>
          <a:blipFill>
            <a:blip r:embed="rId5"/>
            <a:stretch>
              <a:fillRect l="-2194121"/>
            </a:stretch>
          </a:blipFill>
        </p:spPr>
      </p:sp>
      <p:grpSp>
        <p:nvGrpSpPr>
          <p:cNvPr id="10" name="Group 10"/>
          <p:cNvGrpSpPr/>
          <p:nvPr/>
        </p:nvGrpSpPr>
        <p:grpSpPr>
          <a:xfrm rot="2533444">
            <a:off x="7422883" y="3058248"/>
            <a:ext cx="1498801" cy="10205594"/>
            <a:chOff x="0" y="0"/>
            <a:chExt cx="394746" cy="26878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4746" cy="2687893"/>
            </a:xfrm>
            <a:custGeom>
              <a:avLst/>
              <a:gdLst/>
              <a:ahLst/>
              <a:cxnLst/>
              <a:rect l="l" t="t" r="r" b="b"/>
              <a:pathLst>
                <a:path w="394746" h="2687893">
                  <a:moveTo>
                    <a:pt x="0" y="0"/>
                  </a:moveTo>
                  <a:lnTo>
                    <a:pt x="394746" y="0"/>
                  </a:lnTo>
                  <a:lnTo>
                    <a:pt x="394746" y="2687893"/>
                  </a:lnTo>
                  <a:lnTo>
                    <a:pt x="0" y="2687893"/>
                  </a:ln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94746" cy="272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2513849">
            <a:off x="14258557" y="960529"/>
            <a:ext cx="6402264" cy="13623360"/>
            <a:chOff x="0" y="0"/>
            <a:chExt cx="1686193" cy="35880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86193" cy="3588045"/>
            </a:xfrm>
            <a:custGeom>
              <a:avLst/>
              <a:gdLst/>
              <a:ahLst/>
              <a:cxnLst/>
              <a:rect l="l" t="t" r="r" b="b"/>
              <a:pathLst>
                <a:path w="1686193" h="3588045">
                  <a:moveTo>
                    <a:pt x="0" y="0"/>
                  </a:moveTo>
                  <a:lnTo>
                    <a:pt x="1686193" y="0"/>
                  </a:lnTo>
                  <a:lnTo>
                    <a:pt x="1686193" y="3588045"/>
                  </a:lnTo>
                  <a:lnTo>
                    <a:pt x="0" y="3588045"/>
                  </a:ln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86193" cy="3626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5145885">
            <a:off x="11363986" y="5979911"/>
            <a:ext cx="5110771" cy="5148212"/>
          </a:xfrm>
          <a:custGeom>
            <a:avLst/>
            <a:gdLst/>
            <a:ahLst/>
            <a:cxnLst/>
            <a:rect l="l" t="t" r="r" b="b"/>
            <a:pathLst>
              <a:path w="5110771" h="5148212">
                <a:moveTo>
                  <a:pt x="0" y="0"/>
                </a:moveTo>
                <a:lnTo>
                  <a:pt x="5110771" y="0"/>
                </a:lnTo>
                <a:lnTo>
                  <a:pt x="5110771" y="5148212"/>
                </a:lnTo>
                <a:lnTo>
                  <a:pt x="0" y="5148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704850"/>
            <a:ext cx="8625170" cy="287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76"/>
              </a:lnSpc>
            </a:pPr>
            <a:r>
              <a:rPr lang="en-US" sz="16768">
                <a:solidFill>
                  <a:srgbClr val="A41455"/>
                </a:solidFill>
                <a:latin typeface="League Gothic"/>
                <a:ea typeface="League Gothic"/>
                <a:cs typeface="League Gothic"/>
                <a:sym typeface="League Gothic"/>
              </a:rPr>
              <a:t>THANK YOU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91350" y="3397485"/>
            <a:ext cx="6545651" cy="157354"/>
            <a:chOff x="0" y="0"/>
            <a:chExt cx="16905559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905559" cy="406400"/>
            </a:xfrm>
            <a:custGeom>
              <a:avLst/>
              <a:gdLst/>
              <a:ahLst/>
              <a:cxnLst/>
              <a:rect l="l" t="t" r="r" b="b"/>
              <a:pathLst>
                <a:path w="16905559" h="406400">
                  <a:moveTo>
                    <a:pt x="16702359" y="0"/>
                  </a:moveTo>
                  <a:cubicBezTo>
                    <a:pt x="16814583" y="0"/>
                    <a:pt x="16905559" y="90976"/>
                    <a:pt x="16905559" y="203200"/>
                  </a:cubicBezTo>
                  <a:cubicBezTo>
                    <a:pt x="16905559" y="315424"/>
                    <a:pt x="16814583" y="406400"/>
                    <a:pt x="1670235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690555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H="1">
            <a:off x="5841190" y="6157941"/>
            <a:ext cx="2546475" cy="3066716"/>
          </a:xfrm>
          <a:prstGeom prst="line">
            <a:avLst/>
          </a:prstGeom>
          <a:ln w="38100" cap="flat">
            <a:gradFill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  <a:prstDash val="solid"/>
            <a:headEnd type="oval" w="lg" len="lg"/>
            <a:tailEnd type="oval" w="lg" len="lg"/>
          </a:ln>
        </p:spPr>
      </p:sp>
      <p:grpSp>
        <p:nvGrpSpPr>
          <p:cNvPr id="22" name="Group 22"/>
          <p:cNvGrpSpPr/>
          <p:nvPr/>
        </p:nvGrpSpPr>
        <p:grpSpPr>
          <a:xfrm rot="2538133">
            <a:off x="9068388" y="4702947"/>
            <a:ext cx="619621" cy="7290977"/>
            <a:chOff x="0" y="0"/>
            <a:chExt cx="163192" cy="19202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3192" cy="1920257"/>
            </a:xfrm>
            <a:custGeom>
              <a:avLst/>
              <a:gdLst/>
              <a:ahLst/>
              <a:cxnLst/>
              <a:rect l="l" t="t" r="r" b="b"/>
              <a:pathLst>
                <a:path w="163192" h="1920257">
                  <a:moveTo>
                    <a:pt x="0" y="0"/>
                  </a:moveTo>
                  <a:lnTo>
                    <a:pt x="163192" y="0"/>
                  </a:lnTo>
                  <a:lnTo>
                    <a:pt x="163192" y="1920257"/>
                  </a:lnTo>
                  <a:lnTo>
                    <a:pt x="0" y="1920257"/>
                  </a:lnTo>
                  <a:close/>
                </a:path>
              </a:pathLst>
            </a:custGeom>
            <a:gradFill rotWithShape="1">
              <a:gsLst>
                <a:gs pos="0">
                  <a:srgbClr val="FFC003">
                    <a:alpha val="100000"/>
                  </a:srgbClr>
                </a:gs>
                <a:gs pos="100000">
                  <a:srgbClr val="FFF06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63192" cy="1958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-8282083">
            <a:off x="8456241" y="4439217"/>
            <a:ext cx="259080" cy="8229600"/>
          </a:xfrm>
          <a:custGeom>
            <a:avLst/>
            <a:gdLst/>
            <a:ahLst/>
            <a:cxnLst/>
            <a:rect l="l" t="t" r="r" b="b"/>
            <a:pathLst>
              <a:path w="259080" h="8229600">
                <a:moveTo>
                  <a:pt x="0" y="0"/>
                </a:moveTo>
                <a:lnTo>
                  <a:pt x="259080" y="0"/>
                </a:lnTo>
                <a:lnTo>
                  <a:pt x="2590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94121"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358764" y="6527811"/>
            <a:ext cx="2920770" cy="674734"/>
            <a:chOff x="0" y="0"/>
            <a:chExt cx="856040" cy="19775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56040" cy="197756"/>
            </a:xfrm>
            <a:custGeom>
              <a:avLst/>
              <a:gdLst/>
              <a:ahLst/>
              <a:cxnLst/>
              <a:rect l="l" t="t" r="r" b="b"/>
              <a:pathLst>
                <a:path w="856040" h="197756">
                  <a:moveTo>
                    <a:pt x="55664" y="0"/>
                  </a:moveTo>
                  <a:lnTo>
                    <a:pt x="800377" y="0"/>
                  </a:lnTo>
                  <a:cubicBezTo>
                    <a:pt x="831119" y="0"/>
                    <a:pt x="856040" y="24921"/>
                    <a:pt x="856040" y="55664"/>
                  </a:cubicBezTo>
                  <a:lnTo>
                    <a:pt x="856040" y="142092"/>
                  </a:lnTo>
                  <a:cubicBezTo>
                    <a:pt x="856040" y="172834"/>
                    <a:pt x="831119" y="197756"/>
                    <a:pt x="800377" y="197756"/>
                  </a:cubicBezTo>
                  <a:lnTo>
                    <a:pt x="55664" y="197756"/>
                  </a:lnTo>
                  <a:cubicBezTo>
                    <a:pt x="24921" y="197756"/>
                    <a:pt x="0" y="172834"/>
                    <a:pt x="0" y="142092"/>
                  </a:cubicBezTo>
                  <a:lnTo>
                    <a:pt x="0" y="55664"/>
                  </a:lnTo>
                  <a:cubicBezTo>
                    <a:pt x="0" y="24921"/>
                    <a:pt x="24921" y="0"/>
                    <a:pt x="556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56040" cy="235856"/>
            </a:xfrm>
            <a:prstGeom prst="rect">
              <a:avLst/>
            </a:prstGeom>
          </p:spPr>
          <p:txBody>
            <a:bodyPr lIns="45650" tIns="45650" rIns="45650" bIns="4565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358764" y="7541931"/>
            <a:ext cx="375748" cy="375748"/>
          </a:xfrm>
          <a:custGeom>
            <a:avLst/>
            <a:gdLst/>
            <a:ahLst/>
            <a:cxnLst/>
            <a:rect l="l" t="t" r="r" b="b"/>
            <a:pathLst>
              <a:path w="375748" h="375748">
                <a:moveTo>
                  <a:pt x="0" y="0"/>
                </a:moveTo>
                <a:lnTo>
                  <a:pt x="375749" y="0"/>
                </a:lnTo>
                <a:lnTo>
                  <a:pt x="375749" y="375748"/>
                </a:lnTo>
                <a:lnTo>
                  <a:pt x="0" y="375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358764" y="7998523"/>
            <a:ext cx="375748" cy="375748"/>
          </a:xfrm>
          <a:custGeom>
            <a:avLst/>
            <a:gdLst/>
            <a:ahLst/>
            <a:cxnLst/>
            <a:rect l="l" t="t" r="r" b="b"/>
            <a:pathLst>
              <a:path w="375748" h="375748">
                <a:moveTo>
                  <a:pt x="0" y="0"/>
                </a:moveTo>
                <a:lnTo>
                  <a:pt x="375749" y="0"/>
                </a:lnTo>
                <a:lnTo>
                  <a:pt x="375749" y="375749"/>
                </a:lnTo>
                <a:lnTo>
                  <a:pt x="0" y="3757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358764" y="8455116"/>
            <a:ext cx="375748" cy="375748"/>
          </a:xfrm>
          <a:custGeom>
            <a:avLst/>
            <a:gdLst/>
            <a:ahLst/>
            <a:cxnLst/>
            <a:rect l="l" t="t" r="r" b="b"/>
            <a:pathLst>
              <a:path w="375748" h="375748">
                <a:moveTo>
                  <a:pt x="0" y="0"/>
                </a:moveTo>
                <a:lnTo>
                  <a:pt x="375749" y="0"/>
                </a:lnTo>
                <a:lnTo>
                  <a:pt x="375749" y="375748"/>
                </a:lnTo>
                <a:lnTo>
                  <a:pt x="0" y="3757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10800000">
            <a:off x="6560403" y="-3874719"/>
            <a:ext cx="5457419" cy="5457419"/>
          </a:xfrm>
          <a:custGeom>
            <a:avLst/>
            <a:gdLst/>
            <a:ahLst/>
            <a:cxnLst/>
            <a:rect l="l" t="t" r="r" b="b"/>
            <a:pathLst>
              <a:path w="5457419" h="5457419">
                <a:moveTo>
                  <a:pt x="0" y="0"/>
                </a:moveTo>
                <a:lnTo>
                  <a:pt x="5457419" y="0"/>
                </a:lnTo>
                <a:lnTo>
                  <a:pt x="5457419" y="5457419"/>
                </a:lnTo>
                <a:lnTo>
                  <a:pt x="0" y="54574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8282083">
            <a:off x="12247501" y="-2600196"/>
            <a:ext cx="475629" cy="15108237"/>
          </a:xfrm>
          <a:custGeom>
            <a:avLst/>
            <a:gdLst/>
            <a:ahLst/>
            <a:cxnLst/>
            <a:rect l="l" t="t" r="r" b="b"/>
            <a:pathLst>
              <a:path w="475629" h="15108237">
                <a:moveTo>
                  <a:pt x="0" y="0"/>
                </a:moveTo>
                <a:lnTo>
                  <a:pt x="475629" y="0"/>
                </a:lnTo>
                <a:lnTo>
                  <a:pt x="475629" y="15108237"/>
                </a:lnTo>
                <a:lnTo>
                  <a:pt x="0" y="151082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94121"/>
            </a:stretch>
          </a:blipFill>
        </p:spPr>
      </p:sp>
      <p:grpSp>
        <p:nvGrpSpPr>
          <p:cNvPr id="39" name="Group 39"/>
          <p:cNvGrpSpPr/>
          <p:nvPr/>
        </p:nvGrpSpPr>
        <p:grpSpPr>
          <a:xfrm rot="2513849">
            <a:off x="12919993" y="-2912245"/>
            <a:ext cx="685561" cy="15656135"/>
            <a:chOff x="0" y="0"/>
            <a:chExt cx="180559" cy="412342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0559" cy="4123427"/>
            </a:xfrm>
            <a:custGeom>
              <a:avLst/>
              <a:gdLst/>
              <a:ahLst/>
              <a:cxnLst/>
              <a:rect l="l" t="t" r="r" b="b"/>
              <a:pathLst>
                <a:path w="180559" h="4123427">
                  <a:moveTo>
                    <a:pt x="0" y="0"/>
                  </a:moveTo>
                  <a:lnTo>
                    <a:pt x="180559" y="0"/>
                  </a:lnTo>
                  <a:lnTo>
                    <a:pt x="180559" y="4123427"/>
                  </a:lnTo>
                  <a:lnTo>
                    <a:pt x="0" y="4123427"/>
                  </a:ln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180559" cy="4161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>
            <a:off x="8899438" y="1582700"/>
            <a:ext cx="8369760" cy="8359298"/>
          </a:xfrm>
          <a:custGeom>
            <a:avLst/>
            <a:gdLst/>
            <a:ahLst/>
            <a:cxnLst/>
            <a:rect l="l" t="t" r="r" b="b"/>
            <a:pathLst>
              <a:path w="8369760" h="8359298">
                <a:moveTo>
                  <a:pt x="0" y="0"/>
                </a:moveTo>
                <a:lnTo>
                  <a:pt x="8369760" y="0"/>
                </a:lnTo>
                <a:lnTo>
                  <a:pt x="8369760" y="8359298"/>
                </a:lnTo>
                <a:lnTo>
                  <a:pt x="0" y="835929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grpSp>
        <p:nvGrpSpPr>
          <p:cNvPr id="43" name="Group 43"/>
          <p:cNvGrpSpPr/>
          <p:nvPr/>
        </p:nvGrpSpPr>
        <p:grpSpPr>
          <a:xfrm>
            <a:off x="9289113" y="1967144"/>
            <a:ext cx="7590409" cy="7590409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41455">
                    <a:alpha val="100000"/>
                  </a:srgbClr>
                </a:gs>
                <a:gs pos="100000">
                  <a:srgbClr val="E4096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5" name="TextBox 4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3773" tIns="63773" rIns="63773" bIns="63773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493467" y="2171499"/>
            <a:ext cx="7181701" cy="7181701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 flipH="1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blipFill>
              <a:blip r:embed="rId17"/>
              <a:stretch>
                <a:fillRect l="-31002" r="-18997"/>
              </a:stretch>
            </a:blipFill>
            <a:ln w="200025" cap="sq">
              <a:gradFill>
                <a:gsLst>
                  <a:gs pos="0">
                    <a:srgbClr val="FFC003">
                      <a:alpha val="100000"/>
                    </a:srgbClr>
                  </a:gs>
                  <a:gs pos="100000">
                    <a:srgbClr val="FFF06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365</Words>
  <Application>Microsoft Office PowerPoint</Application>
  <PresentationFormat>Произвольный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League Gothic</vt:lpstr>
      <vt:lpstr>Calibri</vt:lpstr>
      <vt:lpstr>Prompt Bold</vt:lpstr>
      <vt:lpstr>Prompt Semi-Bold</vt:lpstr>
      <vt:lpstr>Prompt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Yuliia</cp:lastModifiedBy>
  <cp:revision>7</cp:revision>
  <dcterms:created xsi:type="dcterms:W3CDTF">2006-08-16T00:00:00Z</dcterms:created>
  <dcterms:modified xsi:type="dcterms:W3CDTF">2024-11-03T12:30:45Z</dcterms:modified>
  <dc:identifier>DAGVa-oZhs0</dc:identifier>
</cp:coreProperties>
</file>