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3" r:id="rId6"/>
    <p:sldId id="266" r:id="rId7"/>
    <p:sldId id="265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DFCFD-6C97-4164-921C-A8C6B62CBDF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14F4-9948-45DE-BA06-7B5613FD5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7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B7BDA-7B87-4970-831B-133F6BECF068}" type="slidenum">
              <a:rPr lang="uk-UA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Чек-лист точний, простий і короткий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Уникайте розпливчастих формулювань. Не повинно бути описів, які змушують згадувати, про що йде мова.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Залиште найважливіші пункти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Оптимальна кількість пунктів - від 5 до 10. Не перераховуйте все, сконцентруйтеся на ключових моментах. Чек-лист - не інструкція, а схема, яка допомагає згадати найважливіше.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Розмістіть усе на одній сторінці.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Довгі списки сприймаються погано. Велика ймовірність, що виконавець не виконає всі пункти. Дотримуйтеся правила: одна операція - один пункт.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Щоб виділити думку, використовуйте ПРОПИСНІ літери, а не колір.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Шрифти різного кольору відволікають увагу.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Залучайте реальних виконавців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Бажано складати чек-лист разом з тими, хто буде з ним працювати - ви можете втратити важливі моменти або відволікати увагу  несуттєвими деталями.</a:t>
            </a:r>
          </a:p>
          <a:p>
            <a:pPr>
              <a:lnSpc>
                <a:spcPct val="90000"/>
              </a:lnSpc>
            </a:pPr>
            <a:r>
              <a:rPr lang="ru-RU" altLang="ru-RU" i="1" smtClean="0"/>
              <a:t>Тестуйте, апробовуйте, виправляйте.</a:t>
            </a:r>
          </a:p>
          <a:p>
            <a:pPr>
              <a:lnSpc>
                <a:spcPct val="90000"/>
              </a:lnSpc>
            </a:pPr>
            <a:r>
              <a:rPr lang="ru-RU" altLang="ru-RU" i="1" smtClean="0"/>
              <a:t>Протестуйте чек-лист в реальній обстановці - це виявить слабкі місця і допоможе його доопрацювати.</a:t>
            </a:r>
            <a:endParaRPr lang="uk-UA" altLang="ru-RU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3A92-05E7-43B2-BA88-CA8943A82A41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DE2A-0FDF-4FA3-BB77-A58B065B7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BBEB-1F2C-4F3C-A1E4-683B34511AE1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FA577-1480-465C-B43E-53B320C17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2FC8-F472-40D3-8A8F-48C021D34D53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6C07-4AD9-4DCF-A10C-B3F1EEBA7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AF08-B7F7-4D1B-AC18-36F96607DE36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78BD-7867-4C61-B9D2-A544E7F8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8122-937B-463E-9A7A-584B4EA9B22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27B4-D1D9-4795-A301-864935C34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AF46-6AF7-47F7-9FC5-9A9E8C5DDA1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1704-DDC3-417C-98B8-7FEDD473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5FC9-944D-48B3-A7B1-E3124540555A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1404-ACDF-4A7D-A9F2-73EC7DF70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F5CB-C1EA-4F8E-BD50-C422BA87658B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3687-3F6F-45DD-A5D9-C580F4CC0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BA7F-6589-465F-9B67-94807DF9F84E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B9D2-9C99-400A-AE6E-5BAC4CB2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A288-A799-47B3-BC9A-C8B4851C517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BEB9-F4E1-4DF1-888A-DECAE044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F2B-C969-4B4D-98E4-CD2AD954D19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0052-46CB-444F-B289-AE0DF51F9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1FBCC4-B066-484A-94DC-50DB1ABF9D05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28D6E7-50E4-41DB-A894-183420959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42938" y="2786063"/>
            <a:ext cx="7772400" cy="1470025"/>
          </a:xfrm>
        </p:spPr>
        <p:txBody>
          <a:bodyPr/>
          <a:lstStyle/>
          <a:p>
            <a:r>
              <a:rPr lang="uk-UA" smtClean="0"/>
              <a:t>Моя майбутня професія – </a:t>
            </a:r>
            <a:r>
              <a:rPr lang="uk-UA" sz="6600" smtClean="0"/>
              <a:t>Логопед </a:t>
            </a:r>
            <a:endParaRPr lang="ru-RU" sz="660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4572000"/>
            <a:ext cx="6400800" cy="1752600"/>
          </a:xfrm>
        </p:spPr>
        <p:txBody>
          <a:bodyPr/>
          <a:lstStyle/>
          <a:p>
            <a:pPr algn="r"/>
            <a:r>
              <a:rPr lang="uk-UA" sz="2800" dirty="0" smtClean="0"/>
              <a:t>Готуємося до публічного виступу!!!!!!!</a:t>
            </a:r>
            <a:endParaRPr lang="ru-RU" sz="2800" dirty="0" smtClean="0"/>
          </a:p>
        </p:txBody>
      </p:sp>
      <p:pic>
        <p:nvPicPr>
          <p:cNvPr id="13315" name="Рисунок 3" descr="index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0"/>
            <a:ext cx="31432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796" t="30227" r="3692" b="23426"/>
          <a:stretch>
            <a:fillRect/>
          </a:stretch>
        </p:blipFill>
        <p:spPr>
          <a:xfrm>
            <a:off x="467544" y="-19990"/>
            <a:ext cx="8208912" cy="687799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246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36793F-51DA-4649-8B20-C8FF338D49CA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10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60007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Логопе́дія</a:t>
            </a:r>
            <a:r>
              <a:rPr lang="vi-VN"/>
              <a:t> — це наука про порушення мови, про методи їх попередження, виявлення й усунення засобами спеціального навчання і виховання. Логопедія вивчає причини, механізми, симптоматику, перебіг, структуру порушень мовленнєвої діяльності, систему корекційного впливу.У структуру логопедії входять логопедія дошкільна, шкільна і логопедія підлітків і дорослих. Мета логопедії — розробка системи подолання і профілактики мовних розладів, а також вивчення, навчання, виховання людей з порушеннями мови.</a:t>
            </a:r>
          </a:p>
          <a:p>
            <a:r>
              <a:rPr lang="vi-VN"/>
              <a:t>Логопедія розглядає порушення мовлення з точки зору попередження та подолання засобами спеціально організованого навчання і виховання, тому її відносять до спеціальної педагогіки.</a:t>
            </a:r>
          </a:p>
        </p:txBody>
      </p:sp>
      <p:pic>
        <p:nvPicPr>
          <p:cNvPr id="14338" name="Рисунок 2" descr="indeаx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28625"/>
            <a:ext cx="25431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928688" y="336550"/>
            <a:ext cx="592931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Що роблять логопеди на логопедичних заняттях?</a:t>
            </a:r>
            <a:endParaRPr lang="ru-RU"/>
          </a:p>
          <a:p>
            <a:r>
              <a:rPr lang="ru-RU" b="1" i="1"/>
              <a:t> </a:t>
            </a:r>
            <a:endParaRPr lang="ru-RU"/>
          </a:p>
          <a:p>
            <a:r>
              <a:rPr lang="ru-RU" b="1"/>
              <a:t>•Розвивають артикуляційну та дрібну моторики.</a:t>
            </a:r>
          </a:p>
          <a:p>
            <a:r>
              <a:rPr lang="ru-RU" b="1"/>
              <a:t>•Формують правильну звуковимову, закріплюємо її у скоромовках, віршах, зв'язному мовленні.</a:t>
            </a:r>
          </a:p>
          <a:p>
            <a:r>
              <a:rPr lang="ru-RU" b="1"/>
              <a:t>•Розвивають слухову увагу, пам'ять, фонематичний слух, звуковий аналіз та синтез.</a:t>
            </a:r>
          </a:p>
          <a:p>
            <a:r>
              <a:rPr lang="ru-RU" b="1"/>
              <a:t>•Поповнюють словник, вчимося правильно граматично та зв'язно оформлювати висловлювання.</a:t>
            </a:r>
          </a:p>
          <a:p>
            <a:r>
              <a:rPr lang="ru-RU" b="1"/>
              <a:t>•Розвивають різні види мислення.</a:t>
            </a:r>
          </a:p>
          <a:p>
            <a:r>
              <a:rPr lang="ru-RU" b="1"/>
              <a:t>•Розвивають зорову увагу, пам'ять.</a:t>
            </a:r>
          </a:p>
          <a:p>
            <a:r>
              <a:rPr lang="ru-RU" b="1"/>
              <a:t>•Розвивають та коригуємо зорово - просторові орієнтації.</a:t>
            </a:r>
          </a:p>
          <a:p>
            <a:r>
              <a:rPr lang="ru-RU" b="1"/>
              <a:t>•Коригують різні види дислексій (порушення навичок читання) та дисграфій (порушення навичок письма)</a:t>
            </a:r>
          </a:p>
        </p:txBody>
      </p:sp>
      <p:pic>
        <p:nvPicPr>
          <p:cNvPr id="17410" name="Рисунок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00063"/>
            <a:ext cx="24479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143000" y="285750"/>
            <a:ext cx="7529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/>
              <a:t>Розвиток дрібної моторики</a:t>
            </a:r>
            <a:endParaRPr lang="ru-RU" sz="4000"/>
          </a:p>
        </p:txBody>
      </p:sp>
      <p:pic>
        <p:nvPicPr>
          <p:cNvPr id="3" name="Picture 9" descr="10022011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10022011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428750"/>
            <a:ext cx="3073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100220112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000500"/>
            <a:ext cx="32400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080220111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000500"/>
            <a:ext cx="307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2300"/>
            <a:ext cx="748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65138"/>
            <a:ext cx="43243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5591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2416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28797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14625"/>
            <a:ext cx="36671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35591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15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73625"/>
            <a:ext cx="28797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44675"/>
            <a:ext cx="389096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28925"/>
            <a:ext cx="3455987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56075"/>
            <a:ext cx="2903538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9" name="Picture 21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28797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5057775"/>
            <a:ext cx="31670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7F7C4-1515-4F10-8884-FFDF443FD27F}" type="slidenum">
              <a:rPr lang="ru-RU" altLang="uk-UA" smtClean="0"/>
              <a:pPr>
                <a:defRPr/>
              </a:pPr>
              <a:t>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011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4898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898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08050"/>
            <a:ext cx="41640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38150"/>
            <a:ext cx="38179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12954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20364" r="60905" b="40073"/>
          <a:stretch>
            <a:fillRect/>
          </a:stretch>
        </p:blipFill>
        <p:spPr bwMode="auto">
          <a:xfrm>
            <a:off x="5940425" y="620713"/>
            <a:ext cx="5762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65382" r="50000"/>
          <a:stretch>
            <a:fillRect/>
          </a:stretch>
        </p:blipFill>
        <p:spPr bwMode="auto">
          <a:xfrm>
            <a:off x="6164263" y="981075"/>
            <a:ext cx="10001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382" r="6982"/>
          <a:stretch>
            <a:fillRect/>
          </a:stretch>
        </p:blipFill>
        <p:spPr bwMode="auto">
          <a:xfrm>
            <a:off x="6224588" y="1341438"/>
            <a:ext cx="11557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92150"/>
            <a:ext cx="7397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3437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64465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17272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15192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5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5625"/>
            <a:ext cx="1508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6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5986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B105D-6DC4-4DB0-85D7-D73111B3C7E1}" type="slidenum">
              <a:rPr lang="ru-RU" altLang="uk-UA" smtClean="0"/>
              <a:pPr>
                <a:defRPr/>
              </a:pPr>
              <a:t>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058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Ð ÐµÐ·ÑÐ»ÑÑÐ°Ñ Ð¿Ð¾ÑÑÐºÑ Ð·Ð¾Ð±ÑÐ°Ð¶ÐµÐ½Ñ Ð·Ð° Ð·Ð°Ð¿Ð¸ÑÐ¾Ð¼ &quot;ÐºÐ»ÑÐ¿Ð°ÑÑ ÑÑÐ¸ÑÐµÐ»Ñ Ð· Ð´ÑÑÑÐ¼Ð¸ Ð² ÑÐ°Ð±Ð¾Ñ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-9525"/>
            <a:ext cx="31623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30163"/>
            <a:ext cx="3159125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4" name="Группа 4"/>
          <p:cNvGrpSpPr>
            <a:grpSpLocks/>
          </p:cNvGrpSpPr>
          <p:nvPr/>
        </p:nvGrpSpPr>
        <p:grpSpPr bwMode="auto">
          <a:xfrm>
            <a:off x="6057900" y="4567238"/>
            <a:ext cx="3122613" cy="2290762"/>
            <a:chOff x="2887890" y="4241990"/>
            <a:chExt cx="2650703" cy="2184482"/>
          </a:xfrm>
        </p:grpSpPr>
        <p:pic>
          <p:nvPicPr>
            <p:cNvPr id="6145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2" r="9599" b="4607"/>
            <a:stretch>
              <a:fillRect/>
            </a:stretch>
          </p:blipFill>
          <p:spPr bwMode="auto">
            <a:xfrm>
              <a:off x="2887890" y="4241990"/>
              <a:ext cx="2650703" cy="218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319027" y="5625647"/>
              <a:ext cx="913664" cy="216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144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b="3671"/>
          <a:stretch>
            <a:fillRect/>
          </a:stretch>
        </p:blipFill>
        <p:spPr bwMode="auto">
          <a:xfrm>
            <a:off x="6086475" y="2241550"/>
            <a:ext cx="309403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29845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" b="34705"/>
          <a:stretch>
            <a:fillRect/>
          </a:stretch>
        </p:blipFill>
        <p:spPr bwMode="auto">
          <a:xfrm>
            <a:off x="1809750" y="0"/>
            <a:ext cx="1081088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3720" r="-354" b="-3720"/>
          <a:stretch>
            <a:fillRect/>
          </a:stretch>
        </p:blipFill>
        <p:spPr bwMode="auto">
          <a:xfrm>
            <a:off x="0" y="4567238"/>
            <a:ext cx="30416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9" name="Группа 5"/>
          <p:cNvGrpSpPr>
            <a:grpSpLocks/>
          </p:cNvGrpSpPr>
          <p:nvPr/>
        </p:nvGrpSpPr>
        <p:grpSpPr bwMode="auto">
          <a:xfrm>
            <a:off x="2984500" y="4567238"/>
            <a:ext cx="3079750" cy="2274887"/>
            <a:chOff x="2815060" y="2108585"/>
            <a:chExt cx="2300643" cy="2257019"/>
          </a:xfrm>
        </p:grpSpPr>
        <p:pic>
          <p:nvPicPr>
            <p:cNvPr id="61453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060" y="3217782"/>
              <a:ext cx="2295643" cy="1147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54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060" y="2108585"/>
              <a:ext cx="2300643" cy="1109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5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3578" r="3198" b="10251"/>
          <a:stretch>
            <a:fillRect/>
          </a:stretch>
        </p:blipFill>
        <p:spPr bwMode="auto">
          <a:xfrm>
            <a:off x="2984500" y="2241550"/>
            <a:ext cx="309245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550"/>
            <a:ext cx="297180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D0CD89-2B11-48E6-964E-98A63A11ECC3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58" y="199877"/>
            <a:ext cx="46799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6C0A4-42A7-4A17-A218-6CEF6D740965}" type="slidenum">
              <a:rPr lang="ru-RU" altLang="uk-UA" smtClean="0"/>
              <a:pPr>
                <a:defRPr/>
              </a:pPr>
              <a:t>8</a:t>
            </a:fld>
            <a:endParaRPr lang="ru-RU" altLang="uk-U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58" y="199876"/>
            <a:ext cx="46799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5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Дистанційне навчання: переваги і недоліки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невисока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якість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навчально-методичних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матеріалів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і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дидактичного </a:t>
            </a:r>
            <a:r>
              <a:rPr lang="ru-RU" altLang="ru-RU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потенціалу</a:t>
            </a:r>
            <a:r>
              <a:rPr lang="ru-RU" alt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alt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??????????????????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індивідуальний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розширення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багаторівненвість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знань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урахуванням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сучасних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Інтернет-технологій</a:t>
            </a: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????????????????????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95970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Bezhevye-uzory</Template>
  <TotalTime>113</TotalTime>
  <Words>210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Моя майбутня професія – Логопед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Дистанційне навчання: переваги і недоліки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Професія – логопед</dc:title>
  <dc:creator>Admin</dc:creator>
  <cp:lastModifiedBy>Lenovo</cp:lastModifiedBy>
  <cp:revision>11</cp:revision>
  <dcterms:created xsi:type="dcterms:W3CDTF">2015-03-04T20:16:23Z</dcterms:created>
  <dcterms:modified xsi:type="dcterms:W3CDTF">2020-11-24T22:50:53Z</dcterms:modified>
</cp:coreProperties>
</file>