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sldIdLst>
    <p:sldId id="256" r:id="rId2"/>
    <p:sldId id="257" r:id="rId3"/>
    <p:sldId id="258" r:id="rId4"/>
    <p:sldId id="260" r:id="rId5"/>
    <p:sldId id="264" r:id="rId6"/>
    <p:sldId id="265" r:id="rId7"/>
    <p:sldId id="267" r:id="rId8"/>
    <p:sldId id="268" r:id="rId9"/>
    <p:sldId id="269" r:id="rId10"/>
    <p:sldId id="270" r:id="rId11"/>
    <p:sldId id="271" r:id="rId12"/>
    <p:sldId id="272" r:id="rId13"/>
    <p:sldId id="273" r:id="rId14"/>
    <p:sldId id="27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268" autoAdjust="0"/>
  </p:normalViewPr>
  <p:slideViewPr>
    <p:cSldViewPr snapToGrid="0">
      <p:cViewPr varScale="1">
        <p:scale>
          <a:sx n="66" d="100"/>
          <a:sy n="66" d="100"/>
        </p:scale>
        <p:origin x="72" y="3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02.10.2025</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017816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333D9A0-0FC3-4495-BDBD-5507D6DCBB3C}" type="datetimeFigureOut">
              <a:rPr lang="ru-RU" smtClean="0"/>
              <a:t>02.10.2025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537442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333D9A0-0FC3-4495-BDBD-5507D6DCBB3C}" type="datetimeFigureOut">
              <a:rPr lang="ru-RU" smtClean="0"/>
              <a:t>02.10.2025</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F1679A-3F4C-46F9-8047-F057EE76CAA5}"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91395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02.10.2025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42853844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02.10.2025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440468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02.10.2025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1484110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02.10.2025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2180882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02.10.2025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37610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333D9A0-0FC3-4495-BDBD-5507D6DCBB3C}" type="datetimeFigureOut">
              <a:rPr lang="ru-RU" smtClean="0"/>
              <a:t>02.10.2025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542061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333D9A0-0FC3-4495-BDBD-5507D6DCBB3C}" type="datetimeFigureOut">
              <a:rPr lang="ru-RU" smtClean="0"/>
              <a:t>02.10.2025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2721782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333D9A0-0FC3-4495-BDBD-5507D6DCBB3C}" type="datetimeFigureOut">
              <a:rPr lang="ru-RU" smtClean="0"/>
              <a:t>02.10.2025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689331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333D9A0-0FC3-4495-BDBD-5507D6DCBB3C}" type="datetimeFigureOut">
              <a:rPr lang="ru-RU" smtClean="0"/>
              <a:t>02.10.2025</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1859583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333D9A0-0FC3-4495-BDBD-5507D6DCBB3C}" type="datetimeFigureOut">
              <a:rPr lang="ru-RU" smtClean="0"/>
              <a:t>02.10.2025</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2895848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3D9A0-0FC3-4495-BDBD-5507D6DCBB3C}" type="datetimeFigureOut">
              <a:rPr lang="ru-RU" smtClean="0"/>
              <a:t>02.10.2025</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1369170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02.10.2025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3720859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333D9A0-0FC3-4495-BDBD-5507D6DCBB3C}" type="datetimeFigureOut">
              <a:rPr lang="ru-RU" smtClean="0"/>
              <a:t>02.10.2025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F1679A-3F4C-46F9-8047-F057EE76CAA5}" type="slidenum">
              <a:rPr lang="ru-RU" smtClean="0"/>
              <a:t>‹№›</a:t>
            </a:fld>
            <a:endParaRPr lang="ru-RU"/>
          </a:p>
        </p:txBody>
      </p:sp>
    </p:spTree>
    <p:extLst>
      <p:ext uri="{BB962C8B-B14F-4D97-AF65-F5344CB8AC3E}">
        <p14:creationId xmlns:p14="http://schemas.microsoft.com/office/powerpoint/2010/main" val="171176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333D9A0-0FC3-4495-BDBD-5507D6DCBB3C}" type="datetimeFigureOut">
              <a:rPr lang="ru-RU" smtClean="0"/>
              <a:t>02.10.2025</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BF1679A-3F4C-46F9-8047-F057EE76CAA5}" type="slidenum">
              <a:rPr lang="ru-RU" smtClean="0"/>
              <a:t>‹№›</a:t>
            </a:fld>
            <a:endParaRPr lang="ru-RU"/>
          </a:p>
        </p:txBody>
      </p:sp>
    </p:spTree>
    <p:extLst>
      <p:ext uri="{BB962C8B-B14F-4D97-AF65-F5344CB8AC3E}">
        <p14:creationId xmlns:p14="http://schemas.microsoft.com/office/powerpoint/2010/main" val="1350784726"/>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E03F2A-FCC3-4CF2-80C0-FEA06EFDE10A}"/>
              </a:ext>
            </a:extLst>
          </p:cNvPr>
          <p:cNvSpPr>
            <a:spLocks noGrp="1"/>
          </p:cNvSpPr>
          <p:nvPr>
            <p:ph type="ctrTitle"/>
          </p:nvPr>
        </p:nvSpPr>
        <p:spPr>
          <a:xfrm>
            <a:off x="2589213" y="755375"/>
            <a:ext cx="8915399" cy="1510748"/>
          </a:xfrm>
        </p:spPr>
        <p:txBody>
          <a:bodyPr/>
          <a:lstStyle/>
          <a:p>
            <a:r>
              <a:rPr lang="uk-UA" dirty="0">
                <a:latin typeface="Times New Roman" panose="02020603050405020304" pitchFamily="18" charset="0"/>
                <a:cs typeface="Times New Roman" panose="02020603050405020304" pitchFamily="18" charset="0"/>
              </a:rPr>
              <a:t>СТИЛІ ЖИТТЯ</a:t>
            </a:r>
            <a:endParaRPr lang="ru-RU"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0E620043-5B45-4221-8F16-DA7CA122EF17}"/>
              </a:ext>
            </a:extLst>
          </p:cNvPr>
          <p:cNvSpPr>
            <a:spLocks noGrp="1"/>
          </p:cNvSpPr>
          <p:nvPr>
            <p:ph type="subTitle" idx="1"/>
          </p:nvPr>
        </p:nvSpPr>
        <p:spPr>
          <a:xfrm>
            <a:off x="2589213" y="2464905"/>
            <a:ext cx="9145587" cy="3754920"/>
          </a:xfrm>
        </p:spPr>
        <p:txBody>
          <a:bodyPr>
            <a:noAutofit/>
          </a:bodyPr>
          <a:lstStyle/>
          <a:p>
            <a:endParaRPr lang="uk-UA" sz="5400" dirty="0">
              <a:solidFill>
                <a:schemeClr val="tx1"/>
              </a:solidFill>
              <a:latin typeface="Times New Roman" panose="02020603050405020304" pitchFamily="18" charset="0"/>
              <a:cs typeface="Times New Roman" panose="02020603050405020304" pitchFamily="18" charset="0"/>
            </a:endParaRPr>
          </a:p>
          <a:p>
            <a:r>
              <a:rPr lang="uk-UA" sz="5400" dirty="0">
                <a:solidFill>
                  <a:schemeClr val="tx1"/>
                </a:solidFill>
                <a:latin typeface="Times New Roman" panose="02020603050405020304" pitchFamily="18" charset="0"/>
                <a:cs typeface="Times New Roman" panose="02020603050405020304" pitchFamily="18" charset="0"/>
              </a:rPr>
              <a:t>ТА СПОЖИВЧІ</a:t>
            </a:r>
          </a:p>
          <a:p>
            <a:endParaRPr lang="uk-UA" sz="5400" dirty="0">
              <a:solidFill>
                <a:schemeClr val="tx1"/>
              </a:solidFill>
              <a:latin typeface="Times New Roman" panose="02020603050405020304" pitchFamily="18" charset="0"/>
              <a:cs typeface="Times New Roman" panose="02020603050405020304" pitchFamily="18" charset="0"/>
            </a:endParaRPr>
          </a:p>
          <a:p>
            <a:r>
              <a:rPr lang="uk-UA" sz="5400" dirty="0">
                <a:solidFill>
                  <a:schemeClr val="tx1"/>
                </a:solidFill>
                <a:latin typeface="Times New Roman" panose="02020603050405020304" pitchFamily="18" charset="0"/>
                <a:cs typeface="Times New Roman" panose="02020603050405020304" pitchFamily="18" charset="0"/>
              </a:rPr>
              <a:t>ПРАКТИКИ НАСЕЛЕННЯ</a:t>
            </a:r>
            <a:endParaRPr lang="ru-RU" sz="5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6760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fontScale="90000"/>
          </a:bodyPr>
          <a:lstStyle/>
          <a:p>
            <a:r>
              <a:rPr lang="uk-UA" sz="2700" dirty="0">
                <a:latin typeface="Times New Roman" panose="02020603050405020304" pitchFamily="18" charset="0"/>
                <a:cs typeface="Times New Roman" panose="02020603050405020304" pitchFamily="18" charset="0"/>
              </a:rPr>
              <a:t>Модель </a:t>
            </a:r>
            <a:r>
              <a:rPr lang="en-US" sz="2700" b="1" dirty="0">
                <a:latin typeface="Times New Roman" panose="02020603050405020304" pitchFamily="18" charset="0"/>
                <a:cs typeface="Times New Roman" panose="02020603050405020304" pitchFamily="18" charset="0"/>
              </a:rPr>
              <a:t>VALS</a:t>
            </a:r>
            <a:r>
              <a:rPr lang="uk-UA" sz="2700" dirty="0">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cs typeface="Times New Roman" panose="02020603050405020304" pitchFamily="18" charset="0"/>
              </a:rPr>
              <a:t>values and life styles</a:t>
            </a:r>
            <a:r>
              <a:rPr lang="uk-UA" sz="2700" dirty="0">
                <a:latin typeface="Times New Roman" panose="02020603050405020304" pitchFamily="18" charset="0"/>
                <a:cs typeface="Times New Roman" panose="02020603050405020304" pitchFamily="18" charset="0"/>
              </a:rPr>
              <a:t>) була розроблена А. </a:t>
            </a:r>
            <a:r>
              <a:rPr lang="uk-UA" sz="2700" dirty="0" err="1">
                <a:latin typeface="Times New Roman" panose="02020603050405020304" pitchFamily="18" charset="0"/>
                <a:cs typeface="Times New Roman" panose="02020603050405020304" pitchFamily="18" charset="0"/>
              </a:rPr>
              <a:t>Мітчелом</a:t>
            </a:r>
            <a:r>
              <a:rPr lang="uk-UA" sz="2700" dirty="0">
                <a:latin typeface="Times New Roman" panose="02020603050405020304" pitchFamily="18" charset="0"/>
                <a:cs typeface="Times New Roman" panose="02020603050405020304" pitchFamily="18" charset="0"/>
              </a:rPr>
              <a:t> для </a:t>
            </a:r>
            <a:r>
              <a:rPr lang="en-US" sz="2700" dirty="0">
                <a:latin typeface="Times New Roman" panose="02020603050405020304" pitchFamily="18" charset="0"/>
                <a:cs typeface="Times New Roman" panose="02020603050405020304" pitchFamily="18" charset="0"/>
              </a:rPr>
              <a:t>SRI International.</a:t>
            </a:r>
            <a:r>
              <a:rPr lang="uk-UA" sz="2700" dirty="0">
                <a:latin typeface="Times New Roman" panose="02020603050405020304" pitchFamily="18" charset="0"/>
                <a:cs typeface="Times New Roman" panose="02020603050405020304" pitchFamily="18" charset="0"/>
              </a:rPr>
              <a:t> Споживчі практики та особи, що їх здійснюють, були розділені на декілька груп. Пізніше дана модель була трансформована у </a:t>
            </a:r>
            <a:r>
              <a:rPr lang="en-US" sz="2700" dirty="0">
                <a:latin typeface="Times New Roman" panose="02020603050405020304" pitchFamily="18" charset="0"/>
                <a:cs typeface="Times New Roman" panose="02020603050405020304" pitchFamily="18" charset="0"/>
              </a:rPr>
              <a:t>VALS</a:t>
            </a:r>
            <a:r>
              <a:rPr lang="uk-UA" sz="2700" dirty="0">
                <a:latin typeface="Times New Roman" panose="02020603050405020304" pitchFamily="18" charset="0"/>
                <a:cs typeface="Times New Roman" panose="02020603050405020304" pitchFamily="18" charset="0"/>
              </a:rPr>
              <a:t> 2, де категорії споживачів стали більш агрегованими.</a:t>
            </a:r>
            <a:br>
              <a:rPr lang="ru-RU" sz="2700" dirty="0">
                <a:latin typeface="Times New Roman" panose="02020603050405020304" pitchFamily="18" charset="0"/>
                <a:cs typeface="Times New Roman" panose="02020603050405020304" pitchFamily="18" charset="0"/>
              </a:rPr>
            </a:br>
            <a:br>
              <a:rPr lang="ru-RU" sz="2700" dirty="0">
                <a:latin typeface="Times New Roman" panose="02020603050405020304" pitchFamily="18" charset="0"/>
                <a:cs typeface="Times New Roman" panose="02020603050405020304" pitchFamily="18" charset="0"/>
              </a:rPr>
            </a:br>
            <a:r>
              <a:rPr lang="uk-UA" sz="2700" dirty="0" err="1">
                <a:latin typeface="Times New Roman" panose="02020603050405020304" pitchFamily="18" charset="0"/>
                <a:cs typeface="Times New Roman" panose="02020603050405020304" pitchFamily="18" charset="0"/>
              </a:rPr>
              <a:t>Виживаючі</a:t>
            </a:r>
            <a:r>
              <a:rPr lang="uk-UA" sz="2700" dirty="0">
                <a:latin typeface="Times New Roman" panose="02020603050405020304" pitchFamily="18" charset="0"/>
                <a:cs typeface="Times New Roman" panose="02020603050405020304" pitchFamily="18" charset="0"/>
              </a:rPr>
              <a:t> складають близько 4% населення.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Терплячі складають близько 7% населення.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Впевнені складають близько 35% населення.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Імітатори складають близько 10% населення.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Успішні складають близько 22% населення.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Індивідуалісти складають близько 5% населення.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Ризиковані складають близько 7% населення.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Соціально стурбовані складають близько 8% населення. </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Інтегровані складають близько 2% населення. </a:t>
            </a:r>
            <a:br>
              <a:rPr lang="ru-RU" dirty="0"/>
            </a:br>
            <a:br>
              <a:rPr lang="ru-RU" dirty="0"/>
            </a:br>
            <a:br>
              <a:rPr lang="ru-RU" dirty="0"/>
            </a:br>
            <a:br>
              <a:rPr lang="ru-RU" dirty="0"/>
            </a:br>
            <a:endParaRPr lang="ru-RU" dirty="0"/>
          </a:p>
        </p:txBody>
      </p:sp>
    </p:spTree>
    <p:extLst>
      <p:ext uri="{BB962C8B-B14F-4D97-AF65-F5344CB8AC3E}">
        <p14:creationId xmlns:p14="http://schemas.microsoft.com/office/powerpoint/2010/main" val="1954461369"/>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fontScale="90000"/>
          </a:bodyPr>
          <a:lstStyle/>
          <a:p>
            <a:r>
              <a:rPr lang="uk-UA" sz="2700" dirty="0">
                <a:latin typeface="Times New Roman" panose="02020603050405020304" pitchFamily="18" charset="0"/>
                <a:cs typeface="Times New Roman" panose="02020603050405020304" pitchFamily="18" charset="0"/>
              </a:rPr>
              <a:t>У 1997 році побачила світ модель </a:t>
            </a:r>
            <a:r>
              <a:rPr lang="en-US" sz="2700" dirty="0">
                <a:latin typeface="Times New Roman" panose="02020603050405020304" pitchFamily="18" charset="0"/>
                <a:cs typeface="Times New Roman" panose="02020603050405020304" pitchFamily="18" charset="0"/>
              </a:rPr>
              <a:t>IVALS</a:t>
            </a:r>
            <a:r>
              <a:rPr lang="uk-UA" sz="2700" dirty="0">
                <a:latin typeface="Times New Roman" panose="02020603050405020304" pitchFamily="18" charset="0"/>
                <a:cs typeface="Times New Roman" panose="02020603050405020304" pitchFamily="18" charset="0"/>
              </a:rPr>
              <a:t>, в якій сегментація споживачів будувалась за критерієм типу їх роботи з інформацією в мережі Інтернет</a:t>
            </a:r>
            <a:r>
              <a:rPr lang="ru-RU" sz="2700" dirty="0">
                <a:latin typeface="Times New Roman" panose="02020603050405020304" pitchFamily="18" charset="0"/>
                <a:cs typeface="Times New Roman" panose="02020603050405020304" pitchFamily="18" charset="0"/>
              </a:rPr>
              <a:t>.</a:t>
            </a:r>
            <a:r>
              <a:rPr lang="uk-UA" sz="2700" dirty="0">
                <a:latin typeface="Times New Roman" panose="02020603050405020304" pitchFamily="18" charset="0"/>
                <a:cs typeface="Times New Roman" panose="02020603050405020304" pitchFamily="18" charset="0"/>
              </a:rPr>
              <a:t> Відповідно користувачі були умовно поділені на категорії: гуру (професійні навички, робота з технікою є часткою стиля життя), робочі конячки (використання інформаційних ресурсів для розв’язання робочих завдань), досвідчені користувачі (експериментатори, проводять багато часу у мережі, використовують її для професійних та особистих цілей), піонери (</a:t>
            </a:r>
            <a:r>
              <a:rPr lang="uk-UA" sz="2700" dirty="0" err="1">
                <a:latin typeface="Times New Roman" panose="02020603050405020304" pitchFamily="18" charset="0"/>
                <a:cs typeface="Times New Roman" panose="02020603050405020304" pitchFamily="18" charset="0"/>
              </a:rPr>
              <a:t>помірно</a:t>
            </a:r>
            <a:r>
              <a:rPr lang="uk-UA" sz="2700" dirty="0">
                <a:latin typeface="Times New Roman" panose="02020603050405020304" pitchFamily="18" charset="0"/>
                <a:cs typeface="Times New Roman" panose="02020603050405020304" pitchFamily="18" charset="0"/>
              </a:rPr>
              <a:t> захоплені інтернетом), громадські діячі (використовують інформаційні ресурси для ведення дискусій з суспільно важливих питань), шукачі (</a:t>
            </a:r>
            <a:r>
              <a:rPr lang="uk-UA" sz="2700" dirty="0" err="1">
                <a:latin typeface="Times New Roman" panose="02020603050405020304" pitchFamily="18" charset="0"/>
                <a:cs typeface="Times New Roman" panose="02020603050405020304" pitchFamily="18" charset="0"/>
              </a:rPr>
              <a:t>професійно</a:t>
            </a:r>
            <a:r>
              <a:rPr lang="uk-UA" sz="2700" dirty="0">
                <a:latin typeface="Times New Roman" panose="02020603050405020304" pitchFamily="18" charset="0"/>
                <a:cs typeface="Times New Roman" panose="02020603050405020304" pitchFamily="18" charset="0"/>
              </a:rPr>
              <a:t> працюють з інформацією), основна маса (мають середні навички роботи з комп’ютером), мандрівники (інтернет розглядається як засіб проведення дозвілля), комунікабельні (використовують медійні майданчики для перегляду новин, фільмів, нових знайомств) та чужинці (нові користувачі).</a:t>
            </a:r>
            <a:br>
              <a:rPr lang="ru-RU" dirty="0"/>
            </a:br>
            <a:br>
              <a:rPr lang="ru-RU" dirty="0"/>
            </a:br>
            <a:br>
              <a:rPr lang="ru-RU" dirty="0"/>
            </a:br>
            <a:br>
              <a:rPr lang="ru-RU" dirty="0"/>
            </a:br>
            <a:br>
              <a:rPr lang="ru-RU" dirty="0"/>
            </a:br>
            <a:endParaRPr lang="ru-RU" dirty="0"/>
          </a:p>
        </p:txBody>
      </p:sp>
    </p:spTree>
    <p:extLst>
      <p:ext uri="{BB962C8B-B14F-4D97-AF65-F5344CB8AC3E}">
        <p14:creationId xmlns:p14="http://schemas.microsoft.com/office/powerpoint/2010/main" val="346097669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fontScale="90000"/>
          </a:bodyPr>
          <a:lstStyle/>
          <a:p>
            <a:r>
              <a:rPr lang="uk-UA" sz="2700" dirty="0">
                <a:latin typeface="Times New Roman" panose="02020603050405020304" pitchFamily="18" charset="0"/>
                <a:cs typeface="Times New Roman" panose="02020603050405020304" pitchFamily="18" charset="0"/>
              </a:rPr>
              <a:t>Модель </a:t>
            </a:r>
            <a:r>
              <a:rPr lang="en-US" sz="2700" b="1" dirty="0">
                <a:latin typeface="Times New Roman" panose="02020603050405020304" pitchFamily="18" charset="0"/>
                <a:cs typeface="Times New Roman" panose="02020603050405020304" pitchFamily="18" charset="0"/>
              </a:rPr>
              <a:t>Global Scan</a:t>
            </a:r>
            <a:r>
              <a:rPr lang="uk-UA" sz="2700" b="1" dirty="0">
                <a:latin typeface="Times New Roman" panose="02020603050405020304" pitchFamily="18" charset="0"/>
                <a:cs typeface="Times New Roman" panose="02020603050405020304" pitchFamily="18" charset="0"/>
              </a:rPr>
              <a:t> </a:t>
            </a:r>
            <a:r>
              <a:rPr lang="uk-UA" sz="2700" dirty="0">
                <a:latin typeface="Times New Roman" panose="02020603050405020304" pitchFamily="18" charset="0"/>
                <a:cs typeface="Times New Roman" panose="02020603050405020304" pitchFamily="18" charset="0"/>
              </a:rPr>
              <a:t>була розроблена на базі щорічних міжнародних опитувань серед 14 країн світу (Австралія, Великобританія, Венесуела, Німеччина, Гонконг, Індонезія, Іспанія, Канада, Колумбія, Мексика, США, Фінляндія, Франція, Японія). Система оцінювання включає 250 цінностей та відносин та також відповідні демографічні дані, особисті переваги у процесі здійснення покупок та використання різних джерел масової інформації.</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За результатами проведених досліджень був виділений ряд універсальних сегментів, співвідношення яких залежить від конкретної країни:</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1) терплячі;</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2) успішні;</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3) задавлені;</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4) перехідні;</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5) традиціоналісти.</a:t>
            </a:r>
            <a:br>
              <a:rPr lang="ru-RU" dirty="0"/>
            </a:br>
            <a:br>
              <a:rPr lang="ru-RU" dirty="0"/>
            </a:br>
            <a:br>
              <a:rPr lang="ru-RU" dirty="0"/>
            </a:br>
            <a:br>
              <a:rPr lang="ru-RU" dirty="0"/>
            </a:br>
            <a:br>
              <a:rPr lang="ru-RU" dirty="0"/>
            </a:br>
            <a:br>
              <a:rPr lang="ru-RU" dirty="0"/>
            </a:br>
            <a:endParaRPr lang="ru-RU" dirty="0"/>
          </a:p>
        </p:txBody>
      </p:sp>
    </p:spTree>
    <p:extLst>
      <p:ext uri="{BB962C8B-B14F-4D97-AF65-F5344CB8AC3E}">
        <p14:creationId xmlns:p14="http://schemas.microsoft.com/office/powerpoint/2010/main" val="2656953129"/>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fontScale="90000"/>
          </a:bodyPr>
          <a:lstStyle/>
          <a:p>
            <a:r>
              <a:rPr lang="ru-RU" sz="3100" b="1" dirty="0" err="1">
                <a:latin typeface="Times New Roman" panose="02020603050405020304" pitchFamily="18" charset="0"/>
                <a:cs typeface="Times New Roman" panose="02020603050405020304" pitchFamily="18" charset="0"/>
              </a:rPr>
              <a:t>Питання</a:t>
            </a:r>
            <a:r>
              <a:rPr lang="ru-RU" sz="3100" b="1" dirty="0">
                <a:latin typeface="Times New Roman" panose="02020603050405020304" pitchFamily="18" charset="0"/>
                <a:cs typeface="Times New Roman" panose="02020603050405020304" pitchFamily="18" charset="0"/>
              </a:rPr>
              <a:t> 3</a:t>
            </a:r>
            <a:br>
              <a:rPr lang="ru-RU" sz="3100" dirty="0">
                <a:latin typeface="Times New Roman" panose="02020603050405020304" pitchFamily="18" charset="0"/>
                <a:cs typeface="Times New Roman" panose="02020603050405020304" pitchFamily="18" charset="0"/>
              </a:rPr>
            </a:br>
            <a:br>
              <a:rPr lang="ru-RU"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Узагальнююча модель споживчих практик студентської молоді містить наступні моделі :</a:t>
            </a:r>
            <a:br>
              <a:rPr lang="ru-RU"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1) економічна;</a:t>
            </a:r>
            <a:br>
              <a:rPr lang="ru-RU"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2) раціональна модель;</a:t>
            </a:r>
            <a:br>
              <a:rPr lang="ru-RU"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3) статусна (демонстративна) модель;</a:t>
            </a:r>
            <a:br>
              <a:rPr lang="ru-RU"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4) стихійна модель побудована на хаотичному розподілі доходів;</a:t>
            </a:r>
            <a:br>
              <a:rPr lang="ru-RU" sz="3100" dirty="0">
                <a:latin typeface="Times New Roman" panose="02020603050405020304" pitchFamily="18" charset="0"/>
                <a:cs typeface="Times New Roman" panose="02020603050405020304" pitchFamily="18" charset="0"/>
              </a:rPr>
            </a:br>
            <a:r>
              <a:rPr lang="uk-UA" sz="3100" dirty="0">
                <a:latin typeface="Times New Roman" panose="02020603050405020304" pitchFamily="18" charset="0"/>
                <a:cs typeface="Times New Roman" panose="02020603050405020304" pitchFamily="18" charset="0"/>
              </a:rPr>
              <a:t>5) компенсаторна модель.</a:t>
            </a:r>
            <a:br>
              <a:rPr lang="ru-RU" dirty="0"/>
            </a:br>
            <a:br>
              <a:rPr lang="ru-RU" dirty="0"/>
            </a:br>
            <a:br>
              <a:rPr lang="ru-RU" dirty="0"/>
            </a:br>
            <a:br>
              <a:rPr lang="ru-RU" dirty="0"/>
            </a:br>
            <a:br>
              <a:rPr lang="ru-RU" dirty="0"/>
            </a:br>
            <a:br>
              <a:rPr lang="ru-RU" dirty="0"/>
            </a:br>
            <a:br>
              <a:rPr lang="ru-RU" dirty="0"/>
            </a:br>
            <a:endParaRPr lang="ru-RU" dirty="0"/>
          </a:p>
        </p:txBody>
      </p:sp>
    </p:spTree>
    <p:extLst>
      <p:ext uri="{BB962C8B-B14F-4D97-AF65-F5344CB8AC3E}">
        <p14:creationId xmlns:p14="http://schemas.microsoft.com/office/powerpoint/2010/main" val="1145621029"/>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fontScale="90000"/>
          </a:bodyPr>
          <a:lstStyle/>
          <a:p>
            <a:r>
              <a:rPr lang="uk-UA" sz="2700" dirty="0">
                <a:latin typeface="Times New Roman" panose="02020603050405020304" pitchFamily="18" charset="0"/>
                <a:cs typeface="Times New Roman" panose="02020603050405020304" pitchFamily="18" charset="0"/>
              </a:rPr>
              <a:t>Типовими групами споживачів серед студентів є:</a:t>
            </a:r>
            <a:br>
              <a:rPr lang="uk-UA" sz="2700" dirty="0">
                <a:latin typeface="Times New Roman" panose="02020603050405020304" pitchFamily="18" charset="0"/>
                <a:cs typeface="Times New Roman" panose="02020603050405020304" pitchFamily="18" charset="0"/>
              </a:rPr>
            </a:b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1) «маса» – найбільш чисельна група, послідовники модних тенденцій, які активно підтримують більшість, мотивовані на стабільність, популярність, легко впізнаний бренд;</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2) «розумні» – категорія, яка має доступ до значного обсягу ресурсів, націлені на інноваційні цінності. Активно засвоюють нові технології, є активними споживачами, але покупки носять виважений, раціональний характер, орієнтовані на сучасність та практичність;</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3) «просунуті» – молодь цифрового покоління. Відрізняється активним культурним споживанням, спонтанними придбаннями, орієнтовані на технологічні модні новації.</a:t>
            </a:r>
            <a:br>
              <a:rPr lang="ru-RU" dirty="0"/>
            </a:br>
            <a:r>
              <a:rPr lang="uk-UA" dirty="0"/>
              <a:t> </a:t>
            </a:r>
            <a:br>
              <a:rPr lang="ru-RU" dirty="0"/>
            </a:br>
            <a:br>
              <a:rPr lang="ru-RU" dirty="0"/>
            </a:br>
            <a:br>
              <a:rPr lang="ru-RU" dirty="0"/>
            </a:br>
            <a:br>
              <a:rPr lang="ru-RU" dirty="0"/>
            </a:br>
            <a:br>
              <a:rPr lang="ru-RU" dirty="0"/>
            </a:br>
            <a:br>
              <a:rPr lang="ru-RU" dirty="0"/>
            </a:br>
            <a:br>
              <a:rPr lang="ru-RU" dirty="0"/>
            </a:br>
            <a:br>
              <a:rPr lang="ru-RU" dirty="0"/>
            </a:br>
            <a:endParaRPr lang="ru-RU" dirty="0"/>
          </a:p>
        </p:txBody>
      </p:sp>
    </p:spTree>
    <p:extLst>
      <p:ext uri="{BB962C8B-B14F-4D97-AF65-F5344CB8AC3E}">
        <p14:creationId xmlns:p14="http://schemas.microsoft.com/office/powerpoint/2010/main" val="98333806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38A249-7F10-48B7-BF14-EB6A2968F0B7}"/>
              </a:ext>
            </a:extLst>
          </p:cNvPr>
          <p:cNvSpPr>
            <a:spLocks noGrp="1"/>
          </p:cNvSpPr>
          <p:nvPr>
            <p:ph type="title"/>
          </p:nvPr>
        </p:nvSpPr>
        <p:spPr>
          <a:xfrm>
            <a:off x="1997764" y="365125"/>
            <a:ext cx="9356035" cy="5065291"/>
          </a:xfrm>
        </p:spPr>
        <p:txBody>
          <a:bodyPr>
            <a:normAutofit/>
          </a:bodyPr>
          <a:lstStyle/>
          <a:p>
            <a:r>
              <a:rPr lang="uk-UA" dirty="0">
                <a:solidFill>
                  <a:schemeClr val="tx1"/>
                </a:solidFill>
                <a:latin typeface="Times New Roman" panose="02020603050405020304" pitchFamily="18" charset="0"/>
                <a:cs typeface="Times New Roman" panose="02020603050405020304" pitchFamily="18" charset="0"/>
              </a:rPr>
              <a:t>План.</a:t>
            </a:r>
            <a:br>
              <a:rPr lang="ru-RU" dirty="0">
                <a:solidFill>
                  <a:schemeClr val="tx1"/>
                </a:solidFill>
                <a:latin typeface="Times New Roman" panose="02020603050405020304" pitchFamily="18" charset="0"/>
                <a:cs typeface="Times New Roman" panose="02020603050405020304" pitchFamily="18" charset="0"/>
              </a:rPr>
            </a:br>
            <a:r>
              <a:rPr lang="uk-UA" sz="3400" dirty="0">
                <a:latin typeface="Times New Roman" panose="02020603050405020304" pitchFamily="18" charset="0"/>
                <a:cs typeface="Times New Roman" panose="02020603050405020304" pitchFamily="18" charset="0"/>
              </a:rPr>
              <a:t>1. Стилі життя.</a:t>
            </a:r>
            <a:br>
              <a:rPr lang="uk-UA" sz="3400" dirty="0">
                <a:latin typeface="Times New Roman" panose="02020603050405020304" pitchFamily="18" charset="0"/>
                <a:cs typeface="Times New Roman" panose="02020603050405020304" pitchFamily="18" charset="0"/>
              </a:rPr>
            </a:br>
            <a:r>
              <a:rPr lang="uk-UA" sz="3400" dirty="0">
                <a:latin typeface="Times New Roman" panose="02020603050405020304" pitchFamily="18" charset="0"/>
                <a:cs typeface="Times New Roman" panose="02020603050405020304" pitchFamily="18" charset="0"/>
              </a:rPr>
              <a:t>2. Концептуальні підходи до осмислення споживчих практик.</a:t>
            </a:r>
            <a:br>
              <a:rPr lang="ru-RU" sz="3400" dirty="0">
                <a:latin typeface="Times New Roman" panose="02020603050405020304" pitchFamily="18" charset="0"/>
                <a:cs typeface="Times New Roman" panose="02020603050405020304" pitchFamily="18" charset="0"/>
              </a:rPr>
            </a:br>
            <a:r>
              <a:rPr lang="uk-UA" sz="3400" dirty="0">
                <a:latin typeface="Times New Roman" panose="02020603050405020304" pitchFamily="18" charset="0"/>
                <a:cs typeface="Times New Roman" panose="02020603050405020304" pitchFamily="18" charset="0"/>
              </a:rPr>
              <a:t>3. Споживчі практики в Україні.</a:t>
            </a:r>
            <a:br>
              <a:rPr lang="ru-RU" sz="3400" dirty="0"/>
            </a:br>
            <a:br>
              <a:rPr lang="ru-RU" dirty="0"/>
            </a:br>
            <a:br>
              <a:rPr lang="ru-RU" dirty="0"/>
            </a:br>
            <a:endParaRPr lang="ru-RU" dirty="0"/>
          </a:p>
        </p:txBody>
      </p:sp>
    </p:spTree>
    <p:extLst>
      <p:ext uri="{BB962C8B-B14F-4D97-AF65-F5344CB8AC3E}">
        <p14:creationId xmlns:p14="http://schemas.microsoft.com/office/powerpoint/2010/main" val="20034752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8FA8ED-525A-4729-91B4-D814C5C03CAC}"/>
              </a:ext>
            </a:extLst>
          </p:cNvPr>
          <p:cNvSpPr>
            <a:spLocks noGrp="1"/>
          </p:cNvSpPr>
          <p:nvPr>
            <p:ph type="title"/>
          </p:nvPr>
        </p:nvSpPr>
        <p:spPr>
          <a:xfrm>
            <a:off x="1779104" y="365124"/>
            <a:ext cx="9574696" cy="6072998"/>
          </a:xfrm>
        </p:spPr>
        <p:txBody>
          <a:bodyPr>
            <a:noAutofit/>
          </a:bodyPr>
          <a:lstStyle/>
          <a:p>
            <a:r>
              <a:rPr lang="ru-RU" sz="2400" b="1" dirty="0" err="1">
                <a:latin typeface="Times New Roman" panose="02020603050405020304" pitchFamily="18" charset="0"/>
                <a:cs typeface="Times New Roman" panose="02020603050405020304" pitchFamily="18" charset="0"/>
              </a:rPr>
              <a:t>Питання</a:t>
            </a:r>
            <a:r>
              <a:rPr lang="ru-RU" sz="2400" b="1" dirty="0">
                <a:latin typeface="Times New Roman" panose="02020603050405020304" pitchFamily="18" charset="0"/>
                <a:cs typeface="Times New Roman" panose="02020603050405020304" pitchFamily="18" charset="0"/>
              </a:rPr>
              <a:t> 1</a:t>
            </a:r>
            <a:br>
              <a:rPr lang="ru-RU"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Родоначальником поділу суспільства безпосередньо на основі стилю життя є німецький соціолог М. Вебер. Згідно з концепцією М. Вебера, в основі стратифікації статусних груп лежить принцип споживання благ, виражених в стилі життя. У цьому їхня відмінність від класів, стратифікована за рівнем економічного становища. При цьому статусна ситуація визначається соціальною оцінкою поваги і знаходиться в сфері розподілу престижу. </a:t>
            </a:r>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Головне завдання стилю життя полягає у формуванні певних «умовностей» або символів, демонстрація яких призводить до повної стилізації життя, що дозволяє створити статусну групу і зберегти її. Таким чином, по відношенню до статусної групи певний стиль життя виступає як </a:t>
            </a:r>
            <a:r>
              <a:rPr lang="uk-UA" sz="2400" dirty="0" err="1">
                <a:latin typeface="Times New Roman" panose="02020603050405020304" pitchFamily="18" charset="0"/>
                <a:cs typeface="Times New Roman" panose="02020603050405020304" pitchFamily="18" charset="0"/>
              </a:rPr>
              <a:t>системоутворюючий</a:t>
            </a:r>
            <a:r>
              <a:rPr lang="uk-UA" sz="2400" dirty="0">
                <a:latin typeface="Times New Roman" panose="02020603050405020304" pitchFamily="18" charset="0"/>
                <a:cs typeface="Times New Roman" panose="02020603050405020304" pitchFamily="18" charset="0"/>
              </a:rPr>
              <a:t> початок, символ приналежності до неї і ідентифікації, елемент, що забезпечує її стабільність протягом певного часу, фактор відділення від інших груп.</a:t>
            </a: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0793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2B0DD8-DAF9-4F43-8BF6-39693533E0D4}"/>
              </a:ext>
            </a:extLst>
          </p:cNvPr>
          <p:cNvSpPr>
            <a:spLocks noGrp="1"/>
          </p:cNvSpPr>
          <p:nvPr>
            <p:ph type="title"/>
          </p:nvPr>
        </p:nvSpPr>
        <p:spPr>
          <a:xfrm>
            <a:off x="1659834" y="365124"/>
            <a:ext cx="9693965" cy="6244397"/>
          </a:xfrm>
        </p:spPr>
        <p:txBody>
          <a:bodyPr>
            <a:normAutofit/>
          </a:bodyPr>
          <a:lstStyle/>
          <a:p>
            <a:r>
              <a:rPr lang="uk-UA" sz="2400" b="1" dirty="0">
                <a:latin typeface="Times New Roman" panose="02020603050405020304" pitchFamily="18" charset="0"/>
                <a:cs typeface="Times New Roman" panose="02020603050405020304" pitchFamily="18" charset="0"/>
              </a:rPr>
              <a:t>У. </a:t>
            </a:r>
            <a:r>
              <a:rPr lang="uk-UA" sz="2400" b="1" dirty="0" err="1">
                <a:latin typeface="Times New Roman" panose="02020603050405020304" pitchFamily="18" charset="0"/>
                <a:cs typeface="Times New Roman" panose="02020603050405020304" pitchFamily="18" charset="0"/>
              </a:rPr>
              <a:t>Уорнер</a:t>
            </a:r>
            <a:r>
              <a:rPr lang="uk-UA" sz="2400" b="1"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вважав, що вирішальним у розподілі престижу є не економічне становище, а цінності і поведінка, структура споживання благ. При цьому вертикальна висхідна мобільність неможлива без визнання соціального статусу людини групою більш високого рівня.</a:t>
            </a:r>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При цьому головною умовою вертикальної висхідної мобільності є соціальне визнання соціального статусу людини групою більш високого порядку.</a:t>
            </a:r>
            <a:br>
              <a:rPr lang="uk-UA" sz="2400" dirty="0">
                <a:latin typeface="Times New Roman" panose="02020603050405020304" pitchFamily="18" charset="0"/>
                <a:cs typeface="Times New Roman" panose="02020603050405020304" pitchFamily="18" charset="0"/>
              </a:rPr>
            </a:br>
            <a:r>
              <a:rPr lang="uk-UA" sz="2400" dirty="0">
                <a:latin typeface="Times New Roman" panose="02020603050405020304" pitchFamily="18" charset="0"/>
                <a:cs typeface="Times New Roman" panose="02020603050405020304" pitchFamily="18" charset="0"/>
              </a:rPr>
              <a:t>Для того, щоб це сталося, людина повинна мати ті ж цінності і таку ж поведінку, які властиві його нового оточення. Представників одного класу об'єднують одні й ті ж цінності і одне і те ж поведінку, що складаються в єдиний для всіх стиль життя. Закладена М. Вебером традиція вивчення стилю життя в контексті соціальної стратифікації досі залишається найбільш впливовою.</a:t>
            </a:r>
            <a:br>
              <a:rPr lang="ru-RU" sz="1800" dirty="0">
                <a:latin typeface="Times New Roman" panose="02020603050405020304" pitchFamily="18" charset="0"/>
                <a:cs typeface="Times New Roman" panose="02020603050405020304" pitchFamily="18" charset="0"/>
              </a:rPr>
            </a:b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4138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a:bodyPr>
          <a:lstStyle/>
          <a:p>
            <a:r>
              <a:rPr lang="uk-UA" sz="2200" dirty="0">
                <a:latin typeface="Times New Roman" panose="02020603050405020304" pitchFamily="18" charset="0"/>
                <a:cs typeface="Times New Roman" panose="02020603050405020304" pitchFamily="18" charset="0"/>
              </a:rPr>
              <a:t>У роботах </a:t>
            </a:r>
            <a:r>
              <a:rPr lang="uk-UA" sz="2200" b="1" dirty="0">
                <a:latin typeface="Times New Roman" panose="02020603050405020304" pitchFamily="18" charset="0"/>
                <a:cs typeface="Times New Roman" panose="02020603050405020304" pitchFamily="18" charset="0"/>
              </a:rPr>
              <a:t>П. </a:t>
            </a:r>
            <a:r>
              <a:rPr lang="uk-UA" sz="2200" b="1" dirty="0" err="1">
                <a:latin typeface="Times New Roman" panose="02020603050405020304" pitchFamily="18" charset="0"/>
                <a:cs typeface="Times New Roman" panose="02020603050405020304" pitchFamily="18" charset="0"/>
              </a:rPr>
              <a:t>Бурдьє</a:t>
            </a:r>
            <a:r>
              <a:rPr lang="uk-UA" sz="2200" b="1"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проблема стилю життя не є центральною, проте саме він вперше надав їй категоріальне і інструментальне значення. Згідно П. </a:t>
            </a:r>
            <a:r>
              <a:rPr lang="uk-UA" sz="2200" dirty="0" err="1">
                <a:latin typeface="Times New Roman" panose="02020603050405020304" pitchFamily="18" charset="0"/>
                <a:cs typeface="Times New Roman" panose="02020603050405020304" pitchFamily="18" charset="0"/>
              </a:rPr>
              <a:t>Бурдьє</a:t>
            </a:r>
            <a:r>
              <a:rPr lang="uk-UA" sz="2200" dirty="0">
                <a:latin typeface="Times New Roman" panose="02020603050405020304" pitchFamily="18" charset="0"/>
                <a:cs typeface="Times New Roman" panose="02020603050405020304" pitchFamily="18" charset="0"/>
              </a:rPr>
              <a:t>, стиль життя - це система практик, що повторюються в повсякденній поведінці та визначають становище людини в соціальному просторі. </a:t>
            </a:r>
            <a:br>
              <a:rPr lang="uk-UA" sz="2200" dirty="0">
                <a:latin typeface="Times New Roman" panose="02020603050405020304" pitchFamily="18" charset="0"/>
                <a:cs typeface="Times New Roman" panose="02020603050405020304" pitchFamily="18" charset="0"/>
              </a:rPr>
            </a:br>
            <a:br>
              <a:rPr lang="uk-UA" sz="2200" b="1" dirty="0">
                <a:latin typeface="Times New Roman" panose="02020603050405020304" pitchFamily="18" charset="0"/>
                <a:cs typeface="Times New Roman" panose="02020603050405020304" pitchFamily="18" charset="0"/>
              </a:rPr>
            </a:br>
            <a:r>
              <a:rPr lang="uk-UA" sz="2200" b="1" dirty="0">
                <a:latin typeface="Times New Roman" panose="02020603050405020304" pitchFamily="18" charset="0"/>
                <a:cs typeface="Times New Roman" panose="02020603050405020304" pitchFamily="18" charset="0"/>
              </a:rPr>
              <a:t>П. </a:t>
            </a:r>
            <a:r>
              <a:rPr lang="uk-UA" sz="2200" b="1" dirty="0" err="1">
                <a:latin typeface="Times New Roman" panose="02020603050405020304" pitchFamily="18" charset="0"/>
                <a:cs typeface="Times New Roman" panose="02020603050405020304" pitchFamily="18" charset="0"/>
              </a:rPr>
              <a:t>Бурдьє</a:t>
            </a:r>
            <a:r>
              <a:rPr lang="uk-UA" sz="2200" b="1" dirty="0">
                <a:latin typeface="Times New Roman" panose="02020603050405020304" pitchFamily="18" charset="0"/>
                <a:cs typeface="Times New Roman" panose="02020603050405020304" pitchFamily="18" charset="0"/>
              </a:rPr>
              <a:t> виділяв три головні соціальні групи:</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 домінуючий клас, який характеризується переважанням економічного капіталу над культурним, до цієї групи в основному відносяться великі підприємці;</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 «нова буржуазія» - група людей, зайнятих у швидко розвивається обслуговуючому секторі (маркетинг, реклама, PR). Люди, що належать до даного класу, крім економічного капіталу мають ще й культурним капіталом;</a:t>
            </a:r>
            <a:br>
              <a:rPr lang="uk-UA" sz="2200" dirty="0">
                <a:latin typeface="Times New Roman" panose="02020603050405020304" pitchFamily="18" charset="0"/>
                <a:cs typeface="Times New Roman" panose="02020603050405020304" pitchFamily="18" charset="0"/>
              </a:rPr>
            </a:br>
            <a:r>
              <a:rPr lang="uk-UA" sz="2200" dirty="0">
                <a:latin typeface="Times New Roman" panose="02020603050405020304" pitchFamily="18" charset="0"/>
                <a:cs typeface="Times New Roman" panose="02020603050405020304" pitchFamily="18" charset="0"/>
              </a:rPr>
              <a:t>- клас вчителів і інтелектуалів - характеризується більш низьким економічним і більш високим культурним капіталом.</a:t>
            </a:r>
            <a:br>
              <a:rPr lang="ru-RU" dirty="0"/>
            </a:br>
            <a:endParaRPr lang="ru-RU" dirty="0"/>
          </a:p>
        </p:txBody>
      </p:sp>
    </p:spTree>
    <p:extLst>
      <p:ext uri="{BB962C8B-B14F-4D97-AF65-F5344CB8AC3E}">
        <p14:creationId xmlns:p14="http://schemas.microsoft.com/office/powerpoint/2010/main" val="60983657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fontScale="90000"/>
          </a:bodyPr>
          <a:lstStyle/>
          <a:p>
            <a:r>
              <a:rPr lang="ru-RU" b="1" dirty="0" err="1">
                <a:latin typeface="Times New Roman" panose="02020603050405020304" pitchFamily="18" charset="0"/>
                <a:cs typeface="Times New Roman" panose="02020603050405020304" pitchFamily="18" charset="0"/>
              </a:rPr>
              <a:t>Питання</a:t>
            </a:r>
            <a:r>
              <a:rPr lang="ru-RU" b="1" dirty="0">
                <a:latin typeface="Times New Roman" panose="02020603050405020304" pitchFamily="18" charset="0"/>
                <a:cs typeface="Times New Roman" panose="02020603050405020304" pitchFamily="18" charset="0"/>
              </a:rPr>
              <a:t> 2</a:t>
            </a: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Підходи до осмислення споживчих практик є тісно пов’язаними з моделями практик споживачів інших груп товарів та послуг, які активно досліджувались та втілювались у практичному досвіді великих компаній Західної Європи та США. Серед них: атрибутивний підхід, розроблений </a:t>
            </a:r>
            <a:r>
              <a:rPr lang="en-US" dirty="0">
                <a:latin typeface="Times New Roman" panose="02020603050405020304" pitchFamily="18" charset="0"/>
                <a:cs typeface="Times New Roman" panose="02020603050405020304" pitchFamily="18" charset="0"/>
              </a:rPr>
              <a:t>Total Research Corporation</a:t>
            </a:r>
            <a:r>
              <a:rPr lang="uk-UA" dirty="0">
                <a:latin typeface="Times New Roman" panose="02020603050405020304" pitchFamily="18" charset="0"/>
                <a:cs typeface="Times New Roman" panose="02020603050405020304" pitchFamily="18" charset="0"/>
              </a:rPr>
              <a:t>, підходи </a:t>
            </a:r>
            <a:r>
              <a:rPr lang="en-US" dirty="0">
                <a:latin typeface="Times New Roman" panose="02020603050405020304" pitchFamily="18" charset="0"/>
                <a:cs typeface="Times New Roman" panose="02020603050405020304" pitchFamily="18" charset="0"/>
              </a:rPr>
              <a:t>AIO</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LOV</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VALS</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GLOBAL SCAN</a:t>
            </a:r>
            <a:br>
              <a:rPr lang="ru-RU" dirty="0"/>
            </a:br>
            <a:endParaRPr lang="ru-RU" dirty="0"/>
          </a:p>
        </p:txBody>
      </p:sp>
    </p:spTree>
    <p:extLst>
      <p:ext uri="{BB962C8B-B14F-4D97-AF65-F5344CB8AC3E}">
        <p14:creationId xmlns:p14="http://schemas.microsoft.com/office/powerpoint/2010/main" val="72961683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47824" y="374650"/>
            <a:ext cx="10391775" cy="6302375"/>
          </a:xfrm>
        </p:spPr>
        <p:txBody>
          <a:bodyPr>
            <a:normAutofit fontScale="90000"/>
          </a:bodyPr>
          <a:lstStyle/>
          <a:p>
            <a:r>
              <a:rPr lang="en-US" sz="2700" b="1" dirty="0">
                <a:latin typeface="Times New Roman" panose="02020603050405020304" pitchFamily="18" charset="0"/>
                <a:cs typeface="Times New Roman" panose="02020603050405020304" pitchFamily="18" charset="0"/>
              </a:rPr>
              <a:t>Total Research Corporation</a:t>
            </a:r>
            <a:r>
              <a:rPr lang="uk-UA" sz="2700" b="1" dirty="0">
                <a:latin typeface="Times New Roman" panose="02020603050405020304" pitchFamily="18" charset="0"/>
                <a:cs typeface="Times New Roman" panose="02020603050405020304" pitchFamily="18" charset="0"/>
              </a:rPr>
              <a:t> </a:t>
            </a:r>
            <a:r>
              <a:rPr lang="uk-UA" sz="2700" dirty="0">
                <a:latin typeface="Times New Roman" panose="02020603050405020304" pitchFamily="18" charset="0"/>
                <a:cs typeface="Times New Roman" panose="02020603050405020304" pitchFamily="18" charset="0"/>
              </a:rPr>
              <a:t>об’єднує споживачів за критеріями умовного типу та особистих переваг. До класифікації входять:</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1) інтелектуали – надають перевагу товарам високої якості або ексклюзивним товарам та послугам;</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2) конформісти – обирають товари та послуги, що є домінуючими на ринку в поточній ситуації;</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3) прагнучі до популярності – обирають модні та сучасні товари і послуги;</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4) прагматики – обирають функціональні товари і послуги;</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5) активні – звертають увагу на сервіс та категорію «здорових» товарів та послуг;</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6) прагнучі до відпочинку – обирають товари, призначені полегшити виконання повсякденних обов’язків;</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7) сентиментальні – обирають прості товари, які зазвичай вийшли з моди.</a:t>
            </a:r>
            <a:br>
              <a:rPr lang="ru-RU" dirty="0"/>
            </a:br>
            <a:br>
              <a:rPr lang="ru-RU" dirty="0"/>
            </a:br>
            <a:endParaRPr lang="ru-RU" dirty="0"/>
          </a:p>
        </p:txBody>
      </p:sp>
    </p:spTree>
    <p:extLst>
      <p:ext uri="{BB962C8B-B14F-4D97-AF65-F5344CB8AC3E}">
        <p14:creationId xmlns:p14="http://schemas.microsoft.com/office/powerpoint/2010/main" val="797271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fontScale="90000"/>
          </a:bodyPr>
          <a:lstStyle/>
          <a:p>
            <a:r>
              <a:rPr lang="uk-UA" sz="2700" dirty="0">
                <a:latin typeface="Times New Roman" panose="02020603050405020304" pitchFamily="18" charset="0"/>
                <a:cs typeface="Times New Roman" panose="02020603050405020304" pitchFamily="18" charset="0"/>
              </a:rPr>
              <a:t>Підхід </a:t>
            </a:r>
            <a:r>
              <a:rPr lang="en-US" sz="2700" b="1" dirty="0">
                <a:latin typeface="Times New Roman" panose="02020603050405020304" pitchFamily="18" charset="0"/>
                <a:cs typeface="Times New Roman" panose="02020603050405020304" pitchFamily="18" charset="0"/>
              </a:rPr>
              <a:t>AIO</a:t>
            </a:r>
            <a:r>
              <a:rPr lang="uk-UA" sz="2700" dirty="0">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cs typeface="Times New Roman" panose="02020603050405020304" pitchFamily="18" charset="0"/>
              </a:rPr>
              <a:t>activities</a:t>
            </a:r>
            <a:r>
              <a:rPr lang="uk-UA" sz="2700" dirty="0">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cs typeface="Times New Roman" panose="02020603050405020304" pitchFamily="18" charset="0"/>
              </a:rPr>
              <a:t>interests</a:t>
            </a:r>
            <a:r>
              <a:rPr lang="uk-UA" sz="2700" dirty="0">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cs typeface="Times New Roman" panose="02020603050405020304" pitchFamily="18" charset="0"/>
              </a:rPr>
              <a:t>opinions</a:t>
            </a:r>
            <a:r>
              <a:rPr lang="uk-UA" sz="2700" dirty="0">
                <a:latin typeface="Times New Roman" panose="02020603050405020304" pitchFamily="18" charset="0"/>
                <a:cs typeface="Times New Roman" panose="02020603050405020304" pitchFamily="18" charset="0"/>
              </a:rPr>
              <a:t>) сегментує споживчі практики за критерієм стилю життя. Умовно запитання поділені на три категорії, пов’язані з діяльністю, інтересами і думками.</a:t>
            </a:r>
            <a:br>
              <a:rPr lang="ru-RU"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До діяльності відносять: роботу, будинок, хобі, соціальні події, відпочинок, розваги, членство в клубах, інтегрованість у місцеву спільноту, заняття спортом, здійснення покупок. </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До категорії інтересів: родину, роботу, будинок, завдання, перепочинок, моду, їжу, досягнення, засоби масової інформації. </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До думок: власну особу та соціальну діяльність. </a:t>
            </a:r>
            <a:br>
              <a:rPr lang="uk-UA" sz="2700" dirty="0">
                <a:latin typeface="Times New Roman" panose="02020603050405020304" pitchFamily="18" charset="0"/>
                <a:cs typeface="Times New Roman" panose="02020603050405020304" pitchFamily="18" charset="0"/>
              </a:rPr>
            </a:br>
            <a:r>
              <a:rPr lang="uk-UA" sz="2700" dirty="0">
                <a:latin typeface="Times New Roman" panose="02020603050405020304" pitchFamily="18" charset="0"/>
                <a:cs typeface="Times New Roman" panose="02020603050405020304" pitchFamily="18" charset="0"/>
              </a:rPr>
              <a:t>Методика використовується переважно для формулювання унікальної пропозиції, марочної назви або основної ідеї: «сніданок чемпіона», «надія родини» та ін.</a:t>
            </a:r>
            <a:br>
              <a:rPr lang="ru-RU" dirty="0"/>
            </a:br>
            <a:br>
              <a:rPr lang="ru-RU" dirty="0"/>
            </a:br>
            <a:endParaRPr lang="ru-RU" dirty="0"/>
          </a:p>
        </p:txBody>
      </p:sp>
    </p:spTree>
    <p:extLst>
      <p:ext uri="{BB962C8B-B14F-4D97-AF65-F5344CB8AC3E}">
        <p14:creationId xmlns:p14="http://schemas.microsoft.com/office/powerpoint/2010/main" val="319543659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65AD41-FD00-404A-A32C-121DD71FB6A9}"/>
              </a:ext>
            </a:extLst>
          </p:cNvPr>
          <p:cNvSpPr>
            <a:spLocks noGrp="1"/>
          </p:cNvSpPr>
          <p:nvPr>
            <p:ph type="title"/>
          </p:nvPr>
        </p:nvSpPr>
        <p:spPr>
          <a:xfrm>
            <a:off x="1609725" y="393700"/>
            <a:ext cx="9753600" cy="5494499"/>
          </a:xfrm>
        </p:spPr>
        <p:txBody>
          <a:bodyPr>
            <a:normAutofit fontScale="90000"/>
          </a:bodyPr>
          <a:lstStyle/>
          <a:p>
            <a:r>
              <a:rPr lang="en-US" sz="2700" b="1" dirty="0">
                <a:latin typeface="Times New Roman" panose="02020603050405020304" pitchFamily="18" charset="0"/>
                <a:cs typeface="Times New Roman" panose="02020603050405020304" pitchFamily="18" charset="0"/>
              </a:rPr>
              <a:t>LOV</a:t>
            </a:r>
            <a:r>
              <a:rPr lang="uk-UA" sz="2700" b="1" dirty="0">
                <a:latin typeface="Times New Roman" panose="02020603050405020304" pitchFamily="18" charset="0"/>
                <a:cs typeface="Times New Roman" panose="02020603050405020304" pitchFamily="18" charset="0"/>
              </a:rPr>
              <a:t> (</a:t>
            </a:r>
            <a:r>
              <a:rPr lang="en-US" sz="2700" b="1" dirty="0">
                <a:latin typeface="Times New Roman" panose="02020603050405020304" pitchFamily="18" charset="0"/>
                <a:cs typeface="Times New Roman" panose="02020603050405020304" pitchFamily="18" charset="0"/>
              </a:rPr>
              <a:t>List of Values</a:t>
            </a:r>
            <a:r>
              <a:rPr lang="uk-UA" sz="2700" b="1" dirty="0">
                <a:latin typeface="Times New Roman" panose="02020603050405020304" pitchFamily="18" charset="0"/>
                <a:cs typeface="Times New Roman" panose="02020603050405020304" pitchFamily="18" charset="0"/>
              </a:rPr>
              <a:t>) </a:t>
            </a:r>
            <a:r>
              <a:rPr lang="uk-UA" sz="2700" dirty="0">
                <a:latin typeface="Times New Roman" panose="02020603050405020304" pitchFamily="18" charset="0"/>
                <a:cs typeface="Times New Roman" panose="02020603050405020304" pitchFamily="18" charset="0"/>
              </a:rPr>
              <a:t>досить часто розглядається як альтернативний варіант </a:t>
            </a:r>
            <a:r>
              <a:rPr lang="en-US" sz="2700" dirty="0">
                <a:latin typeface="Times New Roman" panose="02020603050405020304" pitchFamily="18" charset="0"/>
                <a:cs typeface="Times New Roman" panose="02020603050405020304" pitchFamily="18" charset="0"/>
              </a:rPr>
              <a:t>VALS</a:t>
            </a:r>
            <a:r>
              <a:rPr lang="uk-UA" sz="2700" dirty="0">
                <a:latin typeface="Times New Roman" panose="02020603050405020304" pitchFamily="18" charset="0"/>
                <a:cs typeface="Times New Roman" panose="02020603050405020304" pitchFamily="18" charset="0"/>
              </a:rPr>
              <a:t>: методика містить перелік дев’яти цінностей, які респонденти мають </a:t>
            </a:r>
            <a:r>
              <a:rPr lang="uk-UA" sz="2700" dirty="0" err="1">
                <a:latin typeface="Times New Roman" panose="02020603050405020304" pitchFamily="18" charset="0"/>
                <a:cs typeface="Times New Roman" panose="02020603050405020304" pitchFamily="18" charset="0"/>
              </a:rPr>
              <a:t>проранґувати</a:t>
            </a:r>
            <a:r>
              <a:rPr lang="uk-UA" sz="2700" dirty="0">
                <a:latin typeface="Times New Roman" panose="02020603050405020304" pitchFamily="18" charset="0"/>
                <a:cs typeface="Times New Roman" panose="02020603050405020304" pitchFamily="18" charset="0"/>
              </a:rPr>
              <a:t> у відповідності до їх суб’єктивної значущості: самореалізація, хвилювання, почуття досягнення, самоповага, почуття приналежності, повага, безпека, задоволення, відносини з іншими. Як правило, метод доповнюється збиранням соціально-демографічної інформації, яка дозволяє </a:t>
            </a:r>
            <a:r>
              <a:rPr lang="uk-UA" sz="2700" dirty="0" err="1">
                <a:latin typeface="Times New Roman" panose="02020603050405020304" pitchFamily="18" charset="0"/>
                <a:cs typeface="Times New Roman" panose="02020603050405020304" pitchFamily="18" charset="0"/>
              </a:rPr>
              <a:t>проранґувати</a:t>
            </a:r>
            <a:r>
              <a:rPr lang="uk-UA" sz="2700" dirty="0">
                <a:latin typeface="Times New Roman" panose="02020603050405020304" pitchFamily="18" charset="0"/>
                <a:cs typeface="Times New Roman" panose="02020603050405020304" pitchFamily="18" charset="0"/>
              </a:rPr>
              <a:t> споживачів. Підсумкова класифікація доповнюється їх віднесенням до певного типу орієнтацій: особистісної (прийняття незалежних рішень у споживчих практиках), міжособистісної (схильність до навіювання з боку найближчого оточення) та безособової (схильність до навіювання з боку більшості або приєднання до більшості).</a:t>
            </a:r>
            <a:br>
              <a:rPr lang="ru-RU" sz="2700" dirty="0">
                <a:latin typeface="Times New Roman" panose="02020603050405020304" pitchFamily="18" charset="0"/>
                <a:cs typeface="Times New Roman" panose="02020603050405020304" pitchFamily="18" charset="0"/>
              </a:rPr>
            </a:br>
            <a:br>
              <a:rPr lang="ru-RU" dirty="0"/>
            </a:br>
            <a:br>
              <a:rPr lang="ru-RU" dirty="0"/>
            </a:br>
            <a:endParaRPr lang="ru-RU" dirty="0"/>
          </a:p>
        </p:txBody>
      </p:sp>
    </p:spTree>
    <p:extLst>
      <p:ext uri="{BB962C8B-B14F-4D97-AF65-F5344CB8AC3E}">
        <p14:creationId xmlns:p14="http://schemas.microsoft.com/office/powerpoint/2010/main" val="3161148973"/>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10.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11.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12.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13.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2.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3.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4.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5.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6.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7.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8.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9.xml><?xml version="1.0" encoding="utf-8"?>
<a:themeOverride xmlns:a="http://schemas.openxmlformats.org/drawingml/2006/main">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235</TotalTime>
  <Words>1435</Words>
  <Application>Microsoft Office PowerPoint</Application>
  <PresentationFormat>Широкий екран</PresentationFormat>
  <Paragraphs>18</Paragraphs>
  <Slides>14</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14</vt:i4>
      </vt:variant>
    </vt:vector>
  </HeadingPairs>
  <TitlesOfParts>
    <vt:vector size="19" baseType="lpstr">
      <vt:lpstr>Arial</vt:lpstr>
      <vt:lpstr>Century Gothic</vt:lpstr>
      <vt:lpstr>Times New Roman</vt:lpstr>
      <vt:lpstr>Wingdings 3</vt:lpstr>
      <vt:lpstr>Легкий дым</vt:lpstr>
      <vt:lpstr>СТИЛІ ЖИТТЯ</vt:lpstr>
      <vt:lpstr>План. 1. Стилі життя. 2. Концептуальні підходи до осмислення споживчих практик. 3. Споживчі практики в Україні.   </vt:lpstr>
      <vt:lpstr>Питання 1 Родоначальником поділу суспільства безпосередньо на основі стилю життя є німецький соціолог М. Вебер. Згідно з концепцією М. Вебера, в основі стратифікації статусних груп лежить принцип споживання благ, виражених в стилі життя. У цьому їхня відмінність від класів, стратифікована за рівнем економічного становища. При цьому статусна ситуація визначається соціальною оцінкою поваги і знаходиться в сфері розподілу престижу.  Головне завдання стилю життя полягає у формуванні певних «умовностей» або символів, демонстрація яких призводить до повної стилізації життя, що дозволяє створити статусну групу і зберегти її. Таким чином, по відношенню до статусної групи певний стиль життя виступає як системоутворюючий початок, символ приналежності до неї і ідентифікації, елемент, що забезпечує її стабільність протягом певного часу, фактор відділення від інших груп. </vt:lpstr>
      <vt:lpstr>У. Уорнер  вважав, що вирішальним у розподілі престижу є не економічне становище, а цінності і поведінка, структура споживання благ. При цьому вертикальна висхідна мобільність неможлива без визнання соціального статусу людини групою більш високого рівня. При цьому головною умовою вертикальної висхідної мобільності є соціальне визнання соціального статусу людини групою більш високого порядку. Для того, щоб це сталося, людина повинна мати ті ж цінності і таку ж поведінку, які властиві його нового оточення. Представників одного класу об'єднують одні й ті ж цінності і одне і те ж поведінку, що складаються в єдиний для всіх стиль життя. Закладена М. Вебером традиція вивчення стилю життя в контексті соціальної стратифікації досі залишається найбільш впливовою. </vt:lpstr>
      <vt:lpstr>У роботах П. Бурдьє проблема стилю життя не є центральною, проте саме він вперше надав їй категоріальне і інструментальне значення. Згідно П. Бурдьє, стиль життя - це система практик, що повторюються в повсякденній поведінці та визначають становище людини в соціальному просторі.   П. Бурдьє виділяв три головні соціальні групи: - домінуючий клас, який характеризується переважанням економічного капіталу над культурним, до цієї групи в основному відносяться великі підприємці; - «нова буржуазія» - група людей, зайнятих у швидко розвивається обслуговуючому секторі (маркетинг, реклама, PR). Люди, що належать до даного класу, крім економічного капіталу мають ще й культурним капіталом; - клас вчителів і інтелектуалів - характеризується більш низьким економічним і більш високим культурним капіталом. </vt:lpstr>
      <vt:lpstr>Питання 2  Підходи до осмислення споживчих практик є тісно пов’язаними з моделями практик споживачів інших груп товарів та послуг, які активно досліджувались та втілювались у практичному досвіді великих компаній Західної Європи та США. Серед них: атрибутивний підхід, розроблений Total Research Corporation, підходи AIO, LOV, VALS, GLOBAL SCAN </vt:lpstr>
      <vt:lpstr>Total Research Corporation об’єднує споживачів за критеріями умовного типу та особистих переваг. До класифікації входять: 1) інтелектуали – надають перевагу товарам високої якості або ексклюзивним товарам та послугам; 2) конформісти – обирають товари та послуги, що є домінуючими на ринку в поточній ситуації; 3) прагнучі до популярності – обирають модні та сучасні товари і послуги; 4) прагматики – обирають функціональні товари і послуги; 5) активні – звертають увагу на сервіс та категорію «здорових» товарів та послуг; 6) прагнучі до відпочинку – обирають товари, призначені полегшити виконання повсякденних обов’язків; 7) сентиментальні – обирають прості товари, які зазвичай вийшли з моди.  </vt:lpstr>
      <vt:lpstr>Підхід AIO (activities, interests, opinions) сегментує споживчі практики за критерієм стилю життя. Умовно запитання поділені на три категорії, пов’язані з діяльністю, інтересами і думками. До діяльності відносять: роботу, будинок, хобі, соціальні події, відпочинок, розваги, членство в клубах, інтегрованість у місцеву спільноту, заняття спортом, здійснення покупок.  До категорії інтересів: родину, роботу, будинок, завдання, перепочинок, моду, їжу, досягнення, засоби масової інформації.  До думок: власну особу та соціальну діяльність.  Методика використовується переважно для формулювання унікальної пропозиції, марочної назви або основної ідеї: «сніданок чемпіона», «надія родини» та ін.  </vt:lpstr>
      <vt:lpstr>LOV (List of Values) досить часто розглядається як альтернативний варіант VALS: методика містить перелік дев’яти цінностей, які респонденти мають проранґувати у відповідності до їх суб’єктивної значущості: самореалізація, хвилювання, почуття досягнення, самоповага, почуття приналежності, повага, безпека, задоволення, відносини з іншими. Як правило, метод доповнюється збиранням соціально-демографічної інформації, яка дозволяє проранґувати споживачів. Підсумкова класифікація доповнюється їх віднесенням до певного типу орієнтацій: особистісної (прийняття незалежних рішень у споживчих практиках), міжособистісної (схильність до навіювання з боку найближчого оточення) та безособової (схильність до навіювання з боку більшості або приєднання до більшості).   </vt:lpstr>
      <vt:lpstr>Модель VALS (values and life styles) була розроблена А. Мітчелом для SRI International. Споживчі практики та особи, що їх здійснюють, були розділені на декілька груп. Пізніше дана модель була трансформована у VALS 2, де категорії споживачів стали більш агрегованими.  Виживаючі складають близько 4% населення.  Терплячі складають близько 7% населення.  Впевнені складають близько 35% населення.  Імітатори складають близько 10% населення.  Успішні складають близько 22% населення.  Індивідуалісти складають близько 5% населення.  Ризиковані складають близько 7% населення.  Соціально стурбовані складають близько 8% населення.  Інтегровані складають близько 2% населення.     </vt:lpstr>
      <vt:lpstr>У 1997 році побачила світ модель IVALS, в якій сегментація споживачів будувалась за критерієм типу їх роботи з інформацією в мережі Інтернет. Відповідно користувачі були умовно поділені на категорії: гуру (професійні навички, робота з технікою є часткою стиля життя), робочі конячки (використання інформаційних ресурсів для розв’язання робочих завдань), досвідчені користувачі (експериментатори, проводять багато часу у мережі, використовують її для професійних та особистих цілей), піонери (помірно захоплені інтернетом), громадські діячі (використовують інформаційні ресурси для ведення дискусій з суспільно важливих питань), шукачі (професійно працюють з інформацією), основна маса (мають середні навички роботи з комп’ютером), мандрівники (інтернет розглядається як засіб проведення дозвілля), комунікабельні (використовують медійні майданчики для перегляду новин, фільмів, нових знайомств) та чужинці (нові користувачі).     </vt:lpstr>
      <vt:lpstr>Модель Global Scan була розроблена на базі щорічних міжнародних опитувань серед 14 країн світу (Австралія, Великобританія, Венесуела, Німеччина, Гонконг, Індонезія, Іспанія, Канада, Колумбія, Мексика, США, Фінляндія, Франція, Японія). Система оцінювання включає 250 цінностей та відносин та також відповідні демографічні дані, особисті переваги у процесі здійснення покупок та використання різних джерел масової інформації. За результатами проведених досліджень був виділений ряд універсальних сегментів, співвідношення яких залежить від конкретної країни: 1) терплячі; 2) успішні; 3) задавлені; 4) перехідні; 5) традиціоналісти.      </vt:lpstr>
      <vt:lpstr>Питання 3  Узагальнююча модель споживчих практик студентської молоді містить наступні моделі : 1) економічна; 2) раціональна модель; 3) статусна (демонстративна) модель; 4) стихійна модель побудована на хаотичному розподілі доходів; 5) компенсаторна модель.       </vt:lpstr>
      <vt:lpstr>Типовими групами споживачів серед студентів є:  1) «маса» – найбільш чисельна група, послідовники модних тенденцій, які активно підтримують більшість, мотивовані на стабільність, популярність, легко впізнаний бренд; 2) «розумні» – категорія, яка має доступ до значного обсягу ресурсів, націлені на інноваційні цінності. Активно засвоюють нові технології, є активними споживачами, але покупки носять виважений, раціональний характер, орієнтовані на сучасність та практичність; 3) «просунуті» – молодь цифрового покоління. Відрізняється активним культурним споживанням, спонтанними придбаннями, орієнтовані на технологічні модні новації.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СОЦІАЛІЗАЦІЯ</dc:title>
  <dc:creator>user</dc:creator>
  <cp:lastModifiedBy>user</cp:lastModifiedBy>
  <cp:revision>10</cp:revision>
  <dcterms:created xsi:type="dcterms:W3CDTF">2020-09-04T19:13:21Z</dcterms:created>
  <dcterms:modified xsi:type="dcterms:W3CDTF">2025-10-02T12:41:03Z</dcterms:modified>
</cp:coreProperties>
</file>