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256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85" r:id="rId19"/>
  </p:sldIdLst>
  <p:sldSz cx="12192000" cy="6858000"/>
  <p:notesSz cx="6858000" cy="9144000"/>
  <p:defaultTextStyle>
    <a:defPPr rtl="0"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41" autoAdjust="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400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839D37AB-764B-4ACF-973B-7F810CBDA87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5F04718-CFF8-40A2-B8EB-59CA1ACB858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5BA4B5-D140-490E-8D03-B70012B5A6D1}" type="datetime1">
              <a:rPr lang="ru-RU" smtClean="0"/>
              <a:t>03.09.2025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35F6F49-20F3-4FD8-A6CE-7361ADD229A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91807D0-F2A4-4B69-A7EC-D9A4D948904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B752F2-E172-4BD4-A43A-2E23B07ED8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34996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5ED7F2-571E-4189-A38B-DB1E62DD2F92}" type="datetime1">
              <a:rPr lang="ru-RU" smtClean="0"/>
              <a:pPr/>
              <a:t>03.09.2025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561EC3-BEA3-430C-8283-68025705DDF0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2573008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561EC3-BEA3-430C-8283-68025705DDF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6870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rtlCol="0" anchor="b"/>
          <a:lstStyle>
            <a:lvl1pPr>
              <a:defRPr sz="72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 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rtlCol="0"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B663CB3-031B-4322-9B39-0C663A84FF6B}" type="datetime1">
              <a:rPr lang="ru-RU" noProof="0" smtClean="0"/>
              <a:t>03.09.2025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ru-RU" noProof="0" smtClean="0"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ый 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rtlCol="0" anchor="b">
            <a:normAutofit/>
          </a:bodyPr>
          <a:lstStyle>
            <a:lvl1pPr algn="l">
              <a:defRPr sz="2400" b="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Рисунок 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ru-RU" noProof="0"/>
              <a:t>Щелкните значок, чтобы добавить изображение</a:t>
            </a:r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 rtlCol="0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A3E3FE9-B737-4871-8DC6-C686E2D2E7D3}" type="datetime1">
              <a:rPr lang="ru-RU" noProof="0" smtClean="0"/>
              <a:t>03.09.2025</a:t>
            </a:fld>
            <a:endParaRPr lang="ru-RU" noProof="0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ru-RU" noProof="0" smtClean="0"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 rtlCol="0"/>
          <a:lstStyle>
            <a:lvl1pPr>
              <a:defRPr sz="48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8" name="Текст 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rtlCol="0"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5221D3A-2595-4E89-BD59-A51E0B4C4808}" type="datetime1">
              <a:rPr lang="ru-RU" noProof="0" smtClean="0"/>
              <a:t>03.09.2025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ru-RU" noProof="0" smtClean="0"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 rtlCol="0"/>
          <a:lstStyle>
            <a:lvl1pPr>
              <a:defRPr sz="48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14" name="Текст 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0" name="Текст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rtlCol="0"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92D43AE-1D8D-4026-BBC4-3D1AFE2A3809}" type="datetime1">
              <a:rPr lang="ru-RU" noProof="0" smtClean="0"/>
              <a:t>03.09.2025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9" name="Надпись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«</a:t>
            </a:r>
          </a:p>
        </p:txBody>
      </p:sp>
      <p:sp>
        <p:nvSpPr>
          <p:cNvPr id="13" name="Надпись 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»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rtlCol="0" anchor="b"/>
          <a:lstStyle>
            <a:lvl1pPr algn="l">
              <a:defRPr sz="4000" b="0" cap="none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rtlCol="0"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B1B95D7-8B2C-4D7A-8452-E64C17750E10}" type="datetime1">
              <a:rPr lang="ru-RU" noProof="0" smtClean="0"/>
              <a:t>03.09.2025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ru-RU" noProof="0" smtClean="0"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ойной столбе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 sz="42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6" name="Текст 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5" name="Текст 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9" name="Текст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4" name="Текст 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0" name="Текст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cxnSp>
        <p:nvCxnSpPr>
          <p:cNvPr id="17" name="Прямая соединительная линия 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 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2C4234C-A75C-425C-984C-313B4C2F5ED2}" type="datetime1">
              <a:rPr lang="ru-RU" noProof="0" smtClean="0"/>
              <a:t>03.09.2025</a:t>
            </a:fld>
            <a:endParaRPr lang="ru-RU" noProof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ru-RU" noProof="0" smtClean="0"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 sz="42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9" name="Рисунок 2"/>
          <p:cNvSpPr>
            <a:spLocks noGrp="1" noChangeAspect="1"/>
          </p:cNvSpPr>
          <p:nvPr>
            <p:ph type="pic" idx="15" hasCustomPrompt="1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ru-RU" noProof="0"/>
              <a:t>Щелкните значок, чтобы добавить изображение</a:t>
            </a:r>
          </a:p>
        </p:txBody>
      </p:sp>
      <p:sp>
        <p:nvSpPr>
          <p:cNvPr id="22" name="Текст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5" name="Текст 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30" name="Рисунок 2"/>
          <p:cNvSpPr>
            <a:spLocks noGrp="1" noChangeAspect="1"/>
          </p:cNvSpPr>
          <p:nvPr>
            <p:ph type="pic" idx="21" hasCustomPrompt="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ru-RU" noProof="0"/>
              <a:t>Щелкните значок, чтобы добавить изображение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4" name="Текст 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31" name="Рисунок 2"/>
          <p:cNvSpPr>
            <a:spLocks noGrp="1" noChangeAspect="1"/>
          </p:cNvSpPr>
          <p:nvPr>
            <p:ph type="pic" idx="22" hasCustomPrompt="1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ru-RU" noProof="0"/>
              <a:t>Щелкните значок, чтобы добавить изображение</a:t>
            </a:r>
          </a:p>
        </p:txBody>
      </p:sp>
      <p:sp>
        <p:nvSpPr>
          <p:cNvPr id="24" name="Текст 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cxnSp>
        <p:nvCxnSpPr>
          <p:cNvPr id="17" name="Прямая соединительная линия 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 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772FF69-75E4-47A6-B407-F71C4142FD3D}" type="datetime1">
              <a:rPr lang="ru-RU" noProof="0" smtClean="0"/>
              <a:t>03.09.2025</a:t>
            </a:fld>
            <a:endParaRPr lang="ru-RU" noProof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ru-RU" noProof="0" smtClean="0"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Вертикальный текст 2"/>
          <p:cNvSpPr>
            <a:spLocks noGrp="1"/>
          </p:cNvSpPr>
          <p:nvPr>
            <p:ph type="body" orient="vert" idx="1"/>
          </p:nvPr>
        </p:nvSpPr>
        <p:spPr/>
        <p:txBody>
          <a:bodyPr vert="eaVert" rtlCol="0" anchor="t" anchorCtr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28909E9-A188-451B-89E1-4745E905AF5A}" type="datetime1">
              <a:rPr lang="ru-RU" noProof="0" smtClean="0"/>
              <a:t>03.09.2025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ru-RU" noProof="0" smtClean="0"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 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rtlCol="0" anchor="b" anchorCtr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Вертикальный текст 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42E9C98-CDFE-4F0E-AC53-E63DA2D354D3}" type="datetime1">
              <a:rPr lang="ru-RU" noProof="0" smtClean="0"/>
              <a:t>03.09.2025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ru-RU" noProof="0" smtClean="0"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 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DE7FBDD-B546-4F89-A271-215CA65CF96F}" type="datetime1">
              <a:rPr lang="ru-RU" noProof="0" smtClean="0"/>
              <a:t>03.09.2025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ru-RU" noProof="0" smtClean="0"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rtlCol="0" anchor="b"/>
          <a:lstStyle>
            <a:lvl1pPr algn="l">
              <a:defRPr sz="4000" b="0" cap="none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rtlCol="0"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35C673F-0519-45DD-83E6-D26ADD1EEE5C}" type="datetime1">
              <a:rPr lang="ru-RU" noProof="0" smtClean="0"/>
              <a:t>03.09.2025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ru-RU" noProof="0" smtClean="0"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 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Объект 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6B3D844-B2A7-4A3C-832D-69289F9A2292}" type="datetime1">
              <a:rPr lang="ru-RU" noProof="0" smtClean="0"/>
              <a:t>03.09.2025</a:t>
            </a:fld>
            <a:endParaRPr lang="ru-RU" noProof="0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ru-RU" noProof="0" smtClean="0"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 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Текст 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 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7" name="Дата 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3D79C44-F1CF-441E-99FD-712B496103FA}" type="datetime1">
              <a:rPr lang="ru-RU" noProof="0" smtClean="0"/>
              <a:t>03.09.2025</a:t>
            </a:fld>
            <a:endParaRPr lang="ru-RU" noProof="0"/>
          </a:p>
        </p:txBody>
      </p:sp>
      <p:sp>
        <p:nvSpPr>
          <p:cNvPr id="8" name="Нижний колонтитул 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9" name="Номер слайда 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ru-RU" noProof="0" smtClean="0"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7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9D308E7-F0A1-43DF-B765-09E3BE2C9938}" type="datetime1">
              <a:rPr lang="ru-RU" noProof="0" smtClean="0"/>
              <a:t>03.09.2025</a:t>
            </a:fld>
            <a:endParaRPr lang="ru-RU" noProof="0"/>
          </a:p>
        </p:txBody>
      </p:sp>
      <p:sp>
        <p:nvSpPr>
          <p:cNvPr id="5" name="Нижний колонтитул 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ru-RU" noProof="0" smtClean="0"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A0A5B94-615E-4ECF-9834-CCA5B2882595}" type="datetime1">
              <a:rPr lang="ru-RU" noProof="0" smtClean="0"/>
              <a:t>03.09.2025</a:t>
            </a:fld>
            <a:endParaRPr lang="ru-RU" noProof="0"/>
          </a:p>
        </p:txBody>
      </p:sp>
      <p:sp>
        <p:nvSpPr>
          <p:cNvPr id="5" name="Нижний колонтитул 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 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ru-RU" noProof="0" smtClean="0"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rtlCol="0" anchor="b"/>
          <a:lstStyle>
            <a:lvl1pPr algn="l">
              <a:defRPr sz="2400" b="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 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rtlCol="0"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 rtlCol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7DE9A6A-5FF4-4BC8-BE9D-D0B28E07ED08}" type="datetime1">
              <a:rPr lang="ru-RU" noProof="0" smtClean="0"/>
              <a:t>03.09.2025</a:t>
            </a:fld>
            <a:endParaRPr lang="ru-RU" noProof="0"/>
          </a:p>
        </p:txBody>
      </p:sp>
      <p:sp>
        <p:nvSpPr>
          <p:cNvPr id="5" name="Нижний колонтитул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ru-RU" noProof="0" smtClean="0"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rtlCol="0" anchor="b">
            <a:normAutofit/>
          </a:bodyPr>
          <a:lstStyle>
            <a:lvl1pPr algn="l">
              <a:defRPr sz="3600" b="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Рисунок 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ru-RU" noProof="0"/>
              <a:t>Щелкните значок, чтобы добавить изображение</a:t>
            </a:r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 rtlCol="0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7C82C95-57CB-4637-908D-E009952AF30F}" type="datetime1">
              <a:rPr lang="ru-RU" noProof="0" smtClean="0"/>
              <a:t>03.09.2025</a:t>
            </a:fld>
            <a:endParaRPr lang="ru-RU" noProof="0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ru-RU" noProof="0" smtClean="0"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 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Овал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rtl="0"/>
            <a:fld id="{39671958-9150-4522-9DD7-0CB409C454A6}" type="datetime1">
              <a:rPr lang="ru-RU" noProof="0" smtClean="0"/>
              <a:t>03.09.2025</a:t>
            </a:fld>
            <a:endParaRPr lang="ru-RU" noProof="0"/>
          </a:p>
        </p:txBody>
      </p:sp>
      <p:sp>
        <p:nvSpPr>
          <p:cNvPr id="5" name="Нижний колонтитул 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D57F1E4F-1CFF-5643-939E-02111984F565}" type="slidenum">
              <a:rPr lang="ru-RU" noProof="0" smtClean="0"/>
              <a:t>‹#›</a:t>
            </a:fld>
            <a:endParaRPr lang="ru-RU" noProof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znaj.ua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 4" descr="связи цепочки">
            <a:extLst>
              <a:ext uri="{FF2B5EF4-FFF2-40B4-BE49-F238E27FC236}">
                <a16:creationId xmlns:a16="http://schemas.microsoft.com/office/drawing/2014/main" id="{A4511EBC-2F3C-446D-867B-7DC328517A4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alphaModFix amt="25000"/>
            <a:extLst/>
          </a:blip>
          <a:srcRect t="23391" r="909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30D32A-359B-41BB-9746-2CF3A21EEF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2325" y="1447800"/>
            <a:ext cx="8825658" cy="3329581"/>
          </a:xfrm>
        </p:spPr>
        <p:txBody>
          <a:bodyPr rtlCol="0">
            <a:normAutofit/>
          </a:bodyPr>
          <a:lstStyle/>
          <a:p>
            <a:pPr rtl="0"/>
            <a:r>
              <a:rPr lang="ru-RU" dirty="0" smtClean="0"/>
              <a:t>ІНТЕРНЕТ </a:t>
            </a:r>
            <a:r>
              <a:rPr lang="ru-RU" dirty="0" smtClean="0"/>
              <a:t>РИНОК Ч1</a:t>
            </a:r>
            <a:endParaRPr lang="ru-RU" dirty="0"/>
          </a:p>
        </p:txBody>
      </p:sp>
      <p:sp>
        <p:nvSpPr>
          <p:cNvPr id="3" name="Подзаголовок 2">
            <a:extLst>
              <a:ext uri="{FF2B5EF4-FFF2-40B4-BE49-F238E27FC236}">
                <a16:creationId xmlns:a16="http://schemas.microsoft.com/office/drawing/2014/main" id="{B4CA222A-88BC-48F4-9AE8-2115B7D1E6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rtlCol="0">
            <a:normAutofit/>
          </a:bodyPr>
          <a:lstStyle/>
          <a:p>
            <a:pPr rtl="0"/>
            <a:endParaRPr lang="ru-RU" dirty="0"/>
          </a:p>
        </p:txBody>
      </p:sp>
      <p:sp>
        <p:nvSpPr>
          <p:cNvPr id="20" name="Прямоугольник 19">
            <a:extLst>
              <a:ext uri="{FF2B5EF4-FFF2-40B4-BE49-F238E27FC236}">
                <a16:creationId xmlns:a16="http://schemas.microsoft.com/office/drawing/2014/main" id="{318E9D62-7BA3-4D5E-8915-0D0E8661E3D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30009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476196"/>
          </a:xfrm>
        </p:spPr>
        <p:txBody>
          <a:bodyPr/>
          <a:lstStyle/>
          <a:p>
            <a:r>
              <a:rPr lang="uk-UA" sz="3200" b="1" dirty="0" smtClean="0"/>
              <a:t>Переваги </a:t>
            </a:r>
            <a:endParaRPr lang="en-US" sz="3200" b="1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646113" y="1233946"/>
            <a:ext cx="11483913" cy="535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Основні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переваги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Широкий</a:t>
            </a: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доступ</a:t>
            </a: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та</a:t>
            </a: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різноманітність</a:t>
            </a: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контенту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Інтернет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пропонує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величезний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вибір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фільмів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музики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новин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ігор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та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інших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розваг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які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доступні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будь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-д</a:t>
            </a:r>
            <a:r>
              <a:rPr kumimoji="0" lang="uk-UA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е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і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будь-коли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Персоналізація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Користувачі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можуть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отримувати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рекомендації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та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контент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що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відповідає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їхнім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інтересам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роблячи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uk-UA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споживання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медіа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більш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індивідуальним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Глобальне</a:t>
            </a: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охоплення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Інтернет-платформи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дозволяють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контенту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бути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доступним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аудиторії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з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усього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світу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що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є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надзвичайною</a:t>
            </a:r>
            <a:endParaRPr kumimoji="0" lang="uk-UA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перевагою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для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розповсюджувачів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Ефективний</a:t>
            </a: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пошук</a:t>
            </a: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інформації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Швидкий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доступ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до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будь-якої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інформації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новин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та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знань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стає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доступним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через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пошукові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системи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Інтерактивність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Користувачі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можуть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не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лише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споживати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контент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але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й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активно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взаємодіяти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з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ним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коментувати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ділитися</a:t>
            </a:r>
            <a:endParaRPr kumimoji="0" lang="uk-UA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брати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участь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у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дискусіях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та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іграх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Економічна</a:t>
            </a: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вигода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Для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споживачів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це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часто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дешевше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ніж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традиційні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медіа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а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для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бізнесу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—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це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потужний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та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ефективний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uk-UA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інструмент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для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просування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та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продажів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5014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5130" y="145143"/>
            <a:ext cx="9404723" cy="580571"/>
          </a:xfrm>
        </p:spPr>
        <p:txBody>
          <a:bodyPr/>
          <a:lstStyle/>
          <a:p>
            <a:r>
              <a:rPr lang="uk-UA" sz="3200" b="1" dirty="0" smtClean="0"/>
              <a:t>виклики</a:t>
            </a:r>
            <a:endParaRPr lang="en-US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8344" y="856343"/>
            <a:ext cx="10943770" cy="5805713"/>
          </a:xfrm>
        </p:spPr>
        <p:txBody>
          <a:bodyPr/>
          <a:lstStyle/>
          <a:p>
            <a:r>
              <a:rPr lang="ru-RU" dirty="0" err="1"/>
              <a:t>Основні</a:t>
            </a:r>
            <a:r>
              <a:rPr lang="ru-RU" dirty="0"/>
              <a:t> </a:t>
            </a:r>
            <a:r>
              <a:rPr lang="ru-RU" dirty="0" err="1"/>
              <a:t>виклики</a:t>
            </a:r>
            <a:r>
              <a:rPr lang="ru-RU" dirty="0"/>
              <a:t> для </a:t>
            </a:r>
            <a:r>
              <a:rPr lang="ru-RU" dirty="0" err="1"/>
              <a:t>медіа</a:t>
            </a:r>
            <a:r>
              <a:rPr lang="ru-RU" dirty="0"/>
              <a:t> та </a:t>
            </a:r>
            <a:r>
              <a:rPr lang="ru-RU" dirty="0" err="1"/>
              <a:t>розваг</a:t>
            </a:r>
            <a:r>
              <a:rPr lang="ru-RU" dirty="0"/>
              <a:t> на </a:t>
            </a:r>
            <a:r>
              <a:rPr lang="ru-RU" dirty="0" err="1"/>
              <a:t>інтернет</a:t>
            </a:r>
            <a:r>
              <a:rPr lang="ru-RU" dirty="0"/>
              <a:t>-ринку </a:t>
            </a:r>
            <a:r>
              <a:rPr lang="ru-RU" dirty="0" err="1"/>
              <a:t>включають</a:t>
            </a:r>
            <a:r>
              <a:rPr lang="ru-RU" dirty="0"/>
              <a:t>: </a:t>
            </a:r>
            <a:endParaRPr lang="ru-RU" dirty="0" smtClean="0"/>
          </a:p>
          <a:p>
            <a:r>
              <a:rPr lang="ru-RU" dirty="0" err="1" smtClean="0"/>
              <a:t>високу</a:t>
            </a:r>
            <a:r>
              <a:rPr lang="ru-RU" dirty="0" smtClean="0"/>
              <a:t> </a:t>
            </a:r>
            <a:r>
              <a:rPr lang="ru-RU" dirty="0" err="1"/>
              <a:t>конкуренцію</a:t>
            </a:r>
            <a:r>
              <a:rPr lang="ru-RU" dirty="0"/>
              <a:t> за </a:t>
            </a:r>
            <a:r>
              <a:rPr lang="ru-RU" dirty="0" err="1"/>
              <a:t>увагу</a:t>
            </a:r>
            <a:r>
              <a:rPr lang="ru-RU" dirty="0"/>
              <a:t> </a:t>
            </a:r>
            <a:r>
              <a:rPr lang="ru-RU" dirty="0" err="1"/>
              <a:t>користувачів</a:t>
            </a:r>
            <a:r>
              <a:rPr lang="ru-RU" dirty="0"/>
              <a:t> через </a:t>
            </a:r>
            <a:r>
              <a:rPr lang="ru-RU" dirty="0" err="1"/>
              <a:t>велику</a:t>
            </a:r>
            <a:r>
              <a:rPr lang="ru-RU" dirty="0"/>
              <a:t>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smtClean="0"/>
              <a:t>контенту</a:t>
            </a:r>
          </a:p>
          <a:p>
            <a:r>
              <a:rPr lang="ru-RU" dirty="0" smtClean="0"/>
              <a:t>, </a:t>
            </a:r>
            <a:r>
              <a:rPr lang="ru-RU" dirty="0" err="1"/>
              <a:t>фрагментацію</a:t>
            </a:r>
            <a:r>
              <a:rPr lang="ru-RU" dirty="0"/>
              <a:t> </a:t>
            </a:r>
            <a:r>
              <a:rPr lang="ru-RU" dirty="0" err="1"/>
              <a:t>аудиторії</a:t>
            </a:r>
            <a:r>
              <a:rPr lang="ru-RU" dirty="0"/>
              <a:t>, </a:t>
            </a:r>
            <a:r>
              <a:rPr lang="ru-RU" dirty="0" err="1"/>
              <a:t>зменшення</a:t>
            </a:r>
            <a:r>
              <a:rPr lang="ru-RU" dirty="0"/>
              <a:t> </a:t>
            </a:r>
            <a:r>
              <a:rPr lang="ru-RU" dirty="0" err="1"/>
              <a:t>уваги</a:t>
            </a:r>
            <a:r>
              <a:rPr lang="ru-RU" dirty="0"/>
              <a:t> до </a:t>
            </a:r>
            <a:r>
              <a:rPr lang="ru-RU" dirty="0" err="1"/>
              <a:t>рекламних</a:t>
            </a:r>
            <a:r>
              <a:rPr lang="ru-RU" dirty="0"/>
              <a:t> </a:t>
            </a:r>
            <a:r>
              <a:rPr lang="ru-RU" dirty="0" err="1"/>
              <a:t>повідомлень</a:t>
            </a:r>
            <a:r>
              <a:rPr lang="ru-RU" dirty="0"/>
              <a:t> (</a:t>
            </a:r>
            <a:r>
              <a:rPr lang="en-US" dirty="0"/>
              <a:t>AD-</a:t>
            </a:r>
            <a:r>
              <a:rPr lang="ru-RU" dirty="0" err="1"/>
              <a:t>блокери</a:t>
            </a:r>
            <a:r>
              <a:rPr lang="ru-RU" dirty="0"/>
              <a:t>, </a:t>
            </a:r>
            <a:r>
              <a:rPr lang="ru-RU" dirty="0" err="1"/>
              <a:t>втома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реклами</a:t>
            </a:r>
            <a:r>
              <a:rPr lang="ru-RU" dirty="0"/>
              <a:t>), </a:t>
            </a:r>
            <a:endParaRPr lang="ru-RU" dirty="0" smtClean="0"/>
          </a:p>
          <a:p>
            <a:r>
              <a:rPr lang="ru-RU" dirty="0" err="1" smtClean="0"/>
              <a:t>необхідність</a:t>
            </a:r>
            <a:r>
              <a:rPr lang="ru-RU" dirty="0" smtClean="0"/>
              <a:t> </a:t>
            </a:r>
            <a:r>
              <a:rPr lang="ru-RU" dirty="0" err="1"/>
              <a:t>швидкої</a:t>
            </a:r>
            <a:r>
              <a:rPr lang="ru-RU" dirty="0"/>
              <a:t> </a:t>
            </a:r>
            <a:r>
              <a:rPr lang="ru-RU" dirty="0" err="1"/>
              <a:t>адаптації</a:t>
            </a:r>
            <a:r>
              <a:rPr lang="ru-RU" dirty="0"/>
              <a:t> до </a:t>
            </a:r>
            <a:r>
              <a:rPr lang="ru-RU" dirty="0" err="1"/>
              <a:t>нових</a:t>
            </a:r>
            <a:r>
              <a:rPr lang="ru-RU" dirty="0"/>
              <a:t> </a:t>
            </a:r>
            <a:r>
              <a:rPr lang="ru-RU" dirty="0" err="1"/>
              <a:t>технологій</a:t>
            </a:r>
            <a:r>
              <a:rPr lang="ru-RU" dirty="0"/>
              <a:t> (</a:t>
            </a:r>
            <a:r>
              <a:rPr lang="ru-RU" dirty="0" err="1"/>
              <a:t>штучний</a:t>
            </a:r>
            <a:r>
              <a:rPr lang="ru-RU" dirty="0"/>
              <a:t> </a:t>
            </a:r>
            <a:r>
              <a:rPr lang="ru-RU" dirty="0" err="1"/>
              <a:t>інтелект</a:t>
            </a:r>
            <a:r>
              <a:rPr lang="ru-RU" dirty="0"/>
              <a:t>, </a:t>
            </a:r>
            <a:r>
              <a:rPr lang="en-US" dirty="0"/>
              <a:t>AR/VR), </a:t>
            </a:r>
            <a:endParaRPr lang="uk-UA" dirty="0" smtClean="0"/>
          </a:p>
          <a:p>
            <a:r>
              <a:rPr lang="ru-RU" dirty="0" err="1" smtClean="0"/>
              <a:t>забезпечення</a:t>
            </a:r>
            <a:r>
              <a:rPr lang="ru-RU" dirty="0" smtClean="0"/>
              <a:t> </a:t>
            </a:r>
            <a:r>
              <a:rPr lang="ru-RU" dirty="0" err="1"/>
              <a:t>монетизації</a:t>
            </a:r>
            <a:r>
              <a:rPr lang="ru-RU" dirty="0"/>
              <a:t> в </a:t>
            </a:r>
            <a:r>
              <a:rPr lang="ru-RU" dirty="0" err="1"/>
              <a:t>умовах</a:t>
            </a:r>
            <a:r>
              <a:rPr lang="ru-RU" dirty="0"/>
              <a:t> </a:t>
            </a:r>
            <a:r>
              <a:rPr lang="ru-RU" dirty="0" err="1"/>
              <a:t>безкоштовного</a:t>
            </a:r>
            <a:r>
              <a:rPr lang="ru-RU" dirty="0"/>
              <a:t> контенту, </a:t>
            </a:r>
            <a:endParaRPr lang="ru-RU" dirty="0" smtClean="0"/>
          </a:p>
          <a:p>
            <a:r>
              <a:rPr lang="ru-RU" dirty="0" err="1" smtClean="0"/>
              <a:t>боротьбу</a:t>
            </a:r>
            <a:r>
              <a:rPr lang="ru-RU" dirty="0" smtClean="0"/>
              <a:t> </a:t>
            </a:r>
            <a:r>
              <a:rPr lang="ru-RU" dirty="0"/>
              <a:t>з </a:t>
            </a:r>
            <a:r>
              <a:rPr lang="ru-RU" dirty="0" err="1"/>
              <a:t>дезінформацією</a:t>
            </a:r>
            <a:r>
              <a:rPr lang="ru-RU" dirty="0"/>
              <a:t> та </a:t>
            </a:r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якісного</a:t>
            </a:r>
            <a:r>
              <a:rPr lang="ru-RU" dirty="0"/>
              <a:t>, </a:t>
            </a:r>
            <a:r>
              <a:rPr lang="ru-RU" dirty="0" err="1"/>
              <a:t>довіреного</a:t>
            </a:r>
            <a:r>
              <a:rPr lang="ru-RU" dirty="0"/>
              <a:t> контенту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1637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Типи</a:t>
            </a:r>
            <a:r>
              <a:rPr lang="ru-RU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4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інтернет</a:t>
            </a:r>
            <a:r>
              <a:rPr lang="ru-RU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-ринку за формою </a:t>
            </a:r>
            <a:r>
              <a:rPr lang="ru-RU" sz="4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взаємодії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B2B (business-to-business) – </a:t>
            </a:r>
            <a:r>
              <a:rPr lang="ru-RU" sz="2400" dirty="0"/>
              <a:t>угоди </a:t>
            </a:r>
            <a:r>
              <a:rPr lang="ru-RU" sz="2400" dirty="0" err="1"/>
              <a:t>між</a:t>
            </a:r>
            <a:r>
              <a:rPr lang="ru-RU" sz="2400" dirty="0"/>
              <a:t> </a:t>
            </a:r>
            <a:r>
              <a:rPr lang="ru-RU" sz="2400" dirty="0" err="1"/>
              <a:t>компаніями</a:t>
            </a:r>
            <a:r>
              <a:rPr lang="ru-RU" sz="2400" dirty="0"/>
              <a:t> (</a:t>
            </a:r>
            <a:r>
              <a:rPr lang="ru-RU" sz="2400" dirty="0" err="1"/>
              <a:t>наприклад</a:t>
            </a:r>
            <a:r>
              <a:rPr lang="ru-RU" sz="2400" dirty="0"/>
              <a:t>, </a:t>
            </a:r>
            <a:r>
              <a:rPr lang="ru-RU" sz="2400" dirty="0" err="1"/>
              <a:t>закупівля</a:t>
            </a:r>
            <a:r>
              <a:rPr lang="ru-RU" sz="2400" dirty="0"/>
              <a:t> через </a:t>
            </a:r>
            <a:r>
              <a:rPr lang="ru-RU" sz="2400" dirty="0" err="1"/>
              <a:t>електронні</a:t>
            </a:r>
            <a:r>
              <a:rPr lang="ru-RU" sz="2400" dirty="0"/>
              <a:t> </a:t>
            </a:r>
            <a:r>
              <a:rPr lang="ru-RU" sz="2400" dirty="0" err="1"/>
              <a:t>платформи</a:t>
            </a:r>
            <a:r>
              <a:rPr lang="ru-RU" sz="2400" dirty="0" smtClean="0"/>
              <a:t>).</a:t>
            </a:r>
          </a:p>
          <a:p>
            <a:r>
              <a:rPr lang="en-US" sz="2400" dirty="0" smtClean="0"/>
              <a:t>B2C </a:t>
            </a:r>
            <a:r>
              <a:rPr lang="en-US" sz="2400" dirty="0"/>
              <a:t>(business-to-consumer) – </a:t>
            </a:r>
            <a:r>
              <a:rPr lang="ru-RU" sz="2400" dirty="0" err="1"/>
              <a:t>продажі</a:t>
            </a:r>
            <a:r>
              <a:rPr lang="ru-RU" sz="2400" dirty="0"/>
              <a:t> </a:t>
            </a:r>
            <a:r>
              <a:rPr lang="ru-RU" sz="2400" dirty="0" err="1"/>
              <a:t>кінцевому</a:t>
            </a:r>
            <a:r>
              <a:rPr lang="ru-RU" sz="2400" dirty="0"/>
              <a:t> </a:t>
            </a:r>
            <a:r>
              <a:rPr lang="ru-RU" sz="2400" dirty="0" err="1"/>
              <a:t>споживачеві</a:t>
            </a:r>
            <a:r>
              <a:rPr lang="ru-RU" sz="2400" dirty="0"/>
              <a:t> (онлайн-</a:t>
            </a:r>
            <a:r>
              <a:rPr lang="ru-RU" sz="2400" dirty="0" err="1"/>
              <a:t>магазини</a:t>
            </a:r>
            <a:r>
              <a:rPr lang="ru-RU" sz="2400" dirty="0" smtClean="0"/>
              <a:t>).</a:t>
            </a:r>
          </a:p>
          <a:p>
            <a:r>
              <a:rPr lang="en-US" sz="2400" dirty="0" smtClean="0"/>
              <a:t>C2C </a:t>
            </a:r>
            <a:r>
              <a:rPr lang="en-US" sz="2400" dirty="0"/>
              <a:t>(consumer-to-consumer) – </a:t>
            </a:r>
            <a:r>
              <a:rPr lang="ru-RU" sz="2400" dirty="0" err="1"/>
              <a:t>взаємодія</a:t>
            </a:r>
            <a:r>
              <a:rPr lang="ru-RU" sz="2400" dirty="0"/>
              <a:t> </a:t>
            </a:r>
            <a:r>
              <a:rPr lang="ru-RU" sz="2400" dirty="0" err="1"/>
              <a:t>між</a:t>
            </a:r>
            <a:r>
              <a:rPr lang="ru-RU" sz="2400" dirty="0"/>
              <a:t> </a:t>
            </a:r>
            <a:r>
              <a:rPr lang="ru-RU" sz="2400" dirty="0" err="1"/>
              <a:t>споживачами</a:t>
            </a:r>
            <a:r>
              <a:rPr lang="ru-RU" sz="2400" dirty="0"/>
              <a:t> (</a:t>
            </a:r>
            <a:r>
              <a:rPr lang="en-US" sz="2400" dirty="0"/>
              <a:t>OLX, eBay</a:t>
            </a:r>
            <a:r>
              <a:rPr lang="en-US" sz="2400" dirty="0" smtClean="0"/>
              <a:t>).</a:t>
            </a:r>
            <a:endParaRPr lang="uk-UA" sz="2400" dirty="0" smtClean="0"/>
          </a:p>
          <a:p>
            <a:r>
              <a:rPr lang="en-US" sz="2400" dirty="0" smtClean="0"/>
              <a:t>C2B </a:t>
            </a:r>
            <a:r>
              <a:rPr lang="en-US" sz="2400" dirty="0"/>
              <a:t>(consumer-to-business) – </a:t>
            </a:r>
            <a:r>
              <a:rPr lang="ru-RU" sz="2400" dirty="0"/>
              <a:t>коли </a:t>
            </a:r>
            <a:r>
              <a:rPr lang="ru-RU" sz="2400" dirty="0" err="1"/>
              <a:t>споживачі</a:t>
            </a:r>
            <a:r>
              <a:rPr lang="ru-RU" sz="2400" dirty="0"/>
              <a:t> </a:t>
            </a:r>
            <a:r>
              <a:rPr lang="ru-RU" sz="2400" dirty="0" err="1"/>
              <a:t>пропонують</a:t>
            </a:r>
            <a:r>
              <a:rPr lang="ru-RU" sz="2400" dirty="0"/>
              <a:t> </a:t>
            </a:r>
            <a:r>
              <a:rPr lang="ru-RU" sz="2400" dirty="0" err="1"/>
              <a:t>продукти</a:t>
            </a:r>
            <a:r>
              <a:rPr lang="ru-RU" sz="2400" dirty="0"/>
              <a:t> </a:t>
            </a:r>
            <a:r>
              <a:rPr lang="ru-RU" sz="2400" dirty="0" err="1"/>
              <a:t>чи</a:t>
            </a:r>
            <a:r>
              <a:rPr lang="ru-RU" sz="2400" dirty="0"/>
              <a:t> </a:t>
            </a:r>
            <a:r>
              <a:rPr lang="ru-RU" sz="2400" dirty="0" err="1"/>
              <a:t>послуги</a:t>
            </a:r>
            <a:r>
              <a:rPr lang="ru-RU" sz="2400" dirty="0"/>
              <a:t> </a:t>
            </a:r>
            <a:r>
              <a:rPr lang="ru-RU" sz="2400" dirty="0" err="1"/>
              <a:t>компаніям</a:t>
            </a:r>
            <a:r>
              <a:rPr lang="ru-RU" sz="2400" dirty="0"/>
              <a:t> (</a:t>
            </a:r>
            <a:r>
              <a:rPr lang="ru-RU" sz="2400" dirty="0" err="1"/>
              <a:t>фриланс-платформи</a:t>
            </a:r>
            <a:r>
              <a:rPr lang="ru-RU" dirty="0"/>
              <a:t>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4756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39053"/>
          </a:xfrm>
        </p:spPr>
        <p:txBody>
          <a:bodyPr/>
          <a:lstStyle/>
          <a:p>
            <a:r>
              <a:rPr lang="uk-UA" sz="3200" b="1" dirty="0" smtClean="0"/>
              <a:t>Сутність В2В</a:t>
            </a:r>
            <a:endParaRPr lang="en-US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3312" y="1161143"/>
            <a:ext cx="10029145" cy="5486399"/>
          </a:xfrm>
        </p:spPr>
        <p:txBody>
          <a:bodyPr>
            <a:normAutofit fontScale="92500" lnSpcReduction="20000"/>
          </a:bodyPr>
          <a:lstStyle/>
          <a:p>
            <a:endParaRPr lang="ru-RU" dirty="0"/>
          </a:p>
          <a:p>
            <a:r>
              <a:rPr lang="ru-RU" dirty="0" err="1"/>
              <a:t>Ключові</a:t>
            </a:r>
            <a:r>
              <a:rPr lang="ru-RU" dirty="0"/>
              <a:t> характеристики </a:t>
            </a:r>
            <a:r>
              <a:rPr lang="en-US" dirty="0"/>
              <a:t>B2B-</a:t>
            </a:r>
            <a:r>
              <a:rPr lang="ru-RU" dirty="0" err="1"/>
              <a:t>моделі</a:t>
            </a:r>
            <a:r>
              <a:rPr lang="ru-RU" dirty="0"/>
              <a:t>:</a:t>
            </a:r>
          </a:p>
          <a:p>
            <a:endParaRPr lang="ru-RU" dirty="0"/>
          </a:p>
          <a:p>
            <a:r>
              <a:rPr lang="ru-RU" dirty="0"/>
              <a:t>    </a:t>
            </a:r>
            <a:r>
              <a:rPr lang="ru-RU" dirty="0" err="1"/>
              <a:t>Сторони</a:t>
            </a:r>
            <a:r>
              <a:rPr lang="ru-RU" dirty="0"/>
              <a:t> угоди:</a:t>
            </a:r>
          </a:p>
          <a:p>
            <a:r>
              <a:rPr lang="ru-RU" dirty="0"/>
              <a:t>    </a:t>
            </a:r>
            <a:r>
              <a:rPr lang="ru-RU" dirty="0" err="1"/>
              <a:t>Обидва</a:t>
            </a:r>
            <a:r>
              <a:rPr lang="ru-RU" dirty="0"/>
              <a:t> </a:t>
            </a:r>
            <a:r>
              <a:rPr lang="ru-RU" dirty="0" err="1"/>
              <a:t>учасники</a:t>
            </a:r>
            <a:r>
              <a:rPr lang="ru-RU" dirty="0"/>
              <a:t> — </a:t>
            </a:r>
            <a:r>
              <a:rPr lang="ru-RU" dirty="0" err="1"/>
              <a:t>юридичні</a:t>
            </a:r>
            <a:r>
              <a:rPr lang="ru-RU" dirty="0"/>
              <a:t> особи (</a:t>
            </a:r>
            <a:r>
              <a:rPr lang="ru-RU" dirty="0" err="1"/>
              <a:t>компанії</a:t>
            </a:r>
            <a:r>
              <a:rPr lang="ru-RU" dirty="0"/>
              <a:t>, </a:t>
            </a:r>
            <a:r>
              <a:rPr lang="ru-RU" dirty="0" err="1"/>
              <a:t>підприємства</a:t>
            </a:r>
            <a:r>
              <a:rPr lang="ru-RU" dirty="0"/>
              <a:t>). </a:t>
            </a:r>
          </a:p>
          <a:p>
            <a:endParaRPr lang="ru-RU" dirty="0"/>
          </a:p>
          <a:p>
            <a:r>
              <a:rPr lang="ru-RU" dirty="0" err="1"/>
              <a:t>Ціль</a:t>
            </a:r>
            <a:r>
              <a:rPr lang="ru-RU" dirty="0"/>
              <a:t> </a:t>
            </a:r>
            <a:r>
              <a:rPr lang="ru-RU" dirty="0" err="1"/>
              <a:t>придбання</a:t>
            </a:r>
            <a:r>
              <a:rPr lang="ru-RU" dirty="0"/>
              <a:t>:</a:t>
            </a:r>
          </a:p>
          <a:p>
            <a:r>
              <a:rPr lang="ru-RU" dirty="0" err="1"/>
              <a:t>Компанія-покупець</a:t>
            </a:r>
            <a:r>
              <a:rPr lang="ru-RU" dirty="0"/>
              <a:t> </a:t>
            </a:r>
            <a:r>
              <a:rPr lang="ru-RU" dirty="0" err="1"/>
              <a:t>купує</a:t>
            </a:r>
            <a:r>
              <a:rPr lang="ru-RU" dirty="0"/>
              <a:t> </a:t>
            </a:r>
            <a:r>
              <a:rPr lang="ru-RU" dirty="0" err="1"/>
              <a:t>товари</a:t>
            </a:r>
            <a:r>
              <a:rPr lang="ru-RU" dirty="0"/>
              <a:t>/</a:t>
            </a:r>
            <a:r>
              <a:rPr lang="ru-RU" dirty="0" err="1"/>
              <a:t>послуги</a:t>
            </a:r>
            <a:r>
              <a:rPr lang="ru-RU" dirty="0"/>
              <a:t>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використати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у </a:t>
            </a:r>
            <a:r>
              <a:rPr lang="ru-RU" dirty="0" err="1"/>
              <a:t>власній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: для </a:t>
            </a:r>
            <a:r>
              <a:rPr lang="ru-RU" dirty="0" err="1"/>
              <a:t>виробництва</a:t>
            </a:r>
            <a:r>
              <a:rPr lang="ru-RU" dirty="0"/>
              <a:t>, для перепродажу </a:t>
            </a:r>
            <a:r>
              <a:rPr lang="ru-RU" dirty="0" err="1"/>
              <a:t>або</a:t>
            </a:r>
            <a:r>
              <a:rPr lang="ru-RU" dirty="0"/>
              <a:t> для </a:t>
            </a:r>
            <a:r>
              <a:rPr lang="ru-RU" dirty="0" err="1"/>
              <a:t>оптимізації</a:t>
            </a:r>
            <a:r>
              <a:rPr lang="ru-RU" dirty="0"/>
              <a:t> </a:t>
            </a:r>
            <a:r>
              <a:rPr lang="ru-RU" dirty="0" err="1"/>
              <a:t>бізнес-процесів</a:t>
            </a:r>
            <a:r>
              <a:rPr lang="ru-RU" dirty="0"/>
              <a:t>. </a:t>
            </a:r>
          </a:p>
          <a:p>
            <a:r>
              <a:rPr lang="ru-RU" dirty="0" err="1"/>
              <a:t>Ринкові</a:t>
            </a:r>
            <a:r>
              <a:rPr lang="ru-RU" dirty="0"/>
              <a:t> </a:t>
            </a:r>
            <a:r>
              <a:rPr lang="ru-RU" dirty="0" err="1"/>
              <a:t>відносини</a:t>
            </a:r>
            <a:r>
              <a:rPr lang="ru-RU" dirty="0"/>
              <a:t>:</a:t>
            </a:r>
          </a:p>
          <a:p>
            <a:r>
              <a:rPr lang="ru-RU" dirty="0" err="1"/>
              <a:t>Відносини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партнерами часто </a:t>
            </a:r>
            <a:r>
              <a:rPr lang="ru-RU" dirty="0" err="1"/>
              <a:t>будуються</a:t>
            </a:r>
            <a:r>
              <a:rPr lang="ru-RU" dirty="0"/>
              <a:t> на </a:t>
            </a:r>
            <a:r>
              <a:rPr lang="ru-RU" dirty="0" err="1"/>
              <a:t>основі</a:t>
            </a:r>
            <a:r>
              <a:rPr lang="ru-RU" dirty="0"/>
              <a:t> </a:t>
            </a:r>
            <a:r>
              <a:rPr lang="ru-RU" dirty="0" err="1"/>
              <a:t>довгострокових</a:t>
            </a:r>
            <a:r>
              <a:rPr lang="ru-RU" dirty="0"/>
              <a:t> </a:t>
            </a:r>
            <a:r>
              <a:rPr lang="ru-RU" dirty="0" err="1"/>
              <a:t>контрактів</a:t>
            </a:r>
            <a:r>
              <a:rPr lang="ru-RU" dirty="0"/>
              <a:t>, великих </a:t>
            </a:r>
            <a:r>
              <a:rPr lang="ru-RU" dirty="0" err="1"/>
              <a:t>обсягів</a:t>
            </a:r>
            <a:r>
              <a:rPr lang="ru-RU" dirty="0"/>
              <a:t> </a:t>
            </a:r>
            <a:r>
              <a:rPr lang="ru-RU" dirty="0" err="1"/>
              <a:t>угод</a:t>
            </a:r>
            <a:r>
              <a:rPr lang="ru-RU" dirty="0"/>
              <a:t> та </a:t>
            </a:r>
            <a:r>
              <a:rPr lang="ru-RU" dirty="0" err="1"/>
              <a:t>особистих</a:t>
            </a:r>
            <a:r>
              <a:rPr lang="ru-RU" dirty="0"/>
              <a:t> </a:t>
            </a:r>
            <a:r>
              <a:rPr lang="ru-RU" dirty="0" err="1"/>
              <a:t>контактів</a:t>
            </a:r>
            <a:r>
              <a:rPr lang="ru-RU" dirty="0"/>
              <a:t>. </a:t>
            </a:r>
          </a:p>
          <a:p>
            <a:r>
              <a:rPr lang="ru-RU" dirty="0" err="1"/>
              <a:t>Складність</a:t>
            </a:r>
            <a:r>
              <a:rPr lang="ru-RU" dirty="0"/>
              <a:t> </a:t>
            </a:r>
            <a:r>
              <a:rPr lang="ru-RU" dirty="0" err="1"/>
              <a:t>угод</a:t>
            </a:r>
            <a:r>
              <a:rPr lang="ru-RU" dirty="0"/>
              <a:t>:</a:t>
            </a:r>
          </a:p>
          <a:p>
            <a:r>
              <a:rPr lang="en-US" dirty="0"/>
              <a:t>B2B-</a:t>
            </a:r>
            <a:r>
              <a:rPr lang="ru-RU" dirty="0"/>
              <a:t>угоди </a:t>
            </a:r>
            <a:r>
              <a:rPr lang="ru-RU" dirty="0" err="1"/>
              <a:t>зазвичай</a:t>
            </a:r>
            <a:r>
              <a:rPr lang="ru-RU" dirty="0"/>
              <a:t> </a:t>
            </a:r>
            <a:r>
              <a:rPr lang="ru-RU" dirty="0" err="1"/>
              <a:t>складніші</a:t>
            </a:r>
            <a:r>
              <a:rPr lang="ru-RU" dirty="0"/>
              <a:t>, </a:t>
            </a:r>
            <a:r>
              <a:rPr lang="ru-RU" dirty="0" err="1"/>
              <a:t>ніж</a:t>
            </a:r>
            <a:r>
              <a:rPr lang="ru-RU" dirty="0"/>
              <a:t> </a:t>
            </a:r>
            <a:r>
              <a:rPr lang="en-US" dirty="0"/>
              <a:t>B2C, </a:t>
            </a:r>
            <a:r>
              <a:rPr lang="ru-RU" dirty="0"/>
              <a:t>і </a:t>
            </a:r>
            <a:r>
              <a:rPr lang="ru-RU" dirty="0" err="1"/>
              <a:t>вимагають</a:t>
            </a:r>
            <a:r>
              <a:rPr lang="ru-RU" dirty="0"/>
              <a:t> </a:t>
            </a:r>
            <a:r>
              <a:rPr lang="ru-RU" dirty="0" err="1"/>
              <a:t>розуміння</a:t>
            </a:r>
            <a:r>
              <a:rPr lang="ru-RU" dirty="0"/>
              <a:t> </a:t>
            </a:r>
            <a:r>
              <a:rPr lang="ru-RU" dirty="0" err="1"/>
              <a:t>специфічних</a:t>
            </a:r>
            <a:r>
              <a:rPr lang="ru-RU" dirty="0"/>
              <a:t> потреб </a:t>
            </a:r>
            <a:r>
              <a:rPr lang="ru-RU" dirty="0" err="1"/>
              <a:t>клієнта</a:t>
            </a:r>
            <a:r>
              <a:rPr lang="ru-RU" dirty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23930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Типові</a:t>
            </a:r>
            <a:r>
              <a:rPr lang="ru-RU" dirty="0"/>
              <a:t> </a:t>
            </a:r>
            <a:r>
              <a:rPr lang="ru-RU" dirty="0" err="1"/>
              <a:t>приклади</a:t>
            </a:r>
            <a:r>
              <a:rPr lang="ru-RU" dirty="0"/>
              <a:t> </a:t>
            </a:r>
            <a:r>
              <a:rPr lang="en-US" dirty="0"/>
              <a:t>B2B-</a:t>
            </a:r>
            <a:r>
              <a:rPr lang="ru-RU" dirty="0" err="1"/>
              <a:t>відносин</a:t>
            </a:r>
            <a:r>
              <a:rPr lang="ru-RU" dirty="0"/>
              <a:t>: </a:t>
            </a:r>
            <a:br>
              <a:rPr lang="ru-RU" dirty="0"/>
            </a:b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Виробник</a:t>
            </a:r>
            <a:r>
              <a:rPr lang="ru-RU" dirty="0"/>
              <a:t> </a:t>
            </a:r>
            <a:r>
              <a:rPr lang="ru-RU" dirty="0" err="1"/>
              <a:t>продає</a:t>
            </a:r>
            <a:r>
              <a:rPr lang="ru-RU" dirty="0"/>
              <a:t> </a:t>
            </a:r>
            <a:r>
              <a:rPr lang="ru-RU" dirty="0" err="1"/>
              <a:t>промислове</a:t>
            </a:r>
            <a:r>
              <a:rPr lang="ru-RU" dirty="0"/>
              <a:t> </a:t>
            </a:r>
            <a:r>
              <a:rPr lang="ru-RU" dirty="0" err="1"/>
              <a:t>обладнання</a:t>
            </a:r>
            <a:r>
              <a:rPr lang="ru-RU" dirty="0"/>
              <a:t> </a:t>
            </a:r>
            <a:r>
              <a:rPr lang="ru-RU" dirty="0" err="1"/>
              <a:t>іншому</a:t>
            </a:r>
            <a:r>
              <a:rPr lang="ru-RU" dirty="0"/>
              <a:t> заводу: для </a:t>
            </a:r>
            <a:r>
              <a:rPr lang="ru-RU" dirty="0" err="1"/>
              <a:t>виробництва</a:t>
            </a:r>
            <a:r>
              <a:rPr lang="ru-RU" dirty="0"/>
              <a:t> </a:t>
            </a:r>
            <a:r>
              <a:rPr lang="ru-RU" dirty="0" err="1"/>
              <a:t>товарів</a:t>
            </a:r>
            <a:r>
              <a:rPr lang="ru-RU" dirty="0"/>
              <a:t>.</a:t>
            </a:r>
          </a:p>
          <a:p>
            <a:r>
              <a:rPr lang="ru-RU" dirty="0" err="1"/>
              <a:t>Оптовий</a:t>
            </a:r>
            <a:r>
              <a:rPr lang="ru-RU" dirty="0"/>
              <a:t> магазин </a:t>
            </a:r>
            <a:r>
              <a:rPr lang="ru-RU" dirty="0" err="1"/>
              <a:t>постачає</a:t>
            </a:r>
            <a:r>
              <a:rPr lang="ru-RU" dirty="0"/>
              <a:t> </a:t>
            </a:r>
            <a:r>
              <a:rPr lang="ru-RU" dirty="0" err="1"/>
              <a:t>продукти</a:t>
            </a:r>
            <a:r>
              <a:rPr lang="ru-RU" dirty="0"/>
              <a:t>: в мережу </a:t>
            </a:r>
            <a:r>
              <a:rPr lang="ru-RU" dirty="0" err="1"/>
              <a:t>роздрібних</a:t>
            </a:r>
            <a:r>
              <a:rPr lang="ru-RU" dirty="0"/>
              <a:t> </a:t>
            </a:r>
            <a:r>
              <a:rPr lang="ru-RU" dirty="0" err="1"/>
              <a:t>магазинів</a:t>
            </a:r>
            <a:r>
              <a:rPr lang="ru-RU" dirty="0"/>
              <a:t>.</a:t>
            </a:r>
          </a:p>
          <a:p>
            <a:r>
              <a:rPr lang="en-US" dirty="0"/>
              <a:t>IT-</a:t>
            </a:r>
            <a:r>
              <a:rPr lang="ru-RU" dirty="0" err="1"/>
              <a:t>компанія</a:t>
            </a:r>
            <a:r>
              <a:rPr lang="ru-RU" dirty="0"/>
              <a:t> </a:t>
            </a:r>
            <a:r>
              <a:rPr lang="ru-RU" dirty="0" err="1"/>
              <a:t>надає</a:t>
            </a:r>
            <a:r>
              <a:rPr lang="ru-RU" dirty="0"/>
              <a:t> </a:t>
            </a:r>
            <a:r>
              <a:rPr lang="ru-RU" dirty="0" err="1"/>
              <a:t>програмне</a:t>
            </a:r>
            <a:r>
              <a:rPr lang="ru-RU" dirty="0"/>
              <a:t> </a:t>
            </a:r>
            <a:r>
              <a:rPr lang="ru-RU" dirty="0" err="1"/>
              <a:t>забезпечення</a:t>
            </a:r>
            <a:r>
              <a:rPr lang="ru-RU" dirty="0"/>
              <a:t>: </a:t>
            </a:r>
            <a:r>
              <a:rPr lang="ru-RU" dirty="0" err="1"/>
              <a:t>іншим</a:t>
            </a:r>
            <a:r>
              <a:rPr lang="ru-RU" dirty="0"/>
              <a:t> </a:t>
            </a:r>
            <a:r>
              <a:rPr lang="ru-RU" dirty="0" err="1"/>
              <a:t>підприємствам</a:t>
            </a:r>
            <a:r>
              <a:rPr lang="ru-RU" dirty="0"/>
              <a:t>.</a:t>
            </a:r>
          </a:p>
          <a:p>
            <a:r>
              <a:rPr lang="ru-RU" dirty="0" err="1"/>
              <a:t>Видавництво</a:t>
            </a:r>
            <a:r>
              <a:rPr lang="ru-RU" dirty="0"/>
              <a:t> </a:t>
            </a:r>
            <a:r>
              <a:rPr lang="ru-RU" dirty="0" err="1"/>
              <a:t>друкує</a:t>
            </a:r>
            <a:r>
              <a:rPr lang="ru-RU" dirty="0"/>
              <a:t> книжки: для </a:t>
            </a:r>
            <a:r>
              <a:rPr lang="ru-RU" dirty="0" err="1"/>
              <a:t>книгарні</a:t>
            </a:r>
            <a:r>
              <a:rPr lang="ru-RU" dirty="0"/>
              <a:t>, яка </a:t>
            </a:r>
            <a:r>
              <a:rPr lang="ru-RU" dirty="0" err="1"/>
              <a:t>потім</a:t>
            </a:r>
            <a:r>
              <a:rPr lang="ru-RU" dirty="0"/>
              <a:t> </a:t>
            </a:r>
            <a:r>
              <a:rPr lang="ru-RU" dirty="0" err="1"/>
              <a:t>продає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читачам</a:t>
            </a:r>
            <a:r>
              <a:rPr lang="ru-RU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04608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82596"/>
          </a:xfrm>
        </p:spPr>
        <p:txBody>
          <a:bodyPr/>
          <a:lstStyle/>
          <a:p>
            <a:r>
              <a:rPr lang="uk-UA" sz="3200" dirty="0" smtClean="0"/>
              <a:t>Сутність </a:t>
            </a:r>
            <a:r>
              <a:rPr lang="en-US" sz="3200" b="1" dirty="0"/>
              <a:t>B2C (business-to-consumer</a:t>
            </a:r>
            <a:r>
              <a:rPr lang="en-US" b="1" dirty="0"/>
              <a:t>)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4171" y="1335314"/>
            <a:ext cx="10740571" cy="5312229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 продажу </a:t>
            </a:r>
            <a:r>
              <a:rPr lang="ru-RU" dirty="0" err="1"/>
              <a:t>товарів</a:t>
            </a:r>
            <a:r>
              <a:rPr lang="ru-RU" dirty="0"/>
              <a:t> і </a:t>
            </a:r>
            <a:r>
              <a:rPr lang="ru-RU" dirty="0" err="1"/>
              <a:t>послуг</a:t>
            </a:r>
            <a:r>
              <a:rPr lang="ru-RU" dirty="0"/>
              <a:t> </a:t>
            </a:r>
            <a:r>
              <a:rPr lang="ru-RU" dirty="0" err="1"/>
              <a:t>безпосередньо</a:t>
            </a:r>
            <a:r>
              <a:rPr lang="ru-RU" dirty="0"/>
              <a:t> </a:t>
            </a:r>
            <a:r>
              <a:rPr lang="ru-RU" dirty="0" err="1"/>
              <a:t>кінцевим</a:t>
            </a:r>
            <a:r>
              <a:rPr lang="ru-RU" dirty="0"/>
              <a:t> </a:t>
            </a:r>
            <a:r>
              <a:rPr lang="ru-RU" dirty="0" err="1"/>
              <a:t>споживачам</a:t>
            </a:r>
            <a:r>
              <a:rPr lang="ru-RU" dirty="0"/>
              <a:t>, а не </a:t>
            </a:r>
            <a:r>
              <a:rPr lang="ru-RU" dirty="0" err="1"/>
              <a:t>іншим</a:t>
            </a:r>
            <a:r>
              <a:rPr lang="ru-RU" dirty="0"/>
              <a:t> </a:t>
            </a:r>
            <a:r>
              <a:rPr lang="ru-RU" dirty="0" err="1"/>
              <a:t>компаніям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найпоширеніша</a:t>
            </a:r>
            <a:r>
              <a:rPr lang="ru-RU" dirty="0"/>
              <a:t> </a:t>
            </a:r>
            <a:r>
              <a:rPr lang="ru-RU" dirty="0" err="1"/>
              <a:t>бізнес</a:t>
            </a:r>
            <a:r>
              <a:rPr lang="ru-RU" dirty="0"/>
              <a:t>-модель, де </a:t>
            </a:r>
            <a:r>
              <a:rPr lang="ru-RU" dirty="0" err="1"/>
              <a:t>компанії</a:t>
            </a:r>
            <a:r>
              <a:rPr lang="ru-RU" dirty="0"/>
              <a:t> </a:t>
            </a:r>
            <a:r>
              <a:rPr lang="ru-RU" dirty="0" err="1"/>
              <a:t>взаємодіють</a:t>
            </a:r>
            <a:r>
              <a:rPr lang="ru-RU" dirty="0"/>
              <a:t> з </a:t>
            </a:r>
            <a:r>
              <a:rPr lang="ru-RU" dirty="0" err="1"/>
              <a:t>фізичними</a:t>
            </a:r>
            <a:r>
              <a:rPr lang="ru-RU" dirty="0"/>
              <a:t> особами, </a:t>
            </a:r>
            <a:r>
              <a:rPr lang="ru-RU" dirty="0" err="1"/>
              <a:t>задовольняючи</a:t>
            </a:r>
            <a:r>
              <a:rPr lang="ru-RU" dirty="0"/>
              <a:t> </a:t>
            </a:r>
            <a:r>
              <a:rPr lang="ru-RU" dirty="0" err="1"/>
              <a:t>їхні</a:t>
            </a:r>
            <a:r>
              <a:rPr lang="ru-RU" dirty="0"/>
              <a:t> </a:t>
            </a:r>
            <a:r>
              <a:rPr lang="ru-RU" dirty="0" err="1"/>
              <a:t>особисті</a:t>
            </a:r>
            <a:r>
              <a:rPr lang="ru-RU" dirty="0"/>
              <a:t> потреби шляхом </a:t>
            </a:r>
            <a:r>
              <a:rPr lang="ru-RU" dirty="0" err="1"/>
              <a:t>роздрібної</a:t>
            </a:r>
            <a:r>
              <a:rPr lang="ru-RU" dirty="0"/>
              <a:t> </a:t>
            </a:r>
            <a:r>
              <a:rPr lang="ru-RU" dirty="0" err="1"/>
              <a:t>торгівлі</a:t>
            </a:r>
            <a:r>
              <a:rPr lang="ru-RU" dirty="0"/>
              <a:t>, </a:t>
            </a:r>
            <a:r>
              <a:rPr lang="ru-RU" dirty="0" err="1"/>
              <a:t>наприклад</a:t>
            </a:r>
            <a:r>
              <a:rPr lang="ru-RU" dirty="0"/>
              <a:t>, через </a:t>
            </a:r>
            <a:r>
              <a:rPr lang="ru-RU" dirty="0" err="1"/>
              <a:t>інтернет-магазини</a:t>
            </a:r>
            <a:r>
              <a:rPr lang="ru-RU" dirty="0"/>
              <a:t>, кафе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салони</a:t>
            </a:r>
            <a:r>
              <a:rPr lang="ru-RU" dirty="0"/>
              <a:t> </a:t>
            </a:r>
            <a:r>
              <a:rPr lang="ru-RU" dirty="0" err="1"/>
              <a:t>краси</a:t>
            </a:r>
            <a:r>
              <a:rPr lang="ru-RU" dirty="0"/>
              <a:t>. </a:t>
            </a:r>
          </a:p>
          <a:p>
            <a:r>
              <a:rPr lang="ru-RU" dirty="0" err="1"/>
              <a:t>Ключові</a:t>
            </a:r>
            <a:r>
              <a:rPr lang="ru-RU" dirty="0"/>
              <a:t> </a:t>
            </a:r>
            <a:r>
              <a:rPr lang="ru-RU" dirty="0" err="1"/>
              <a:t>аспекти</a:t>
            </a:r>
            <a:r>
              <a:rPr lang="ru-RU" dirty="0"/>
              <a:t> </a:t>
            </a:r>
            <a:r>
              <a:rPr lang="en-US" dirty="0"/>
              <a:t>B2C:</a:t>
            </a:r>
          </a:p>
          <a:p>
            <a:endParaRPr lang="en-US" dirty="0"/>
          </a:p>
          <a:p>
            <a:r>
              <a:rPr lang="en-US" dirty="0"/>
              <a:t>    </a:t>
            </a:r>
            <a:r>
              <a:rPr lang="ru-RU" dirty="0" err="1"/>
              <a:t>Цільова</a:t>
            </a:r>
            <a:r>
              <a:rPr lang="ru-RU" dirty="0"/>
              <a:t> </a:t>
            </a:r>
            <a:r>
              <a:rPr lang="ru-RU" dirty="0" err="1"/>
              <a:t>аудиторія</a:t>
            </a:r>
            <a:r>
              <a:rPr lang="ru-RU" dirty="0"/>
              <a:t>:</a:t>
            </a:r>
          </a:p>
          <a:p>
            <a:r>
              <a:rPr lang="ru-RU" dirty="0"/>
              <a:t>    </a:t>
            </a:r>
            <a:r>
              <a:rPr lang="ru-RU" dirty="0" err="1"/>
              <a:t>Фізичні</a:t>
            </a:r>
            <a:r>
              <a:rPr lang="ru-RU" dirty="0"/>
              <a:t> особи,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купують</a:t>
            </a:r>
            <a:r>
              <a:rPr lang="ru-RU" dirty="0"/>
              <a:t> для </a:t>
            </a:r>
            <a:r>
              <a:rPr lang="ru-RU" dirty="0" err="1"/>
              <a:t>особистого</a:t>
            </a:r>
            <a:r>
              <a:rPr lang="ru-RU" dirty="0"/>
              <a:t> </a:t>
            </a:r>
            <a:r>
              <a:rPr lang="ru-RU" dirty="0" err="1"/>
              <a:t>користування</a:t>
            </a:r>
            <a:r>
              <a:rPr lang="ru-RU" dirty="0"/>
              <a:t>. </a:t>
            </a:r>
          </a:p>
          <a:p>
            <a:endParaRPr lang="ru-RU" dirty="0"/>
          </a:p>
          <a:p>
            <a:r>
              <a:rPr lang="ru-RU" dirty="0" err="1"/>
              <a:t>Процес</a:t>
            </a:r>
            <a:r>
              <a:rPr lang="ru-RU" dirty="0"/>
              <a:t> покупки:</a:t>
            </a:r>
          </a:p>
          <a:p>
            <a:r>
              <a:rPr lang="ru-RU" dirty="0" err="1"/>
              <a:t>Зазвичай</a:t>
            </a:r>
            <a:r>
              <a:rPr lang="ru-RU" dirty="0"/>
              <a:t> </a:t>
            </a:r>
            <a:r>
              <a:rPr lang="ru-RU" dirty="0" err="1"/>
              <a:t>швидкий</a:t>
            </a:r>
            <a:r>
              <a:rPr lang="ru-RU" dirty="0"/>
              <a:t>, </a:t>
            </a:r>
            <a:r>
              <a:rPr lang="ru-RU" dirty="0" err="1"/>
              <a:t>емоційно-орієнтований</a:t>
            </a:r>
            <a:r>
              <a:rPr lang="ru-RU" dirty="0"/>
              <a:t>, де </a:t>
            </a:r>
            <a:r>
              <a:rPr lang="ru-RU" dirty="0" err="1"/>
              <a:t>споживач</a:t>
            </a:r>
            <a:r>
              <a:rPr lang="ru-RU" dirty="0"/>
              <a:t> </a:t>
            </a:r>
            <a:r>
              <a:rPr lang="ru-RU" dirty="0" err="1"/>
              <a:t>самостійно</a:t>
            </a:r>
            <a:r>
              <a:rPr lang="ru-RU" dirty="0"/>
              <a:t> </a:t>
            </a:r>
            <a:r>
              <a:rPr lang="ru-RU" dirty="0" err="1"/>
              <a:t>вибирає</a:t>
            </a:r>
            <a:r>
              <a:rPr lang="ru-RU" dirty="0"/>
              <a:t> </a:t>
            </a:r>
            <a:r>
              <a:rPr lang="ru-RU" dirty="0" err="1"/>
              <a:t>товари</a:t>
            </a:r>
            <a:r>
              <a:rPr lang="ru-RU" dirty="0"/>
              <a:t>. </a:t>
            </a:r>
          </a:p>
          <a:p>
            <a:r>
              <a:rPr lang="ru-RU" dirty="0"/>
              <a:t>Маркетинг:</a:t>
            </a:r>
          </a:p>
          <a:p>
            <a:r>
              <a:rPr lang="ru-RU" dirty="0"/>
              <a:t>Акцент </a:t>
            </a:r>
            <a:r>
              <a:rPr lang="ru-RU" dirty="0" err="1"/>
              <a:t>робиться</a:t>
            </a:r>
            <a:r>
              <a:rPr lang="ru-RU" dirty="0"/>
              <a:t> на </a:t>
            </a:r>
            <a:r>
              <a:rPr lang="ru-RU" dirty="0" err="1"/>
              <a:t>масову</a:t>
            </a:r>
            <a:r>
              <a:rPr lang="ru-RU" dirty="0"/>
              <a:t> рекламу, </a:t>
            </a:r>
            <a:r>
              <a:rPr lang="ru-RU" dirty="0" err="1"/>
              <a:t>привернення</a:t>
            </a:r>
            <a:r>
              <a:rPr lang="ru-RU" dirty="0"/>
              <a:t> </a:t>
            </a:r>
            <a:r>
              <a:rPr lang="ru-RU" dirty="0" err="1"/>
              <a:t>уваги</a:t>
            </a:r>
            <a:r>
              <a:rPr lang="ru-RU" dirty="0"/>
              <a:t> до бренду та </a:t>
            </a:r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емоційного</a:t>
            </a:r>
            <a:r>
              <a:rPr lang="ru-RU" dirty="0"/>
              <a:t> </a:t>
            </a:r>
            <a:r>
              <a:rPr lang="ru-RU" dirty="0" err="1"/>
              <a:t>зв'язку</a:t>
            </a:r>
            <a:r>
              <a:rPr lang="ru-RU" dirty="0"/>
              <a:t> з </a:t>
            </a:r>
            <a:r>
              <a:rPr lang="ru-RU" dirty="0" err="1"/>
              <a:t>клієнтом</a:t>
            </a:r>
            <a:r>
              <a:rPr lang="ru-RU" dirty="0"/>
              <a:t>. </a:t>
            </a:r>
          </a:p>
          <a:p>
            <a:r>
              <a:rPr lang="ru-RU" dirty="0" err="1"/>
              <a:t>Конкуренція</a:t>
            </a:r>
            <a:r>
              <a:rPr lang="ru-RU" dirty="0"/>
              <a:t>:</a:t>
            </a:r>
          </a:p>
          <a:p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висока</a:t>
            </a:r>
            <a:r>
              <a:rPr lang="ru-RU" dirty="0"/>
              <a:t>, тому для </a:t>
            </a:r>
            <a:r>
              <a:rPr lang="ru-RU" dirty="0" err="1"/>
              <a:t>успіху</a:t>
            </a:r>
            <a:r>
              <a:rPr lang="ru-RU" dirty="0"/>
              <a:t> </a:t>
            </a:r>
            <a:r>
              <a:rPr lang="ru-RU" dirty="0" err="1"/>
              <a:t>необхідна</a:t>
            </a:r>
            <a:r>
              <a:rPr lang="ru-RU" dirty="0"/>
              <a:t> </a:t>
            </a:r>
            <a:r>
              <a:rPr lang="ru-RU" dirty="0" err="1"/>
              <a:t>чітка</a:t>
            </a:r>
            <a:r>
              <a:rPr lang="ru-RU" dirty="0"/>
              <a:t> </a:t>
            </a:r>
            <a:r>
              <a:rPr lang="ru-RU" dirty="0" err="1"/>
              <a:t>унікальна</a:t>
            </a:r>
            <a:r>
              <a:rPr lang="ru-RU" dirty="0"/>
              <a:t> </a:t>
            </a:r>
            <a:r>
              <a:rPr lang="ru-RU" dirty="0" err="1"/>
              <a:t>торгова</a:t>
            </a:r>
            <a:r>
              <a:rPr lang="ru-RU" dirty="0"/>
              <a:t> </a:t>
            </a:r>
            <a:r>
              <a:rPr lang="ru-RU" dirty="0" err="1"/>
              <a:t>пропозиція</a:t>
            </a:r>
            <a:r>
              <a:rPr lang="ru-RU" dirty="0"/>
              <a:t> (УТП) та </a:t>
            </a:r>
            <a:r>
              <a:rPr lang="ru-RU" dirty="0" err="1"/>
              <a:t>якісний</a:t>
            </a:r>
            <a:r>
              <a:rPr lang="ru-RU" dirty="0"/>
              <a:t> </a:t>
            </a:r>
            <a:r>
              <a:rPr lang="ru-RU" dirty="0" err="1"/>
              <a:t>сервіс</a:t>
            </a:r>
            <a:r>
              <a:rPr lang="ru-RU" dirty="0"/>
              <a:t>. </a:t>
            </a:r>
          </a:p>
          <a:p>
            <a:r>
              <a:rPr lang="ru-RU" dirty="0" err="1"/>
              <a:t>Продукція</a:t>
            </a:r>
            <a:r>
              <a:rPr lang="ru-RU" dirty="0"/>
              <a:t>:</a:t>
            </a:r>
          </a:p>
          <a:p>
            <a:r>
              <a:rPr lang="ru-RU" dirty="0" err="1"/>
              <a:t>Споживчі</a:t>
            </a:r>
            <a:r>
              <a:rPr lang="ru-RU" dirty="0"/>
              <a:t> </a:t>
            </a:r>
            <a:r>
              <a:rPr lang="ru-RU" dirty="0" err="1"/>
              <a:t>товари</a:t>
            </a:r>
            <a:r>
              <a:rPr lang="ru-RU" dirty="0"/>
              <a:t> та </a:t>
            </a:r>
            <a:r>
              <a:rPr lang="ru-RU" dirty="0" err="1"/>
              <a:t>послуги</a:t>
            </a:r>
            <a:r>
              <a:rPr lang="ru-RU" dirty="0"/>
              <a:t> для </a:t>
            </a:r>
            <a:r>
              <a:rPr lang="ru-RU" dirty="0" err="1"/>
              <a:t>повсякденного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, </a:t>
            </a:r>
            <a:r>
              <a:rPr lang="ru-RU" dirty="0" err="1"/>
              <a:t>такі</a:t>
            </a:r>
            <a:r>
              <a:rPr lang="ru-RU" dirty="0"/>
              <a:t> як </a:t>
            </a:r>
            <a:r>
              <a:rPr lang="ru-RU" dirty="0" err="1"/>
              <a:t>одяг</a:t>
            </a:r>
            <a:r>
              <a:rPr lang="ru-RU" dirty="0"/>
              <a:t>, </a:t>
            </a:r>
            <a:r>
              <a:rPr lang="ru-RU" dirty="0" err="1"/>
              <a:t>їжа</a:t>
            </a:r>
            <a:r>
              <a:rPr lang="ru-RU" dirty="0"/>
              <a:t>, </a:t>
            </a:r>
            <a:r>
              <a:rPr lang="ru-RU" dirty="0" err="1"/>
              <a:t>косметологія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316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Структура інтернет ринку</a:t>
            </a:r>
            <a:endParaRPr lang="en-US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5314" y="1262743"/>
            <a:ext cx="8418286" cy="4985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0186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1539" y="249518"/>
            <a:ext cx="9404723" cy="853568"/>
          </a:xfrm>
        </p:spPr>
        <p:txBody>
          <a:bodyPr/>
          <a:lstStyle/>
          <a:p>
            <a:r>
              <a:rPr lang="ru-RU" dirty="0" err="1"/>
              <a:t>Ознаки</a:t>
            </a:r>
            <a:r>
              <a:rPr lang="ru-RU" dirty="0"/>
              <a:t> </a:t>
            </a:r>
            <a:r>
              <a:rPr lang="en-US" dirty="0"/>
              <a:t>e-commerce:</a:t>
            </a:r>
            <a:br>
              <a:rPr lang="en-US" dirty="0"/>
            </a:br>
            <a:endParaRPr lang="en-US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689566" y="1403826"/>
            <a:ext cx="10791234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sz="3200" b="1" dirty="0"/>
              <a:t>E-commerce (</a:t>
            </a:r>
            <a:r>
              <a:rPr lang="ru-RU" sz="3200" b="1" dirty="0" err="1"/>
              <a:t>електронна</a:t>
            </a:r>
            <a:r>
              <a:rPr lang="ru-RU" sz="3200" b="1" dirty="0"/>
              <a:t> </a:t>
            </a:r>
            <a:r>
              <a:rPr lang="ru-RU" sz="3200" b="1" dirty="0" err="1"/>
              <a:t>комерція</a:t>
            </a:r>
            <a:r>
              <a:rPr lang="ru-RU" sz="3200" b="1" dirty="0"/>
              <a:t>) – </a:t>
            </a:r>
            <a:r>
              <a:rPr lang="ru-RU" sz="3200" b="1" dirty="0" err="1"/>
              <a:t>це</a:t>
            </a:r>
            <a:r>
              <a:rPr lang="ru-RU" sz="3200" b="1" dirty="0"/>
              <a:t> форма </a:t>
            </a:r>
            <a:r>
              <a:rPr lang="ru-RU" sz="3200" b="1" dirty="0" err="1"/>
              <a:t>ведення</a:t>
            </a:r>
            <a:r>
              <a:rPr lang="ru-RU" sz="3200" b="1" dirty="0"/>
              <a:t> </a:t>
            </a:r>
            <a:r>
              <a:rPr lang="ru-RU" sz="3200" b="1" dirty="0" err="1"/>
              <a:t>бізнесу</a:t>
            </a:r>
            <a:r>
              <a:rPr lang="ru-RU" sz="3200" b="1" dirty="0"/>
              <a:t>, коли </a:t>
            </a:r>
            <a:r>
              <a:rPr lang="ru-RU" sz="3200" b="1" dirty="0" err="1"/>
              <a:t>процес</a:t>
            </a:r>
            <a:r>
              <a:rPr lang="ru-RU" sz="3200" b="1" dirty="0"/>
              <a:t> </a:t>
            </a:r>
            <a:r>
              <a:rPr lang="ru-RU" sz="3200" b="1" dirty="0" err="1"/>
              <a:t>купівлі</a:t>
            </a:r>
            <a:r>
              <a:rPr lang="ru-RU" sz="3200" b="1" dirty="0"/>
              <a:t>-продажу </a:t>
            </a:r>
            <a:r>
              <a:rPr lang="ru-RU" sz="3200" b="1" dirty="0" err="1"/>
              <a:t>товарів</a:t>
            </a:r>
            <a:r>
              <a:rPr lang="ru-RU" sz="3200" b="1" dirty="0"/>
              <a:t> і </a:t>
            </a:r>
            <a:r>
              <a:rPr lang="ru-RU" sz="3200" b="1" dirty="0" err="1"/>
              <a:t>послуг</a:t>
            </a:r>
            <a:r>
              <a:rPr lang="ru-RU" sz="3200" b="1" dirty="0"/>
              <a:t> </a:t>
            </a:r>
            <a:r>
              <a:rPr lang="ru-RU" sz="3200" b="1" dirty="0" err="1"/>
              <a:t>відбувається</a:t>
            </a:r>
            <a:r>
              <a:rPr lang="ru-RU" sz="3200" b="1" dirty="0"/>
              <a:t> через </a:t>
            </a:r>
            <a:r>
              <a:rPr lang="ru-RU" sz="3200" b="1" dirty="0" err="1"/>
              <a:t>інтернет</a:t>
            </a:r>
            <a:r>
              <a:rPr lang="ru-RU" sz="3200" b="1" dirty="0"/>
              <a:t> </a:t>
            </a:r>
            <a:r>
              <a:rPr lang="ru-RU" sz="3200" b="1" dirty="0" err="1"/>
              <a:t>із</a:t>
            </a:r>
            <a:r>
              <a:rPr lang="ru-RU" sz="3200" b="1" dirty="0"/>
              <a:t> </a:t>
            </a:r>
            <a:r>
              <a:rPr lang="ru-RU" sz="3200" b="1" dirty="0" err="1"/>
              <a:t>використанням</a:t>
            </a:r>
            <a:r>
              <a:rPr lang="ru-RU" sz="3200" b="1" dirty="0"/>
              <a:t> </a:t>
            </a:r>
            <a:r>
              <a:rPr lang="ru-RU" sz="3200" b="1" dirty="0" err="1"/>
              <a:t>цифрових</a:t>
            </a:r>
            <a:r>
              <a:rPr lang="ru-RU" sz="3200" b="1" dirty="0"/>
              <a:t> платформ</a:t>
            </a:r>
            <a:r>
              <a:rPr lang="ru-RU" sz="3200" dirty="0"/>
              <a:t>.</a:t>
            </a:r>
            <a:endParaRPr kumimoji="0" lang="uk-UA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онлайн-каталог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товарів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електронна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корзина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та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оформлення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замовлення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онлайн-оплата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банківські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картки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PayPal, Apple Pay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тощо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доставка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товарів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через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кур’єрські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та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поштові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служби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інтеграція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з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системами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CRM і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аналітики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931937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45719"/>
          </a:xfrm>
        </p:spPr>
        <p:txBody>
          <a:bodyPr/>
          <a:lstStyle/>
          <a:p>
            <a:endParaRPr lang="en-US" sz="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2400" y="261257"/>
            <a:ext cx="8926286" cy="6487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2215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5140" y="0"/>
            <a:ext cx="10529889" cy="1158368"/>
          </a:xfrm>
        </p:spPr>
        <p:txBody>
          <a:bodyPr/>
          <a:lstStyle/>
          <a:p>
            <a:r>
              <a:rPr lang="ru-RU" sz="2800" b="1" dirty="0" err="1"/>
              <a:t>Маркетплейси</a:t>
            </a:r>
            <a:r>
              <a:rPr lang="ru-RU" sz="2800" dirty="0"/>
              <a:t> – </a:t>
            </a:r>
            <a:r>
              <a:rPr lang="ru-RU" sz="2800" dirty="0" err="1"/>
              <a:t>це</a:t>
            </a:r>
            <a:r>
              <a:rPr lang="ru-RU" sz="2800" dirty="0"/>
              <a:t> онлайн-</a:t>
            </a:r>
            <a:r>
              <a:rPr lang="ru-RU" sz="2800" dirty="0" err="1"/>
              <a:t>платформи</a:t>
            </a:r>
            <a:r>
              <a:rPr lang="ru-RU" sz="2800" dirty="0"/>
              <a:t>, </a:t>
            </a:r>
            <a:r>
              <a:rPr lang="ru-RU" sz="2800" dirty="0" err="1"/>
              <a:t>які</a:t>
            </a:r>
            <a:r>
              <a:rPr lang="ru-RU" sz="2800" dirty="0"/>
              <a:t> </a:t>
            </a:r>
            <a:r>
              <a:rPr lang="ru-RU" sz="2800" dirty="0" err="1"/>
              <a:t>об’єднують</a:t>
            </a:r>
            <a:r>
              <a:rPr lang="ru-RU" sz="2800" dirty="0"/>
              <a:t> </a:t>
            </a:r>
            <a:r>
              <a:rPr lang="ru-RU" sz="2800" dirty="0" err="1"/>
              <a:t>багатьох</a:t>
            </a:r>
            <a:r>
              <a:rPr lang="ru-RU" sz="2800" dirty="0"/>
              <a:t> </a:t>
            </a:r>
            <a:r>
              <a:rPr lang="ru-RU" sz="2800" dirty="0" err="1"/>
              <a:t>продавців</a:t>
            </a:r>
            <a:r>
              <a:rPr lang="ru-RU" sz="2800" dirty="0"/>
              <a:t> і </a:t>
            </a:r>
            <a:r>
              <a:rPr lang="ru-RU" sz="2800" dirty="0" err="1"/>
              <a:t>покупців</a:t>
            </a:r>
            <a:r>
              <a:rPr lang="ru-RU" sz="2800" dirty="0"/>
              <a:t>, </a:t>
            </a:r>
            <a:r>
              <a:rPr lang="ru-RU" sz="2800" dirty="0" err="1"/>
              <a:t>надаючи</a:t>
            </a:r>
            <a:r>
              <a:rPr lang="ru-RU" sz="2800" dirty="0"/>
              <a:t> </a:t>
            </a:r>
            <a:r>
              <a:rPr lang="ru-RU" sz="2800" dirty="0" err="1"/>
              <a:t>їм</a:t>
            </a:r>
            <a:r>
              <a:rPr lang="ru-RU" sz="2800" dirty="0"/>
              <a:t> </a:t>
            </a:r>
            <a:r>
              <a:rPr lang="ru-RU" sz="2800" dirty="0" err="1"/>
              <a:t>єдиний</a:t>
            </a:r>
            <a:r>
              <a:rPr lang="ru-RU" sz="2800" dirty="0"/>
              <a:t> </a:t>
            </a:r>
            <a:r>
              <a:rPr lang="ru-RU" sz="2800" dirty="0" err="1"/>
              <a:t>майданчик</a:t>
            </a:r>
            <a:r>
              <a:rPr lang="ru-RU" sz="2800" dirty="0"/>
              <a:t> для </a:t>
            </a:r>
            <a:r>
              <a:rPr lang="ru-RU" sz="2800" dirty="0" err="1"/>
              <a:t>торгівлі</a:t>
            </a:r>
            <a:r>
              <a:rPr lang="ru-RU" sz="2800" dirty="0"/>
              <a:t>.</a:t>
            </a:r>
            <a:endParaRPr lang="en-US" sz="28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5256" y="1393371"/>
            <a:ext cx="6865257" cy="5225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4425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9654" y="0"/>
            <a:ext cx="10529889" cy="1400530"/>
          </a:xfrm>
        </p:spPr>
        <p:txBody>
          <a:bodyPr/>
          <a:lstStyle/>
          <a:p>
            <a:r>
              <a:rPr lang="ru-RU" sz="2400" b="1" dirty="0" err="1"/>
              <a:t>Послуги</a:t>
            </a:r>
            <a:r>
              <a:rPr lang="ru-RU" sz="2400" b="1" dirty="0"/>
              <a:t> онлайн</a:t>
            </a:r>
            <a:r>
              <a:rPr lang="ru-RU" sz="2400" dirty="0"/>
              <a:t> – </a:t>
            </a:r>
            <a:r>
              <a:rPr lang="ru-RU" sz="2400" dirty="0" err="1"/>
              <a:t>це</a:t>
            </a:r>
            <a:r>
              <a:rPr lang="ru-RU" sz="2400" dirty="0"/>
              <a:t> вид </a:t>
            </a:r>
            <a:r>
              <a:rPr lang="ru-RU" sz="2400" dirty="0" err="1"/>
              <a:t>інтернет</a:t>
            </a:r>
            <a:r>
              <a:rPr lang="ru-RU" sz="2400" dirty="0"/>
              <a:t>-ринку, де </a:t>
            </a:r>
            <a:r>
              <a:rPr lang="ru-RU" sz="2400" dirty="0" err="1"/>
              <a:t>користувачі</a:t>
            </a:r>
            <a:r>
              <a:rPr lang="ru-RU" sz="2400" dirty="0"/>
              <a:t> </a:t>
            </a:r>
            <a:r>
              <a:rPr lang="ru-RU" sz="2400" dirty="0" err="1"/>
              <a:t>отримують</a:t>
            </a:r>
            <a:r>
              <a:rPr lang="ru-RU" sz="2400" dirty="0"/>
              <a:t> доступ до </a:t>
            </a:r>
            <a:r>
              <a:rPr lang="ru-RU" sz="2400" dirty="0" err="1"/>
              <a:t>різних</a:t>
            </a:r>
            <a:r>
              <a:rPr lang="ru-RU" sz="2400" dirty="0"/>
              <a:t> </a:t>
            </a:r>
            <a:r>
              <a:rPr lang="ru-RU" sz="2400" dirty="0" err="1"/>
              <a:t>сервісів</a:t>
            </a:r>
            <a:r>
              <a:rPr lang="ru-RU" sz="2400" dirty="0"/>
              <a:t> у цифровому </a:t>
            </a:r>
            <a:r>
              <a:rPr lang="ru-RU" sz="2400" dirty="0" err="1"/>
              <a:t>середовищі</a:t>
            </a:r>
            <a:r>
              <a:rPr lang="ru-RU" sz="2400" dirty="0"/>
              <a:t> без </a:t>
            </a:r>
            <a:r>
              <a:rPr lang="ru-RU" sz="2400" dirty="0" err="1"/>
              <a:t>необхідності</a:t>
            </a:r>
            <a:r>
              <a:rPr lang="ru-RU" sz="2400" dirty="0"/>
              <a:t> </a:t>
            </a:r>
            <a:r>
              <a:rPr lang="ru-RU" sz="2400" dirty="0" err="1"/>
              <a:t>фізичного</a:t>
            </a:r>
            <a:r>
              <a:rPr lang="ru-RU" sz="2400" dirty="0"/>
              <a:t> контакту з </a:t>
            </a:r>
            <a:r>
              <a:rPr lang="ru-RU" sz="2400" dirty="0" err="1"/>
              <a:t>постачальником</a:t>
            </a:r>
            <a:r>
              <a:rPr lang="ru-RU" sz="2400" dirty="0"/>
              <a:t>.</a:t>
            </a:r>
            <a:endParaRPr lang="en-US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3312" y="1204686"/>
            <a:ext cx="10246859" cy="5544457"/>
          </a:xfrm>
        </p:spPr>
        <p:txBody>
          <a:bodyPr>
            <a:normAutofit lnSpcReduction="10000"/>
          </a:bodyPr>
          <a:lstStyle/>
          <a:p>
            <a:r>
              <a:rPr lang="ru-RU" b="1" dirty="0" err="1"/>
              <a:t>Характерні</a:t>
            </a:r>
            <a:r>
              <a:rPr lang="ru-RU" b="1" dirty="0"/>
              <a:t> </a:t>
            </a:r>
            <a:r>
              <a:rPr lang="ru-RU" b="1" dirty="0" err="1"/>
              <a:t>ознаки</a:t>
            </a:r>
            <a:r>
              <a:rPr lang="ru-RU" b="1" dirty="0"/>
              <a:t> онлайн-</a:t>
            </a:r>
            <a:r>
              <a:rPr lang="ru-RU" b="1" dirty="0" err="1"/>
              <a:t>послуг</a:t>
            </a:r>
            <a:endParaRPr lang="ru-RU" b="1" dirty="0"/>
          </a:p>
          <a:p>
            <a:r>
              <a:rPr lang="ru-RU" dirty="0" err="1"/>
              <a:t>доступність</a:t>
            </a:r>
            <a:r>
              <a:rPr lang="ru-RU" dirty="0"/>
              <a:t> 24/7 у будь-</a:t>
            </a:r>
            <a:r>
              <a:rPr lang="ru-RU" dirty="0" err="1"/>
              <a:t>якій</a:t>
            </a:r>
            <a:r>
              <a:rPr lang="ru-RU" dirty="0"/>
              <a:t> </a:t>
            </a:r>
            <a:r>
              <a:rPr lang="ru-RU" dirty="0" err="1"/>
              <a:t>точці</a:t>
            </a:r>
            <a:r>
              <a:rPr lang="ru-RU" dirty="0"/>
              <a:t> </a:t>
            </a:r>
            <a:r>
              <a:rPr lang="ru-RU" dirty="0" err="1"/>
              <a:t>світу</a:t>
            </a:r>
            <a:r>
              <a:rPr lang="ru-RU" dirty="0"/>
              <a:t>;</a:t>
            </a:r>
          </a:p>
          <a:p>
            <a:r>
              <a:rPr lang="ru-RU" dirty="0" err="1"/>
              <a:t>гнучкість</a:t>
            </a:r>
            <a:r>
              <a:rPr lang="ru-RU" dirty="0"/>
              <a:t> і </a:t>
            </a:r>
            <a:r>
              <a:rPr lang="ru-RU" dirty="0" err="1"/>
              <a:t>швидкість</a:t>
            </a:r>
            <a:r>
              <a:rPr lang="ru-RU" dirty="0"/>
              <a:t> </a:t>
            </a:r>
            <a:r>
              <a:rPr lang="ru-RU" dirty="0" err="1"/>
              <a:t>отримання</a:t>
            </a:r>
            <a:r>
              <a:rPr lang="ru-RU" dirty="0"/>
              <a:t> </a:t>
            </a:r>
            <a:r>
              <a:rPr lang="ru-RU" dirty="0" err="1"/>
              <a:t>послуги</a:t>
            </a:r>
            <a:r>
              <a:rPr lang="ru-RU" dirty="0"/>
              <a:t>;</a:t>
            </a:r>
          </a:p>
          <a:p>
            <a:r>
              <a:rPr lang="ru-RU" dirty="0" err="1"/>
              <a:t>цифровий</a:t>
            </a:r>
            <a:r>
              <a:rPr lang="ru-RU" dirty="0"/>
              <a:t> </a:t>
            </a:r>
            <a:r>
              <a:rPr lang="ru-RU" dirty="0" err="1"/>
              <a:t>інтерфейс</a:t>
            </a:r>
            <a:r>
              <a:rPr lang="ru-RU" dirty="0"/>
              <a:t> (</a:t>
            </a:r>
            <a:r>
              <a:rPr lang="ru-RU" dirty="0" err="1"/>
              <a:t>додатки</a:t>
            </a:r>
            <a:r>
              <a:rPr lang="ru-RU" dirty="0"/>
              <a:t>, </a:t>
            </a:r>
            <a:r>
              <a:rPr lang="ru-RU" dirty="0" err="1"/>
              <a:t>сайти</a:t>
            </a:r>
            <a:r>
              <a:rPr lang="ru-RU" dirty="0"/>
              <a:t>);</a:t>
            </a:r>
          </a:p>
          <a:p>
            <a:r>
              <a:rPr lang="ru-RU" dirty="0" err="1"/>
              <a:t>безпечні</a:t>
            </a:r>
            <a:r>
              <a:rPr lang="ru-RU" dirty="0"/>
              <a:t> </a:t>
            </a:r>
            <a:r>
              <a:rPr lang="ru-RU" dirty="0" err="1"/>
              <a:t>електронні</a:t>
            </a:r>
            <a:r>
              <a:rPr lang="ru-RU" dirty="0"/>
              <a:t> </a:t>
            </a:r>
            <a:r>
              <a:rPr lang="ru-RU" dirty="0" err="1"/>
              <a:t>платежі</a:t>
            </a:r>
            <a:r>
              <a:rPr lang="ru-RU" dirty="0"/>
              <a:t>;</a:t>
            </a:r>
          </a:p>
          <a:p>
            <a:r>
              <a:rPr lang="ru-RU" dirty="0"/>
              <a:t>рейтинг, </a:t>
            </a:r>
            <a:r>
              <a:rPr lang="ru-RU" dirty="0" err="1"/>
              <a:t>відгуки</a:t>
            </a:r>
            <a:r>
              <a:rPr lang="ru-RU" dirty="0"/>
              <a:t> та </a:t>
            </a:r>
            <a:r>
              <a:rPr lang="ru-RU" dirty="0" err="1"/>
              <a:t>прозорість</a:t>
            </a:r>
            <a:r>
              <a:rPr lang="ru-RU" dirty="0"/>
              <a:t> </a:t>
            </a:r>
            <a:r>
              <a:rPr lang="ru-RU" dirty="0" err="1"/>
              <a:t>вибору</a:t>
            </a:r>
            <a:r>
              <a:rPr lang="ru-RU" dirty="0"/>
              <a:t>;</a:t>
            </a:r>
          </a:p>
          <a:p>
            <a:r>
              <a:rPr lang="ru-RU" dirty="0" err="1"/>
              <a:t>персоналізація</a:t>
            </a:r>
            <a:r>
              <a:rPr lang="ru-RU" dirty="0"/>
              <a:t> </a:t>
            </a:r>
            <a:r>
              <a:rPr lang="ru-RU" dirty="0" err="1"/>
              <a:t>сервісу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потреби </a:t>
            </a:r>
            <a:r>
              <a:rPr lang="ru-RU" dirty="0" err="1"/>
              <a:t>користувача</a:t>
            </a:r>
            <a:r>
              <a:rPr lang="ru-RU" dirty="0"/>
              <a:t>.</a:t>
            </a:r>
          </a:p>
          <a:p>
            <a:r>
              <a:rPr lang="ru-RU" b="1" dirty="0" err="1" smtClean="0"/>
              <a:t>Переваги</a:t>
            </a:r>
            <a:endParaRPr lang="ru-RU" b="1" dirty="0"/>
          </a:p>
          <a:p>
            <a:pPr>
              <a:buFont typeface="Arial" panose="020B0604020202020204" pitchFamily="34" charset="0"/>
              <a:buChar char="•"/>
            </a:pPr>
            <a:r>
              <a:rPr lang="ru-RU" dirty="0" err="1"/>
              <a:t>економія</a:t>
            </a:r>
            <a:r>
              <a:rPr lang="ru-RU" dirty="0"/>
              <a:t> часу та </a:t>
            </a:r>
            <a:r>
              <a:rPr lang="ru-RU" dirty="0" err="1"/>
              <a:t>зручність</a:t>
            </a:r>
            <a:r>
              <a:rPr lang="ru-RU" dirty="0"/>
              <a:t>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err="1"/>
              <a:t>глобальне</a:t>
            </a:r>
            <a:r>
              <a:rPr lang="ru-RU" dirty="0"/>
              <a:t> </a:t>
            </a:r>
            <a:r>
              <a:rPr lang="ru-RU" dirty="0" err="1"/>
              <a:t>охоплення</a:t>
            </a:r>
            <a:r>
              <a:rPr lang="ru-RU" dirty="0"/>
              <a:t>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err="1"/>
              <a:t>ширший</a:t>
            </a:r>
            <a:r>
              <a:rPr lang="ru-RU" dirty="0"/>
              <a:t> </a:t>
            </a:r>
            <a:r>
              <a:rPr lang="ru-RU" dirty="0" err="1"/>
              <a:t>вибір</a:t>
            </a:r>
            <a:r>
              <a:rPr lang="ru-RU" dirty="0"/>
              <a:t>, </a:t>
            </a:r>
            <a:r>
              <a:rPr lang="ru-RU" dirty="0" err="1"/>
              <a:t>ніж</a:t>
            </a:r>
            <a:r>
              <a:rPr lang="ru-RU" dirty="0"/>
              <a:t> у </a:t>
            </a:r>
            <a:r>
              <a:rPr lang="ru-RU" dirty="0" err="1"/>
              <a:t>локальних</a:t>
            </a:r>
            <a:r>
              <a:rPr lang="ru-RU" dirty="0"/>
              <a:t> </a:t>
            </a:r>
            <a:r>
              <a:rPr lang="ru-RU" dirty="0" err="1"/>
              <a:t>сервісів</a:t>
            </a:r>
            <a:r>
              <a:rPr lang="ru-RU" dirty="0"/>
              <a:t>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err="1"/>
              <a:t>можливість</a:t>
            </a:r>
            <a:r>
              <a:rPr lang="ru-RU" dirty="0"/>
              <a:t> </a:t>
            </a:r>
            <a:r>
              <a:rPr lang="ru-RU" dirty="0" err="1"/>
              <a:t>навчатися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бронювати</a:t>
            </a:r>
            <a:r>
              <a:rPr lang="ru-RU" dirty="0"/>
              <a:t> з будь-</a:t>
            </a:r>
            <a:r>
              <a:rPr lang="ru-RU" dirty="0" err="1"/>
              <a:t>якої</a:t>
            </a:r>
            <a:r>
              <a:rPr lang="ru-RU" dirty="0"/>
              <a:t> точки </a:t>
            </a:r>
            <a:r>
              <a:rPr lang="ru-RU" dirty="0" err="1"/>
              <a:t>світу</a:t>
            </a:r>
            <a:r>
              <a:rPr lang="ru-RU" dirty="0"/>
              <a:t>.</a:t>
            </a:r>
          </a:p>
          <a:p>
            <a:r>
              <a:rPr lang="ru-RU" dirty="0" err="1" smtClean="0"/>
              <a:t>отреби</a:t>
            </a:r>
            <a:r>
              <a:rPr lang="ru-RU" dirty="0" smtClean="0"/>
              <a:t> </a:t>
            </a:r>
            <a:r>
              <a:rPr lang="ru-RU" dirty="0" err="1"/>
              <a:t>користувача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055781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55282"/>
          </a:xfrm>
        </p:spPr>
        <p:txBody>
          <a:bodyPr/>
          <a:lstStyle/>
          <a:p>
            <a:endParaRPr lang="en-US" sz="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3312" y="638630"/>
            <a:ext cx="8946541" cy="5609770"/>
          </a:xfrm>
        </p:spPr>
        <p:txBody>
          <a:bodyPr/>
          <a:lstStyle/>
          <a:p>
            <a:r>
              <a:rPr lang="ru-RU" b="1" dirty="0" err="1"/>
              <a:t>Виклики</a:t>
            </a:r>
            <a:endParaRPr lang="ru-RU" b="1" dirty="0"/>
          </a:p>
          <a:p>
            <a:pPr>
              <a:buFont typeface="Arial" panose="020B0604020202020204" pitchFamily="34" charset="0"/>
              <a:buChar char="•"/>
            </a:pPr>
            <a:r>
              <a:rPr lang="ru-RU" dirty="0" err="1"/>
              <a:t>залежність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інтернет-з’єднання</a:t>
            </a:r>
            <a:r>
              <a:rPr lang="ru-RU" dirty="0"/>
              <a:t>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err="1"/>
              <a:t>ризик</a:t>
            </a:r>
            <a:r>
              <a:rPr lang="ru-RU" dirty="0"/>
              <a:t> </a:t>
            </a:r>
            <a:r>
              <a:rPr lang="ru-RU" dirty="0" err="1"/>
              <a:t>шахрайства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некоректних</a:t>
            </a:r>
            <a:r>
              <a:rPr lang="ru-RU" dirty="0"/>
              <a:t> </a:t>
            </a:r>
            <a:r>
              <a:rPr lang="ru-RU" dirty="0" err="1"/>
              <a:t>послуг</a:t>
            </a:r>
            <a:r>
              <a:rPr lang="ru-RU" dirty="0"/>
              <a:t>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err="1"/>
              <a:t>конкуренція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платформами;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потреба у </a:t>
            </a:r>
            <a:r>
              <a:rPr lang="ru-RU" dirty="0" err="1"/>
              <a:t>високому</a:t>
            </a:r>
            <a:r>
              <a:rPr lang="ru-RU" dirty="0"/>
              <a:t> </a:t>
            </a:r>
            <a:r>
              <a:rPr lang="ru-RU" dirty="0" err="1"/>
              <a:t>рівні</a:t>
            </a:r>
            <a:r>
              <a:rPr lang="ru-RU" dirty="0"/>
              <a:t> </a:t>
            </a:r>
            <a:r>
              <a:rPr lang="ru-RU" dirty="0" err="1"/>
              <a:t>кібербезпеки</a:t>
            </a:r>
            <a:r>
              <a:rPr lang="ru-RU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9341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Фінансові</a:t>
            </a:r>
            <a:r>
              <a:rPr lang="ru-RU" dirty="0"/>
              <a:t> </a:t>
            </a:r>
            <a:r>
              <a:rPr lang="ru-RU" dirty="0" err="1"/>
              <a:t>сервіси</a:t>
            </a:r>
            <a:r>
              <a:rPr lang="ru-RU" dirty="0"/>
              <a:t> на </a:t>
            </a:r>
            <a:r>
              <a:rPr lang="ru-RU" dirty="0" err="1"/>
              <a:t>інтернет</a:t>
            </a:r>
            <a:r>
              <a:rPr lang="ru-RU" dirty="0"/>
              <a:t>-ринку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b="1" dirty="0"/>
              <a:t>1. Онлайн-</a:t>
            </a:r>
            <a:r>
              <a:rPr lang="ru-RU" b="1" dirty="0" err="1"/>
              <a:t>банкінг</a:t>
            </a:r>
            <a:endParaRPr lang="ru-RU" dirty="0"/>
          </a:p>
          <a:p>
            <a:r>
              <a:rPr lang="ru-RU" dirty="0"/>
              <a:t>Доступ до </a:t>
            </a:r>
            <a:r>
              <a:rPr lang="ru-RU" dirty="0" err="1"/>
              <a:t>банківських</a:t>
            </a:r>
            <a:r>
              <a:rPr lang="ru-RU" dirty="0"/>
              <a:t> </a:t>
            </a:r>
            <a:r>
              <a:rPr lang="ru-RU" dirty="0" err="1"/>
              <a:t>послуг</a:t>
            </a:r>
            <a:r>
              <a:rPr lang="ru-RU" dirty="0"/>
              <a:t> через </a:t>
            </a:r>
            <a:r>
              <a:rPr lang="ru-RU" dirty="0" err="1"/>
              <a:t>інтернет</a:t>
            </a:r>
            <a:r>
              <a:rPr lang="ru-RU" dirty="0"/>
              <a:t>.</a:t>
            </a:r>
          </a:p>
          <a:p>
            <a:r>
              <a:rPr lang="ru-RU" dirty="0" err="1"/>
              <a:t>Можливості</a:t>
            </a:r>
            <a:r>
              <a:rPr lang="ru-RU" dirty="0"/>
              <a:t>: перегляд </a:t>
            </a:r>
            <a:r>
              <a:rPr lang="ru-RU" dirty="0" err="1"/>
              <a:t>рахунків</a:t>
            </a:r>
            <a:r>
              <a:rPr lang="ru-RU" dirty="0"/>
              <a:t>, оплата </a:t>
            </a:r>
            <a:r>
              <a:rPr lang="ru-RU" dirty="0" err="1"/>
              <a:t>комунальних</a:t>
            </a:r>
            <a:r>
              <a:rPr lang="ru-RU" dirty="0"/>
              <a:t> </a:t>
            </a:r>
            <a:r>
              <a:rPr lang="ru-RU" dirty="0" err="1"/>
              <a:t>послуг</a:t>
            </a:r>
            <a:r>
              <a:rPr lang="ru-RU" dirty="0"/>
              <a:t>, </a:t>
            </a:r>
            <a:r>
              <a:rPr lang="ru-RU" dirty="0" err="1"/>
              <a:t>переказ</a:t>
            </a:r>
            <a:r>
              <a:rPr lang="ru-RU" dirty="0"/>
              <a:t> </a:t>
            </a:r>
            <a:r>
              <a:rPr lang="ru-RU" dirty="0" err="1"/>
              <a:t>коштів</a:t>
            </a:r>
            <a:r>
              <a:rPr lang="ru-RU" dirty="0"/>
              <a:t>, </a:t>
            </a:r>
            <a:r>
              <a:rPr lang="ru-RU" dirty="0" err="1"/>
              <a:t>управління</a:t>
            </a:r>
            <a:r>
              <a:rPr lang="ru-RU" dirty="0"/>
              <a:t> </a:t>
            </a:r>
            <a:r>
              <a:rPr lang="ru-RU" dirty="0" err="1"/>
              <a:t>картками</a:t>
            </a:r>
            <a:r>
              <a:rPr lang="ru-RU" dirty="0"/>
              <a:t>.</a:t>
            </a:r>
          </a:p>
          <a:p>
            <a:r>
              <a:rPr lang="ru-RU" dirty="0" err="1"/>
              <a:t>Приклади</a:t>
            </a:r>
            <a:r>
              <a:rPr lang="ru-RU" dirty="0"/>
              <a:t>: </a:t>
            </a:r>
            <a:r>
              <a:rPr lang="en-US" b="1" dirty="0" err="1"/>
              <a:t>Monobank</a:t>
            </a:r>
            <a:r>
              <a:rPr lang="en-US" b="1" dirty="0"/>
              <a:t> (</a:t>
            </a:r>
            <a:r>
              <a:rPr lang="ru-RU" b="1" dirty="0" err="1"/>
              <a:t>Україна</a:t>
            </a:r>
            <a:r>
              <a:rPr lang="ru-RU" b="1" dirty="0"/>
              <a:t>), </a:t>
            </a:r>
            <a:r>
              <a:rPr lang="en-US" b="1" dirty="0" err="1"/>
              <a:t>Revolut</a:t>
            </a:r>
            <a:r>
              <a:rPr lang="en-US" b="1" dirty="0"/>
              <a:t>, </a:t>
            </a:r>
            <a:r>
              <a:rPr lang="en-US" b="1" dirty="0" err="1"/>
              <a:t>Raiffeisen</a:t>
            </a:r>
            <a:r>
              <a:rPr lang="en-US" b="1" dirty="0"/>
              <a:t> Online</a:t>
            </a:r>
            <a:r>
              <a:rPr lang="en-US" dirty="0"/>
              <a:t>.</a:t>
            </a:r>
          </a:p>
          <a:p>
            <a:r>
              <a:rPr lang="en-US" b="1" dirty="0"/>
              <a:t>2. </a:t>
            </a:r>
            <a:r>
              <a:rPr lang="ru-RU" b="1" dirty="0" err="1"/>
              <a:t>Платіжні</a:t>
            </a:r>
            <a:r>
              <a:rPr lang="ru-RU" b="1" dirty="0"/>
              <a:t> </a:t>
            </a:r>
            <a:r>
              <a:rPr lang="ru-RU" b="1" dirty="0" err="1"/>
              <a:t>системи</a:t>
            </a:r>
            <a:endParaRPr lang="ru-RU" dirty="0"/>
          </a:p>
          <a:p>
            <a:r>
              <a:rPr lang="ru-RU" dirty="0" err="1"/>
              <a:t>Сервіси</a:t>
            </a:r>
            <a:r>
              <a:rPr lang="ru-RU" dirty="0"/>
              <a:t> для </a:t>
            </a:r>
            <a:r>
              <a:rPr lang="ru-RU" dirty="0" err="1"/>
              <a:t>проведення</a:t>
            </a:r>
            <a:r>
              <a:rPr lang="ru-RU" dirty="0"/>
              <a:t> онлайн-</a:t>
            </a:r>
            <a:r>
              <a:rPr lang="ru-RU" dirty="0" err="1"/>
              <a:t>платежів</a:t>
            </a:r>
            <a:r>
              <a:rPr lang="ru-RU" dirty="0"/>
              <a:t>, </a:t>
            </a:r>
            <a:r>
              <a:rPr lang="ru-RU" dirty="0" err="1"/>
              <a:t>переказів</a:t>
            </a:r>
            <a:r>
              <a:rPr lang="ru-RU" dirty="0"/>
              <a:t> та покупок.</a:t>
            </a:r>
          </a:p>
          <a:p>
            <a:r>
              <a:rPr lang="ru-RU" dirty="0" err="1"/>
              <a:t>Переваги</a:t>
            </a:r>
            <a:r>
              <a:rPr lang="ru-RU" dirty="0"/>
              <a:t>: </a:t>
            </a:r>
            <a:r>
              <a:rPr lang="ru-RU" dirty="0" err="1"/>
              <a:t>швидкі</a:t>
            </a:r>
            <a:r>
              <a:rPr lang="ru-RU" dirty="0"/>
              <a:t> </a:t>
            </a:r>
            <a:r>
              <a:rPr lang="ru-RU" dirty="0" err="1"/>
              <a:t>транзакції</a:t>
            </a:r>
            <a:r>
              <a:rPr lang="ru-RU" dirty="0"/>
              <a:t>, </a:t>
            </a:r>
            <a:r>
              <a:rPr lang="ru-RU" dirty="0" err="1"/>
              <a:t>безпека</a:t>
            </a:r>
            <a:r>
              <a:rPr lang="ru-RU" dirty="0"/>
              <a:t>, </a:t>
            </a:r>
            <a:r>
              <a:rPr lang="ru-RU" dirty="0" err="1"/>
              <a:t>інтеграція</a:t>
            </a:r>
            <a:r>
              <a:rPr lang="ru-RU" dirty="0"/>
              <a:t> з </a:t>
            </a:r>
            <a:r>
              <a:rPr lang="ru-RU" dirty="0" err="1"/>
              <a:t>інтернет</a:t>
            </a:r>
            <a:r>
              <a:rPr lang="ru-RU" dirty="0"/>
              <a:t>-магазинами.</a:t>
            </a:r>
          </a:p>
          <a:p>
            <a:r>
              <a:rPr lang="ru-RU" dirty="0" err="1"/>
              <a:t>Приклади</a:t>
            </a:r>
            <a:r>
              <a:rPr lang="ru-RU" dirty="0"/>
              <a:t>: </a:t>
            </a:r>
            <a:r>
              <a:rPr lang="en-US" b="1" dirty="0"/>
              <a:t>PayPal, Stripe, </a:t>
            </a:r>
            <a:r>
              <a:rPr lang="en-US" b="1" dirty="0" err="1"/>
              <a:t>LiqPay</a:t>
            </a:r>
            <a:r>
              <a:rPr lang="en-US" dirty="0"/>
              <a:t>.</a:t>
            </a:r>
          </a:p>
          <a:p>
            <a:r>
              <a:rPr lang="ru-RU" b="1" dirty="0" err="1"/>
              <a:t>Особливості</a:t>
            </a:r>
            <a:r>
              <a:rPr lang="ru-RU" b="1" dirty="0"/>
              <a:t> на </a:t>
            </a:r>
            <a:r>
              <a:rPr lang="ru-RU" b="1" dirty="0" err="1"/>
              <a:t>інтернет</a:t>
            </a:r>
            <a:r>
              <a:rPr lang="ru-RU" b="1" dirty="0"/>
              <a:t>-ринку:</a:t>
            </a:r>
            <a:endParaRPr lang="ru-RU" dirty="0"/>
          </a:p>
          <a:p>
            <a:r>
              <a:rPr lang="ru-RU" dirty="0" err="1"/>
              <a:t>Зростання</a:t>
            </a:r>
            <a:r>
              <a:rPr lang="ru-RU" dirty="0"/>
              <a:t> </a:t>
            </a:r>
            <a:r>
              <a:rPr lang="ru-RU" dirty="0" err="1"/>
              <a:t>популярності</a:t>
            </a:r>
            <a:r>
              <a:rPr lang="ru-RU" dirty="0"/>
              <a:t> через </a:t>
            </a:r>
            <a:r>
              <a:rPr lang="ru-RU" dirty="0" err="1"/>
              <a:t>електронну</a:t>
            </a:r>
            <a:r>
              <a:rPr lang="ru-RU" dirty="0"/>
              <a:t> </a:t>
            </a:r>
            <a:r>
              <a:rPr lang="ru-RU" dirty="0" err="1"/>
              <a:t>комерцію</a:t>
            </a:r>
            <a:r>
              <a:rPr lang="ru-RU" dirty="0"/>
              <a:t>.</a:t>
            </a:r>
          </a:p>
          <a:p>
            <a:r>
              <a:rPr lang="ru-RU" dirty="0" err="1"/>
              <a:t>Підвищення</a:t>
            </a:r>
            <a:r>
              <a:rPr lang="ru-RU" dirty="0"/>
              <a:t> </a:t>
            </a:r>
            <a:r>
              <a:rPr lang="ru-RU" dirty="0" err="1"/>
              <a:t>ролі</a:t>
            </a:r>
            <a:r>
              <a:rPr lang="ru-RU" dirty="0"/>
              <a:t> </a:t>
            </a:r>
            <a:r>
              <a:rPr lang="ru-RU" dirty="0" err="1"/>
              <a:t>мобільних</a:t>
            </a:r>
            <a:r>
              <a:rPr lang="ru-RU" dirty="0"/>
              <a:t> </a:t>
            </a:r>
            <a:r>
              <a:rPr lang="ru-RU" dirty="0" err="1"/>
              <a:t>додатків</a:t>
            </a:r>
            <a:r>
              <a:rPr lang="ru-RU" dirty="0"/>
              <a:t>.</a:t>
            </a:r>
          </a:p>
          <a:p>
            <a:r>
              <a:rPr lang="ru-RU" dirty="0" err="1"/>
              <a:t>Інтеграція</a:t>
            </a:r>
            <a:r>
              <a:rPr lang="ru-RU" dirty="0"/>
              <a:t> з </a:t>
            </a:r>
            <a:r>
              <a:rPr lang="ru-RU" dirty="0" err="1"/>
              <a:t>маркетплейсами</a:t>
            </a:r>
            <a:r>
              <a:rPr lang="ru-RU" dirty="0"/>
              <a:t> та </a:t>
            </a:r>
            <a:r>
              <a:rPr lang="ru-RU" dirty="0" err="1"/>
              <a:t>сервісами</a:t>
            </a:r>
            <a:r>
              <a:rPr lang="ru-RU" dirty="0"/>
              <a:t> онлайн-покупок.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9117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646111" y="0"/>
            <a:ext cx="9404723" cy="174171"/>
          </a:xfrm>
        </p:spPr>
        <p:txBody>
          <a:bodyPr/>
          <a:lstStyle/>
          <a:p>
            <a:endParaRPr lang="en-US" sz="1800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59658" y="750345"/>
            <a:ext cx="12163828" cy="590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Прикладами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медіа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та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розваг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на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інтернет-ринку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є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інтернет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-ЗМІ (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наприклад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BBCCCNN, 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2"/>
              </a:rPr>
              <a:t>ZNAJ.UA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Bigmir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)net)</a:t>
            </a:r>
            <a:endParaRPr kumimoji="0" lang="uk-UA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потокові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сервіси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стримінгові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платформи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),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онлайн-ігри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соціальні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мережі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endParaRPr kumimoji="0" lang="uk-UA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відеохостинги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наприклад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YouTube), а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також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платформи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для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прослуховування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музики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та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подкастів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</a:t>
            </a:r>
            <a:endParaRPr kumimoji="0" lang="uk-UA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які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надають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контент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для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споживання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аудиторією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Види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медіа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та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розваг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на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інтернет-ринку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Інтернет</a:t>
            </a: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-ЗМІ: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Веб-сайти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які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регулярно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оновлюються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та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надають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інформаційний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контент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як-от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новини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статті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та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аналітику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Приклади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BBCCCNN, 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2"/>
              </a:rPr>
              <a:t>ZNAJ.UA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Bigmir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)net,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Цензор.нет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Потокові</a:t>
            </a: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платформи</a:t>
            </a: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</a:t>
            </a:r>
            <a:r>
              <a:rPr kumimoji="0" lang="en-US" altLang="en-US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стримінг</a:t>
            </a: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):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Сервіси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які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дозволяють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дивитися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фільми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серіали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або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слухати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музику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в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режимі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реального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часу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Приклади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Netflix, Spotify, YouTube.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Соціальні</a:t>
            </a: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мережі</a:t>
            </a: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Платформи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для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спілкування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та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обміну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контентом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які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також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надають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доступ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до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новин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та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розваг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Приклади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Facebook, Instagram,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TikTok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Twitter.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Відеохостинги</a:t>
            </a: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Сайти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де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користувачі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можуть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завантажувати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переглядати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та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ділитися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відео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Приклади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YouTube.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Ігрові</a:t>
            </a: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платформи</a:t>
            </a: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Сервіси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та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сайти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де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можна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грати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в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онлайн-ігри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або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купувати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їх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Подкасти</a:t>
            </a: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та</a:t>
            </a: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аудіоконтент</a:t>
            </a: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Платформи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для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прослуховування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аудіошоу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інтерв'ю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та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інших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аудіоматеріал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31921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ACC4F44-154A-4E67-B129-1B5389E9F993}">
  <ds:schemaRefs>
    <ds:schemaRef ds:uri="http://schemas.openxmlformats.org/package/2006/metadata/core-properties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71af3243-3dd4-4a8d-8c0d-dd76da1f02a5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6953E32-00D6-4FFB-AD6B-B2091BB3289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B5FFD32-E0A8-4E83-80B3-20612105D9E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Цифровое оформление</Template>
  <TotalTime>0</TotalTime>
  <Words>1048</Words>
  <Application>Microsoft Office PowerPoint</Application>
  <PresentationFormat>Широкоэкранный</PresentationFormat>
  <Paragraphs>128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Century Gothic</vt:lpstr>
      <vt:lpstr>Times New Roman</vt:lpstr>
      <vt:lpstr>Wingdings 3</vt:lpstr>
      <vt:lpstr>Ион</vt:lpstr>
      <vt:lpstr>ІНТЕРНЕТ РИНОК Ч1</vt:lpstr>
      <vt:lpstr>Структура інтернет ринку</vt:lpstr>
      <vt:lpstr>Ознаки e-commerce: </vt:lpstr>
      <vt:lpstr>Презентация PowerPoint</vt:lpstr>
      <vt:lpstr>Маркетплейси – це онлайн-платформи, які об’єднують багатьох продавців і покупців, надаючи їм єдиний майданчик для торгівлі.</vt:lpstr>
      <vt:lpstr>Послуги онлайн – це вид інтернет-ринку, де користувачі отримують доступ до різних сервісів у цифровому середовищі без необхідності фізичного контакту з постачальником.</vt:lpstr>
      <vt:lpstr>Презентация PowerPoint</vt:lpstr>
      <vt:lpstr>Фінансові сервіси на інтернет-ринку</vt:lpstr>
      <vt:lpstr>Презентация PowerPoint</vt:lpstr>
      <vt:lpstr>Переваги </vt:lpstr>
      <vt:lpstr>виклики</vt:lpstr>
      <vt:lpstr>Типи інтернет-ринку за формою взаємодії</vt:lpstr>
      <vt:lpstr>Сутність В2В</vt:lpstr>
      <vt:lpstr>Типові приклади B2B-відносин:  </vt:lpstr>
      <vt:lpstr>Сутність B2C (business-to-consumer)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2025-09-03T08:24:47Z</dcterms:created>
  <dcterms:modified xsi:type="dcterms:W3CDTF">2025-09-03T09:02:53Z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