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3" r:id="rId41"/>
    <p:sldId id="296" r:id="rId42"/>
    <p:sldId id="298" r:id="rId43"/>
    <p:sldId id="299" r:id="rId44"/>
    <p:sldId id="301" r:id="rId45"/>
    <p:sldId id="300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7BDDADF6-13A5-4719-BE46-4D6BFDB79FA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CDDAD51C-BDBE-4362-893D-CA956591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639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ADF6-13A5-4719-BE46-4D6BFDB79FA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D51C-BDBE-4362-893D-CA956591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13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ADF6-13A5-4719-BE46-4D6BFDB79FA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D51C-BDBE-4362-893D-CA956591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468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ADF6-13A5-4719-BE46-4D6BFDB79FA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D51C-BDBE-4362-893D-CA956591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058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ADF6-13A5-4719-BE46-4D6BFDB79FA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D51C-BDBE-4362-893D-CA956591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563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ADF6-13A5-4719-BE46-4D6BFDB79FA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D51C-BDBE-4362-893D-CA956591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0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ADF6-13A5-4719-BE46-4D6BFDB79FA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D51C-BDBE-4362-893D-CA956591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362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ADF6-13A5-4719-BE46-4D6BFDB79FA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D51C-BDBE-4362-893D-CA956591A21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94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ADF6-13A5-4719-BE46-4D6BFDB79FA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D51C-BDBE-4362-893D-CA956591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35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ADF6-13A5-4719-BE46-4D6BFDB79FA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D51C-BDBE-4362-893D-CA956591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99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ADF6-13A5-4719-BE46-4D6BFDB79FA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D51C-BDBE-4362-893D-CA956591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1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ADF6-13A5-4719-BE46-4D6BFDB79FA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D51C-BDBE-4362-893D-CA956591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542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ADF6-13A5-4719-BE46-4D6BFDB79FA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D51C-BDBE-4362-893D-CA956591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64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ADF6-13A5-4719-BE46-4D6BFDB79FA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D51C-BDBE-4362-893D-CA956591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541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ADF6-13A5-4719-BE46-4D6BFDB79FA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D51C-BDBE-4362-893D-CA956591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20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ADF6-13A5-4719-BE46-4D6BFDB79FA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D51C-BDBE-4362-893D-CA956591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2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ADF6-13A5-4719-BE46-4D6BFDB79FA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AD51C-BDBE-4362-893D-CA956591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870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DDADF6-13A5-4719-BE46-4D6BFDB79FAF}" type="datetimeFigureOut">
              <a:rPr lang="ru-RU" smtClean="0"/>
              <a:t>26.04.2024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DAD51C-BDBE-4362-893D-CA956591A2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602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066800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rgbClr val="FFFF00"/>
                </a:solidFill>
                <a:latin typeface="Arial Black" panose="020B0A04020102020204" pitchFamily="34" charset="0"/>
              </a:rPr>
              <a:t>Лекція 6. Розвиток концепту «єдина Європа» в умовах функціонування «Спільного ринку»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4656" y="1066801"/>
            <a:ext cx="12256655" cy="5791197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20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для обговорення:</a:t>
            </a:r>
          </a:p>
          <a:p>
            <a:pPr algn="just"/>
            <a:r>
              <a:rPr lang="uk-UA" sz="20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Європейська асоціація вільної торгівлі (ЄАВТ) (1959 р., Стокгольм). </a:t>
            </a:r>
          </a:p>
          <a:p>
            <a:pPr algn="just"/>
            <a:r>
              <a:rPr lang="uk-UA" sz="20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Ідеї політичної інтеграції Ш. де Голля та К. Аденауера 1960 р. «План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Фуше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1961 р. – «Про союз європейських народів». </a:t>
            </a:r>
          </a:p>
          <a:p>
            <a:pPr algn="just"/>
            <a:r>
              <a:rPr lang="uk-UA" sz="20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Країни-учасниці «Спільного ринку» і питання політичної інтеграції. 1968 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</a:t>
            </a:r>
            <a:r>
              <a:rPr lang="uk-UA" sz="2000" b="1" dirty="0" err="1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uk-UA" sz="20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Currency</a:t>
            </a:r>
            <a:r>
              <a:rPr lang="uk-UA" sz="20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uk-UA" sz="20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(1978 р., Бремен).</a:t>
            </a:r>
          </a:p>
          <a:p>
            <a:pPr algn="just"/>
            <a:r>
              <a:rPr lang="uk-UA" sz="20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«Декларація європейської ідентичності» саміт (1973 р. Копенгаген). Пропозиції бельгійського прем’єр-міністра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Лео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Тіндерманса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1976 р. по створенню Європейського союзу.</a:t>
            </a:r>
          </a:p>
          <a:p>
            <a:pPr algn="just"/>
            <a:r>
              <a:rPr lang="uk-UA" sz="20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 err="1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Італійсько</a:t>
            </a:r>
            <a:r>
              <a:rPr lang="uk-UA" sz="20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-німецький проєкт («проєкт </a:t>
            </a:r>
            <a:r>
              <a:rPr lang="uk-UA" sz="2000" b="1" dirty="0" err="1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Геншера</a:t>
            </a:r>
            <a:r>
              <a:rPr lang="uk-UA" sz="20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-Коломбо») Європейського Акту (листопад 1981 р.). Декларація про Європейський Союз (червень 1983 р., Штутгарт). </a:t>
            </a:r>
          </a:p>
          <a:p>
            <a:pPr algn="just"/>
            <a:r>
              <a:rPr lang="uk-UA" sz="20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742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58981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  <a:t>1.	Європейська асоціація вільної торгівлі (ЄАВТ) </a:t>
            </a:r>
            <a:b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</a:br>
            <a: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  <a:t>(1959 р., Стокгольм)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58983"/>
            <a:ext cx="12192000" cy="5999018"/>
          </a:xfrm>
        </p:spPr>
        <p:txBody>
          <a:bodyPr>
            <a:normAutofit/>
          </a:bodyPr>
          <a:lstStyle/>
          <a:p>
            <a:pPr algn="just"/>
            <a:r>
              <a:rPr lang="uk-UA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часу створення, ЄАВТ встановила тісні торговельні відносини з ЄС та іншими країнами Центральної та Східної Європи, басейну Середземного моря, Азії, Північної та Південної Америки, Близького Сходу та Африки. </a:t>
            </a:r>
          </a:p>
          <a:p>
            <a:pPr algn="just"/>
            <a:r>
              <a:rPr lang="uk-UA" sz="3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Загалом, створення ЄАВТ справило позитивний вплив на економіку країн-учасниць, проте співпраця в рамках ЄЕС виявилась більш плідною. Відтак, поступово більшість країн членів ЄАВТ вступають до Спільного ринку і сфера діяльності організації, створеної Британією, суттєво звузилося. </a:t>
            </a:r>
          </a:p>
        </p:txBody>
      </p:sp>
    </p:spTree>
    <p:extLst>
      <p:ext uri="{BB962C8B-B14F-4D97-AF65-F5344CB8AC3E}">
        <p14:creationId xmlns:p14="http://schemas.microsoft.com/office/powerpoint/2010/main" val="249524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58981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  <a:t>1.	Європейська асоціація вільної торгівлі (ЄАВТ) </a:t>
            </a:r>
            <a:b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</a:br>
            <a: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  <a:t>(1959 р., Стокгольм)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58983"/>
            <a:ext cx="12192000" cy="5999018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 ЄАВТ від ЄС: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ЄАВТ немає наднаціональних органів; вищий керівний орган – консультативна Рада, у якій кожна країна має один голос;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 вільного безмитного товарообігу в рамках ЄАВТ діє тільки відносно промислових товарів і не поширюється на сільгосппродукцію;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кожною країною-членом ЄАВТ зберігається зовнішньоторговельна автономія і власні мита в торгівлі з третіми країнами; в ЄАВТ не існує єдиного митного тарифу.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854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58981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  <a:t>1.	Європейська асоціація вільної торгівлі (ЄАВТ) </a:t>
            </a:r>
            <a:b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</a:br>
            <a: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  <a:t>(1959 р., Стокгольм)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58983"/>
            <a:ext cx="12192000" cy="5999018"/>
          </a:xfrm>
        </p:spPr>
        <p:txBody>
          <a:bodyPr>
            <a:noAutofit/>
          </a:bodyPr>
          <a:lstStyle/>
          <a:p>
            <a:pPr algn="just"/>
            <a:r>
              <a:rPr lang="uk-UA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тісні зв’язки ЄАВТ має з ЄС. У 1991 р. ЄС і ЄАВТ підписали угоду про створення Європейського економічного простору (ЄЕП). Відповідно до досягнутого договору з 1 січня 1993 р. країни-члени ЄАВТ стали включати у свої національні законодавства законодавчі акти ЄС, що стосуються вільного руху товарів, капіталів і послуг, а також політики ЄС в області конкуренції.</a:t>
            </a:r>
          </a:p>
          <a:p>
            <a:pPr algn="just"/>
            <a:r>
              <a:rPr lang="uk-UA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 ринків аграрної продукції не передбачається, оскільки сільське господарство ЄАВТ не змогло б витримати конкуренцію з боку ЄС. Сьогодні Європейська асоціація вільної торгівлі (ЄАВТ) є зоною вільної торгівлі, яка об'єднує </a:t>
            </a:r>
            <a:r>
              <a:rPr lang="uk-UA" sz="2500" b="1" dirty="0">
                <a:solidFill>
                  <a:srgbClr val="FFFF00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митні території чотирьох європейських країн, які не вступили до Європейського Союзу, зокрема, Республіки Ісландія, Князівства Ліхтенштейн, Королівства Норвегії та Швейцарської Конфедерації.</a:t>
            </a:r>
          </a:p>
        </p:txBody>
      </p:sp>
    </p:spTree>
    <p:extLst>
      <p:ext uri="{BB962C8B-B14F-4D97-AF65-F5344CB8AC3E}">
        <p14:creationId xmlns:p14="http://schemas.microsoft.com/office/powerpoint/2010/main" val="2810216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58981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  <a:t>1.	Європейська асоціація вільної торгівлі (ЄАВТ) </a:t>
            </a:r>
            <a:b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</a:br>
            <a: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  <a:t>(1959 р., Стокгольм)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58983"/>
            <a:ext cx="12192000" cy="5999018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країни-члени ЄАВТ, зокрема, Ісландія, Ліхтенштейн та Норвегія входять до </a:t>
            </a:r>
            <a:r>
              <a:rPr lang="uk-UA" sz="2400" b="1" dirty="0">
                <a:solidFill>
                  <a:srgbClr val="FFFF00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 економічного простору (ЄЕП)</a:t>
            </a: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угоду про створення якого було укладено у </a:t>
            </a:r>
            <a:r>
              <a:rPr lang="uk-UA" sz="2400" b="1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травні 1992 р. (набула чинності 1 січня 1994 р.). </a:t>
            </a:r>
          </a:p>
          <a:p>
            <a:pPr algn="just"/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Швейцарія не приєдналася до ЄЕП, оскільки загальнонаціональний референдум відхилив таку можливість. Питання, пов’язані з Європейським економічним простором, розглядаються Постійним комітетом у Брюсселі. </a:t>
            </a:r>
          </a:p>
          <a:p>
            <a:pPr algn="just"/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ЄЕП об’єднує ринки 27-ми країн-членів ЄС та 3-х країн-членів ЄАВТ у спільний ринок обсягом близько 470 млн. споживачів, що робить його найбільшим регіональним інтеграційним об’єднанням у світі. </a:t>
            </a:r>
          </a:p>
          <a:p>
            <a:pPr algn="just"/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Швейцарія, яка не вступила до ЄЕП, але розвиває торговельно-економічне співробітництво з ЄС шляхом укладення двосторонніх угод.</a:t>
            </a:r>
          </a:p>
        </p:txBody>
      </p:sp>
    </p:spTree>
    <p:extLst>
      <p:ext uri="{BB962C8B-B14F-4D97-AF65-F5344CB8AC3E}">
        <p14:creationId xmlns:p14="http://schemas.microsoft.com/office/powerpoint/2010/main" val="3360816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58981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  <a:t>1.	Європейська асоціація вільної торгівлі (ЄАВТ) </a:t>
            </a:r>
            <a:b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</a:br>
            <a: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  <a:t>(1959 р., Стокгольм)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090" y="1334655"/>
            <a:ext cx="11406909" cy="5523346"/>
          </a:xfrm>
        </p:spPr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5B4F6F-9159-6439-66DA-AA259D147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064" y="858982"/>
            <a:ext cx="10481872" cy="592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80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58981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  <a:t>1.	Європейська асоціація вільної торгівлі (ЄАВТ) </a:t>
            </a:r>
            <a:b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</a:br>
            <a: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  <a:t>(1959 р., Стокгольм)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58983"/>
            <a:ext cx="12192000" cy="599901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даний час, ЄАВТ укладено 29 угод про вільну торгівлю (охоплює 40 країн) з наступними партнерами: </a:t>
            </a:r>
            <a:r>
              <a:rPr lang="uk-UA" sz="2600" b="1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Албанія, Канада, Чилі, Колумбія, Єгипет, Рада співробітництва арабських держав Перської затоки, країни Центральної Америки (Коста-Ріка, Гватемала, Панама), Ізраїль, Йорданія, Корея, Ліван, Північна Македонія, Мексика, Марокко, Палестинська автономія, Перу, Сербія, Сінгапур, Південноафриканський митний союз, Туніс, Туреччина, Україна, Боснія і Герцеговина, Чорногорія, Грузія, Еквадор, Гонконг, Філіппіни, Індонезія.</a:t>
            </a:r>
          </a:p>
          <a:p>
            <a:pPr algn="just"/>
            <a:r>
              <a:rPr 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преференційних торговельно-економічних відносин з ЄС, іншими країнами світу та їх регіональними об’єднаннями забезпечив ЄАВТ доступ до ринків країн, сукупне населення яких складає близько 850млн. споживачів.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86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58981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  <a:t>1.	Європейська асоціація вільної торгівлі (ЄАВТ) </a:t>
            </a:r>
            <a:b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</a:br>
            <a: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  <a:t>(1959 р., Стокгольм)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58983"/>
            <a:ext cx="12192000" cy="5999018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торговельних відносин з іншими країнами та їх регіональними об’єднаннями викликав необхідність перегляду країнами-членами ЄАВТ положень Стокгольмської угоди про ЄАВТ. </a:t>
            </a:r>
          </a:p>
          <a:p>
            <a:pPr algn="just"/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Оновлену угоду було підписано </a:t>
            </a:r>
            <a:r>
              <a:rPr lang="uk-UA" sz="2400" b="1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21 червня 2001 року у м. Вадуц, Ліхтенштейн</a:t>
            </a: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вона набула чинності </a:t>
            </a:r>
            <a:r>
              <a:rPr lang="uk-UA" sz="2400" b="1" dirty="0">
                <a:solidFill>
                  <a:srgbClr val="FFFF00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 червня 2002 року</a:t>
            </a: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одночасно з набуттям чинності пакетом двосторонніх угод між Швейцарією та ЄС. </a:t>
            </a:r>
          </a:p>
          <a:p>
            <a:pPr algn="just"/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 оновленої угоди про ЄАВТ (</a:t>
            </a:r>
            <a:r>
              <a:rPr lang="uk-UA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Вадуцька</a:t>
            </a: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конвенція) враховують розвиток торговельних відносин країн-членів ЄАВТ з ЄС та іншими торговельними партнерами. </a:t>
            </a:r>
            <a:r>
              <a:rPr lang="uk-UA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Вадуцька</a:t>
            </a: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конвенція регулює відносини між країнами-членами ЄАВТ у сфері торгівлі товарами та послугами, конкурентної та інвестиційної політики, економічної та грошової політики, захисту прав інтелектуальної власності тощо.</a:t>
            </a:r>
          </a:p>
        </p:txBody>
      </p:sp>
    </p:spTree>
    <p:extLst>
      <p:ext uri="{BB962C8B-B14F-4D97-AF65-F5344CB8AC3E}">
        <p14:creationId xmlns:p14="http://schemas.microsoft.com/office/powerpoint/2010/main" val="2864533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5898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>
                <a:solidFill>
                  <a:srgbClr val="FFFF00"/>
                </a:solidFill>
                <a:highlight>
                  <a:srgbClr val="0000FF"/>
                </a:highlight>
                <a:latin typeface="Arial Black" panose="020B0A04020102020204" pitchFamily="34" charset="0"/>
              </a:rPr>
              <a:t>2.	Ідеї політичної інтеграції Ш. де Голля та К. Аденауера 1960 р. «План </a:t>
            </a:r>
            <a:r>
              <a:rPr lang="uk-UA" sz="2400" dirty="0" err="1">
                <a:solidFill>
                  <a:srgbClr val="FFFF00"/>
                </a:solidFill>
                <a:highlight>
                  <a:srgbClr val="0000FF"/>
                </a:highlight>
                <a:latin typeface="Arial Black" panose="020B0A04020102020204" pitchFamily="34" charset="0"/>
              </a:rPr>
              <a:t>Фуше</a:t>
            </a:r>
            <a:r>
              <a:rPr lang="uk-UA" sz="2400" dirty="0">
                <a:solidFill>
                  <a:srgbClr val="FFFF00"/>
                </a:solidFill>
                <a:highlight>
                  <a:srgbClr val="0000FF"/>
                </a:highlight>
                <a:latin typeface="Arial Black" panose="020B0A04020102020204" pitchFamily="34" charset="0"/>
              </a:rPr>
              <a:t>» 1961 р. – «Про союз європейських народів».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58982"/>
            <a:ext cx="12192000" cy="5999019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 1950 – протягом 1960-хх рр. тривали дискусії щодо інтеграційних процесів у Європі. Водночас, зважаючи на реалізацію частини намічених кроків в рамках ЄЕС, вони були спрямовані на обговорення досягнень, започаткованих у 1950-х рр., проектів та планів щодо поглиблення інтеграції чи розширення кордонів об’єднаної Європи. Найактивніше обговорення перспектив інтеграції відбувалось у рамках новоутвореного проекту – ЄЕС. </a:t>
            </a:r>
          </a:p>
          <a:p>
            <a:pPr algn="just"/>
            <a:r>
              <a:rPr lang="uk-UA" sz="24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гострі дискусії викликало питання щодо </a:t>
            </a:r>
            <a:r>
              <a:rPr lang="uk-UA" sz="2400" b="1" dirty="0"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політичної інтеграції.</a:t>
            </a:r>
            <a:r>
              <a:rPr lang="uk-UA" sz="24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Воно обговорювалось у рамках консультацій представників шести держав протягом 1958–1959 рр., а також під час зустрічей провідних політичних діячів, зокрема </a:t>
            </a:r>
            <a:r>
              <a:rPr lang="uk-UA" sz="2400" b="1" dirty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Ш. де Голля та К. Аденауера у 1960 р.</a:t>
            </a:r>
            <a:r>
              <a:rPr lang="uk-UA" sz="24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FFFF00"/>
                </a:solidFill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Зокрема, у вересні 1960 р. Ш. де Голль наголосив на необхідності перейти до постійного співробітництва у чотирьох сферах: політичній, економічній, культурній та оборонній. </a:t>
            </a:r>
          </a:p>
        </p:txBody>
      </p:sp>
    </p:spTree>
    <p:extLst>
      <p:ext uri="{BB962C8B-B14F-4D97-AF65-F5344CB8AC3E}">
        <p14:creationId xmlns:p14="http://schemas.microsoft.com/office/powerpoint/2010/main" val="1593706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5898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>
                <a:solidFill>
                  <a:srgbClr val="FFFF00"/>
                </a:solidFill>
                <a:highlight>
                  <a:srgbClr val="0000FF"/>
                </a:highlight>
                <a:latin typeface="Arial Black" panose="020B0A04020102020204" pitchFamily="34" charset="0"/>
              </a:rPr>
              <a:t>2.	Ідеї політичної інтеграції Ш. де Голля та К. Аденауера 1960 р. «План </a:t>
            </a:r>
            <a:r>
              <a:rPr lang="uk-UA" sz="2400" dirty="0" err="1">
                <a:solidFill>
                  <a:srgbClr val="FFFF00"/>
                </a:solidFill>
                <a:highlight>
                  <a:srgbClr val="0000FF"/>
                </a:highlight>
                <a:latin typeface="Arial Black" panose="020B0A04020102020204" pitchFamily="34" charset="0"/>
              </a:rPr>
              <a:t>Фуше</a:t>
            </a:r>
            <a:r>
              <a:rPr lang="uk-UA" sz="2400" dirty="0">
                <a:solidFill>
                  <a:srgbClr val="FFFF00"/>
                </a:solidFill>
                <a:highlight>
                  <a:srgbClr val="0000FF"/>
                </a:highlight>
                <a:latin typeface="Arial Black" panose="020B0A04020102020204" pitchFamily="34" charset="0"/>
              </a:rPr>
              <a:t>» 1961 р. – «Про союз європейських народів».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51345"/>
            <a:ext cx="12192000" cy="5906656"/>
          </a:xfrm>
        </p:spPr>
        <p:txBody>
          <a:bodyPr>
            <a:normAutofit/>
          </a:bodyPr>
          <a:lstStyle/>
          <a:p>
            <a:pPr algn="just"/>
            <a:r>
              <a:rPr lang="uk-UA" sz="25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Деталізовано цю ідею було у так званому </a:t>
            </a:r>
            <a:r>
              <a:rPr lang="uk-UA" sz="25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«плані </a:t>
            </a:r>
            <a:r>
              <a:rPr lang="uk-UA" sz="2500" b="1" dirty="0" err="1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Фуше</a:t>
            </a:r>
            <a:r>
              <a:rPr lang="uk-UA" sz="2500" b="1" dirty="0">
                <a:highlight>
                  <a:srgbClr val="FF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 1961 р. </a:t>
            </a:r>
            <a:r>
              <a:rPr lang="uk-UA" sz="25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500" b="1" dirty="0">
                <a:solidFill>
                  <a:srgbClr val="FFFF00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Крістіан </a:t>
            </a:r>
            <a:r>
              <a:rPr lang="uk-UA" sz="2500" b="1" dirty="0" err="1">
                <a:solidFill>
                  <a:srgbClr val="FFFF00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Фуше</a:t>
            </a:r>
            <a:r>
              <a:rPr lang="uk-UA" sz="2500" b="1" dirty="0">
                <a:solidFill>
                  <a:srgbClr val="FFFF00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очолював комісію глав держав, урядів та міністрів закордонних справ країн-членів співтовариств, що розпочала роботу у лютому 1961 р.</a:t>
            </a:r>
            <a:r>
              <a:rPr lang="uk-UA" sz="25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uk-UA" sz="25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Офіційна назва документу – «</a:t>
            </a:r>
            <a:r>
              <a:rPr lang="uk-UA" sz="2500" b="1" dirty="0">
                <a:solidFill>
                  <a:srgbClr val="FFFF00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 союз європейських народів</a:t>
            </a:r>
            <a:r>
              <a:rPr lang="uk-UA" sz="25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», і наголос було зроблено на створенні політичного союзу у формі міжурядового співробітництва, не обмежуючи суверенітет країн-учасниць спільноти. Передбачалася тісна співпраця у політичній, оборонній, культурній сферах, царині прав та свобод. Важливий напрямок, визначений проектом поглибленої інтеграції – узгоджена зовнішня політика. </a:t>
            </a:r>
          </a:p>
          <a:p>
            <a:pPr algn="just"/>
            <a:r>
              <a:rPr lang="uk-UA" sz="25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 французька сторона запропонувала створення Союзу європейських держав із збереженням внутрішнього суверенітету та спільною зовнішньою політикою.</a:t>
            </a:r>
          </a:p>
        </p:txBody>
      </p:sp>
    </p:spTree>
    <p:extLst>
      <p:ext uri="{BB962C8B-B14F-4D97-AF65-F5344CB8AC3E}">
        <p14:creationId xmlns:p14="http://schemas.microsoft.com/office/powerpoint/2010/main" val="2115131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58981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dirty="0">
                <a:solidFill>
                  <a:srgbClr val="FFFF00"/>
                </a:solidFill>
                <a:highlight>
                  <a:srgbClr val="0000FF"/>
                </a:highlight>
                <a:latin typeface="Arial Black" panose="020B0A04020102020204" pitchFamily="34" charset="0"/>
              </a:rPr>
              <a:t>2.	Ідеї політичної інтеграції Ш. де Голля та К. Аденауера 1960 р. «План </a:t>
            </a:r>
            <a:r>
              <a:rPr lang="uk-UA" sz="2400" dirty="0" err="1">
                <a:solidFill>
                  <a:srgbClr val="FFFF00"/>
                </a:solidFill>
                <a:highlight>
                  <a:srgbClr val="0000FF"/>
                </a:highlight>
                <a:latin typeface="Arial Black" panose="020B0A04020102020204" pitchFamily="34" charset="0"/>
              </a:rPr>
              <a:t>Фуше</a:t>
            </a:r>
            <a:r>
              <a:rPr lang="uk-UA" sz="2400" dirty="0">
                <a:solidFill>
                  <a:srgbClr val="FFFF00"/>
                </a:solidFill>
                <a:highlight>
                  <a:srgbClr val="0000FF"/>
                </a:highlight>
                <a:latin typeface="Arial Black" panose="020B0A04020102020204" pitchFamily="34" charset="0"/>
              </a:rPr>
              <a:t>» 1961 р. – «Про союз європейських народів».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58983"/>
            <a:ext cx="12192000" cy="599901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b="1" dirty="0" err="1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ПроЄкт</a:t>
            </a:r>
            <a:r>
              <a:rPr lang="uk-UA" sz="24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передбачав також формування інституційного механізму для забезпечення поглибленого співробітництва: головні питання цього утворення мала вирішувати рада, у рамках якої проходили зібрання глав держав та очільників зовнішньополітичних відомств. Рішення мали прийматися шляхом консенсусу. </a:t>
            </a:r>
          </a:p>
          <a:p>
            <a:pPr algn="just"/>
            <a:r>
              <a:rPr lang="uk-UA" sz="24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Також передбачалося створити ще низку органів та включити до системи управління цього утворення Європейську асамблею. </a:t>
            </a:r>
            <a:r>
              <a:rPr lang="uk-UA" sz="2400" b="1" dirty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Однак проект зазнав критики з боку партнерів Франції по ЄЕС</a:t>
            </a:r>
            <a:r>
              <a:rPr lang="uk-UA" sz="24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24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 подальшому, у 1962, 1964, 1965 і 1966 рр. були наступні спроби узгодити вже видозмінений французький проект, однак </a:t>
            </a:r>
            <a:r>
              <a:rPr lang="uk-UA" sz="2400" b="1" i="1" u="sng" dirty="0">
                <a:solidFill>
                  <a:srgbClr val="FFFF00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безрезультатно. </a:t>
            </a:r>
          </a:p>
          <a:p>
            <a:pPr algn="just"/>
            <a:r>
              <a:rPr lang="uk-UA" sz="24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той час країни-учасниці «Спільного ринку» були не готові до формату відносин, котрий передбачав відмову від частини своїх політичних повноважень заради спільної мети. Відтак, питання політичної інтеграції було відкладено на тривалий час.</a:t>
            </a:r>
          </a:p>
        </p:txBody>
      </p:sp>
    </p:spTree>
    <p:extLst>
      <p:ext uri="{BB962C8B-B14F-4D97-AF65-F5344CB8AC3E}">
        <p14:creationId xmlns:p14="http://schemas.microsoft.com/office/powerpoint/2010/main" val="185211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97526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highlight>
                  <a:srgbClr val="FF0000"/>
                </a:highlight>
                <a:latin typeface="Arial Black" panose="020B0A04020102020204" pitchFamily="34" charset="0"/>
              </a:rPr>
              <a:t>1.	Європейська асоціація вільної торгівлі (ЄАВТ) (1959 р., Стокгольм)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97527"/>
            <a:ext cx="12192000" cy="5860473"/>
          </a:xfrm>
        </p:spPr>
        <p:txBody>
          <a:bodyPr>
            <a:noAutofit/>
          </a:bodyPr>
          <a:lstStyle/>
          <a:p>
            <a:pPr algn="just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фоні перипетій зі вступом до ЄЕС у Британії посилилися позиції тих, хто традиційно вважав найбільш прийнятною стратегію вибіркової інтеграції (</a:t>
            </a:r>
            <a:r>
              <a:rPr lang="uk-UA" sz="32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 тих сферах і у тих обсягах, які є вигідними країні</a:t>
            </a:r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зі збереженням повного суверенітету, принципів і традицій.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 на таких засадах у </a:t>
            </a:r>
            <a:r>
              <a:rPr lang="uk-UA" sz="3200" b="1" dirty="0">
                <a:solidFill>
                  <a:srgbClr val="FFFF00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листопаді 1959 р.</a:t>
            </a:r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Стокгольмі було підписано угоду про </a:t>
            </a:r>
            <a:r>
              <a:rPr lang="uk-UA" sz="3200" b="1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Європейську асоціацію вільної торгівлі (ЄАВТ)</a:t>
            </a:r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котра передбачала обмежену співпрацю у сфері економіки та торгівлі. </a:t>
            </a:r>
          </a:p>
        </p:txBody>
      </p:sp>
    </p:spTree>
    <p:extLst>
      <p:ext uri="{BB962C8B-B14F-4D97-AF65-F5344CB8AC3E}">
        <p14:creationId xmlns:p14="http://schemas.microsoft.com/office/powerpoint/2010/main" val="2459302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65381"/>
          </a:xfrm>
        </p:spPr>
        <p:txBody>
          <a:bodyPr>
            <a:normAutofit/>
          </a:bodyPr>
          <a:lstStyle/>
          <a:p>
            <a:pPr algn="ctr"/>
            <a:r>
              <a:rPr lang="uk-UA" sz="1900" dirty="0">
                <a:highlight>
                  <a:srgbClr val="008000"/>
                </a:highlight>
                <a:latin typeface="Arial Black" panose="020B0A04020102020204" pitchFamily="34" charset="0"/>
              </a:rPr>
              <a:t>3.	Країни-учасниці «Спільного ринку» і питання політичної інтеграції. 1968р.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</a:t>
            </a:r>
            <a:r>
              <a:rPr lang="lt-LT" sz="1900" dirty="0">
                <a:highlight>
                  <a:srgbClr val="008000"/>
                </a:highlight>
                <a:latin typeface="Arial Black" panose="020B0A04020102020204" pitchFamily="34" charset="0"/>
              </a:rPr>
              <a:t>European Currency Unit) (1978 </a:t>
            </a:r>
            <a:r>
              <a:rPr lang="uk-UA" sz="1900" dirty="0">
                <a:highlight>
                  <a:srgbClr val="008000"/>
                </a:highlight>
                <a:latin typeface="Arial Black" panose="020B0A04020102020204" pitchFamily="34" charset="0"/>
              </a:rPr>
              <a:t>р., Бремен)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65381"/>
            <a:ext cx="12192000" cy="5592619"/>
          </a:xfrm>
        </p:spPr>
        <p:txBody>
          <a:bodyPr>
            <a:noAutofit/>
          </a:bodyPr>
          <a:lstStyle/>
          <a:p>
            <a:pPr algn="just"/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1960-ті рр. для ЄЕС пройшли під впливом гострої дискусії щодо вступу до Товариств Великої Британії. </a:t>
            </a:r>
          </a:p>
          <a:p>
            <a:pPr algn="just"/>
            <a:r>
              <a:rPr lang="uk-UA" sz="29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Лондон, зайнявши у 1950-х рр. позицію дистанціювання від процесів економічної інтеграції у Західній Європі, на початку 1960-х переглянув свою стратегію.</a:t>
            </a:r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Серед причин були успіхи інтеграційного проекту та складна економічна ситуація у Великій Британії. </a:t>
            </a:r>
          </a:p>
          <a:p>
            <a:pPr algn="just"/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із тим, створена 1960 р. Лондоном альтернативна «Спільному ринку» - Асоціація вільної торгівлі </a:t>
            </a:r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(EFTA)</a:t>
            </a:r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виявилася менш ефективною, ніж об’єднання шести країн. </a:t>
            </a:r>
          </a:p>
        </p:txBody>
      </p:sp>
    </p:spTree>
    <p:extLst>
      <p:ext uri="{BB962C8B-B14F-4D97-AF65-F5344CB8AC3E}">
        <p14:creationId xmlns:p14="http://schemas.microsoft.com/office/powerpoint/2010/main" val="4193237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65381"/>
          </a:xfrm>
        </p:spPr>
        <p:txBody>
          <a:bodyPr>
            <a:normAutofit/>
          </a:bodyPr>
          <a:lstStyle/>
          <a:p>
            <a:pPr algn="ctr"/>
            <a:r>
              <a:rPr lang="uk-UA" sz="1900" dirty="0">
                <a:highlight>
                  <a:srgbClr val="008000"/>
                </a:highlight>
                <a:latin typeface="Arial Black" panose="020B0A04020102020204" pitchFamily="34" charset="0"/>
              </a:rPr>
              <a:t>3.	Країни-учасниці «Спільного ринку» і питання політичної інтеграції. 1968р.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</a:t>
            </a:r>
            <a:r>
              <a:rPr lang="lt-LT" sz="1900" dirty="0">
                <a:highlight>
                  <a:srgbClr val="008000"/>
                </a:highlight>
                <a:latin typeface="Arial Black" panose="020B0A04020102020204" pitchFamily="34" charset="0"/>
              </a:rPr>
              <a:t>European Currency Unit) (1978 </a:t>
            </a:r>
            <a:r>
              <a:rPr lang="uk-UA" sz="1900" dirty="0">
                <a:highlight>
                  <a:srgbClr val="008000"/>
                </a:highlight>
                <a:latin typeface="Arial Black" panose="020B0A04020102020204" pitchFamily="34" charset="0"/>
              </a:rPr>
              <a:t>р., Бремен)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65381"/>
            <a:ext cx="12192000" cy="5592619"/>
          </a:xfrm>
        </p:spPr>
        <p:txBody>
          <a:bodyPr>
            <a:normAutofit/>
          </a:bodyPr>
          <a:lstStyle/>
          <a:p>
            <a:pPr algn="just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Відтак у серпні 1961 р. Велика Британія подала заявку на вступ до «Спільного ринку», а разом із нею Данія, Ірландія та Норвегія. </a:t>
            </a:r>
          </a:p>
          <a:p>
            <a:pPr algn="just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 під час переговорів Британія заявила про прагнення зберегти торговельні преференції з країнами Британської співдружності націй та захистити від конкуренції власне сільське господарство. Британське суспільство активно обговорювало перспективи економічної інтеграції з континентальною Європою. </a:t>
            </a:r>
          </a:p>
        </p:txBody>
      </p:sp>
    </p:spTree>
    <p:extLst>
      <p:ext uri="{BB962C8B-B14F-4D97-AF65-F5344CB8AC3E}">
        <p14:creationId xmlns:p14="http://schemas.microsoft.com/office/powerpoint/2010/main" val="1551284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65381"/>
          </a:xfrm>
        </p:spPr>
        <p:txBody>
          <a:bodyPr>
            <a:normAutofit/>
          </a:bodyPr>
          <a:lstStyle/>
          <a:p>
            <a:pPr algn="ctr"/>
            <a:r>
              <a:rPr lang="uk-UA" sz="1900" dirty="0">
                <a:highlight>
                  <a:srgbClr val="008000"/>
                </a:highlight>
                <a:latin typeface="Arial Black" panose="020B0A04020102020204" pitchFamily="34" charset="0"/>
              </a:rPr>
              <a:t>3.	Країни-учасниці «Спільного ринку» і питання політичної інтеграції. 1968р.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</a:t>
            </a:r>
            <a:r>
              <a:rPr lang="lt-LT" sz="1900" dirty="0">
                <a:highlight>
                  <a:srgbClr val="008000"/>
                </a:highlight>
                <a:latin typeface="Arial Black" panose="020B0A04020102020204" pitchFamily="34" charset="0"/>
              </a:rPr>
              <a:t>European Currency Unit) (1978 </a:t>
            </a:r>
            <a:r>
              <a:rPr lang="uk-UA" sz="1900" dirty="0">
                <a:highlight>
                  <a:srgbClr val="008000"/>
                </a:highlight>
                <a:latin typeface="Arial Black" panose="020B0A04020102020204" pitchFamily="34" charset="0"/>
              </a:rPr>
              <a:t>р., Бремен)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65381"/>
            <a:ext cx="12192000" cy="5592619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 категоричну незгоду висловила Франції, зокрема Ш. де Голль наголошував, що вступ Британії зашкодить економіці європейських країн та називав Лондон «Троянським конем», котрий приведе до Європи економічні інтереси США. </a:t>
            </a: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Відтак, </a:t>
            </a:r>
            <a:r>
              <a:rPr lang="uk-UA" sz="28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1963 р. він наклав вето на прийняття Британії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Така позиція Парижа призвела до серйозної кризи у Співтовариствах та активного обговорення питання про кордони об’єднаної Європи. </a:t>
            </a:r>
          </a:p>
          <a:p>
            <a:pPr algn="just"/>
            <a:r>
              <a:rPr lang="uk-UA" sz="28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1967 р. Британія та її економічні партнери повторили заявку на вступ, проте позиція Франції не змінилася. </a:t>
            </a:r>
          </a:p>
        </p:txBody>
      </p:sp>
    </p:spTree>
    <p:extLst>
      <p:ext uri="{BB962C8B-B14F-4D97-AF65-F5344CB8AC3E}">
        <p14:creationId xmlns:p14="http://schemas.microsoft.com/office/powerpoint/2010/main" val="414023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65381"/>
          </a:xfrm>
        </p:spPr>
        <p:txBody>
          <a:bodyPr>
            <a:normAutofit/>
          </a:bodyPr>
          <a:lstStyle/>
          <a:p>
            <a:pPr algn="ctr"/>
            <a:r>
              <a:rPr lang="uk-UA" sz="1900" dirty="0">
                <a:highlight>
                  <a:srgbClr val="008000"/>
                </a:highlight>
                <a:latin typeface="Arial Black" panose="020B0A04020102020204" pitchFamily="34" charset="0"/>
              </a:rPr>
              <a:t>3.	Країни-учасниці «Спільного ринку» і питання політичної інтеграції. 1968р.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</a:t>
            </a:r>
            <a:r>
              <a:rPr lang="lt-LT" sz="1900" dirty="0">
                <a:highlight>
                  <a:srgbClr val="008000"/>
                </a:highlight>
                <a:latin typeface="Arial Black" panose="020B0A04020102020204" pitchFamily="34" charset="0"/>
              </a:rPr>
              <a:t>European Currency Unit) (1978 </a:t>
            </a:r>
            <a:r>
              <a:rPr lang="uk-UA" sz="1900" dirty="0">
                <a:highlight>
                  <a:srgbClr val="008000"/>
                </a:highlight>
                <a:latin typeface="Arial Black" panose="020B0A04020102020204" pitchFamily="34" charset="0"/>
              </a:rPr>
              <a:t>р., Бремен)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65381"/>
            <a:ext cx="12192000" cy="5592619"/>
          </a:xfrm>
        </p:spPr>
        <p:txBody>
          <a:bodyPr/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фоні перипетій зі вступом до ЄЕС у Британії посилилися позиції тих, хто традиційно вважав найбільш прийнятною стратегію вибіркової інтеграції зі збереженням повного суверенітету, принципів і традицій. </a:t>
            </a: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Саме на таких засадах у листопаді 1959 р. у Стокгольмі було підписано угоду про Європейську асоціацію вільної торгівлі (ЄАВТ). Угода вступила в силу 1960 р.</a:t>
            </a:r>
          </a:p>
          <a:p>
            <a:pPr algn="just"/>
            <a:r>
              <a:rPr lang="uk-UA" sz="24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Після організаційного оформлення ЄЕС тривали дискусії щодо подальшого розвитку пан’європейської ідеї. Вагому роль у цьому процесі продовжував відігравати Р. </a:t>
            </a:r>
            <a:r>
              <a:rPr lang="uk-UA" sz="2400" b="1" dirty="0" err="1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Куденгофе-Калерґі</a:t>
            </a:r>
            <a:r>
              <a:rPr lang="uk-UA" sz="24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проте 1965 р. він склав повноваження президента та ініціював реорганізацію Пан’європейського союзу. Цю діяльність він здійснював разом із Вітторіо </a:t>
            </a:r>
            <a:r>
              <a:rPr lang="uk-UA" sz="2400" b="1" dirty="0" err="1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Понса</a:t>
            </a:r>
            <a:r>
              <a:rPr lang="uk-UA" sz="24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котрий обіймав посаду міжнародного генерального секретаря союзу.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096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65381"/>
          </a:xfrm>
        </p:spPr>
        <p:txBody>
          <a:bodyPr>
            <a:normAutofit/>
          </a:bodyPr>
          <a:lstStyle/>
          <a:p>
            <a:pPr algn="ctr"/>
            <a:r>
              <a:rPr lang="uk-UA" sz="1900" dirty="0">
                <a:highlight>
                  <a:srgbClr val="008000"/>
                </a:highlight>
                <a:latin typeface="Arial Black" panose="020B0A04020102020204" pitchFamily="34" charset="0"/>
              </a:rPr>
              <a:t>3.	Країни-учасниці «Спільного ринку» і питання політичної інтеграції. 1968р.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</a:t>
            </a:r>
            <a:r>
              <a:rPr lang="lt-LT" sz="1900" dirty="0">
                <a:highlight>
                  <a:srgbClr val="008000"/>
                </a:highlight>
                <a:latin typeface="Arial Black" panose="020B0A04020102020204" pitchFamily="34" charset="0"/>
              </a:rPr>
              <a:t>European Currency Unit) (1978 </a:t>
            </a:r>
            <a:r>
              <a:rPr lang="uk-UA" sz="1900" dirty="0">
                <a:highlight>
                  <a:srgbClr val="008000"/>
                </a:highlight>
                <a:latin typeface="Arial Black" panose="020B0A04020102020204" pitchFamily="34" charset="0"/>
              </a:rPr>
              <a:t>р., Бремен)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65381"/>
            <a:ext cx="12192000" cy="5592619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Безпосередній вплив на характер дискусій навколо концепту єдиної Європи мали практичні здобутки економічної інтеграції: </a:t>
            </a:r>
          </a:p>
          <a:p>
            <a:pPr algn="just"/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3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1968 р. –  завершення процесу створення митного союзу, відтак почав діяти єдиний митний тариф щодо третіх країн; </a:t>
            </a:r>
          </a:p>
          <a:p>
            <a:pPr algn="just"/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Того ж таки року запрацював спільний ринок сільгосппродукції. Це значний здобуток, адже саме довкола спільної сільськогосподарської політики (ССП) точилися дискусії між протекціоністами та лібералами. Зрештою у «Спільному ринку» виробили наступний механізм у галузі ССП: єдність аграрного ринку; </a:t>
            </a:r>
            <a:r>
              <a:rPr lang="uk-UA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коммунітарні</a:t>
            </a:r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преференції («свій до свого по своє»); фінансова солідарність.;</a:t>
            </a:r>
          </a:p>
          <a:p>
            <a:pPr algn="just"/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середньорічні темпи зростання економіки країн Спільного ринку на середину 60-х рр. склали понад 5%; </a:t>
            </a:r>
          </a:p>
          <a:p>
            <a:pPr algn="just"/>
            <a:r>
              <a:rPr lang="uk-UA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обсяг внутрішньої торгівлі за 10 років співпраці зріс у 4 рази.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3435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65381"/>
          </a:xfrm>
        </p:spPr>
        <p:txBody>
          <a:bodyPr>
            <a:normAutofit/>
          </a:bodyPr>
          <a:lstStyle/>
          <a:p>
            <a:pPr algn="ctr"/>
            <a:r>
              <a:rPr lang="uk-UA" sz="1900" dirty="0">
                <a:highlight>
                  <a:srgbClr val="008000"/>
                </a:highlight>
                <a:latin typeface="Arial Black" panose="020B0A04020102020204" pitchFamily="34" charset="0"/>
              </a:rPr>
              <a:t>3.	Країни-учасниці «Спільного ринку» і питання політичної інтеграції. 1968р.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</a:t>
            </a:r>
            <a:r>
              <a:rPr lang="lt-LT" sz="1900" dirty="0">
                <a:highlight>
                  <a:srgbClr val="008000"/>
                </a:highlight>
                <a:latin typeface="Arial Black" panose="020B0A04020102020204" pitchFamily="34" charset="0"/>
              </a:rPr>
              <a:t>European Currency Unit) (1978 </a:t>
            </a:r>
            <a:r>
              <a:rPr lang="uk-UA" sz="1900" dirty="0">
                <a:highlight>
                  <a:srgbClr val="008000"/>
                </a:highlight>
                <a:latin typeface="Arial Black" panose="020B0A04020102020204" pitchFamily="34" charset="0"/>
              </a:rPr>
              <a:t>р., Бремен)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65381"/>
            <a:ext cx="12192000" cy="5592619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досягнення в економічній сфері сприяли двом важливим рішенням: про розширення зони «спільного ринку» та поглиблення співпраці у політичній сфері. </a:t>
            </a: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 до </a:t>
            </a:r>
            <a:r>
              <a:rPr lang="uk-UA" sz="28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Люксембурзької заяви міністрів закордонних справ учасниць Спільного ринку від 1970 р. 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нагальною потребою визнавалася необхідність координації зовнішньої політики. Важливе значення у цьому контексті мала зустріч на вищому рівні в </a:t>
            </a:r>
            <a:r>
              <a:rPr lang="uk-UA" sz="28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Гаазі (грудень 1969 р.)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якій було прийнято запропоновану президентом Франції Жоржем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Помпіду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концепцію про розширення та поглиблення інтеграційного процесу. </a:t>
            </a:r>
          </a:p>
        </p:txBody>
      </p:sp>
    </p:spTree>
    <p:extLst>
      <p:ext uri="{BB962C8B-B14F-4D97-AF65-F5344CB8AC3E}">
        <p14:creationId xmlns:p14="http://schemas.microsoft.com/office/powerpoint/2010/main" val="34398090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65381"/>
          </a:xfrm>
        </p:spPr>
        <p:txBody>
          <a:bodyPr>
            <a:normAutofit/>
          </a:bodyPr>
          <a:lstStyle/>
          <a:p>
            <a:pPr algn="ctr"/>
            <a:r>
              <a:rPr lang="uk-UA" sz="1900" dirty="0">
                <a:highlight>
                  <a:srgbClr val="008000"/>
                </a:highlight>
                <a:latin typeface="Arial Black" panose="020B0A04020102020204" pitchFamily="34" charset="0"/>
              </a:rPr>
              <a:t>3.	Країни-учасниці «Спільного ринку» і питання політичної інтеграції. 1968р.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</a:t>
            </a:r>
            <a:r>
              <a:rPr lang="lt-LT" sz="1900" dirty="0">
                <a:highlight>
                  <a:srgbClr val="008000"/>
                </a:highlight>
                <a:latin typeface="Arial Black" panose="020B0A04020102020204" pitchFamily="34" charset="0"/>
              </a:rPr>
              <a:t>European Currency Unit) (1978 </a:t>
            </a:r>
            <a:r>
              <a:rPr lang="uk-UA" sz="1900" dirty="0">
                <a:highlight>
                  <a:srgbClr val="008000"/>
                </a:highlight>
                <a:latin typeface="Arial Black" panose="020B0A04020102020204" pitchFamily="34" charset="0"/>
              </a:rPr>
              <a:t>р., Бремен)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65381"/>
            <a:ext cx="12192000" cy="559261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Ця концепція Ж. </a:t>
            </a:r>
            <a:r>
              <a:rPr lang="uk-U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Помпіду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передбачала три завдання: </a:t>
            </a:r>
          </a:p>
          <a:p>
            <a:pPr algn="just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завершення перехідного періоду, зокрема остаточні домовленості щодо ССП (спільної сільськогосподарської політики) у сфері фінансування; </a:t>
            </a:r>
          </a:p>
          <a:p>
            <a:pPr algn="just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прийняття до Співтовариств </a:t>
            </a:r>
            <a:r>
              <a:rPr lang="uk-UA" sz="32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 Британії, Данії та Ірландії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поступовий перехід до економічного та </a:t>
            </a:r>
            <a:r>
              <a:rPr lang="uk-UA" sz="32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монетарного союзу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поглиблення співробітництва у промисловій та науково-технічній сферах, а також реформування Європейського соціального фонду.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2373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65381"/>
          </a:xfrm>
        </p:spPr>
        <p:txBody>
          <a:bodyPr>
            <a:normAutofit/>
          </a:bodyPr>
          <a:lstStyle/>
          <a:p>
            <a:pPr algn="ctr"/>
            <a:r>
              <a:rPr lang="uk-UA" sz="1900" dirty="0">
                <a:highlight>
                  <a:srgbClr val="008000"/>
                </a:highlight>
                <a:latin typeface="Arial Black" panose="020B0A04020102020204" pitchFamily="34" charset="0"/>
              </a:rPr>
              <a:t>3.	Країни-учасниці «Спільного ринку» і питання політичної інтеграції. 1968р.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</a:t>
            </a:r>
            <a:r>
              <a:rPr lang="lt-LT" sz="1900" dirty="0">
                <a:highlight>
                  <a:srgbClr val="008000"/>
                </a:highlight>
                <a:latin typeface="Arial Black" panose="020B0A04020102020204" pitchFamily="34" charset="0"/>
              </a:rPr>
              <a:t>European Currency Unit) (1978 </a:t>
            </a:r>
            <a:r>
              <a:rPr lang="uk-UA" sz="1900" dirty="0">
                <a:highlight>
                  <a:srgbClr val="008000"/>
                </a:highlight>
                <a:latin typeface="Arial Black" panose="020B0A04020102020204" pitchFamily="34" charset="0"/>
              </a:rPr>
              <a:t>р., Бремен)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65381"/>
            <a:ext cx="8497704" cy="559261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Прем’єр-міністр Люксембургу П’єр Вернер на початку березня 1970 р. оприлюднив пропозиції щодо формування економічного та монетарного союзу, а також </a:t>
            </a:r>
            <a:r>
              <a:rPr lang="uk-UA" sz="29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єдиної європейської валюти</a:t>
            </a:r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Ці процеси передбачалося завершити до кінця 1980 р. і в історію концепту єдиної Європи цей проект увійшов під назвою «</a:t>
            </a:r>
            <a:r>
              <a:rPr lang="uk-UA" sz="29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план Вернера</a:t>
            </a:r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/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Водночас, у жовтні 1970 р. під час наради міністрів закордонних справ ЄЕС було схвалено доповідь бельгійського міністра </a:t>
            </a:r>
            <a:r>
              <a:rPr lang="uk-UA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Ет’єна</a:t>
            </a:r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Давіньйона</a:t>
            </a:r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розроблену комісією під його керівництвом, котра передбачала формування механізму консультацій та обміну інформацією у сфері зовнішньої політики в рамках  «Спільного ринку».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24D33D-429D-3146-8A78-340FD1C83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704" y="1357744"/>
            <a:ext cx="3564737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3440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65381"/>
          </a:xfrm>
        </p:spPr>
        <p:txBody>
          <a:bodyPr>
            <a:normAutofit/>
          </a:bodyPr>
          <a:lstStyle/>
          <a:p>
            <a:pPr algn="ctr"/>
            <a:r>
              <a:rPr lang="uk-UA" sz="1900" dirty="0">
                <a:highlight>
                  <a:srgbClr val="008000"/>
                </a:highlight>
                <a:latin typeface="Arial Black" panose="020B0A04020102020204" pitchFamily="34" charset="0"/>
              </a:rPr>
              <a:t>3.	Країни-учасниці «Спільного ринку» і питання політичної інтеграції. 1968р.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</a:t>
            </a:r>
            <a:r>
              <a:rPr lang="lt-LT" sz="1900" dirty="0">
                <a:highlight>
                  <a:srgbClr val="008000"/>
                </a:highlight>
                <a:latin typeface="Arial Black" panose="020B0A04020102020204" pitchFamily="34" charset="0"/>
              </a:rPr>
              <a:t>European Currency Unit) (1978 </a:t>
            </a:r>
            <a:r>
              <a:rPr lang="uk-UA" sz="1900" dirty="0">
                <a:highlight>
                  <a:srgbClr val="008000"/>
                </a:highlight>
                <a:latin typeface="Arial Black" panose="020B0A04020102020204" pitchFamily="34" charset="0"/>
              </a:rPr>
              <a:t>р., Бремен)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65381"/>
            <a:ext cx="12192000" cy="5592619"/>
          </a:xfrm>
        </p:spPr>
        <p:txBody>
          <a:bodyPr>
            <a:normAutofit fontScale="92500"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 важливим форумом, котрий розвинув практичну площину європейської економічної інтеграції, стала зустріч у Парижі у </a:t>
            </a:r>
            <a:r>
              <a:rPr lang="uk-UA" sz="24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жовтні 1972 р. 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 її результатом стала домовленість про утворення до </a:t>
            </a:r>
            <a:r>
              <a:rPr lang="uk-UA" sz="24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кінця 1980 р. економічного та монетарного союзу на теренах «Спільного ринку».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Зокрема, з квітня 1972 р. почала діяти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т.зв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</a:t>
            </a:r>
            <a:r>
              <a:rPr lang="uk-UA" sz="2400" b="1" dirty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валютна змія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uk-UA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узгодження та коригування курсів валют між країнами-учасницями ЄЕС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що стало першим етапом на шляху запровадження спільної європейської валюти. 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було укладено домовленість про активізацію співпраці у соціальній та науково-технічній сферах, узгодження енергетичної політики та вироблення спільної позиції у рамках Генеральної угоди з тарифів і торгівлі, укладеної ще 1947 року. Окремим питанням стало створення до кінця 1970-х рр. політичного союзу.</a:t>
            </a:r>
          </a:p>
        </p:txBody>
      </p:sp>
    </p:spTree>
    <p:extLst>
      <p:ext uri="{BB962C8B-B14F-4D97-AF65-F5344CB8AC3E}">
        <p14:creationId xmlns:p14="http://schemas.microsoft.com/office/powerpoint/2010/main" val="4236235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65381"/>
          </a:xfrm>
        </p:spPr>
        <p:txBody>
          <a:bodyPr>
            <a:normAutofit/>
          </a:bodyPr>
          <a:lstStyle/>
          <a:p>
            <a:pPr algn="ctr"/>
            <a:r>
              <a:rPr lang="uk-UA" sz="1900" dirty="0">
                <a:highlight>
                  <a:srgbClr val="008000"/>
                </a:highlight>
                <a:latin typeface="Arial Black" panose="020B0A04020102020204" pitchFamily="34" charset="0"/>
              </a:rPr>
              <a:t>3.	Країни-учасниці «Спільного ринку» і питання політичної інтеграції. 1968р.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</a:t>
            </a:r>
            <a:r>
              <a:rPr lang="lt-LT" sz="1900" dirty="0">
                <a:highlight>
                  <a:srgbClr val="008000"/>
                </a:highlight>
                <a:latin typeface="Arial Black" panose="020B0A04020102020204" pitchFamily="34" charset="0"/>
              </a:rPr>
              <a:t>European Currency Unit) (1978 </a:t>
            </a:r>
            <a:r>
              <a:rPr lang="uk-UA" sz="1900" dirty="0">
                <a:highlight>
                  <a:srgbClr val="008000"/>
                </a:highlight>
                <a:latin typeface="Arial Black" panose="020B0A04020102020204" pitchFamily="34" charset="0"/>
              </a:rPr>
              <a:t>р., Бремен)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65381"/>
            <a:ext cx="12192000" cy="559261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Гаазька та Паризька домовленості дозволили інтенсифікувати підготовку до розширення Спільного ринку, і вже </a:t>
            </a:r>
            <a:r>
              <a:rPr lang="uk-UA" sz="25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 січня 1973 р. членами ЄЕС стали Велика Британія, Данія та Ірландія.  </a:t>
            </a:r>
          </a:p>
          <a:p>
            <a:pPr algn="just"/>
            <a:r>
              <a:rPr 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Разом із тим, плани щодо поглиблення економічного співробітництва в рамках «Спільного ринку», зокрема й заходи щодо запровадження </a:t>
            </a:r>
            <a:r>
              <a:rPr lang="uk-UA" sz="2600" b="1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 валюти</a:t>
            </a:r>
            <a:r>
              <a:rPr 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були реалізовані через потужну енергетичну кризу середини 70-х років. ХХ ст. (</a:t>
            </a:r>
            <a:r>
              <a:rPr lang="uk-UA" sz="2600" b="1" dirty="0">
                <a:solidFill>
                  <a:srgbClr val="FFFF00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ціни на нафту зросли приблизно у 4 рази), яка переросла в затяжну (фактично до 1983 р.) економічну кризу. Проблеми у національних економіках, котрі мали різний ступінь залежності від енергоносіїв, а також потреба суттєвої структурної перебудови і технічного переоснащення економіки (великі капіталовкладення</a:t>
            </a:r>
            <a:r>
              <a:rPr 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не дозволили інтенсифікувати співпрацю у запланованих напрямках і навіть відкоригувати окремі елементи вже традиційної співпраці – спільну енергетичну політику.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0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997526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highlight>
                  <a:srgbClr val="FF0000"/>
                </a:highlight>
                <a:latin typeface="Arial Black" panose="020B0A04020102020204" pitchFamily="34" charset="0"/>
              </a:rPr>
              <a:t>1.	Європейська асоціація вільної торгівлі (ЄАВТ) (1959 р., Стокгольм)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23637"/>
            <a:ext cx="12192000" cy="5934364"/>
          </a:xfrm>
        </p:spPr>
        <p:txBody>
          <a:bodyPr>
            <a:noAutofit/>
          </a:bodyPr>
          <a:lstStyle/>
          <a:p>
            <a:pPr algn="just"/>
            <a:r>
              <a:rPr 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ЄАВТ була заснована як </a:t>
            </a:r>
            <a:r>
              <a:rPr lang="uk-UA" sz="2600" b="1" dirty="0">
                <a:solidFill>
                  <a:srgbClr val="FFFF00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альтернатива Європейській Економічній Спільноті</a:t>
            </a:r>
            <a:r>
              <a:rPr 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(«Загального ринку»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 «Спільного Ринку», утвореного в 1957 році (ЄЕС). </a:t>
            </a:r>
            <a:r>
              <a:rPr lang="uk-UA" sz="26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 січня 1960 року</a:t>
            </a:r>
            <a:r>
              <a:rPr 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м. Стокгольм, Швеція шляхом підписання Стокгольмської угоди про ЄАВТ.</a:t>
            </a:r>
          </a:p>
          <a:p>
            <a:pPr algn="just"/>
            <a:r>
              <a:rPr 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Країнами-засновницями ЄАВТ </a:t>
            </a:r>
            <a:r>
              <a:rPr lang="en-US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(European Free Trade Association, EFTA)</a:t>
            </a:r>
            <a:r>
              <a:rPr 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були </a:t>
            </a:r>
            <a:r>
              <a:rPr lang="uk-UA" sz="2600" b="1" dirty="0">
                <a:solidFill>
                  <a:srgbClr val="FFFF00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Австрія, Велика Британія, Данія, Норвегія, Португалія, Швейцарія, Швеція</a:t>
            </a:r>
            <a:r>
              <a:rPr 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 подальшому ряди Асоціації поповнювались як </a:t>
            </a:r>
            <a:r>
              <a:rPr lang="uk-UA" sz="26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асоційованими членами </a:t>
            </a:r>
            <a:r>
              <a:rPr 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600" b="1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Фінляндія та Ліхтенштейн із 1961 р.</a:t>
            </a:r>
            <a:r>
              <a:rPr 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так і за рахунок вступу інших країн (</a:t>
            </a:r>
            <a:r>
              <a:rPr lang="uk-UA" sz="2600" b="1" dirty="0">
                <a:solidFill>
                  <a:srgbClr val="FFFF00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Ісландія, 1970р.</a:t>
            </a:r>
            <a:r>
              <a:rPr 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uk-UA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Економіка більшості з них була тісно пов’язана з Британською і завдяки тісній співпраці, зокрема у рамках Стерлінгового блоку. </a:t>
            </a:r>
          </a:p>
        </p:txBody>
      </p:sp>
    </p:spTree>
    <p:extLst>
      <p:ext uri="{BB962C8B-B14F-4D97-AF65-F5344CB8AC3E}">
        <p14:creationId xmlns:p14="http://schemas.microsoft.com/office/powerpoint/2010/main" val="3918743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65381"/>
          </a:xfrm>
        </p:spPr>
        <p:txBody>
          <a:bodyPr>
            <a:normAutofit/>
          </a:bodyPr>
          <a:lstStyle/>
          <a:p>
            <a:pPr algn="ctr"/>
            <a:r>
              <a:rPr lang="uk-UA" sz="1900" dirty="0">
                <a:highlight>
                  <a:srgbClr val="008000"/>
                </a:highlight>
                <a:latin typeface="Arial Black" panose="020B0A04020102020204" pitchFamily="34" charset="0"/>
              </a:rPr>
              <a:t>3.	Країни-учасниці «Спільного ринку» і питання політичної інтеграції. 1968р.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</a:t>
            </a:r>
            <a:r>
              <a:rPr lang="lt-LT" sz="1900" dirty="0">
                <a:highlight>
                  <a:srgbClr val="008000"/>
                </a:highlight>
                <a:latin typeface="Arial Black" panose="020B0A04020102020204" pitchFamily="34" charset="0"/>
              </a:rPr>
              <a:t>European Currency Unit) (1978 </a:t>
            </a:r>
            <a:r>
              <a:rPr lang="uk-UA" sz="1900" dirty="0">
                <a:highlight>
                  <a:srgbClr val="008000"/>
                </a:highlight>
                <a:latin typeface="Arial Black" panose="020B0A04020102020204" pitchFamily="34" charset="0"/>
              </a:rPr>
              <a:t>р., Бремен)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65381"/>
            <a:ext cx="12192000" cy="5592619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Енергетична криза супроводжувалася фінансовою кризою – (девальвація долара США та крах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Бреттон-Вудської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монетарної системи) призвели до </a:t>
            </a:r>
            <a:r>
              <a:rPr lang="uk-UA" sz="24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кризи системи європейської «валютної змії». 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Відтак, для нормалізації ситуації Франція та ФРН запропонували створити </a:t>
            </a:r>
            <a:r>
              <a:rPr lang="uk-UA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Європейську валютну систему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(ЄВС), котра передбачала </a:t>
            </a:r>
            <a:r>
              <a:rPr lang="uk-UA" sz="24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спільної валюти – ЕКЮ (</a:t>
            </a:r>
            <a:r>
              <a:rPr lang="uk-UA" sz="2400" b="1" dirty="0" err="1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uk-UA" sz="24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Currency</a:t>
            </a:r>
            <a:r>
              <a:rPr lang="uk-UA" sz="24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err="1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Unit</a:t>
            </a:r>
            <a:r>
              <a:rPr lang="uk-UA" sz="24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проект було схвалено на </a:t>
            </a:r>
            <a:r>
              <a:rPr lang="uk-UA" sz="2400" b="1" dirty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Бременському засіданні Європейської ради (липень 1978 р.)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 ЄВС почала функціонувати із березня 1979 р. у форматі безготівкового обміну.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забезпечення роботи цієї системи було створено Європейський фонд валютного співробітництва, що формувався із внесків держав-учасниць. </a:t>
            </a: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Британія та Греція (приєдналася до ЄЕС 1981 р.) не сприйняли цієї ідеї. </a:t>
            </a:r>
          </a:p>
        </p:txBody>
      </p:sp>
    </p:spTree>
    <p:extLst>
      <p:ext uri="{BB962C8B-B14F-4D97-AF65-F5344CB8AC3E}">
        <p14:creationId xmlns:p14="http://schemas.microsoft.com/office/powerpoint/2010/main" val="626525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265381"/>
          </a:xfrm>
        </p:spPr>
        <p:txBody>
          <a:bodyPr>
            <a:normAutofit/>
          </a:bodyPr>
          <a:lstStyle/>
          <a:p>
            <a:pPr algn="ctr"/>
            <a:r>
              <a:rPr lang="uk-UA" sz="1900" dirty="0">
                <a:highlight>
                  <a:srgbClr val="008000"/>
                </a:highlight>
                <a:latin typeface="Arial Black" panose="020B0A04020102020204" pitchFamily="34" charset="0"/>
              </a:rPr>
              <a:t>3.	Країни-учасниці «Спільного ринку» і питання політичної інтеграції. 1968р.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</a:t>
            </a:r>
            <a:r>
              <a:rPr lang="lt-LT" sz="1900" dirty="0">
                <a:highlight>
                  <a:srgbClr val="008000"/>
                </a:highlight>
                <a:latin typeface="Arial Black" panose="020B0A04020102020204" pitchFamily="34" charset="0"/>
              </a:rPr>
              <a:t>European Currency Unit) (1978 </a:t>
            </a:r>
            <a:r>
              <a:rPr lang="uk-UA" sz="1900" dirty="0">
                <a:highlight>
                  <a:srgbClr val="008000"/>
                </a:highlight>
                <a:latin typeface="Arial Black" panose="020B0A04020102020204" pitchFamily="34" charset="0"/>
              </a:rPr>
              <a:t>р., Бремен)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533236"/>
            <a:ext cx="12192000" cy="5324764"/>
          </a:xfrm>
        </p:spPr>
        <p:txBody>
          <a:bodyPr>
            <a:normAutofit/>
          </a:bodyPr>
          <a:lstStyle/>
          <a:p>
            <a:pPr algn="just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 узгодження валютних курсів дозволив більш ефективно проводити монетарну політику та боротися з інфляцією, проте був дуже складним і не дозволяв активно реагувати на фінансові виклики. </a:t>
            </a:r>
          </a:p>
          <a:p>
            <a:pPr algn="just"/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того ж суттєво загострилась конкуренція зі США.</a:t>
            </a:r>
          </a:p>
        </p:txBody>
      </p:sp>
    </p:spTree>
    <p:extLst>
      <p:ext uri="{BB962C8B-B14F-4D97-AF65-F5344CB8AC3E}">
        <p14:creationId xmlns:p14="http://schemas.microsoft.com/office/powerpoint/2010/main" val="683123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solidFill>
                  <a:srgbClr val="FFFF00"/>
                </a:solidFill>
                <a:highlight>
                  <a:srgbClr val="800000"/>
                </a:highlight>
                <a:latin typeface="Arial Black" panose="020B0A04020102020204" pitchFamily="34" charset="0"/>
              </a:rPr>
              <a:t>4.	«Декларація європейської ідентичності» саміт (1973 р. Копенгаген). Пропозиції бельгійського прем’єр-міністра </a:t>
            </a:r>
            <a:r>
              <a:rPr lang="uk-UA" sz="2000" dirty="0" err="1">
                <a:solidFill>
                  <a:srgbClr val="FFFF00"/>
                </a:solidFill>
                <a:highlight>
                  <a:srgbClr val="800000"/>
                </a:highlight>
                <a:latin typeface="Arial Black" panose="020B0A04020102020204" pitchFamily="34" charset="0"/>
              </a:rPr>
              <a:t>Лео</a:t>
            </a:r>
            <a:r>
              <a:rPr lang="uk-UA" sz="2000" dirty="0">
                <a:solidFill>
                  <a:srgbClr val="FFFF00"/>
                </a:solidFill>
                <a:highlight>
                  <a:srgbClr val="800000"/>
                </a:highlight>
                <a:latin typeface="Arial Black" panose="020B0A04020102020204" pitchFamily="34" charset="0"/>
              </a:rPr>
              <a:t> </a:t>
            </a:r>
            <a:r>
              <a:rPr lang="uk-UA" sz="2000" dirty="0" err="1">
                <a:solidFill>
                  <a:srgbClr val="FFFF00"/>
                </a:solidFill>
                <a:highlight>
                  <a:srgbClr val="800000"/>
                </a:highlight>
                <a:latin typeface="Arial Black" panose="020B0A04020102020204" pitchFamily="34" charset="0"/>
              </a:rPr>
              <a:t>Тіндерманса</a:t>
            </a:r>
            <a:r>
              <a:rPr lang="uk-UA" sz="2000" dirty="0">
                <a:solidFill>
                  <a:srgbClr val="FFFF00"/>
                </a:solidFill>
                <a:highlight>
                  <a:srgbClr val="800000"/>
                </a:highlight>
                <a:latin typeface="Arial Black" panose="020B0A04020102020204" pitchFamily="34" charset="0"/>
              </a:rPr>
              <a:t> 1976 р. по створенню Європейського союзу.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7"/>
            <a:ext cx="12192000" cy="5805054"/>
          </a:xfrm>
        </p:spPr>
        <p:txBody>
          <a:bodyPr/>
          <a:lstStyle/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Економічний спад та загострення міжнародної ситуації (</a:t>
            </a:r>
            <a:r>
              <a:rPr lang="uk-UA" sz="20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Афганська криза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підштовхнули країни ЄЕС до поглиблення політичної інтеграції. Головні кроки у цьому напрямку можна окреслити наступними заходами: 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0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копенгагенський саміт (грудень 1973 р.)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uk-UA" sz="2000" b="1" dirty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 європейської ідентичності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(передбачалось проводити екстрені зустрічі на вищому рівні для вирішення нагальних питань); 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0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паризький саміт (грудень 1974 р.)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підтримано ініціативу президента Франції В.Ж.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д’Естена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створення </a:t>
            </a:r>
            <a:r>
              <a:rPr lang="uk-UA" sz="2000" b="1" dirty="0"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Європейської ради (ЄР)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рамках якої мали проходити регулярні зустрічі вищому рівні та відбуватися прийняття найважливіших рішень як з економічних, так і з політичних проблем;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створення ЄР стало вагомим кроком у напрямку поглиблення політичної інтеграції. Рішення цієї інституції мали прийматись консенсусом. Разом із тим зменшилася вага Ради міністрів; 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0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Злиття Комісій трьох товариств (Спільного ринку, </a:t>
            </a:r>
            <a:r>
              <a:rPr lang="uk-UA" sz="2000" b="1" dirty="0" err="1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Євроатому</a:t>
            </a:r>
            <a:r>
              <a:rPr lang="uk-UA" sz="20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та ЄОВС); </a:t>
            </a:r>
          </a:p>
          <a:p>
            <a:pPr algn="just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Обрання членів Європарламенту шляхом прямих виборів (1979 р.) та розширення його повноважень.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421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solidFill>
                  <a:srgbClr val="FFFF00"/>
                </a:solidFill>
                <a:highlight>
                  <a:srgbClr val="800000"/>
                </a:highlight>
                <a:latin typeface="Arial Black" panose="020B0A04020102020204" pitchFamily="34" charset="0"/>
              </a:rPr>
              <a:t>4.	«Декларація європейської ідентичності» саміт (1973 р. Копенгаген). Пропозиції бельгійського прем’єр-міністра </a:t>
            </a:r>
            <a:r>
              <a:rPr lang="uk-UA" sz="2000" dirty="0" err="1">
                <a:solidFill>
                  <a:srgbClr val="FFFF00"/>
                </a:solidFill>
                <a:highlight>
                  <a:srgbClr val="800000"/>
                </a:highlight>
                <a:latin typeface="Arial Black" panose="020B0A04020102020204" pitchFamily="34" charset="0"/>
              </a:rPr>
              <a:t>Лео</a:t>
            </a:r>
            <a:r>
              <a:rPr lang="uk-UA" sz="2000" dirty="0">
                <a:solidFill>
                  <a:srgbClr val="FFFF00"/>
                </a:solidFill>
                <a:highlight>
                  <a:srgbClr val="800000"/>
                </a:highlight>
                <a:latin typeface="Arial Black" panose="020B0A04020102020204" pitchFamily="34" charset="0"/>
              </a:rPr>
              <a:t> </a:t>
            </a:r>
            <a:r>
              <a:rPr lang="uk-UA" sz="2000" dirty="0" err="1">
                <a:solidFill>
                  <a:srgbClr val="FFFF00"/>
                </a:solidFill>
                <a:highlight>
                  <a:srgbClr val="800000"/>
                </a:highlight>
                <a:latin typeface="Arial Black" panose="020B0A04020102020204" pitchFamily="34" charset="0"/>
              </a:rPr>
              <a:t>Тіндерманса</a:t>
            </a:r>
            <a:r>
              <a:rPr lang="uk-UA" sz="2000" dirty="0">
                <a:solidFill>
                  <a:srgbClr val="FFFF00"/>
                </a:solidFill>
                <a:highlight>
                  <a:srgbClr val="800000"/>
                </a:highlight>
                <a:latin typeface="Arial Black" panose="020B0A04020102020204" pitchFamily="34" charset="0"/>
              </a:rPr>
              <a:t> 1976 р. по створенню Європейського союзу.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7"/>
            <a:ext cx="12192000" cy="580505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 питання щодо поглиблення інтеграції, зокрема поширення її принципів на політичну сферу, викликало хвилю дискусій. Показовою є реакція на пропозиції </a:t>
            </a:r>
            <a:r>
              <a:rPr lang="uk-UA" sz="25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бельгійського прем’єр-міністра </a:t>
            </a:r>
            <a:r>
              <a:rPr lang="uk-UA" sz="2500" b="1" dirty="0" err="1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Лео</a:t>
            </a:r>
            <a:r>
              <a:rPr lang="uk-UA" sz="25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500" b="1" dirty="0" err="1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Тіндерманса</a:t>
            </a:r>
            <a:r>
              <a:rPr lang="uk-UA" sz="25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оприлюднені у січні 1976 р. </a:t>
            </a:r>
          </a:p>
          <a:p>
            <a:pPr algn="just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стосувалися створення </a:t>
            </a:r>
            <a:r>
              <a:rPr lang="uk-UA" sz="25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Європейського союзу</a:t>
            </a: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поглиблення структурної політики, розширення повноважень Єврокомісії та Європейського парламенту, </a:t>
            </a:r>
            <a:r>
              <a:rPr lang="uk-UA" sz="25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 спільної європейської валюти, проведення спільної зовнішньої та безпекової політики. </a:t>
            </a:r>
          </a:p>
          <a:p>
            <a:pPr algn="just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Саме дві останні позиції викликали неоднозначне ставлення з боку як політикуму, так і громадськості. Це було зумовлено і об’єктивними чинниками, адже Ірландія не входила ні до НАТО, ні до ЗЄС, Данія не входила до ЗЄС, Франція вийшла із військової структури НАТО.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940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solidFill>
                  <a:srgbClr val="FFFF00"/>
                </a:solidFill>
                <a:highlight>
                  <a:srgbClr val="800000"/>
                </a:highlight>
                <a:latin typeface="Arial Black" panose="020B0A04020102020204" pitchFamily="34" charset="0"/>
              </a:rPr>
              <a:t>4.	«Декларація європейської ідентичності» саміт (1973 р. Копенгаген). Пропозиції бельгійського прем’єр-міністра </a:t>
            </a:r>
            <a:r>
              <a:rPr lang="uk-UA" sz="2000" dirty="0" err="1">
                <a:solidFill>
                  <a:srgbClr val="FFFF00"/>
                </a:solidFill>
                <a:highlight>
                  <a:srgbClr val="800000"/>
                </a:highlight>
                <a:latin typeface="Arial Black" panose="020B0A04020102020204" pitchFamily="34" charset="0"/>
              </a:rPr>
              <a:t>Лео</a:t>
            </a:r>
            <a:r>
              <a:rPr lang="uk-UA" sz="2000" dirty="0">
                <a:solidFill>
                  <a:srgbClr val="FFFF00"/>
                </a:solidFill>
                <a:highlight>
                  <a:srgbClr val="800000"/>
                </a:highlight>
                <a:latin typeface="Arial Black" panose="020B0A04020102020204" pitchFamily="34" charset="0"/>
              </a:rPr>
              <a:t> </a:t>
            </a:r>
            <a:r>
              <a:rPr lang="uk-UA" sz="2000" dirty="0" err="1">
                <a:solidFill>
                  <a:srgbClr val="FFFF00"/>
                </a:solidFill>
                <a:highlight>
                  <a:srgbClr val="800000"/>
                </a:highlight>
                <a:latin typeface="Arial Black" panose="020B0A04020102020204" pitchFamily="34" charset="0"/>
              </a:rPr>
              <a:t>Тіндерманса</a:t>
            </a:r>
            <a:r>
              <a:rPr lang="uk-UA" sz="2000" dirty="0">
                <a:solidFill>
                  <a:srgbClr val="FFFF00"/>
                </a:solidFill>
                <a:highlight>
                  <a:srgbClr val="800000"/>
                </a:highlight>
                <a:latin typeface="Arial Black" panose="020B0A04020102020204" pitchFamily="34" charset="0"/>
              </a:rPr>
              <a:t> 1976 р. по створенню Європейського союзу.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7"/>
            <a:ext cx="12192000" cy="5805054"/>
          </a:xfrm>
        </p:spPr>
        <p:txBody>
          <a:bodyPr>
            <a:noAutofit/>
          </a:bodyPr>
          <a:lstStyle/>
          <a:p>
            <a:pPr algn="just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Відтак, було вкрай важко знайти спільний знаменник для безпекової моделі майбутнього Європейського Союзу. </a:t>
            </a:r>
          </a:p>
          <a:p>
            <a:pPr algn="just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Зважаючи на цей факт, Л. </a:t>
            </a:r>
            <a:r>
              <a:rPr lang="uk-UA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Тіндерманс</a:t>
            </a: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запропонував переходити до спільної зовнішньої та безпекової політики не усім об’єднанням, а по мірі готовності окремих країн до таких кроків.</a:t>
            </a:r>
          </a:p>
          <a:p>
            <a:pPr algn="just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Саме на цьому ґрунті виникла </a:t>
            </a:r>
            <a:r>
              <a:rPr lang="uk-UA" sz="25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«</a:t>
            </a:r>
            <a:r>
              <a:rPr lang="uk-UA" sz="2500" b="1" dirty="0" err="1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багатошвидкісної</a:t>
            </a:r>
            <a:r>
              <a:rPr lang="uk-UA" sz="25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Європи»</a:t>
            </a: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тобто передбачалася диференціація за часом (</a:t>
            </a:r>
            <a:r>
              <a:rPr lang="uk-UA" sz="25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 могли приєднувалися до поглибленої інтеграції тоді, коли були будуть готові, зберігаючи можливість для інших країн долучитися пізніше</a:t>
            </a: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викликав гострі дискусії і не був прийнятий. Варто наголосити, що одним із прихильників цієї концепції був німецький політик канцлер Віллі Брандт. </a:t>
            </a:r>
          </a:p>
        </p:txBody>
      </p:sp>
    </p:spTree>
    <p:extLst>
      <p:ext uri="{BB962C8B-B14F-4D97-AF65-F5344CB8AC3E}">
        <p14:creationId xmlns:p14="http://schemas.microsoft.com/office/powerpoint/2010/main" val="18297151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5.	</a:t>
            </a:r>
            <a:r>
              <a:rPr lang="uk-UA" sz="2000" dirty="0" err="1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Італійсько</a:t>
            </a:r>
            <a:r>
              <a:rPr lang="uk-UA" sz="2000" dirty="0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-німецький проєкт («проєкт </a:t>
            </a:r>
            <a:r>
              <a:rPr lang="uk-UA" sz="2000" dirty="0" err="1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Геншера</a:t>
            </a:r>
            <a:r>
              <a:rPr lang="uk-UA" sz="2000" dirty="0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-Коломбо») Європейського Акту (листопад 1981 р.). Декларація про Європейський Союз (червень 1983 р., Штутгарт)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7"/>
            <a:ext cx="7583055" cy="580505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0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 1970-х рр. з’являється концепція, що отримала назву «європейське меню» і передбачала вибіркову чи секторальну інтеграцію, тобто приєднання країною до тих чи інших інтеграційних сфер, відповідно до її потреб та інтересів. </a:t>
            </a:r>
          </a:p>
          <a:p>
            <a:pPr algn="just"/>
            <a:r>
              <a:rPr lang="uk-UA" sz="20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Одна з причин поширення цієї концепції – приєднання Великої Британії та її консервативна позиція щодо інтеграції. Один із ідеологів Л. Армад («Європейський вибір») вважав, що інтеграція має розвиватися за секторами (напрямками), а країни повинні самі обирати вигідні для них сектори співпраці та партнерів по співробітництву. </a:t>
            </a:r>
          </a:p>
          <a:p>
            <a:pPr algn="just"/>
            <a:r>
              <a:rPr lang="uk-UA" sz="20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 цей проект передбачав поглиблену міжурядову співпрацю, дуже схожу на модель ЄАВТ. Головні критерії такої інтеграції підтримував і тогочасний комісар Єврокомісії </a:t>
            </a:r>
            <a:r>
              <a:rPr lang="uk-UA" sz="2000" b="1" dirty="0" err="1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РАльф</a:t>
            </a:r>
            <a:r>
              <a:rPr lang="uk-UA" sz="20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Дарендорф</a:t>
            </a:r>
            <a:r>
              <a:rPr lang="uk-UA" sz="20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B38E1D-0039-E772-11A5-41476A227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5019" y="1159166"/>
            <a:ext cx="4432721" cy="55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44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5.	</a:t>
            </a:r>
            <a:r>
              <a:rPr lang="uk-UA" sz="2000" dirty="0" err="1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Італійсько</a:t>
            </a:r>
            <a:r>
              <a:rPr lang="uk-UA" sz="2000" dirty="0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-німецький проєкт («проєкт </a:t>
            </a:r>
            <a:r>
              <a:rPr lang="uk-UA" sz="2000" dirty="0" err="1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Геншера</a:t>
            </a:r>
            <a:r>
              <a:rPr lang="uk-UA" sz="2000" dirty="0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-Коломбо») Європейського Акту (листопад 1981 р.). Декларація про Європейський Союз (червень 1983 р., Штутгарт)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7"/>
            <a:ext cx="7924800" cy="5805054"/>
          </a:xfrm>
        </p:spPr>
        <p:txBody>
          <a:bodyPr>
            <a:normAutofit fontScale="92500"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Паралельно розвивалася концепція Європи «змінних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геометрій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(«Європа концентричних кіл»), котра являла собою щось середнє між двома попередніми концепціями. 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Її прихильники наголошували на історичному, культурному та політичному різноманітті країн Європи, що зумовлює різні прагнення та потреби. 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Відтак, окремі групи країн можуть інтегруватися для співпраці у сферах спільної зацікавленості. </a:t>
            </a:r>
            <a:r>
              <a:rPr lang="uk-UA" sz="24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Ядром же інтеграції мають бути Франція та ФРН.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Концепція набуде значного розвитку у 1990-х рр. за сприяння французького політикуму, зокрема її прихильником був прем’єр-міністр Едуард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Балладюр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814E41-15C4-CC83-E16D-D811B6143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339" y="1270001"/>
            <a:ext cx="4088255" cy="5370945"/>
          </a:xfrm>
          <a:prstGeom prst="rect">
            <a:avLst/>
          </a:prstGeom>
        </p:spPr>
      </p:pic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848BC40B-6854-32F1-FD48-3F352B10AA7B}"/>
              </a:ext>
            </a:extLst>
          </p:cNvPr>
          <p:cNvSpPr/>
          <p:nvPr/>
        </p:nvSpPr>
        <p:spPr>
          <a:xfrm>
            <a:off x="7019636" y="6511636"/>
            <a:ext cx="978703" cy="34636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71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5.	</a:t>
            </a:r>
            <a:r>
              <a:rPr lang="uk-UA" sz="2000" dirty="0" err="1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Італійсько</a:t>
            </a:r>
            <a:r>
              <a:rPr lang="uk-UA" sz="2000" dirty="0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-німецький проєкт («проєкт </a:t>
            </a:r>
            <a:r>
              <a:rPr lang="uk-UA" sz="2000" dirty="0" err="1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Геншера</a:t>
            </a:r>
            <a:r>
              <a:rPr lang="uk-UA" sz="2000" dirty="0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-Коломбо») Європейського Акту (листопад 1981 р.). Декларація про Європейський Союз (червень 1983 р., Штутгарт)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7"/>
            <a:ext cx="12192000" cy="580505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узгодження позицій усіх країн був </a:t>
            </a:r>
            <a:r>
              <a:rPr lang="uk-UA" sz="34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розрахований </a:t>
            </a:r>
            <a:r>
              <a:rPr lang="uk-UA" sz="3400" b="1" dirty="0" err="1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італійсько</a:t>
            </a:r>
            <a:r>
              <a:rPr lang="uk-UA" sz="34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-німецький проект («проект </a:t>
            </a:r>
            <a:r>
              <a:rPr lang="uk-UA" sz="3400" b="1" dirty="0" err="1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Геншера</a:t>
            </a:r>
            <a:r>
              <a:rPr lang="uk-UA" sz="34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-Коломбо») Європейського Акту (листопад 1981 р.).</a:t>
            </a:r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Обговорювали його більше року, внесли значні корективи і у </a:t>
            </a:r>
            <a:r>
              <a:rPr lang="uk-UA" sz="34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червні 1983 р., у Штутгарті</a:t>
            </a:r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представники країн-учасниць «Спільного ринку» ухвалили </a:t>
            </a:r>
            <a:r>
              <a:rPr lang="uk-UA" sz="34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Декларацію про Європейський Союз</a:t>
            </a:r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котра сприяла суттєвому поглибленню інтеграційних процесів на теренах Європи.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8054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5.	</a:t>
            </a:r>
            <a:r>
              <a:rPr lang="uk-UA" sz="2000" dirty="0" err="1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Італійсько</a:t>
            </a:r>
            <a:r>
              <a:rPr lang="uk-UA" sz="2000" dirty="0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-німецький проєкт («проєкт </a:t>
            </a:r>
            <a:r>
              <a:rPr lang="uk-UA" sz="2000" dirty="0" err="1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Геншера</a:t>
            </a:r>
            <a:r>
              <a:rPr lang="uk-UA" sz="2000" dirty="0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-Коломбо») Європейського Акту (листопад 1981 р.). Декларація про Європейський Союз (червень 1983 р., Штутгарт)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7"/>
            <a:ext cx="12192000" cy="5805054"/>
          </a:xfrm>
        </p:spPr>
        <p:txBody>
          <a:bodyPr/>
          <a:lstStyle/>
          <a:p>
            <a:pPr algn="just"/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Загалом, перша половина 1980-х рр. позначена активізацією дискусії щодо змісту та напрямку європейської інтеграції. Це було зумовлено як економічними, так і політичними обставинами.</a:t>
            </a:r>
          </a:p>
          <a:p>
            <a:pPr algn="just"/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Також </a:t>
            </a:r>
            <a:r>
              <a:rPr lang="uk-UA" sz="3400" b="1" dirty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1985 р.</a:t>
            </a:r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було досягнуто домовленість про приєднання до  Спільного ринку з </a:t>
            </a:r>
            <a:r>
              <a:rPr lang="uk-UA" sz="34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 січня 1986 р. Іспанії та Португалії</a:t>
            </a:r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Водночас цей крок суттєво ускладнив процес прийняття рішень консенсусом.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504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5.	</a:t>
            </a:r>
            <a:r>
              <a:rPr lang="uk-UA" sz="2000" dirty="0" err="1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Італійсько</a:t>
            </a:r>
            <a:r>
              <a:rPr lang="uk-UA" sz="2000" dirty="0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-німецький проєкт («проєкт </a:t>
            </a:r>
            <a:r>
              <a:rPr lang="uk-UA" sz="2000" dirty="0" err="1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Геншера</a:t>
            </a:r>
            <a:r>
              <a:rPr lang="uk-UA" sz="2000" dirty="0">
                <a:solidFill>
                  <a:srgbClr val="FFFF00"/>
                </a:solidFill>
                <a:highlight>
                  <a:srgbClr val="FF00FF"/>
                </a:highlight>
                <a:latin typeface="Arial Black" panose="020B0A04020102020204" pitchFamily="34" charset="0"/>
              </a:rPr>
              <a:t>-Коломбо») Європейського Акту (листопад 1981 р.). Декларація про Європейський Союз (червень 1983 р., Штутгарт)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7"/>
            <a:ext cx="12192000" cy="580505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цьому етапі реалізації ідеї європейської єдності також простежується різне ставлення країн-учасниць до політичної інтеграції. Так, країни БНЛ, ФРН та Італія виступали за поглиблення інтеграції. </a:t>
            </a:r>
          </a:p>
          <a:p>
            <a:pPr algn="just"/>
            <a:r>
              <a:rPr lang="uk-UA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Натомість, Франція, котра тривалий час була центром об’єднання, на початку 1980-х дещо змінила свою стратегію і перестала бути двигуном інтеграції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uk-UA" sz="2800" b="1" dirty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Греція та Данія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були проти створення ЄС із наддержавними повноваженнями, а </a:t>
            </a:r>
            <a:r>
              <a:rPr lang="uk-UA" sz="28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Британія та Ірландія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виступили за обмеження наддержавних повноважень ЄС. </a:t>
            </a: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безпосередньо вплинуло на інтеграційний процес і спонукало до пошуку компромісів.</a:t>
            </a:r>
          </a:p>
        </p:txBody>
      </p:sp>
    </p:spTree>
    <p:extLst>
      <p:ext uri="{BB962C8B-B14F-4D97-AF65-F5344CB8AC3E}">
        <p14:creationId xmlns:p14="http://schemas.microsoft.com/office/powerpoint/2010/main" val="393767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452581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highlight>
                  <a:srgbClr val="FF0000"/>
                </a:highlight>
                <a:latin typeface="Arial Black" panose="020B0A04020102020204" pitchFamily="34" charset="0"/>
              </a:rPr>
              <a:t>1.	Європейська асоціація вільної торгівлі (ЄАВТ) (1959 р., Стокгольм)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08354-D12B-96AF-B3CE-4CA2BB1E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866" y="4984625"/>
            <a:ext cx="5766383" cy="1792847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8328" y="544946"/>
            <a:ext cx="4793672" cy="554182"/>
          </a:xfrm>
        </p:spPr>
        <p:txBody>
          <a:bodyPr/>
          <a:lstStyle/>
          <a:p>
            <a:pPr algn="ctr"/>
            <a:r>
              <a:rPr lang="uk-UA" sz="2400" b="1" dirty="0">
                <a:solidFill>
                  <a:srgbClr val="FFFF00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членства в ЄАВТ</a:t>
            </a:r>
            <a:endParaRPr lang="ru-RU" sz="2400" b="1" dirty="0">
              <a:solidFill>
                <a:srgbClr val="FFFF00"/>
              </a:solidFill>
              <a:highlight>
                <a:srgbClr val="8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4CA10D-E3E9-94C5-4BE5-5A6C1ADD4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6" y="490567"/>
            <a:ext cx="5766382" cy="449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118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highlight>
                  <a:srgbClr val="0000FF"/>
                </a:highlight>
                <a:latin typeface="Arial Black" panose="020B0A04020102020204" pitchFamily="34" charset="0"/>
              </a:rPr>
              <a:t>6.	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7"/>
            <a:ext cx="12192000" cy="5805054"/>
          </a:xfrm>
        </p:spPr>
        <p:txBody>
          <a:bodyPr/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Цей процес завершився прийняттям низки важливих документів. Чільне місце серед них займає </a:t>
            </a:r>
            <a:r>
              <a:rPr lang="uk-UA" sz="28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Єдиний Європейський Акт (ЄЄА)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укладений на міжурядовій конференції у </a:t>
            </a:r>
            <a:r>
              <a:rPr lang="uk-UA" sz="28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Люксембурзі (грудень 1985 р.)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був </a:t>
            </a:r>
            <a:r>
              <a:rPr lang="uk-UA" sz="2800" b="1" dirty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ратифікований у лютому 1986 р., а вступив у силу 1 липня 1987 р. </a:t>
            </a: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 кроком стало затвердження </a:t>
            </a:r>
            <a:r>
              <a:rPr lang="uk-UA"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1986 р. символіки інтеграційного об’єднання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28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прапор із 12 зірками та гімн («Ода радості» Людвіга Ван Бетховена (фрагмент 9 симфонії).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Також ЄЄА накреслив перспективи розвитку європейського співтовариства в усіх сферах, зокрема  політичній, та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вніс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зміни до Римських угод.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357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highlight>
                  <a:srgbClr val="0000FF"/>
                </a:highlight>
                <a:latin typeface="Arial Black" panose="020B0A04020102020204" pitchFamily="34" charset="0"/>
              </a:rPr>
              <a:t>6.	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770909"/>
            <a:ext cx="7905750" cy="4087092"/>
          </a:xfrm>
        </p:spPr>
        <p:txBody>
          <a:bodyPr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3B060A-FBE3-A1B5-7867-EF61B2E0C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946"/>
            <a:ext cx="6299200" cy="41750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96811C-18F7-031F-E310-4D23D0D1F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522" y="3279015"/>
            <a:ext cx="6299200" cy="353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80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highlight>
                  <a:srgbClr val="0000FF"/>
                </a:highlight>
                <a:latin typeface="Arial Black" panose="020B0A04020102020204" pitchFamily="34" charset="0"/>
              </a:rPr>
              <a:t>6.	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7"/>
            <a:ext cx="12192000" cy="580505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Головні положення ЄЄА, котрі суттєво змінили перебіг процесу європейської інтеграції та сприяли суттєвому поглибленню співробітництва у рамках ЄЕС: </a:t>
            </a: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8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до кінця 1992 р.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планувалося завершити утворення єдиного простору із функціонуванням чотирьох свобод (пересування людей, товарів, послуг, капіталів); </a:t>
            </a: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затверджувався обов’язок країн-членів координувати валютну та економічну політику задля створення валютно-економічного союзу (суттєве доповнення Римських угод); </a:t>
            </a: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встановлювалася тісна інтеграція у науково-технічній сфері, створено Раду Міністрів наукових досліджень;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692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highlight>
                  <a:srgbClr val="0000FF"/>
                </a:highlight>
                <a:latin typeface="Arial Black" panose="020B0A04020102020204" pitchFamily="34" charset="0"/>
              </a:rPr>
              <a:t>6.	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6"/>
            <a:ext cx="12192000" cy="5805054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відкоригована процедура прийняття рішень у Раді міністрів (більшістю голосів, однак зберігалася можливість застосувати право вето); </a:t>
            </a:r>
          </a:p>
          <a:p>
            <a:pPr algn="just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узгодження принципів та цілей зовнішньої політики; </a:t>
            </a:r>
          </a:p>
          <a:p>
            <a:pPr algn="just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суттєво розширено повноваження Європейського парламенту, зокрема право законодавчої ініціативи. Голова Європарламенту мав підписувати Акт про бюджет ЄС; </a:t>
            </a:r>
          </a:p>
          <a:p>
            <a:pPr algn="just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розширено компетенцію суду ЄС. У подальшому Суд мав відігравати важливу роль у справі формування наднаціональної правової системи у рамках інтеграційного утворення;</a:t>
            </a:r>
          </a:p>
          <a:p>
            <a:pPr algn="just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статті Положення про Європейське політичне співробітництво (ЄПС) були введені до Римського договору;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24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highlight>
                  <a:srgbClr val="0000FF"/>
                </a:highlight>
                <a:latin typeface="Arial Black" panose="020B0A04020102020204" pitchFamily="34" charset="0"/>
              </a:rPr>
              <a:t>6.	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6"/>
            <a:ext cx="12192000" cy="5805054"/>
          </a:xfrm>
        </p:spPr>
        <p:txBody>
          <a:bodyPr>
            <a:normAutofit/>
          </a:bodyPr>
          <a:lstStyle/>
          <a:p>
            <a:pPr algn="just"/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конкретизовано механізм консультацій в рамках ЄПС (постійні консультації міністрів закордонних справ, а також в рамках інституцій ЄС та внаслідок діяльності Політичних директорів). Зроблено наголос на тому, що Європейські інституції активно залучаються до ЄПС; </a:t>
            </a:r>
          </a:p>
          <a:p>
            <a:pPr algn="just"/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до сфери ЄПС офіційно включено питання європейської безпеки; </a:t>
            </a:r>
          </a:p>
          <a:p>
            <a:pPr algn="just"/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разом із тим, військове співробітництво залишалось у сфері НАТО та ЗЄС; </a:t>
            </a:r>
          </a:p>
          <a:p>
            <a:pPr algn="just"/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гармонізація податкової сфери.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858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highlight>
                  <a:srgbClr val="0000FF"/>
                </a:highlight>
                <a:latin typeface="Arial Black" panose="020B0A04020102020204" pitchFamily="34" charset="0"/>
              </a:rPr>
              <a:t>6.	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6"/>
            <a:ext cx="12192000" cy="5805054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імплементації сприяли поглибленню інтеграції, однак </a:t>
            </a:r>
            <a:r>
              <a:rPr lang="uk-UA" sz="2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кінець 1980-х рр. проявилася низка економічних проблем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котрі мали безпосередній вплив як на дискусії навколо концепту «єдиної Європи», так і на сам процес інтеграції: </a:t>
            </a: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відставання ЄЕС за рівнем ВВП від США (на 36%) та Японії (на 10%); </a:t>
            </a: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значно нижчі ніж у США та Японії темпи зростання сукупного ВВП; </a:t>
            </a: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нерівномірний розвиток країн ЄЕС; </a:t>
            </a: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значно вищий рівень безробіття, ніж у США та Японії.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1105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highlight>
                  <a:srgbClr val="0000FF"/>
                </a:highlight>
                <a:latin typeface="Arial Black" panose="020B0A04020102020204" pitchFamily="34" charset="0"/>
              </a:rPr>
              <a:t>6.	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6"/>
            <a:ext cx="12192000" cy="5805054"/>
          </a:xfrm>
        </p:spPr>
        <p:txBody>
          <a:bodyPr>
            <a:normAutofit/>
          </a:bodyPr>
          <a:lstStyle/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Зважаючи на це, вагому роль у дискурсі цього періоду починають відігравати саме економічні питання, і до їх вирішення та обговорення беруться економісти. Зокрема, частина європейських економістів пропонували вирішити більшість проблем шляхом поглиблення фінансово-економічної інтеграції. 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на початку </a:t>
            </a:r>
            <a:r>
              <a:rPr lang="uk-UA" sz="24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1989 р. Жак </a:t>
            </a:r>
            <a:r>
              <a:rPr lang="uk-UA" sz="2400" b="1" dirty="0" err="1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Делор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(Голова Комісії ЄЕС) оприлюднив проект «Європейського економічного простору» (на основі стратегії «економічного прагматизму»): на </a:t>
            </a:r>
            <a:r>
              <a:rPr lang="uk-UA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другому етапі </a:t>
            </a:r>
            <a:r>
              <a:rPr lang="uk-UA" sz="24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валютно-економічного союзу (із 1 січня 1993 р.)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ввести стійкий курс європейських валют. Для коригування валютно-фінансової політики планувалося створити систему центральних банків, а також посилити повноваження Ради міністрів фінансів та економіки. Результатом такої стратегії мало стати посилення виконавчої гілки органів ЄЕС.</a:t>
            </a:r>
          </a:p>
        </p:txBody>
      </p:sp>
    </p:spTree>
    <p:extLst>
      <p:ext uri="{BB962C8B-B14F-4D97-AF65-F5344CB8AC3E}">
        <p14:creationId xmlns:p14="http://schemas.microsoft.com/office/powerpoint/2010/main" val="1661918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highlight>
                  <a:srgbClr val="0000FF"/>
                </a:highlight>
                <a:latin typeface="Arial Black" panose="020B0A04020102020204" pitchFamily="34" charset="0"/>
              </a:rPr>
              <a:t>6.	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6"/>
            <a:ext cx="12192000" cy="580505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Такий проєкт підтримали Велика Британія, Данія та Франція. Натомість </a:t>
            </a:r>
            <a:r>
              <a:rPr lang="uk-UA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ФРН та Італія активно відстоювали ідею розширення повноважень Європейського парламенту, зокрема планувалося перетворити його на двопалатний</a:t>
            </a: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Також вони виступили за чіткий розподіл влади на законодавчу, виконавчу і судову. </a:t>
            </a:r>
            <a:r>
              <a:rPr lang="uk-UA" sz="25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Фактично це був план </a:t>
            </a:r>
            <a:r>
              <a:rPr lang="uk-UA" sz="2500" b="1" dirty="0" err="1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конфедералізації</a:t>
            </a:r>
            <a:r>
              <a:rPr lang="uk-UA" sz="25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ЄЕС. </a:t>
            </a:r>
          </a:p>
          <a:p>
            <a:pPr algn="just"/>
            <a:r>
              <a:rPr lang="uk-UA" sz="25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Уряд Данії восени 1990 р.</a:t>
            </a:r>
            <a:r>
              <a:rPr lang="uk-UA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представив меморандум, яким презентував своє бачення майбутнього Європейського Союзу: координація зовнішньої політики ЄС; збереження консенсусу у сфері ЄПС, а в інших питаннях рішення мали прийматися більшістю голосів; унормування питань щодо співробітництва у сфері освіти, охорони здоров'я та культури. Водночас Данія виступила проти розширення повноважень Європарламенту.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448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highlight>
                  <a:srgbClr val="0000FF"/>
                </a:highlight>
                <a:latin typeface="Arial Black" panose="020B0A04020102020204" pitchFamily="34" charset="0"/>
              </a:rPr>
              <a:t>6.	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6"/>
            <a:ext cx="12192000" cy="5805054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данський уряд наголосив на тому, що валютно-економічне та політичне співробітництво має розвиватися на міжурядовому рівні. </a:t>
            </a: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 із тим, великі країни декларували прихильність до ідеї поглиблення політичної інтеграції та спільної політики в сфері безпеки як її невід’ємної складової (</a:t>
            </a:r>
            <a:r>
              <a:rPr lang="uk-UA" sz="2800" b="1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спільна заява ФРН та Франції, лютий 1991 р.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 – спільна європейська оборона із збереженням зобов’язань в рамках НАТО. Вагому роль мав відігравати ЗЄС (західноєвропейський союз) – своєрідний міст між ЄС та НАТО. Більшість країн підтримали ці пропозиції, однак </a:t>
            </a:r>
            <a:r>
              <a:rPr lang="uk-UA" sz="2800" b="1" dirty="0"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Британія та Нідерланди виступили проти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0457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highlight>
                  <a:srgbClr val="0000FF"/>
                </a:highlight>
                <a:latin typeface="Arial Black" panose="020B0A04020102020204" pitchFamily="34" charset="0"/>
              </a:rPr>
              <a:t>6.	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6"/>
            <a:ext cx="12192000" cy="5805054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 1990–1992 р. був позначений активними перемовинами щодо принципів оформлення політичного та валютно-економічного союзів у рамках ЄЕС. </a:t>
            </a: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Вагоме місце у цьому діалозі займали питання реорганізації управлінських структур та збалансування законодавства; питання бюджетного контролю та фінансової відповідальності; проблема забезпечення оборони ЄС; проблема охорони навколишнього середовища; енергетична політика; проблеми європейського громадянства (1989 р. Європарламент прийняв Декларацію про основні права і свободи). </a:t>
            </a:r>
          </a:p>
        </p:txBody>
      </p:sp>
    </p:spTree>
    <p:extLst>
      <p:ext uri="{BB962C8B-B14F-4D97-AF65-F5344CB8AC3E}">
        <p14:creationId xmlns:p14="http://schemas.microsoft.com/office/powerpoint/2010/main" val="4130492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9592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700" dirty="0">
                <a:highlight>
                  <a:srgbClr val="FF0000"/>
                </a:highlight>
                <a:latin typeface="Arial Black" panose="020B0A04020102020204" pitchFamily="34" charset="0"/>
              </a:rPr>
              <a:t>1.	Європейська асоціація вільної торгівлі (ЄАВТ) </a:t>
            </a:r>
            <a:br>
              <a:rPr lang="uk-UA" sz="2700" dirty="0">
                <a:highlight>
                  <a:srgbClr val="FF0000"/>
                </a:highlight>
                <a:latin typeface="Arial Black" panose="020B0A04020102020204" pitchFamily="34" charset="0"/>
              </a:rPr>
            </a:br>
            <a:r>
              <a:rPr lang="uk-UA" sz="2700" dirty="0">
                <a:highlight>
                  <a:srgbClr val="FF0000"/>
                </a:highlight>
                <a:latin typeface="Arial Black" panose="020B0A04020102020204" pitchFamily="34" charset="0"/>
              </a:rPr>
              <a:t>(1959 р., Стокгольм)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95927"/>
            <a:ext cx="12192000" cy="5962073"/>
          </a:xfrm>
        </p:spPr>
        <p:txBody>
          <a:bodyPr>
            <a:noAutofit/>
          </a:bodyPr>
          <a:lstStyle/>
          <a:p>
            <a:pPr algn="just"/>
            <a:r>
              <a:rPr lang="uk-UA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 мета асоціації декларувалась як лібералізація торгівлі окремими видами продукції, сприяння економічному зростанню, фінансовій та соціальній стабільності. </a:t>
            </a:r>
          </a:p>
          <a:p>
            <a:pPr algn="just"/>
            <a:r>
              <a:rPr lang="uk-UA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Зокрема, основною метою діяльності ЄАВТ було створення підґрунтя для лібералізації торгівлі промисловими товарами, переробленою сільськогосподарською продукцією, рибою та морепродуктами між країнами-членами цієї міжнародної організації. </a:t>
            </a:r>
          </a:p>
          <a:p>
            <a:pPr algn="just"/>
            <a:r>
              <a:rPr lang="uk-UA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практиці були суттєво скорочені, а в окремих сферах і скасовані мита, проте спільної митної політики щодо третіх країн не виробили (створили систему контролю за походженням продукції). Також лібералізація не поширювалася на сільськогосподарську продукцію, пересування послуг та капіталів. </a:t>
            </a:r>
          </a:p>
        </p:txBody>
      </p:sp>
    </p:spTree>
    <p:extLst>
      <p:ext uri="{BB962C8B-B14F-4D97-AF65-F5344CB8AC3E}">
        <p14:creationId xmlns:p14="http://schemas.microsoft.com/office/powerpoint/2010/main" val="37884004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highlight>
                  <a:srgbClr val="0000FF"/>
                </a:highlight>
                <a:latin typeface="Arial Black" panose="020B0A04020102020204" pitchFamily="34" charset="0"/>
              </a:rPr>
              <a:t>6.	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6"/>
            <a:ext cx="12192000" cy="5805054"/>
          </a:xfrm>
        </p:spPr>
        <p:txBody>
          <a:bodyPr>
            <a:normAutofit/>
          </a:bodyPr>
          <a:lstStyle/>
          <a:p>
            <a:pPr algn="just"/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Слід наголосити, що внаслідок інтенсифікації інтеграційних процесів у 1980-х рр. суттєво змінилася роль та характер діяльності основних інститутів. Значно зросла політична роль Європарламенту та Єврокомісії. </a:t>
            </a:r>
          </a:p>
          <a:p>
            <a:pPr algn="just"/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Зокрема, саме в рамках Європейської комісії обговорювались усі </a:t>
            </a:r>
            <a:r>
              <a:rPr lang="uk-UA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проєкти</a:t>
            </a: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реформування Співтовариств. Особливу роль у цьому контексті відігравали Жак </a:t>
            </a:r>
            <a:r>
              <a:rPr lang="uk-UA" sz="3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Делор</a:t>
            </a:r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(Голова Єврокомісії) та Європейська рада.</a:t>
            </a:r>
          </a:p>
        </p:txBody>
      </p:sp>
    </p:spTree>
    <p:extLst>
      <p:ext uri="{BB962C8B-B14F-4D97-AF65-F5344CB8AC3E}">
        <p14:creationId xmlns:p14="http://schemas.microsoft.com/office/powerpoint/2010/main" val="25139574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highlight>
                  <a:srgbClr val="0000FF"/>
                </a:highlight>
                <a:latin typeface="Arial Black" panose="020B0A04020102020204" pitchFamily="34" charset="0"/>
              </a:rPr>
              <a:t>6.	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6"/>
            <a:ext cx="8543636" cy="580505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1973 р., після смерті Р. </a:t>
            </a:r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Куденгофе-Калергі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Міжнародним президентом Пан’європейського союзу було обрано </a:t>
            </a:r>
            <a:r>
              <a:rPr lang="uk-UA" sz="28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Отто фон Габсбурга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(1912–2011 рр.), котрий відіграв вагому роль у розвитку концепту єдиної Європи. </a:t>
            </a: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Він був старшим сином останнього Австрійського імператора Карла І, отримав блискучу освіту і був послідовним прихильником боротьби з комунізмом та об’єднання Європи. Тривалий час він був депутатом Європейського парламенту, де послідовно відстоював ідею розширення та поглиблення процесу європейської інтеграції та очолював  Пан’європейський союз до 2004 р.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7F78AF-9E37-4066-1644-A66FA4C73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636" y="1052946"/>
            <a:ext cx="3584542" cy="580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69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highlight>
                  <a:srgbClr val="0000FF"/>
                </a:highlight>
                <a:latin typeface="Arial Black" panose="020B0A04020102020204" pitchFamily="34" charset="0"/>
              </a:rPr>
              <a:t>6.	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6"/>
            <a:ext cx="12192000" cy="5805054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Вагомою заслугою О. фон Габсбурга було перетворення руху в масовий, а також формування молодіжного крила союзу. Слід відзначити, що перша молодіжна організація Пан’європейського союзу була створена у ФРН 1957 р., а у подальшому подібні групи виникли у інших країнах Європи. </a:t>
            </a: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він доклав чимало зусиль, щоб залучити до панєвропейського руху постсоціалістичні країни Східної Європи. </a:t>
            </a: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Зокрема, вже </a:t>
            </a:r>
            <a:r>
              <a:rPr lang="uk-UA" sz="28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1990 р.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було оприлюднено нову програму Пан’європейського союзу під назвою «</a:t>
            </a:r>
            <a:r>
              <a:rPr lang="uk-UA" sz="28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Європа є християнська, консервативна, європейська, вільна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</p:txBody>
      </p:sp>
    </p:spTree>
    <p:extLst>
      <p:ext uri="{BB962C8B-B14F-4D97-AF65-F5344CB8AC3E}">
        <p14:creationId xmlns:p14="http://schemas.microsoft.com/office/powerpoint/2010/main" val="302727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highlight>
                  <a:srgbClr val="0000FF"/>
                </a:highlight>
                <a:latin typeface="Arial Black" panose="020B0A04020102020204" pitchFamily="34" charset="0"/>
              </a:rPr>
              <a:t>6.	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6"/>
            <a:ext cx="12192000" cy="5805054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b="1" dirty="0"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Мета нової стратегії – сильна та вільна Європа, а механізм досягнення цієї мети – об’єднання усіх країн на наступних принципах: 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об’єднання має відбутися на принципах федералізму;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вільний ринок та правова держава, що забезпечить право кожної людини на самовизначення, а також її демократичні права та свободи; 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конституційне гарантування правопорядку; 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вільний розвиток індивідуума в умовах свободи та відповідальності; </a:t>
            </a:r>
          </a:p>
          <a:p>
            <a:pPr algn="just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право на свободу та самовизначення для націй. </a:t>
            </a: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Отто фон Габсбург робив наголос на необхідності збереження ідентичності усіх націй, навіть найменших. Таке завдання покладалося на інтеграційне утворення на теренах Європи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402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highlight>
                  <a:srgbClr val="0000FF"/>
                </a:highlight>
                <a:latin typeface="Arial Black" panose="020B0A04020102020204" pitchFamily="34" charset="0"/>
              </a:rPr>
              <a:t>6.	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6"/>
            <a:ext cx="12192000" cy="5805054"/>
          </a:xfrm>
        </p:spPr>
        <p:txBody>
          <a:bodyPr>
            <a:normAutofit/>
          </a:bodyPr>
          <a:lstStyle/>
          <a:p>
            <a:pPr algn="just"/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заперечення колективізму і тоталітаризму, котрі не відповідають традиціям та культурі європейців; </a:t>
            </a:r>
          </a:p>
          <a:p>
            <a:pPr algn="just"/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uk-UA" sz="2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Європа має бути християнською, адже християнство – це душа Європи, основа її культурного та духовного розвитку; </a:t>
            </a:r>
          </a:p>
          <a:p>
            <a:pPr algn="just"/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об’єднання має ґрунтуватися на принципах християнського гуманізму; </a:t>
            </a:r>
          </a:p>
          <a:p>
            <a:pPr algn="just"/>
            <a:r>
              <a:rPr lang="uk-UA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дотримання принципів справедливості та людської гідності, відповідно тільки соціальна економіка може бути гарантом достойного рівня життя усіх громадян;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2064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highlight>
                  <a:srgbClr val="0000FF"/>
                </a:highlight>
                <a:latin typeface="Arial Black" panose="020B0A04020102020204" pitchFamily="34" charset="0"/>
              </a:rPr>
              <a:t>6.	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6"/>
            <a:ext cx="12192000" cy="5805054"/>
          </a:xfrm>
        </p:spPr>
        <p:txBody>
          <a:bodyPr>
            <a:normAutofit/>
          </a:bodyPr>
          <a:lstStyle/>
          <a:p>
            <a:pPr algn="just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заперечення будь-якої дискримінації; </a:t>
            </a:r>
          </a:p>
          <a:p>
            <a:pPr algn="just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підтримка європейського патріотизму, котрий уособлює право на батьківщину для усіх європейців. Отто фон Габсбург наголошував, що заперечує націоналізм та є прихильником саме патріотизму; </a:t>
            </a:r>
          </a:p>
          <a:p>
            <a:pPr algn="just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 майбутньому Європа має сформувати політичний союз, котрий стане вищим ступенем інтеграції.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503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highlight>
                  <a:srgbClr val="0000FF"/>
                </a:highlight>
                <a:latin typeface="Arial Black" panose="020B0A04020102020204" pitchFamily="34" charset="0"/>
              </a:rPr>
              <a:t>6.	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6"/>
            <a:ext cx="12192000" cy="5805054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Зважаючи на ідею необхідності об’єднання усієї Європи, Пан’європейський союз проводив антикомуністичну пропаганду, а його відділення у країнах соцтабору сприяли демократизації суспільства. </a:t>
            </a:r>
          </a:p>
          <a:p>
            <a:pPr algn="just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Також після ліквідації комуністичних режимів у Східній Європі у більшості країн офіційно створювалися та активно діяли відділення Союзу. Відтак, 1990 р. на генеральних зборах Пан’європейського союзу у Празі взяли участь 400 делегатів із 26 країн Європи, в тому числі й колишніх країн соціалістичного табору. </a:t>
            </a:r>
          </a:p>
        </p:txBody>
      </p:sp>
    </p:spTree>
    <p:extLst>
      <p:ext uri="{BB962C8B-B14F-4D97-AF65-F5344CB8AC3E}">
        <p14:creationId xmlns:p14="http://schemas.microsoft.com/office/powerpoint/2010/main" val="558263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"/>
            <a:ext cx="12192000" cy="1052944"/>
          </a:xfrm>
        </p:spPr>
        <p:txBody>
          <a:bodyPr>
            <a:normAutofit/>
          </a:bodyPr>
          <a:lstStyle/>
          <a:p>
            <a:pPr algn="ctr"/>
            <a:r>
              <a:rPr lang="uk-UA" sz="2000" dirty="0">
                <a:highlight>
                  <a:srgbClr val="0000FF"/>
                </a:highlight>
                <a:latin typeface="Arial Black" panose="020B0A04020102020204" pitchFamily="34" charset="0"/>
              </a:rPr>
              <a:t>6.	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52946"/>
            <a:ext cx="12192000" cy="5805054"/>
          </a:xfrm>
        </p:spPr>
        <p:txBody>
          <a:bodyPr>
            <a:normAutofit/>
          </a:bodyPr>
          <a:lstStyle/>
          <a:p>
            <a:pPr algn="just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 проблем, котрі стояли на шляху поглиблення інтеграції та створення ЄС, завершилось компромісом, котрий реалізувався у Маастрихтських угодах 1992 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D30264-62F9-BA7F-CF73-60F167B58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38" y="3058824"/>
            <a:ext cx="4901623" cy="37415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211CD4-ECBD-9D60-DAF0-6F3D5AF9A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084" y="3070246"/>
            <a:ext cx="5612358" cy="374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8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68217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  <a:t>1.	Європейська асоціація вільної торгівлі (ЄАВТ) </a:t>
            </a:r>
            <a:b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</a:br>
            <a: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  <a:t>(1959 р., Стокгольм)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34473"/>
            <a:ext cx="12192000" cy="5823528"/>
          </a:xfrm>
        </p:spPr>
        <p:txBody>
          <a:bodyPr>
            <a:normAutofit/>
          </a:bodyPr>
          <a:lstStyle/>
          <a:p>
            <a:pPr algn="just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взаємній торгівлі скасовані мита і кількісні обмеження, однак відсутній єдиний зовнішній тариф. </a:t>
            </a:r>
          </a:p>
          <a:p>
            <a:pPr algn="just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Кожна держава проводить самостійну торговельну політику стосовно третіх країн, а товари з цих країн не можуть вільно переміщатися усередині ЄАВТ (крім промислових товарів з ЄС). </a:t>
            </a:r>
          </a:p>
          <a:p>
            <a:pPr algn="just"/>
            <a:r>
              <a:rPr lang="uk-UA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Розширюється співробітництво в області науки і техніки, захисту навколишнього середовища.</a:t>
            </a:r>
          </a:p>
        </p:txBody>
      </p:sp>
    </p:spTree>
    <p:extLst>
      <p:ext uri="{BB962C8B-B14F-4D97-AF65-F5344CB8AC3E}">
        <p14:creationId xmlns:p14="http://schemas.microsoft.com/office/powerpoint/2010/main" val="148433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58981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  <a:t>1.	Європейська асоціація вільної торгівлі (ЄАВТ) </a:t>
            </a:r>
            <a:b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</a:br>
            <a: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  <a:t>(1959 р., Стокгольм)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58983"/>
            <a:ext cx="12192000" cy="5999018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Асоціація не ставить собі за мету створення економічного і валютного, а тим більше політичного союзу. </a:t>
            </a:r>
          </a:p>
          <a:p>
            <a:pPr algn="just"/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Асоціації було створено й органи управління: </a:t>
            </a:r>
            <a:r>
              <a:rPr lang="uk-UA" sz="2400" b="1" dirty="0">
                <a:solidFill>
                  <a:srgbClr val="FFFF00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Рада </a:t>
            </a: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(мала консультативний характер у складі ради міністрів або постійних глав делегацій), секретаріат та комітети. </a:t>
            </a:r>
          </a:p>
          <a:p>
            <a:pPr algn="just"/>
            <a:r>
              <a:rPr lang="uk-UA" sz="2400" b="1" dirty="0">
                <a:solidFill>
                  <a:srgbClr val="FFFF00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Рада</a:t>
            </a:r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ЄАВТ складається з Парламентського комітету, Консультаційного комітету, Комітету з питань розвитку відносин з третіми країнами, Комітету експертів у сфері торгівлі, Бюджетного комітету, Комітету з питань технічних бар’єрів в торгівлі, Комітету експертів з митних питань та питань визначення походження товарів. У її завдання входить розробка рекомендацій і виконання урядами країн-членів угод, укладених у рамках асоціації. </a:t>
            </a:r>
          </a:p>
          <a:p>
            <a:pPr algn="just"/>
            <a:r>
              <a:rPr lang="uk-UA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і рекомендації вимагають, як правило, одностайності. Поточними справами керує Секретаріат. Штаб-квартира – у Женеві.</a:t>
            </a:r>
          </a:p>
        </p:txBody>
      </p:sp>
    </p:spTree>
    <p:extLst>
      <p:ext uri="{BB962C8B-B14F-4D97-AF65-F5344CB8AC3E}">
        <p14:creationId xmlns:p14="http://schemas.microsoft.com/office/powerpoint/2010/main" val="50918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58981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  <a:t>1.	Європейська асоціація вільної торгівлі (ЄАВТ) </a:t>
            </a:r>
            <a:b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</a:br>
            <a: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  <a:t>(1959 р., Стокгольм)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54545"/>
            <a:ext cx="12192000" cy="570345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sz="2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Секретаріаті ЄАВТ працює близько 100 співробітників, з яких одна третина знаходяться у Женеві і дві третини в Брюсселі та Люксембурзі. </a:t>
            </a:r>
            <a:r>
              <a:rPr lang="uk-UA" sz="2900" b="1" dirty="0">
                <a:solidFill>
                  <a:srgbClr val="FFFF00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Генеральним Секретарем ЄАВТ є Генрі </a:t>
            </a:r>
            <a:r>
              <a:rPr lang="uk-UA" sz="2900" b="1" dirty="0" err="1">
                <a:solidFill>
                  <a:srgbClr val="FFFF00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Гетаз</a:t>
            </a:r>
            <a:r>
              <a:rPr lang="uk-UA" sz="2900" b="1" dirty="0">
                <a:solidFill>
                  <a:srgbClr val="FFFF00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який очолює Секретаріат ЄАВТ в Женеві з 2018 року.</a:t>
            </a:r>
          </a:p>
          <a:p>
            <a:pPr algn="just"/>
            <a:r>
              <a:rPr lang="uk-UA" sz="2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на усіх рівнях приймались за принципом консенсусу. Як правило, засідання Ради ЄАВТ відбуваються кожного місяця на рівні Постійних представників країн-членів при ЄАВТ та двічі на рік на рівні міністрів. </a:t>
            </a:r>
          </a:p>
          <a:p>
            <a:pPr algn="just"/>
            <a:r>
              <a:rPr lang="uk-UA" sz="29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прийнятті рішень Радою ЄАВТ кожна країна-член має 1 голос. Зазвичай рішення Ради приймаються консенсусом. Країни-члени по черзі головують в Раді ЄАВТ протягом півріччя.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8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B5C79-4E37-338D-4BDF-24C8563811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58981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  <a:t>1.	Європейська асоціація вільної торгівлі (ЄАВТ) </a:t>
            </a:r>
            <a:b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</a:br>
            <a:r>
              <a:rPr lang="uk-UA" sz="2400" dirty="0">
                <a:highlight>
                  <a:srgbClr val="FF0000"/>
                </a:highlight>
                <a:latin typeface="Arial Black" panose="020B0A04020102020204" pitchFamily="34" charset="0"/>
              </a:rPr>
              <a:t>(1959 р., Стокгольм)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46149C-0402-EC84-CBA5-90D7BBE52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58983"/>
            <a:ext cx="12192000" cy="5999018"/>
          </a:xfrm>
        </p:spPr>
        <p:txBody>
          <a:bodyPr>
            <a:normAutofit/>
          </a:bodyPr>
          <a:lstStyle/>
          <a:p>
            <a:pPr algn="just"/>
            <a:r>
              <a:rPr lang="uk-UA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800" b="1" dirty="0">
                <a:solidFill>
                  <a:srgbClr val="FFFF00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1973 р. </a:t>
            </a:r>
            <a:r>
              <a:rPr lang="uk-UA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ЄЕАВТ вийшли </a:t>
            </a:r>
            <a:r>
              <a:rPr lang="uk-UA" sz="2800" b="1" dirty="0">
                <a:solidFill>
                  <a:srgbClr val="FFFF00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Великобританія</a:t>
            </a:r>
            <a:r>
              <a:rPr lang="uk-UA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800" b="1" dirty="0">
                <a:solidFill>
                  <a:srgbClr val="FFFF00"/>
                </a:solidFill>
                <a:highlight>
                  <a:srgbClr val="00808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Данія</a:t>
            </a:r>
            <a:r>
              <a:rPr lang="uk-UA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 </a:t>
            </a:r>
            <a:r>
              <a:rPr lang="uk-UA" sz="2800" b="1" dirty="0">
                <a:solidFill>
                  <a:srgbClr val="FFFF00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1986 р.</a:t>
            </a:r>
            <a:r>
              <a:rPr lang="uk-UA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800" b="1" dirty="0">
                <a:solidFill>
                  <a:srgbClr val="FFFF00"/>
                </a:solidFill>
                <a:highlight>
                  <a:srgbClr val="008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Португалія</a:t>
            </a:r>
            <a:r>
              <a:rPr lang="uk-UA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в </a:t>
            </a:r>
            <a:r>
              <a:rPr lang="uk-UA" sz="2800" b="1" dirty="0">
                <a:solidFill>
                  <a:srgbClr val="FFFF00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1995 р.</a:t>
            </a:r>
            <a:r>
              <a:rPr lang="uk-UA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800" b="1" dirty="0">
                <a:solidFill>
                  <a:srgbClr val="FFFF00"/>
                </a:solidFill>
                <a:highlight>
                  <a:srgbClr val="0000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Австрія, Швеція і Фінляндія</a:t>
            </a:r>
            <a:r>
              <a:rPr lang="uk-UA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даний час членами ЄАВТ є </a:t>
            </a:r>
            <a:r>
              <a:rPr lang="uk-UA" sz="2800" b="1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Ісландія, Норвегія, Швейцарія і Ліхтенштейн</a:t>
            </a:r>
            <a:r>
              <a:rPr lang="uk-UA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348690-7DD5-1A18-51BA-00B2C8BE1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708" y="2327564"/>
            <a:ext cx="7085379" cy="446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88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388</TotalTime>
  <Words>6832</Words>
  <Application>Microsoft Office PowerPoint</Application>
  <PresentationFormat>Широкоэкранный</PresentationFormat>
  <Paragraphs>224</Paragraphs>
  <Slides>57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4" baseType="lpstr">
      <vt:lpstr>Arial</vt:lpstr>
      <vt:lpstr>Arial Black</vt:lpstr>
      <vt:lpstr>Calibri</vt:lpstr>
      <vt:lpstr>Calibri Light</vt:lpstr>
      <vt:lpstr>Times New Roman</vt:lpstr>
      <vt:lpstr>Wingdings</vt:lpstr>
      <vt:lpstr>Небесная</vt:lpstr>
      <vt:lpstr>Лекція 6. Розвиток концепту «єдина Європа» в умовах функціонування «Спільного ринку»</vt:lpstr>
      <vt:lpstr>1. Європейська асоціація вільної торгівлі (ЄАВТ) (1959 р., Стокгольм)</vt:lpstr>
      <vt:lpstr>1. Європейська асоціація вільної торгівлі (ЄАВТ) (1959 р., Стокгольм)</vt:lpstr>
      <vt:lpstr>1. Європейська асоціація вільної торгівлі (ЄАВТ) (1959 р., Стокгольм)</vt:lpstr>
      <vt:lpstr>1. Європейська асоціація вільної торгівлі (ЄАВТ)  (1959 р., Стокгольм)</vt:lpstr>
      <vt:lpstr>1. Європейська асоціація вільної торгівлі (ЄАВТ)  (1959 р., Стокгольм)</vt:lpstr>
      <vt:lpstr>1. Європейська асоціація вільної торгівлі (ЄАВТ)  (1959 р., Стокгольм)</vt:lpstr>
      <vt:lpstr>1. Європейська асоціація вільної торгівлі (ЄАВТ)  (1959 р., Стокгольм)</vt:lpstr>
      <vt:lpstr>1. Європейська асоціація вільної торгівлі (ЄАВТ)  (1959 р., Стокгольм)</vt:lpstr>
      <vt:lpstr>1. Європейська асоціація вільної торгівлі (ЄАВТ)  (1959 р., Стокгольм)</vt:lpstr>
      <vt:lpstr>1. Європейська асоціація вільної торгівлі (ЄАВТ)  (1959 р., Стокгольм)</vt:lpstr>
      <vt:lpstr>1. Європейська асоціація вільної торгівлі (ЄАВТ)  (1959 р., Стокгольм)</vt:lpstr>
      <vt:lpstr>1. Європейська асоціація вільної торгівлі (ЄАВТ)  (1959 р., Стокгольм)</vt:lpstr>
      <vt:lpstr>1. Європейська асоціація вільної торгівлі (ЄАВТ)  (1959 р., Стокгольм)</vt:lpstr>
      <vt:lpstr>1. Європейська асоціація вільної торгівлі (ЄАВТ)  (1959 р., Стокгольм)</vt:lpstr>
      <vt:lpstr>1. Європейська асоціація вільної торгівлі (ЄАВТ)  (1959 р., Стокгольм)</vt:lpstr>
      <vt:lpstr>2. Ідеї політичної інтеграції Ш. де Голля та К. Аденауера 1960 р. «План Фуше» 1961 р. – «Про союз європейських народів».</vt:lpstr>
      <vt:lpstr>2. Ідеї політичної інтеграції Ш. де Голля та К. Аденауера 1960 р. «План Фуше» 1961 р. – «Про союз європейських народів».</vt:lpstr>
      <vt:lpstr>2. Ідеї політичної інтеграції Ш. де Голля та К. Аденауера 1960 р. «План Фуше» 1961 р. – «Про союз європейських народів».</vt:lpstr>
      <vt:lpstr>3. Країни-учасниці «Спільного ринку» і питання політичної інтеграції. 1968р.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(European Currency Unit) (1978 р., Бремен)</vt:lpstr>
      <vt:lpstr>3. Країни-учасниці «Спільного ринку» і питання політичної інтеграції. 1968р.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(European Currency Unit) (1978 р., Бремен)</vt:lpstr>
      <vt:lpstr>3. Країни-учасниці «Спільного ринку» і питання політичної інтеграції. 1968р.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(European Currency Unit) (1978 р., Бремен)</vt:lpstr>
      <vt:lpstr>3. Країни-учасниці «Спільного ринку» і питання політичної інтеграції. 1968р.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(European Currency Unit) (1978 р., Бремен)</vt:lpstr>
      <vt:lpstr>3. Країни-учасниці «Спільного ринку» і питання політичної інтеграції. 1968р.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(European Currency Unit) (1978 р., Бремен)</vt:lpstr>
      <vt:lpstr>3. Країни-учасниці «Спільного ринку» і питання політичної інтеграції. 1968р.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(European Currency Unit) (1978 р., Бремен)</vt:lpstr>
      <vt:lpstr>3. Країни-учасниці «Спільного ринку» і питання політичної інтеграції. 1968р.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(European Currency Unit) (1978 р., Бремен)</vt:lpstr>
      <vt:lpstr>3. Країни-учасниці «Спільного ринку» і питання політичної інтеграції. 1968р.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(European Currency Unit) (1978 р., Бремен)</vt:lpstr>
      <vt:lpstr>3. Країни-учасниці «Спільного ринку» і питання політичної інтеграції. 1968р.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(European Currency Unit) (1978 р., Бремен)</vt:lpstr>
      <vt:lpstr>3. Країни-учасниці «Спільного ринку» і питання політичної інтеграції. 1968р.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(European Currency Unit) (1978 р., Бремен)</vt:lpstr>
      <vt:lpstr>3. Країни-учасниці «Спільного ринку» і питання політичної інтеграції. 1968р.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(European Currency Unit) (1978 р., Бремен)</vt:lpstr>
      <vt:lpstr>3. Країни-учасниці «Спільного ринку» і питання політичної інтеграції. 1968р. – завершення процесу створення митного союзу. Ідея створення Європейської валютної системи (ЄВС), котра передбачала запровадження спільної валюти – ЕКЮ (European Currency Unit) (1978 р., Бремен)</vt:lpstr>
      <vt:lpstr>4. «Декларація європейської ідентичності» саміт (1973 р. Копенгаген). Пропозиції бельгійського прем’єр-міністра Лео Тіндерманса 1976 р. по створенню Європейського союзу.</vt:lpstr>
      <vt:lpstr>4. «Декларація європейської ідентичності» саміт (1973 р. Копенгаген). Пропозиції бельгійського прем’єр-міністра Лео Тіндерманса 1976 р. по створенню Європейського союзу.</vt:lpstr>
      <vt:lpstr>4. «Декларація європейської ідентичності» саміт (1973 р. Копенгаген). Пропозиції бельгійського прем’єр-міністра Лео Тіндерманса 1976 р. по створенню Європейського союзу.</vt:lpstr>
      <vt:lpstr>5. Італійсько-німецький проєкт («проєкт Геншера-Коломбо») Європейського Акту (листопад 1981 р.). Декларація про Європейський Союз (червень 1983 р., Штутгарт)</vt:lpstr>
      <vt:lpstr>5. Італійсько-німецький проєкт («проєкт Геншера-Коломбо») Європейського Акту (листопад 1981 р.). Декларація про Європейський Союз (червень 1983 р., Штутгарт)</vt:lpstr>
      <vt:lpstr>5. Італійсько-німецький проєкт («проєкт Геншера-Коломбо») Європейського Акту (листопад 1981 р.). Декларація про Європейський Союз (червень 1983 р., Штутгарт)</vt:lpstr>
      <vt:lpstr>5. Італійсько-німецький проєкт («проєкт Геншера-Коломбо») Європейського Акту (листопад 1981 р.). Декларація про Європейський Союз (червень 1983 р., Штутгарт)</vt:lpstr>
      <vt:lpstr>5. Італійсько-німецький проєкт («проєкт Геншера-Коломбо») Європейського Акту (листопад 1981 р.). Декларація про Європейський Союз (червень 1983 р., Штутгарт)</vt:lpstr>
      <vt:lpstr>6. 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vt:lpstr>
      <vt:lpstr>6. 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vt:lpstr>
      <vt:lpstr>6. 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vt:lpstr>
      <vt:lpstr>6. 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vt:lpstr>
      <vt:lpstr>6. 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vt:lpstr>
      <vt:lpstr>6. 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vt:lpstr>
      <vt:lpstr>6. 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vt:lpstr>
      <vt:lpstr>6. 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vt:lpstr>
      <vt:lpstr>6. 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vt:lpstr>
      <vt:lpstr>6. 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vt:lpstr>
      <vt:lpstr>6. 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vt:lpstr>
      <vt:lpstr>6. 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vt:lpstr>
      <vt:lpstr>6. 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vt:lpstr>
      <vt:lpstr>6. 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vt:lpstr>
      <vt:lpstr>6. 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vt:lpstr>
      <vt:lpstr>6. 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vt:lpstr>
      <vt:lpstr>6. 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vt:lpstr>
      <vt:lpstr>6. Єдиний Європейський Акт (ЄЄА) (грудень 1985 р., Люксембург). Пан’європейський союз під назвою «Європа є християнська, консервативна, європейська, вільна» 1990 р.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6. Розвиток концепту «єдина Європа» в умовах функціонування «Спільного ринку»</dc:title>
  <dc:creator>admin</dc:creator>
  <cp:lastModifiedBy>admin</cp:lastModifiedBy>
  <cp:revision>9</cp:revision>
  <dcterms:created xsi:type="dcterms:W3CDTF">2024-04-10T16:08:54Z</dcterms:created>
  <dcterms:modified xsi:type="dcterms:W3CDTF">2024-04-26T09:40:16Z</dcterms:modified>
</cp:coreProperties>
</file>