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262" r:id="rId9"/>
    <p:sldId id="263" r:id="rId10"/>
    <p:sldId id="266" r:id="rId11"/>
    <p:sldId id="26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-21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ХМАРНІ ТЕХНОЛОГІЇ В БІЗНЕСІ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4342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Недоліки «хмарних» рішень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743000" y="2055930"/>
            <a:ext cx="2016224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1) Низька довіра </a:t>
            </a:r>
            <a:r>
              <a:rPr lang="uk-UA" dirty="0"/>
              <a:t>постачальнику сервісу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93604" y="2055930"/>
            <a:ext cx="2016224" cy="20211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2) </a:t>
            </a:r>
            <a:r>
              <a:rPr lang="uk-UA" dirty="0"/>
              <a:t>Безперебійна робота та збереження важливих </a:t>
            </a:r>
            <a:r>
              <a:rPr lang="uk-UA" dirty="0" smtClean="0"/>
              <a:t>даних фірми залежить від постачальника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43691" y="2060848"/>
            <a:ext cx="2016224" cy="20211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3) ХТ </a:t>
            </a:r>
            <a:r>
              <a:rPr lang="uk-UA" dirty="0" smtClean="0"/>
              <a:t>вимагають наявність високої якості каналу зв’язку </a:t>
            </a:r>
            <a:r>
              <a:rPr lang="ru-RU" dirty="0" smtClean="0"/>
              <a:t>(</a:t>
            </a:r>
            <a:r>
              <a:rPr lang="uk-UA" dirty="0"/>
              <a:t>якісний доступ в </a:t>
            </a:r>
            <a:r>
              <a:rPr lang="uk-UA" dirty="0" smtClean="0"/>
              <a:t>Інтернет)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02715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613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Хмарні технології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1653952"/>
            <a:ext cx="259228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Хмарні обчислення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23084" y="2839244"/>
            <a:ext cx="2880320" cy="3528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забезпечення повсюдного та зручного доступу на вимогу через мережу до спільного пулу обчислювальних ресурсів, що підлягають налаштуванню (наприклад, до комунікаційних мереж, серверів, засобів збереження даних, прикладних програм та сервісів)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34036" y="2843082"/>
            <a:ext cx="2880320" cy="3528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можуть бути оперативно надані та відключені з мінімальними управлінськими затратами та зверненнями до провайдера</a:t>
            </a:r>
            <a:endParaRPr lang="uk-UA" dirty="0"/>
          </a:p>
        </p:txBody>
      </p:sp>
      <p:sp>
        <p:nvSpPr>
          <p:cNvPr id="9" name="Стрелка вниз 8"/>
          <p:cNvSpPr/>
          <p:nvPr/>
        </p:nvSpPr>
        <p:spPr>
          <a:xfrm>
            <a:off x="5292080" y="2446040"/>
            <a:ext cx="432048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>
            <a:off x="3419872" y="2446040"/>
            <a:ext cx="432048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486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Фахівець </a:t>
            </a:r>
            <a:r>
              <a:rPr lang="uk-UA" dirty="0"/>
              <a:t>з теорії ЕОМ Джон </a:t>
            </a:r>
            <a:r>
              <a:rPr lang="uk-UA" dirty="0" err="1"/>
              <a:t>Маккарті</a:t>
            </a:r>
            <a:r>
              <a:rPr lang="uk-UA" dirty="0"/>
              <a:t> (</a:t>
            </a:r>
            <a:r>
              <a:rPr lang="en-US" dirty="0"/>
              <a:t>John McCarthy)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68216" y="3501008"/>
            <a:ext cx="2376264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Концепція хмарних обчислень</a:t>
            </a:r>
          </a:p>
          <a:p>
            <a:pPr algn="ctr"/>
            <a:r>
              <a:rPr lang="uk-UA" dirty="0" smtClean="0"/>
              <a:t>(з’явилася в 1960 році)</a:t>
            </a:r>
            <a:endParaRPr lang="uk-UA" dirty="0"/>
          </a:p>
        </p:txBody>
      </p:sp>
      <p:pic>
        <p:nvPicPr>
          <p:cNvPr id="1026" name="Picture 2" descr="https://upload.wikimedia.org/wikipedia/commons/thumb/4/49/John_McCarthy_Stanford.jpg/250px-John_McCarthy_Stanfor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625" y="0"/>
            <a:ext cx="2381250" cy="276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139952" y="3068960"/>
            <a:ext cx="3888432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Комп’ютерні обчислення стануть надаватися подібно комунальним послугам (</a:t>
            </a:r>
            <a:r>
              <a:rPr lang="uk-UA" dirty="0" err="1" smtClean="0"/>
              <a:t>public</a:t>
            </a:r>
            <a:r>
              <a:rPr lang="uk-UA" dirty="0" smtClean="0"/>
              <a:t> </a:t>
            </a:r>
            <a:r>
              <a:rPr lang="uk-UA" dirty="0" err="1" smtClean="0"/>
              <a:t>utility</a:t>
            </a:r>
            <a:r>
              <a:rPr lang="uk-UA" dirty="0" smtClean="0"/>
              <a:t>)</a:t>
            </a:r>
            <a:endParaRPr lang="uk-UA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044480" y="3933056"/>
            <a:ext cx="109547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61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Моделі надання послуг за допомогою хмари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1628800"/>
            <a:ext cx="280831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Програмне забезпечення як послуга (</a:t>
            </a:r>
            <a:r>
              <a:rPr lang="uk-UA" dirty="0" err="1" smtClean="0"/>
              <a:t>SaaS</a:t>
            </a:r>
            <a:r>
              <a:rPr lang="uk-UA" dirty="0" smtClean="0"/>
              <a:t>)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3356992"/>
            <a:ext cx="352839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Приклади: </a:t>
            </a:r>
            <a:r>
              <a:rPr lang="uk-UA" dirty="0"/>
              <a:t>сервіси </a:t>
            </a:r>
            <a:r>
              <a:rPr lang="en-US" dirty="0"/>
              <a:t>Gmail </a:t>
            </a:r>
            <a:r>
              <a:rPr lang="uk-UA" dirty="0"/>
              <a:t>та </a:t>
            </a:r>
            <a:r>
              <a:rPr lang="en-US" dirty="0"/>
              <a:t>Google docs</a:t>
            </a:r>
            <a:endParaRPr lang="uk-UA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355976" y="2852936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613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хмари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1628800"/>
            <a:ext cx="280831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Платформа </a:t>
            </a:r>
            <a:r>
              <a:rPr lang="uk-UA" dirty="0"/>
              <a:t>як послуга (</a:t>
            </a:r>
            <a:r>
              <a:rPr lang="en-US" dirty="0" err="1"/>
              <a:t>PaaS</a:t>
            </a:r>
            <a:r>
              <a:rPr lang="en-US" dirty="0"/>
              <a:t>)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3356992"/>
            <a:ext cx="3528392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Google Apps </a:t>
            </a:r>
            <a:r>
              <a:rPr lang="uk-UA" dirty="0"/>
              <a:t>надає </a:t>
            </a:r>
            <a:r>
              <a:rPr lang="uk-UA" dirty="0" err="1"/>
              <a:t>застосунки</a:t>
            </a:r>
            <a:r>
              <a:rPr lang="uk-UA" dirty="0"/>
              <a:t> для бізнесу в режимі </a:t>
            </a:r>
            <a:r>
              <a:rPr lang="uk-UA" dirty="0" err="1"/>
              <a:t>онлайн</a:t>
            </a:r>
            <a:r>
              <a:rPr lang="uk-UA" dirty="0"/>
              <a:t>, доступ до яких відбувається за допомогою </a:t>
            </a:r>
            <a:r>
              <a:rPr lang="uk-UA" dirty="0" err="1"/>
              <a:t>Інтернет-браузера</a:t>
            </a:r>
            <a:r>
              <a:rPr lang="uk-UA" dirty="0"/>
              <a:t> тоді як ПЗ і дані зберігаються на серверах </a:t>
            </a:r>
            <a:r>
              <a:rPr lang="en-US" dirty="0"/>
              <a:t>Google</a:t>
            </a:r>
            <a:endParaRPr lang="uk-UA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355976" y="2852936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7820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Моделі надання послуг за допомогою хмари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1628800"/>
            <a:ext cx="280831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Інфраструктура як послуга (</a:t>
            </a:r>
            <a:r>
              <a:rPr lang="uk-UA" dirty="0" err="1" smtClean="0"/>
              <a:t>IaaS</a:t>
            </a:r>
            <a:r>
              <a:rPr lang="uk-UA" dirty="0" smtClean="0"/>
              <a:t>)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3356992"/>
            <a:ext cx="3528392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Модель за якою надаються базові обчислювальні ресурси. Основні постачальники </a:t>
            </a:r>
            <a:r>
              <a:rPr lang="uk-UA" dirty="0" err="1" smtClean="0"/>
              <a:t>Amazon</a:t>
            </a:r>
            <a:r>
              <a:rPr lang="uk-UA" dirty="0" smtClean="0"/>
              <a:t>, Microsoft, </a:t>
            </a:r>
            <a:r>
              <a:rPr lang="uk-UA" dirty="0" err="1" smtClean="0"/>
              <a:t>VMWare</a:t>
            </a:r>
            <a:r>
              <a:rPr lang="uk-UA" dirty="0" smtClean="0"/>
              <a:t>, </a:t>
            </a:r>
            <a:r>
              <a:rPr lang="uk-UA" dirty="0" err="1" smtClean="0"/>
              <a:t>Rackspace</a:t>
            </a:r>
            <a:r>
              <a:rPr lang="uk-UA" dirty="0" smtClean="0"/>
              <a:t> та </a:t>
            </a:r>
            <a:r>
              <a:rPr lang="uk-UA" dirty="0" err="1" smtClean="0"/>
              <a:t>Red</a:t>
            </a:r>
            <a:r>
              <a:rPr lang="uk-UA" dirty="0" smtClean="0"/>
              <a:t> </a:t>
            </a:r>
            <a:r>
              <a:rPr lang="uk-UA" dirty="0" err="1" smtClean="0"/>
              <a:t>Hat</a:t>
            </a:r>
            <a:r>
              <a:rPr lang="uk-UA" dirty="0" smtClean="0"/>
              <a:t>. </a:t>
            </a:r>
            <a:endParaRPr lang="uk-UA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355976" y="2852936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7820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Фактори розвитку хмарних технологій (ХТ)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060848"/>
            <a:ext cx="2664296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1) Впевненість у тому, що мережа Інтернет в змозі задовольнити потреби користувачів в обробці даних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80112" y="1988840"/>
            <a:ext cx="3096344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2) Із використанням ХТ користувачеві не потрібно піклуватися про продуктивність свого ПК, не потрібно переживати про вільне місце на дисковому просторі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7119" y="4725144"/>
            <a:ext cx="266429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3) Із використанням ХТ користувачеві не потрібно витрачатися повністю на весь потрібний йому продукт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80112" y="4725144"/>
            <a:ext cx="309634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3) ХТ допомагають бізнесу в сезонному сенсі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635896" y="3573016"/>
            <a:ext cx="1656184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ХМАРНІ ТЕХНОЛОГІЇ</a:t>
            </a:r>
            <a:endParaRPr lang="uk-UA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3347864" y="3645024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право 9"/>
          <p:cNvSpPr/>
          <p:nvPr/>
        </p:nvSpPr>
        <p:spPr>
          <a:xfrm rot="10800000">
            <a:off x="5289899" y="3627167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5292079" y="4725144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елка вправо 12"/>
          <p:cNvSpPr/>
          <p:nvPr/>
        </p:nvSpPr>
        <p:spPr>
          <a:xfrm>
            <a:off x="3317758" y="4725144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613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Процес прийняття рішення щодо використання ХТ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3645024"/>
            <a:ext cx="1440160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Скрутне фінансове становище компанії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51720" y="3645024"/>
            <a:ext cx="1368152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Пошук </a:t>
            </a:r>
            <a:r>
              <a:rPr lang="uk-UA" dirty="0" smtClean="0"/>
              <a:t>засобів які дозволяють </a:t>
            </a:r>
            <a:r>
              <a:rPr lang="uk-UA" dirty="0"/>
              <a:t>досягти економії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067944" y="1719037"/>
            <a:ext cx="180020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Впровадити в бізнес новий функціонал (зокрема, програмне забезпечення для бізнес аналітики)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067944" y="5056947"/>
            <a:ext cx="1800200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Використання </a:t>
            </a:r>
            <a:r>
              <a:rPr lang="uk-UA" dirty="0" smtClean="0"/>
              <a:t>орендованих потужностей ХТ</a:t>
            </a:r>
            <a:endParaRPr lang="uk-UA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923928" y="4177163"/>
            <a:ext cx="2088232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Порівняння ціни використання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28184" y="5166165"/>
            <a:ext cx="129614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Зменшити поточні витрати 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740352" y="5062639"/>
            <a:ext cx="1296144" cy="128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Ресурси направити на маркетинг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221469" y="2295101"/>
            <a:ext cx="129614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Зменшити майбутні витрати </a:t>
            </a:r>
            <a:endParaRPr lang="uk-UA" dirty="0"/>
          </a:p>
        </p:txBody>
      </p:sp>
      <p:sp>
        <p:nvSpPr>
          <p:cNvPr id="13" name="Стрелка вправо 12"/>
          <p:cNvSpPr/>
          <p:nvPr/>
        </p:nvSpPr>
        <p:spPr>
          <a:xfrm>
            <a:off x="1547664" y="4365104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Стрелка вправо 13"/>
          <p:cNvSpPr/>
          <p:nvPr/>
        </p:nvSpPr>
        <p:spPr>
          <a:xfrm>
            <a:off x="3426042" y="3642302"/>
            <a:ext cx="64190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Стрелка вправо 14"/>
          <p:cNvSpPr/>
          <p:nvPr/>
        </p:nvSpPr>
        <p:spPr>
          <a:xfrm>
            <a:off x="3419872" y="5067566"/>
            <a:ext cx="64190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елка вверх 15"/>
          <p:cNvSpPr/>
          <p:nvPr/>
        </p:nvSpPr>
        <p:spPr>
          <a:xfrm>
            <a:off x="4788024" y="4825235"/>
            <a:ext cx="288032" cy="2317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Стрелка вверх 16"/>
          <p:cNvSpPr/>
          <p:nvPr/>
        </p:nvSpPr>
        <p:spPr>
          <a:xfrm rot="10800000">
            <a:off x="4777089" y="3951285"/>
            <a:ext cx="288032" cy="2317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Стрелка вправо 17"/>
          <p:cNvSpPr/>
          <p:nvPr/>
        </p:nvSpPr>
        <p:spPr>
          <a:xfrm>
            <a:off x="5863580" y="2691145"/>
            <a:ext cx="357889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Стрелка вправо 18"/>
          <p:cNvSpPr/>
          <p:nvPr/>
        </p:nvSpPr>
        <p:spPr>
          <a:xfrm>
            <a:off x="5870295" y="5562208"/>
            <a:ext cx="357889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Стрелка вправо 19"/>
          <p:cNvSpPr/>
          <p:nvPr/>
        </p:nvSpPr>
        <p:spPr>
          <a:xfrm>
            <a:off x="7524329" y="5562209"/>
            <a:ext cx="21602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22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середніх</a:t>
            </a:r>
            <a:r>
              <a:rPr lang="ru-RU" dirty="0"/>
              <a:t> і невеликих </a:t>
            </a:r>
            <a:r>
              <a:rPr lang="ru-RU" dirty="0" err="1"/>
              <a:t>компаній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032956"/>
            <a:ext cx="244827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Хмарні технології у вигляді SaaS-продуктів забезпечують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39952" y="2060848"/>
            <a:ext cx="230425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Автоматизацію внутрішніх </a:t>
            </a:r>
            <a:r>
              <a:rPr lang="uk-UA" dirty="0"/>
              <a:t>процесів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139952" y="2924944"/>
            <a:ext cx="230425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Безпеку </a:t>
            </a:r>
            <a:r>
              <a:rPr lang="uk-UA" dirty="0"/>
              <a:t>життєво важливих даних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139952" y="3789040"/>
            <a:ext cx="230425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Зменшення витрат на придбання ПО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27403" y="4653136"/>
            <a:ext cx="2304256" cy="795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Зовнішнє обслуговування цих комплексів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779912" y="1772816"/>
            <a:ext cx="3672408" cy="43204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право 9"/>
          <p:cNvSpPr/>
          <p:nvPr/>
        </p:nvSpPr>
        <p:spPr>
          <a:xfrm>
            <a:off x="3059832" y="3537012"/>
            <a:ext cx="72008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22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</TotalTime>
  <Words>368</Words>
  <Application>Microsoft Office PowerPoint</Application>
  <PresentationFormat>Экран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ХМАРНІ ТЕХНОЛОГІЇ В БІЗНЕСІ</vt:lpstr>
      <vt:lpstr>Хмарні технології</vt:lpstr>
      <vt:lpstr>Фахівець з теорії ЕОМ Джон Маккарті (John McCarthy)</vt:lpstr>
      <vt:lpstr>Моделі надання послуг за допомогою хмари</vt:lpstr>
      <vt:lpstr>Моделі надання послуг за допомогою хмари</vt:lpstr>
      <vt:lpstr>Моделі надання послуг за допомогою хмари</vt:lpstr>
      <vt:lpstr>Фактори розвитку хмарних технологій (ХТ)</vt:lpstr>
      <vt:lpstr>Процес прийняття рішення щодо використання ХТ</vt:lpstr>
      <vt:lpstr>Рішення для середніх і невеликих компаній</vt:lpstr>
      <vt:lpstr>Недоліки «хмарних» рішень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ХМАРНІ ТЕХНОЛОГІЇ В БІЗНЕСІ</dc:title>
  <dc:creator>sky</dc:creator>
  <cp:lastModifiedBy>Сергей Иванов</cp:lastModifiedBy>
  <cp:revision>5</cp:revision>
  <dcterms:created xsi:type="dcterms:W3CDTF">2025-08-31T04:29:38Z</dcterms:created>
  <dcterms:modified xsi:type="dcterms:W3CDTF">2025-08-31T14:05:57Z</dcterms:modified>
</cp:coreProperties>
</file>