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65" r:id="rId4"/>
    <p:sldId id="261" r:id="rId5"/>
    <p:sldId id="262" r:id="rId6"/>
    <p:sldId id="257" r:id="rId7"/>
    <p:sldId id="259" r:id="rId8"/>
    <p:sldId id="263" r:id="rId9"/>
    <p:sldId id="260" r:id="rId10"/>
    <p:sldId id="266" r:id="rId11"/>
    <p:sldId id="270" r:id="rId12"/>
    <p:sldId id="267" r:id="rId13"/>
    <p:sldId id="269" r:id="rId14"/>
    <p:sldId id="268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0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56" y="2852936"/>
            <a:ext cx="9144000" cy="1470025"/>
          </a:xfrm>
        </p:spPr>
        <p:txBody>
          <a:bodyPr/>
          <a:lstStyle/>
          <a:p>
            <a:r>
              <a:rPr lang="uk-UA" sz="4800" dirty="0" smtClean="0"/>
              <a:t>Прізвище, ім’я, по батькові 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3999" cy="533400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Портфоліо</a:t>
            </a:r>
            <a:r>
              <a:rPr lang="uk-UA" b="1" dirty="0" smtClean="0"/>
              <a:t> аспіранта Запорізького національного університету 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106380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2938"/>
            <a:ext cx="3210288" cy="20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0"/>
          <a:stretch/>
        </p:blipFill>
        <p:spPr bwMode="auto">
          <a:xfrm>
            <a:off x="4435145" y="5877272"/>
            <a:ext cx="1080120" cy="9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наукових семінарах, круглих столах,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PhD-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колоквіумах, захистах дисертацій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98220"/>
              </p:ext>
            </p:extLst>
          </p:nvPr>
        </p:nvGraphicFramePr>
        <p:xfrm>
          <a:off x="215516" y="2348880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3315680"/>
                <a:gridCol w="2988332"/>
                <a:gridCol w="194421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Вид і назва</a:t>
                      </a:r>
                      <a:r>
                        <a:rPr lang="uk-UA" sz="1200" b="1" baseline="0" dirty="0" smtClean="0">
                          <a:effectLst/>
                        </a:rPr>
                        <a:t> заходу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Місце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участі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(слухач, доповідач, співорганізатор)</a:t>
                      </a: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грамоти, фото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реалізації дослідницьких та інноваційних </a:t>
            </a:r>
            <a:r>
              <a:rPr lang="uk-UA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проєктів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госпдоговірних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НДР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22291"/>
              </p:ext>
            </p:extLst>
          </p:nvPr>
        </p:nvGraphicFramePr>
        <p:xfrm>
          <a:off x="215516" y="2348880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44"/>
                <a:gridCol w="4896544"/>
                <a:gridCol w="1944216"/>
                <a:gridCol w="147616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Тема</a:t>
                      </a:r>
                      <a:r>
                        <a:rPr lang="uk-UA" sz="1200" b="1" baseline="0" dirty="0" smtClean="0">
                          <a:effectLst/>
                        </a:rPr>
                        <a:t> НДР,  дослідницького або інноваційного </a:t>
                      </a:r>
                      <a:r>
                        <a:rPr lang="uk-UA" sz="1200" b="1" baseline="0" dirty="0" err="1" smtClean="0">
                          <a:effectLst/>
                        </a:rPr>
                        <a:t>проєкту</a:t>
                      </a:r>
                      <a:r>
                        <a:rPr lang="uk-UA" sz="1200" b="1" baseline="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 smtClean="0">
                          <a:effectLst/>
                        </a:rPr>
                        <a:t>терміни виконання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Замовник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Роль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uk-UA" sz="1200" b="1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проєкті</a:t>
                      </a:r>
                      <a:endParaRPr lang="uk-UA" sz="1200" b="1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(керівник/виконавець)</a:t>
                      </a:r>
                      <a:endParaRPr lang="uk-UA" sz="1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Стажування (академічна мобільність)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83996"/>
              </p:ext>
            </p:extLst>
          </p:nvPr>
        </p:nvGraphicFramePr>
        <p:xfrm>
          <a:off x="215516" y="2132856"/>
          <a:ext cx="8712968" cy="2518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3099656"/>
                <a:gridCol w="3600400"/>
                <a:gridCol w="154817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Назва</a:t>
                      </a:r>
                      <a:r>
                        <a:rPr lang="uk-UA" sz="1200" b="1" baseline="0" dirty="0" smtClean="0">
                          <a:effectLst/>
                        </a:rPr>
                        <a:t> закладу, місто, країна,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 smtClean="0">
                          <a:effectLst/>
                        </a:rPr>
                        <a:t> терміни перебування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програми, в рамках якої відбувалось стажування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Джерело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фінансування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ертифікати, фото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конкурсах на отримання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премій, грантів, стипендій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86616"/>
              </p:ext>
            </p:extLst>
          </p:nvPr>
        </p:nvGraphicFramePr>
        <p:xfrm>
          <a:off x="215516" y="2276872"/>
          <a:ext cx="8712968" cy="25185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5331904"/>
                <a:gridCol w="1368152"/>
                <a:gridCol w="154817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Назва</a:t>
                      </a:r>
                      <a:r>
                        <a:rPr lang="uk-UA" sz="1200" b="1" baseline="0" dirty="0" smtClean="0">
                          <a:effectLst/>
                        </a:rPr>
                        <a:t> конкурсу, його організатор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подання заявки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(отримано/не</a:t>
                      </a:r>
                      <a:r>
                        <a:rPr lang="uk-UA" sz="1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отримано/на розгляді</a:t>
                      </a: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грамоти, сертифікати, фото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-63790" y="1484784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кваліфікації (курси, тренінги, майстер-класи)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95658"/>
              </p:ext>
            </p:extLst>
          </p:nvPr>
        </p:nvGraphicFramePr>
        <p:xfrm>
          <a:off x="215516" y="2132856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3531704"/>
                <a:gridCol w="3168352"/>
                <a:gridCol w="154817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Вид і назва</a:t>
                      </a:r>
                      <a:r>
                        <a:rPr lang="uk-UA" sz="1200" b="1" baseline="0" dirty="0" smtClean="0">
                          <a:effectLst/>
                        </a:rPr>
                        <a:t> заходу, </a:t>
                      </a:r>
                      <a:r>
                        <a:rPr lang="uk-UA" sz="1200" b="1" baseline="0" dirty="0" err="1" smtClean="0">
                          <a:effectLst/>
                        </a:rPr>
                        <a:t>кіл-ть</a:t>
                      </a:r>
                      <a:r>
                        <a:rPr lang="uk-UA" sz="1200" b="1" baseline="0" dirty="0" smtClean="0">
                          <a:effectLst/>
                        </a:rPr>
                        <a:t> годин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Місце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участі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(очна,</a:t>
                      </a:r>
                      <a:r>
                        <a:rPr lang="uk-UA" sz="1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дистанційна</a:t>
                      </a: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сертифікати, фото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 студентською науковою роботою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24994"/>
              </p:ext>
            </p:extLst>
          </p:nvPr>
        </p:nvGraphicFramePr>
        <p:xfrm>
          <a:off x="215516" y="2132856"/>
          <a:ext cx="8712968" cy="26749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3315680"/>
                <a:gridCol w="3384376"/>
                <a:gridCol w="154817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Вид</a:t>
                      </a:r>
                      <a:r>
                        <a:rPr lang="uk-UA" sz="1200" b="1" baseline="0" dirty="0" smtClean="0">
                          <a:effectLst/>
                        </a:rPr>
                        <a:t> керівництва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baseline="0" dirty="0" smtClean="0">
                          <a:effectLst/>
                        </a:rPr>
                        <a:t>(керівництво студентською науковою проблемною групою, підготовкою окремих студентів)</a:t>
                      </a:r>
                      <a:endParaRPr lang="uk-UA" sz="12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Досягнуті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результати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(дипломна робота, студентська публікація, участь/перемога  студента в олімпіаді, конкурсі студентських наукових робіт, виступ на конференції тощо)</a:t>
                      </a:r>
                      <a:endParaRPr lang="uk-UA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Прізвище,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ім’я студента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1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Дипломи, сертифікати, фото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Відзнаки за активну участь в освітній, науковій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громадській діяльності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</a:t>
            </a:r>
            <a:r>
              <a:rPr lang="uk-UA" dirty="0" smtClean="0"/>
              <a:t>рден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</a:t>
            </a:r>
            <a:r>
              <a:rPr lang="uk-UA" dirty="0" smtClean="0"/>
              <a:t>едаль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4005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Диплом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9444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Нагруд</a:t>
            </a:r>
            <a:endParaRPr lang="uk-UA" dirty="0" smtClean="0"/>
          </a:p>
          <a:p>
            <a:pPr algn="ctr"/>
            <a:r>
              <a:rPr lang="uk-UA" dirty="0" smtClean="0"/>
              <a:t>ний знак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3205" y="2420888"/>
            <a:ext cx="122321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Цінний</a:t>
            </a:r>
          </a:p>
          <a:p>
            <a:pPr algn="ctr"/>
            <a:r>
              <a:rPr lang="uk-UA" dirty="0" err="1"/>
              <a:t>п</a:t>
            </a:r>
            <a:r>
              <a:rPr lang="uk-UA" dirty="0" err="1" smtClean="0"/>
              <a:t>одару</a:t>
            </a:r>
            <a:endParaRPr lang="uk-UA" dirty="0" smtClean="0"/>
          </a:p>
          <a:p>
            <a:pPr algn="ctr"/>
            <a:r>
              <a:rPr lang="uk-UA" dirty="0" smtClean="0"/>
              <a:t>нок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Грамота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0519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Приз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3512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Подяка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61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досягнення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-6743" y="4293096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останньої редакції </a:t>
            </a:r>
            <a:r>
              <a:rPr lang="uk-UA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згода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 його оприлюднення на сайті ЗНУ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62947"/>
              </p:ext>
            </p:extLst>
          </p:nvPr>
        </p:nvGraphicFramePr>
        <p:xfrm>
          <a:off x="2123728" y="5373216"/>
          <a:ext cx="5112568" cy="9361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06091"/>
                <a:gridCol w="220647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cs typeface="Times New Roman"/>
                        </a:rPr>
                        <a:t>Дата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cs typeface="Times New Roman"/>
                        </a:rPr>
                        <a:t> останньої редакції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baseline="0" dirty="0" smtClean="0">
                          <a:effectLst/>
                          <a:latin typeface="+mn-lt"/>
                          <a:cs typeface="Times New Roman"/>
                        </a:rPr>
                        <a:t>(</a:t>
                      </a:r>
                      <a:r>
                        <a:rPr lang="uk-UA" sz="1000" b="0" baseline="0" dirty="0" err="1" smtClean="0">
                          <a:effectLst/>
                          <a:latin typeface="+mn-lt"/>
                          <a:cs typeface="Times New Roman"/>
                        </a:rPr>
                        <a:t>дд</a:t>
                      </a:r>
                      <a:r>
                        <a:rPr lang="uk-UA" sz="1000" b="0" baseline="0" dirty="0" smtClean="0">
                          <a:effectLst/>
                          <a:latin typeface="+mn-lt"/>
                          <a:cs typeface="Times New Roman"/>
                        </a:rPr>
                        <a:t>. мм. рр.)</a:t>
                      </a:r>
                      <a:endParaRPr lang="uk-UA" sz="10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Згода щодо оприлюднення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(так/ні)</a:t>
                      </a:r>
                      <a:endParaRPr lang="uk-UA" sz="1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0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та місце захисту дисертації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635"/>
              </p:ext>
            </p:extLst>
          </p:nvPr>
        </p:nvGraphicFramePr>
        <p:xfrm>
          <a:off x="557808" y="2132856"/>
          <a:ext cx="7793906" cy="12767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8152"/>
                <a:gridCol w="2984300"/>
                <a:gridCol w="1720727"/>
                <a:gridCol w="172072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Дата</a:t>
                      </a:r>
                      <a:r>
                        <a:rPr lang="uk-UA" sz="1200" b="1" baseline="0" dirty="0" smtClean="0">
                          <a:effectLst/>
                        </a:rPr>
                        <a:t> захисту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0" dirty="0" smtClean="0">
                          <a:effectLst/>
                        </a:rPr>
                        <a:t>(</a:t>
                      </a:r>
                      <a:r>
                        <a:rPr lang="uk-UA" sz="1000" baseline="0" dirty="0" err="1" smtClean="0">
                          <a:effectLst/>
                        </a:rPr>
                        <a:t>дд</a:t>
                      </a:r>
                      <a:r>
                        <a:rPr lang="uk-UA" sz="1000" baseline="0" dirty="0" smtClean="0">
                          <a:effectLst/>
                        </a:rPr>
                        <a:t>. мм. рр.)</a:t>
                      </a:r>
                      <a:endParaRPr lang="uk-UA" sz="10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effectLst/>
                        </a:rPr>
                        <a:t>Назва закладу вищої освіти (наукової установи)</a:t>
                      </a:r>
                      <a:endParaRPr lang="uk-UA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Рецензенти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(Прізвище, ініціали, науковий ступінь, учене звання)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Опоненти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(Прізвище, ініціали, науковий ступінь, учене звання)</a:t>
                      </a:r>
                      <a:endParaRPr lang="uk-UA" sz="1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529" y="3870783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6632" y="391432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79988" y="3921604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22" y="4979533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7" y="3985320"/>
            <a:ext cx="3124712" cy="174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3059832" y="5763235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доктора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5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696744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448897"/>
              </p:ext>
            </p:extLst>
          </p:nvPr>
        </p:nvGraphicFramePr>
        <p:xfrm>
          <a:off x="3059832" y="1959694"/>
          <a:ext cx="5904656" cy="48467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/>
                <a:gridCol w="2468807"/>
                <a:gridCol w="1491633"/>
              </a:tblGrid>
              <a:tr h="432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Факультет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5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Кафедра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Спеціальність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</a:rPr>
                        <a:t>Освітньо-наукова</a:t>
                      </a:r>
                      <a:r>
                        <a:rPr lang="uk-UA" sz="1200" b="1" dirty="0">
                          <a:effectLst/>
                        </a:rPr>
                        <a:t> програма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Рік вступу до аспірантури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Форма навчання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(очна, заочна, </a:t>
                      </a:r>
                      <a:r>
                        <a:rPr lang="uk-UA" sz="1200" b="1" dirty="0" err="1">
                          <a:effectLst/>
                        </a:rPr>
                        <a:t>вечірна</a:t>
                      </a:r>
                      <a:r>
                        <a:rPr lang="uk-UA" sz="1200" b="1" dirty="0">
                          <a:effectLst/>
                        </a:rPr>
                        <a:t>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9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E-mail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ORCID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Scopus</a:t>
                      </a:r>
                      <a:r>
                        <a:rPr lang="uk-UA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h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=</a:t>
                      </a:r>
                      <a:endParaRPr lang="uk-UA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5" marR="49075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Web of Science </a:t>
                      </a:r>
                      <a:endParaRPr lang="uk-UA" sz="1200" b="1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Researcher</a:t>
                      </a:r>
                      <a:r>
                        <a:rPr lang="uk-UA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ID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h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=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49075" marR="49075" marT="0" marB="0"/>
                </a:tc>
              </a:tr>
              <a:tr h="2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Профіль </a:t>
                      </a:r>
                      <a:r>
                        <a:rPr lang="en-US" sz="1200" b="1" dirty="0">
                          <a:effectLst/>
                        </a:rPr>
                        <a:t>Google Scholar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h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=</a:t>
                      </a:r>
                      <a:endParaRPr lang="uk-UA" sz="1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5" marR="49075" marT="0" marB="0"/>
                </a:tc>
              </a:tr>
              <a:tr h="33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Профіль у </a:t>
                      </a:r>
                      <a:r>
                        <a:rPr lang="en-US" sz="1200" b="1" dirty="0" smtClean="0">
                          <a:effectLst/>
                        </a:rPr>
                        <a:t>Facebook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Особистий </a:t>
                      </a:r>
                      <a:r>
                        <a:rPr lang="uk-UA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блог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(персональний сайт)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Фото</a:t>
            </a:r>
          </a:p>
          <a:p>
            <a:pPr algn="ctr"/>
            <a:r>
              <a:rPr lang="uk-UA" dirty="0" smtClean="0"/>
              <a:t>аспіранта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-43189" y="5085184"/>
            <a:ext cx="296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Прізвище, ім’я, </a:t>
            </a:r>
          </a:p>
          <a:p>
            <a:pPr algn="ctr"/>
            <a:r>
              <a:rPr lang="uk-UA" sz="2000" b="1" dirty="0" smtClean="0"/>
              <a:t>по батькові аспіранта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06477" y="1498049"/>
            <a:ext cx="52375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427"/>
            <a:ext cx="1187624" cy="10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55674" cy="1111664"/>
          </a:xfrm>
        </p:spPr>
        <p:txBody>
          <a:bodyPr>
            <a:normAutofit/>
          </a:bodyPr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34671"/>
              </p:ext>
            </p:extLst>
          </p:nvPr>
        </p:nvGraphicFramePr>
        <p:xfrm>
          <a:off x="251520" y="2348881"/>
          <a:ext cx="8568952" cy="1208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484"/>
                <a:gridCol w="3653617"/>
                <a:gridCol w="2093851"/>
              </a:tblGrid>
              <a:tr h="28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</a:rPr>
                        <a:t>Роки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</a:rPr>
                        <a:t> навчання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200" b="1" dirty="0" smtClean="0">
                          <a:effectLst/>
                          <a:latin typeface="+mn-lt"/>
                        </a:rPr>
                        <a:t>Назва освітнього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</a:rPr>
                        <a:t> закладу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Кваліфікація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136187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227304">
                <a:tc>
                  <a:txBody>
                    <a:bodyPr/>
                    <a:lstStyle/>
                    <a:p>
                      <a:endParaRPr lang="uk-UA" sz="120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14898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</a:rPr>
                        <a:t> 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20594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0" y="1547543"/>
            <a:ext cx="916032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світа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0" y="249361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0" y="3861048"/>
            <a:ext cx="916032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рофесійний досвід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687557"/>
              </p:ext>
            </p:extLst>
          </p:nvPr>
        </p:nvGraphicFramePr>
        <p:xfrm>
          <a:off x="308841" y="4869160"/>
          <a:ext cx="8568952" cy="1208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1484"/>
                <a:gridCol w="3653617"/>
                <a:gridCol w="2093851"/>
              </a:tblGrid>
              <a:tr h="28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Терміни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роботи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200" b="1" dirty="0" smtClean="0">
                          <a:effectLst/>
                          <a:latin typeface="+mn-lt"/>
                        </a:rPr>
                        <a:t>Назва організації,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</a:rPr>
                        <a:t> підприємства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Посада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136187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227304">
                <a:tc>
                  <a:txBody>
                    <a:bodyPr/>
                    <a:lstStyle/>
                    <a:p>
                      <a:endParaRPr lang="uk-UA" sz="120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148986">
                <a:tc>
                  <a:txBody>
                    <a:bodyPr/>
                    <a:lstStyle/>
                    <a:p>
                      <a:endParaRPr lang="uk-UA" sz="1200" dirty="0">
                        <a:latin typeface="+mn-lt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</a:rPr>
                        <a:t> 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20594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55674" cy="1111664"/>
          </a:xfrm>
        </p:spPr>
        <p:txBody>
          <a:bodyPr>
            <a:normAutofit/>
          </a:bodyPr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26003"/>
              </p:ext>
            </p:extLst>
          </p:nvPr>
        </p:nvGraphicFramePr>
        <p:xfrm>
          <a:off x="2915816" y="2348880"/>
          <a:ext cx="5904656" cy="41044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4216"/>
                <a:gridCol w="3960440"/>
              </a:tblGrid>
              <a:tr h="85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Тема</a:t>
                      </a:r>
                      <a:r>
                        <a:rPr lang="uk-UA" sz="1200" b="1" baseline="0" dirty="0" smtClean="0">
                          <a:effectLst/>
                        </a:rPr>
                        <a:t> дисертації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40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Затверджена</a:t>
                      </a:r>
                      <a:r>
                        <a:rPr lang="uk-UA" sz="1200" b="1" baseline="0" dirty="0" smtClean="0">
                          <a:effectLst/>
                        </a:rPr>
                        <a:t> НТР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r>
                        <a:rPr lang="uk-UA" sz="1200" dirty="0" smtClean="0">
                          <a:effectLst/>
                        </a:rPr>
                        <a:t>протокол 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uk-UA" sz="1200" dirty="0" smtClean="0">
                          <a:effectLst/>
                        </a:rPr>
                        <a:t>№        від</a:t>
                      </a:r>
                      <a:r>
                        <a:rPr lang="en-US" sz="1200" dirty="0" smtClean="0">
                          <a:effectLst/>
                        </a:rPr>
                        <a:t>          </a:t>
                      </a:r>
                      <a:r>
                        <a:rPr lang="uk-UA" sz="1200" dirty="0" smtClean="0">
                          <a:effectLst/>
                        </a:rPr>
                        <a:t>р.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68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Мета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3348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Завдання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itchFamily="34" charset="0"/>
                        </a:rPr>
                        <a:t>1.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3778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3778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uk-U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4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Об’єкт дослідження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  <a:tr h="617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Предмет дослідження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5" marR="49075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Фото наукового керівника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259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Прізвище, ім’я, </a:t>
            </a:r>
          </a:p>
          <a:p>
            <a:pPr algn="ctr"/>
            <a:r>
              <a:rPr lang="uk-UA" sz="2000" b="1" dirty="0" smtClean="0"/>
              <a:t>по батькові наукового керівника, </a:t>
            </a:r>
          </a:p>
          <a:p>
            <a:pPr algn="ctr"/>
            <a:r>
              <a:rPr lang="uk-UA" sz="1400" b="1" dirty="0" smtClean="0"/>
              <a:t>науковий ступінь, </a:t>
            </a:r>
          </a:p>
          <a:p>
            <a:pPr algn="ctr"/>
            <a:r>
              <a:rPr lang="uk-UA" sz="1400" b="1" dirty="0" smtClean="0"/>
              <a:t>учене звання</a:t>
            </a:r>
          </a:p>
          <a:p>
            <a:pPr algn="ctr"/>
            <a:endParaRPr lang="uk-UA" sz="2000" b="1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23928" y="1547543"/>
            <a:ext cx="633670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досліджень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0" y="249361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40760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дисертаційного дослідження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08444"/>
              </p:ext>
            </p:extLst>
          </p:nvPr>
        </p:nvGraphicFramePr>
        <p:xfrm>
          <a:off x="179512" y="2348880"/>
          <a:ext cx="8712968" cy="42484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8112"/>
                <a:gridCol w="6408712"/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</a:rPr>
                        <a:t>№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Назва</a:t>
                      </a:r>
                      <a:r>
                        <a:rPr lang="uk-UA" sz="1200" b="1" baseline="0" dirty="0" smtClean="0">
                          <a:effectLst/>
                        </a:rPr>
                        <a:t> розділу, параграфу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 виконання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Вступ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Розділ 1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1.2.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1.3.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Розділ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61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2.2.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Розділ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3.1.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3.2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3.3.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Висновки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17" y="242183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складова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61873"/>
              </p:ext>
            </p:extLst>
          </p:nvPr>
        </p:nvGraphicFramePr>
        <p:xfrm>
          <a:off x="720725" y="2204866"/>
          <a:ext cx="7702550" cy="43226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0845"/>
                <a:gridCol w="5384646"/>
                <a:gridCol w="1008112"/>
                <a:gridCol w="898947"/>
              </a:tblGrid>
              <a:tr h="40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Назва дисципліни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Дата складання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Оцінка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Філософія науки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Основи європейської проектної діяльності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Англійська мова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Основи дослідницько-інноваційної діяльності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1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Опубліковані праці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5140"/>
              </p:ext>
            </p:extLst>
          </p:nvPr>
        </p:nvGraphicFramePr>
        <p:xfrm>
          <a:off x="179512" y="2132856"/>
          <a:ext cx="8712968" cy="46335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3207668"/>
                <a:gridCol w="3096344"/>
                <a:gridCol w="1944216"/>
              </a:tblGrid>
              <a:tr h="69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Автори, назва роботи та її вид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(</a:t>
                      </a:r>
                      <a:r>
                        <a:rPr lang="uk-UA" sz="1000" dirty="0" smtClean="0">
                          <a:effectLst/>
                        </a:rPr>
                        <a:t>у дужках:</a:t>
                      </a:r>
                      <a:r>
                        <a:rPr lang="uk-UA" sz="1000" baseline="0" dirty="0" smtClean="0">
                          <a:effectLst/>
                        </a:rPr>
                        <a:t> монографія, розділ монографії,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0" dirty="0" smtClean="0">
                          <a:effectLst/>
                        </a:rPr>
                        <a:t>стаття, тези, посібник, словник, інше</a:t>
                      </a:r>
                      <a:r>
                        <a:rPr lang="uk-UA" sz="1200" baseline="0" dirty="0" smtClean="0">
                          <a:effectLst/>
                        </a:rPr>
                        <a:t>)</a:t>
                      </a:r>
                      <a:endParaRPr lang="uk-UA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Вихідні дані публікації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(відповідно до ДСТУ-2015)</a:t>
                      </a:r>
                      <a:endParaRPr lang="uk-UA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Наукометрична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база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Scopus, </a:t>
                      </a:r>
                      <a:r>
                        <a:rPr lang="en-US" sz="10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WoS</a:t>
                      </a:r>
                      <a:r>
                        <a:rPr lang="en-US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Index</a:t>
                      </a:r>
                      <a:r>
                        <a:rPr lang="en-US" sz="1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Copernicus, Google Scholar, </a:t>
                      </a:r>
                      <a:r>
                        <a:rPr lang="uk-UA" sz="10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інше)</a:t>
                      </a:r>
                      <a:endParaRPr lang="uk-UA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6167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права інтелектуальної власності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Патент на винахід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Патент на корисну модель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4005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Фото моделі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9444" y="2420888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Патент на корисну модель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3205" y="2420888"/>
            <a:ext cx="145627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Свідоцтво авторського права на твір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Фото моделі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0519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Фото винаходу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3512" y="4653136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Фото твору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3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2880"/>
            <a:ext cx="6839347" cy="1111664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> аспіранта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00"/>
            <a:ext cx="1115616" cy="10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науково-практичних конференціях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48706"/>
              </p:ext>
            </p:extLst>
          </p:nvPr>
        </p:nvGraphicFramePr>
        <p:xfrm>
          <a:off x="179512" y="2132856"/>
          <a:ext cx="8712968" cy="24739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4740"/>
                <a:gridCol w="2703612"/>
                <a:gridCol w="3600400"/>
                <a:gridCol w="194421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</a:rPr>
                        <a:t>№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Назва</a:t>
                      </a:r>
                      <a:r>
                        <a:rPr lang="uk-UA" sz="1200" b="1" baseline="0" dirty="0" smtClean="0">
                          <a:effectLst/>
                        </a:rPr>
                        <a:t> конференції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Тема</a:t>
                      </a:r>
                      <a:r>
                        <a:rPr lang="uk-UA" sz="1200" b="1" baseline="0" dirty="0" smtClean="0">
                          <a:effectLst/>
                        </a:rPr>
                        <a:t> доповіді</a:t>
                      </a:r>
                      <a:endParaRPr lang="uk-UA" sz="12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Місто</a:t>
                      </a:r>
                      <a:r>
                        <a:rPr lang="uk-UA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і дата проведення</a:t>
                      </a:r>
                      <a:endParaRPr lang="uk-UA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Сертифікати, грамоти, фото </a:t>
            </a:r>
            <a:endParaRPr lang="uk-UA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277331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25881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255929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5249687"/>
            <a:ext cx="12241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53946"/>
            <a:ext cx="118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560</TotalTime>
  <Words>667</Words>
  <Application>Microsoft Office PowerPoint</Application>
  <PresentationFormat>Экран (4:3)</PresentationFormat>
  <Paragraphs>357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Decatur</vt:lpstr>
      <vt:lpstr>Прізвище, ім’я, по батькові 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  <vt:lpstr>Портфоліо аспіранта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Іванова Аліна Олександрівна</dc:title>
  <dc:creator>ОрганизациЯ</dc:creator>
  <cp:lastModifiedBy>Пользователь Windows</cp:lastModifiedBy>
  <cp:revision>56</cp:revision>
  <dcterms:created xsi:type="dcterms:W3CDTF">2020-03-01T16:12:16Z</dcterms:created>
  <dcterms:modified xsi:type="dcterms:W3CDTF">2020-03-09T06:48:58Z</dcterms:modified>
</cp:coreProperties>
</file>