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8000"/>
    <a:srgbClr val="6600FF"/>
    <a:srgbClr val="FF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A80-6B64-4F0E-A466-9119BA16C7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3329-E6C0-4F0E-952F-2FB1D8FB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8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A80-6B64-4F0E-A466-9119BA16C7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3329-E6C0-4F0E-952F-2FB1D8FB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9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A80-6B64-4F0E-A466-9119BA16C7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3329-E6C0-4F0E-952F-2FB1D8FB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1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A80-6B64-4F0E-A466-9119BA16C7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3329-E6C0-4F0E-952F-2FB1D8FB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8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A80-6B64-4F0E-A466-9119BA16C7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3329-E6C0-4F0E-952F-2FB1D8FB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A80-6B64-4F0E-A466-9119BA16C7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3329-E6C0-4F0E-952F-2FB1D8FB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4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A80-6B64-4F0E-A466-9119BA16C7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3329-E6C0-4F0E-952F-2FB1D8FB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9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A80-6B64-4F0E-A466-9119BA16C7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3329-E6C0-4F0E-952F-2FB1D8FB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3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A80-6B64-4F0E-A466-9119BA16C7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3329-E6C0-4F0E-952F-2FB1D8FB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7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A80-6B64-4F0E-A466-9119BA16C7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3329-E6C0-4F0E-952F-2FB1D8FB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8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A80-6B64-4F0E-A466-9119BA16C7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3329-E6C0-4F0E-952F-2FB1D8FB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45A80-6B64-4F0E-A466-9119BA16C70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83329-E6C0-4F0E-952F-2FB1D8FB3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96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УКРІНФОРМ – НАЦІОНАЛЬНЕ ІНФОРМАЦІЙНЕ АГЕНТСТВО УКРАЇНИ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uk-UA" dirty="0" smtClean="0"/>
          </a:p>
          <a:p>
            <a:r>
              <a:rPr lang="uk-UA" sz="3600" dirty="0" smtClean="0">
                <a:solidFill>
                  <a:schemeClr val="accent5">
                    <a:lumMod val="50000"/>
                  </a:schemeClr>
                </a:solidFill>
              </a:rPr>
              <a:t>ТЕМА 5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9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chemeClr val="bg1"/>
                </a:solidFill>
              </a:rPr>
              <a:t>Статут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Як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зазначено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b="1" dirty="0" err="1">
                <a:solidFill>
                  <a:srgbClr val="C00000"/>
                </a:solidFill>
              </a:rPr>
              <a:t>Статуті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Українського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національного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інформаційного</a:t>
            </a:r>
            <a:r>
              <a:rPr lang="ru-RU" b="1" dirty="0">
                <a:solidFill>
                  <a:srgbClr val="C00000"/>
                </a:solidFill>
              </a:rPr>
              <a:t> агентства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Укрінформ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здійснює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збирання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опрацювання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поширення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офіційної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документів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повідомлень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Верховної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Ради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Адміністрації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Президента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Кабінету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Міністрів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інших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державної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влади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в тому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числі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фото-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аудіовізуальної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офіційної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події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міжнародного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характеру. </a:t>
            </a:r>
          </a:p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Інформаційна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продукція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Укрінформу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поширюється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українською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мовою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мовами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національних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меншин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іноземними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мовами</a:t>
            </a:r>
            <a:r>
              <a:rPr lang="ru-RU" dirty="0"/>
              <a:t>. </a:t>
            </a:r>
          </a:p>
        </p:txBody>
      </p:sp>
      <p:pic>
        <p:nvPicPr>
          <p:cNvPr id="6146" name="Picture 2" descr="Україна: статус основного союзника США поза НАТО. Можливості для  військово-технічного співробітництва та розвитку оборонного потенціалу&amp;quot; -  24 жовтня в ІА &amp;quot;Укрінформ&amp;quot; відбудеться круглий стіл | USS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2039"/>
            <a:ext cx="5334000" cy="404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9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Мета </a:t>
            </a:r>
            <a:r>
              <a:rPr lang="ru-RU" b="1" dirty="0" err="1" smtClean="0">
                <a:solidFill>
                  <a:srgbClr val="C00000"/>
                </a:solidFill>
              </a:rPr>
              <a:t>діяльності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Укрінформу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Метою </a:t>
            </a:r>
            <a:r>
              <a:rPr lang="ru-RU" sz="3200" dirty="0" err="1">
                <a:solidFill>
                  <a:srgbClr val="7030A0"/>
                </a:solidFill>
              </a:rPr>
              <a:t>діяльності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Укрінформу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є </a:t>
            </a:r>
            <a:r>
              <a:rPr lang="ru-RU" sz="3200" b="1" dirty="0" err="1">
                <a:solidFill>
                  <a:srgbClr val="7030A0"/>
                </a:solidFill>
              </a:rPr>
              <a:t>реалізація</a:t>
            </a:r>
            <a:r>
              <a:rPr lang="ru-RU" sz="3200" b="1" dirty="0">
                <a:solidFill>
                  <a:srgbClr val="7030A0"/>
                </a:solidFill>
              </a:rPr>
              <a:t> в межах </a:t>
            </a:r>
            <a:r>
              <a:rPr lang="ru-RU" sz="3200" b="1" dirty="0" err="1">
                <a:solidFill>
                  <a:srgbClr val="7030A0"/>
                </a:solidFill>
              </a:rPr>
              <a:t>його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компетенції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державної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політики</a:t>
            </a:r>
            <a:r>
              <a:rPr lang="ru-RU" sz="3200" b="1" dirty="0">
                <a:solidFill>
                  <a:srgbClr val="7030A0"/>
                </a:solidFill>
              </a:rPr>
              <a:t> у </a:t>
            </a:r>
            <a:r>
              <a:rPr lang="ru-RU" sz="3200" b="1" dirty="0" err="1">
                <a:solidFill>
                  <a:srgbClr val="7030A0"/>
                </a:solidFill>
              </a:rPr>
              <a:t>сфері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інформації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</a:rPr>
              <a:t>шляхом </a:t>
            </a:r>
            <a:r>
              <a:rPr lang="ru-RU" sz="3200" dirty="0" err="1">
                <a:solidFill>
                  <a:srgbClr val="7030A0"/>
                </a:solidFill>
              </a:rPr>
              <a:t>збирання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обробки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творення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зберігання</a:t>
            </a:r>
            <a:r>
              <a:rPr lang="ru-RU" sz="3200" dirty="0">
                <a:solidFill>
                  <a:srgbClr val="7030A0"/>
                </a:solidFill>
              </a:rPr>
              <a:t> і </a:t>
            </a:r>
            <a:r>
              <a:rPr lang="ru-RU" sz="3200" dirty="0" err="1">
                <a:solidFill>
                  <a:srgbClr val="7030A0"/>
                </a:solidFill>
              </a:rPr>
              <a:t>підготовки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інформації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випуску</a:t>
            </a:r>
            <a:r>
              <a:rPr lang="ru-RU" sz="3200" dirty="0">
                <a:solidFill>
                  <a:srgbClr val="7030A0"/>
                </a:solidFill>
              </a:rPr>
              <a:t> та </a:t>
            </a:r>
            <a:r>
              <a:rPr lang="ru-RU" sz="3200" dirty="0" err="1">
                <a:solidFill>
                  <a:srgbClr val="7030A0"/>
                </a:solidFill>
              </a:rPr>
              <a:t>поширення</a:t>
            </a:r>
            <a:r>
              <a:rPr lang="ru-RU" sz="3200" dirty="0">
                <a:solidFill>
                  <a:srgbClr val="7030A0"/>
                </a:solidFill>
              </a:rPr>
              <a:t> новин, </a:t>
            </a:r>
            <a:r>
              <a:rPr lang="ru-RU" sz="3200" dirty="0" err="1">
                <a:solidFill>
                  <a:srgbClr val="7030A0"/>
                </a:solidFill>
              </a:rPr>
              <a:t>надання</a:t>
            </a:r>
            <a:r>
              <a:rPr lang="ru-RU" sz="3200" dirty="0">
                <a:solidFill>
                  <a:srgbClr val="7030A0"/>
                </a:solidFill>
              </a:rPr>
              <a:t> фото та </a:t>
            </a:r>
            <a:r>
              <a:rPr lang="ru-RU" sz="3200" dirty="0" err="1">
                <a:solidFill>
                  <a:srgbClr val="7030A0"/>
                </a:solidFill>
              </a:rPr>
              <a:t>іншої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інформаційної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продукції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засобам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масової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інформації</a:t>
            </a:r>
            <a:r>
              <a:rPr lang="ru-RU" sz="3200" dirty="0">
                <a:solidFill>
                  <a:srgbClr val="7030A0"/>
                </a:solidFill>
              </a:rPr>
              <a:t>, органам </a:t>
            </a:r>
            <a:r>
              <a:rPr lang="ru-RU" sz="3200" dirty="0" err="1">
                <a:solidFill>
                  <a:srgbClr val="7030A0"/>
                </a:solidFill>
              </a:rPr>
              <a:t>державної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влади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підприємствам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установам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організаціям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об’єднанням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громадян</a:t>
            </a:r>
            <a:r>
              <a:rPr lang="ru-RU" sz="3200" dirty="0">
                <a:solidFill>
                  <a:srgbClr val="7030A0"/>
                </a:solidFill>
              </a:rPr>
              <a:t>, а </a:t>
            </a:r>
            <a:r>
              <a:rPr lang="ru-RU" sz="3200" dirty="0" err="1">
                <a:solidFill>
                  <a:srgbClr val="7030A0"/>
                </a:solidFill>
              </a:rPr>
              <a:t>також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приватним</a:t>
            </a:r>
            <a:r>
              <a:rPr lang="ru-RU" sz="3200" dirty="0">
                <a:solidFill>
                  <a:srgbClr val="7030A0"/>
                </a:solidFill>
              </a:rPr>
              <a:t> особам в </a:t>
            </a:r>
            <a:r>
              <a:rPr lang="ru-RU" sz="3200" dirty="0" err="1">
                <a:solidFill>
                  <a:srgbClr val="7030A0"/>
                </a:solidFill>
              </a:rPr>
              <a:t>Україні</a:t>
            </a:r>
            <a:r>
              <a:rPr lang="ru-RU" sz="3200" dirty="0">
                <a:solidFill>
                  <a:srgbClr val="7030A0"/>
                </a:solidFill>
              </a:rPr>
              <a:t> та за </a:t>
            </a:r>
            <a:r>
              <a:rPr lang="ru-RU" sz="3200" dirty="0" err="1">
                <a:solidFill>
                  <a:srgbClr val="7030A0"/>
                </a:solidFill>
              </a:rPr>
              <a:t>її</a:t>
            </a:r>
            <a:r>
              <a:rPr lang="ru-RU" sz="3200" dirty="0">
                <a:solidFill>
                  <a:srgbClr val="7030A0"/>
                </a:solidFill>
              </a:rPr>
              <a:t> межами. </a:t>
            </a:r>
          </a:p>
        </p:txBody>
      </p:sp>
    </p:spTree>
    <p:extLst>
      <p:ext uri="{BB962C8B-B14F-4D97-AF65-F5344CB8AC3E}">
        <p14:creationId xmlns:p14="http://schemas.microsoft.com/office/powerpoint/2010/main" val="287784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err="1" smtClean="0">
                <a:solidFill>
                  <a:srgbClr val="7030A0"/>
                </a:solidFill>
              </a:rPr>
              <a:t>Основними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завданнями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Укрінформу</a:t>
            </a:r>
            <a:r>
              <a:rPr lang="ru-RU" b="1" dirty="0" smtClean="0">
                <a:solidFill>
                  <a:srgbClr val="7030A0"/>
                </a:solidFill>
              </a:rPr>
              <a:t> є: 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>
                <a:solidFill>
                  <a:srgbClr val="7030A0"/>
                </a:solidFill>
              </a:rPr>
              <a:t>) </a:t>
            </a:r>
            <a:r>
              <a:rPr lang="ru-RU" dirty="0" err="1">
                <a:solidFill>
                  <a:srgbClr val="7030A0"/>
                </a:solidFill>
              </a:rPr>
              <a:t>висвітлення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державної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політики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суспільного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життя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України</a:t>
            </a:r>
            <a:r>
              <a:rPr lang="ru-RU" dirty="0">
                <a:solidFill>
                  <a:srgbClr val="7030A0"/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2) </a:t>
            </a:r>
            <a:r>
              <a:rPr lang="ru-RU" dirty="0" err="1">
                <a:solidFill>
                  <a:srgbClr val="7030A0"/>
                </a:solidFill>
              </a:rPr>
              <a:t>забезпечення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інформацією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органів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державної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влади</a:t>
            </a:r>
            <a:r>
              <a:rPr lang="ru-RU" dirty="0">
                <a:solidFill>
                  <a:srgbClr val="7030A0"/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3) </a:t>
            </a:r>
            <a:r>
              <a:rPr lang="ru-RU" dirty="0" err="1">
                <a:solidFill>
                  <a:srgbClr val="7030A0"/>
                </a:solidFill>
              </a:rPr>
              <a:t>послідовна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реалізація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принципів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свободи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4) </a:t>
            </a:r>
            <a:r>
              <a:rPr lang="ru-RU" dirty="0" err="1">
                <a:solidFill>
                  <a:srgbClr val="7030A0"/>
                </a:solidFill>
              </a:rPr>
              <a:t>збирання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оперативне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поширення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 про </a:t>
            </a:r>
            <a:r>
              <a:rPr lang="ru-RU" dirty="0" err="1">
                <a:solidFill>
                  <a:srgbClr val="7030A0"/>
                </a:solidFill>
              </a:rPr>
              <a:t>події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відбуваються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Україні</a:t>
            </a:r>
            <a:r>
              <a:rPr lang="ru-RU" dirty="0">
                <a:solidFill>
                  <a:srgbClr val="7030A0"/>
                </a:solidFill>
              </a:rPr>
              <a:t> та за кордоном у </a:t>
            </a:r>
            <a:r>
              <a:rPr lang="ru-RU" dirty="0" err="1">
                <a:solidFill>
                  <a:srgbClr val="7030A0"/>
                </a:solidFill>
              </a:rPr>
              <a:t>сфері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політики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економіки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соціального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життя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культури</a:t>
            </a:r>
            <a:r>
              <a:rPr lang="ru-RU" dirty="0">
                <a:solidFill>
                  <a:srgbClr val="7030A0"/>
                </a:solidFill>
              </a:rPr>
              <a:t>, науки, </a:t>
            </a:r>
            <a:r>
              <a:rPr lang="ru-RU" dirty="0" err="1">
                <a:solidFill>
                  <a:srgbClr val="7030A0"/>
                </a:solidFill>
              </a:rPr>
              <a:t>техніки</a:t>
            </a:r>
            <a:r>
              <a:rPr lang="ru-RU" dirty="0">
                <a:solidFill>
                  <a:srgbClr val="7030A0"/>
                </a:solidFill>
              </a:rPr>
              <a:t> і спорту;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5) </a:t>
            </a:r>
            <a:r>
              <a:rPr lang="ru-RU" dirty="0" err="1">
                <a:solidFill>
                  <a:srgbClr val="7030A0"/>
                </a:solidFill>
              </a:rPr>
              <a:t>підготовка</a:t>
            </a:r>
            <a:r>
              <a:rPr lang="ru-RU" dirty="0">
                <a:solidFill>
                  <a:srgbClr val="7030A0"/>
                </a:solidFill>
              </a:rPr>
              <a:t> у межах </a:t>
            </a:r>
            <a:r>
              <a:rPr lang="ru-RU" dirty="0" err="1">
                <a:solidFill>
                  <a:srgbClr val="7030A0"/>
                </a:solidFill>
              </a:rPr>
              <a:t>своєї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компетенції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пропозицій</a:t>
            </a:r>
            <a:r>
              <a:rPr lang="ru-RU" dirty="0">
                <a:solidFill>
                  <a:srgbClr val="7030A0"/>
                </a:solidFill>
              </a:rPr>
              <a:t> про </a:t>
            </a:r>
            <a:r>
              <a:rPr lang="ru-RU" dirty="0" err="1">
                <a:solidFill>
                  <a:srgbClr val="7030A0"/>
                </a:solidFill>
              </a:rPr>
              <a:t>визначення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пріоритетів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ru-RU" dirty="0" err="1">
                <a:solidFill>
                  <a:srgbClr val="7030A0"/>
                </a:solidFill>
              </a:rPr>
              <a:t>розвитку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державної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інформаційної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служби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розбудови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захисту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національного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інформаційного</a:t>
            </a:r>
            <a:r>
              <a:rPr lang="ru-RU" dirty="0">
                <a:solidFill>
                  <a:srgbClr val="7030A0"/>
                </a:solidFill>
              </a:rPr>
              <a:t> простору і </a:t>
            </a:r>
            <a:r>
              <a:rPr lang="ru-RU" dirty="0" err="1">
                <a:solidFill>
                  <a:srgbClr val="7030A0"/>
                </a:solidFill>
              </a:rPr>
              <a:t>подання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їх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ru-RU" dirty="0" err="1">
                <a:solidFill>
                  <a:srgbClr val="7030A0"/>
                </a:solidFill>
              </a:rPr>
              <a:t>встановленому</a:t>
            </a:r>
            <a:r>
              <a:rPr lang="ru-RU" dirty="0">
                <a:solidFill>
                  <a:srgbClr val="7030A0"/>
                </a:solidFill>
              </a:rPr>
              <a:t> порядку на </a:t>
            </a:r>
            <a:r>
              <a:rPr lang="ru-RU" dirty="0" err="1">
                <a:solidFill>
                  <a:srgbClr val="7030A0"/>
                </a:solidFill>
              </a:rPr>
              <a:t>розгляд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Кабінетові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Міністрів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України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або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Президентові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України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15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Інтернет-ресурси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національного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інформаційного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агентства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України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Інтернет-ресурсів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Укрінформу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належать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інформаційний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сервер «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Укрінформ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новини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»,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сайти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Укрінформ-аудіо-відео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», «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Країни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світу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», «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Ділова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Україна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», «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Єдина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Україна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», «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Новини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ПАНІА», «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Всеукраїнський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прес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-центр», «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Укрінформ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-фото». </a:t>
            </a:r>
          </a:p>
        </p:txBody>
      </p:sp>
    </p:spTree>
    <p:extLst>
      <p:ext uri="{BB962C8B-B14F-4D97-AF65-F5344CB8AC3E}">
        <p14:creationId xmlns:p14="http://schemas.microsoft.com/office/powerpoint/2010/main" val="213693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00FF"/>
          </a:solidFill>
        </p:spPr>
        <p:txBody>
          <a:bodyPr/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Основними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завданнями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Укрінформу</a:t>
            </a:r>
            <a:r>
              <a:rPr lang="ru-RU" dirty="0">
                <a:solidFill>
                  <a:schemeClr val="bg1"/>
                </a:solidFill>
              </a:rPr>
              <a:t> є: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1) </a:t>
            </a:r>
            <a:r>
              <a:rPr lang="ru-RU" dirty="0" err="1">
                <a:solidFill>
                  <a:srgbClr val="7030A0"/>
                </a:solidFill>
              </a:rPr>
              <a:t>висвітлення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державної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політики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суспільного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життя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України</a:t>
            </a:r>
            <a:r>
              <a:rPr lang="ru-RU" dirty="0">
                <a:solidFill>
                  <a:srgbClr val="7030A0"/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2) </a:t>
            </a:r>
            <a:r>
              <a:rPr lang="ru-RU" dirty="0" err="1">
                <a:solidFill>
                  <a:srgbClr val="7030A0"/>
                </a:solidFill>
              </a:rPr>
              <a:t>забезпечення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інформацією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органів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державної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влади</a:t>
            </a:r>
            <a:r>
              <a:rPr lang="ru-RU" dirty="0">
                <a:solidFill>
                  <a:srgbClr val="7030A0"/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3) </a:t>
            </a:r>
            <a:r>
              <a:rPr lang="ru-RU" dirty="0" err="1">
                <a:solidFill>
                  <a:srgbClr val="7030A0"/>
                </a:solidFill>
              </a:rPr>
              <a:t>послідовна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реалізація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принципів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свободи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4) </a:t>
            </a:r>
            <a:r>
              <a:rPr lang="ru-RU" dirty="0" err="1">
                <a:solidFill>
                  <a:srgbClr val="7030A0"/>
                </a:solidFill>
              </a:rPr>
              <a:t>збирання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оперативне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поширення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 про </a:t>
            </a:r>
            <a:r>
              <a:rPr lang="ru-RU" dirty="0" err="1">
                <a:solidFill>
                  <a:srgbClr val="7030A0"/>
                </a:solidFill>
              </a:rPr>
              <a:t>події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відбуваються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Україні</a:t>
            </a:r>
            <a:r>
              <a:rPr lang="ru-RU" dirty="0">
                <a:solidFill>
                  <a:srgbClr val="7030A0"/>
                </a:solidFill>
              </a:rPr>
              <a:t> та за кордоном у </a:t>
            </a:r>
            <a:r>
              <a:rPr lang="ru-RU" dirty="0" err="1">
                <a:solidFill>
                  <a:srgbClr val="7030A0"/>
                </a:solidFill>
              </a:rPr>
              <a:t>сфері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політики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економіки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соціального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життя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культури</a:t>
            </a:r>
            <a:r>
              <a:rPr lang="ru-RU" dirty="0">
                <a:solidFill>
                  <a:srgbClr val="7030A0"/>
                </a:solidFill>
              </a:rPr>
              <a:t>, науки, </a:t>
            </a:r>
            <a:r>
              <a:rPr lang="ru-RU" dirty="0" err="1">
                <a:solidFill>
                  <a:srgbClr val="7030A0"/>
                </a:solidFill>
              </a:rPr>
              <a:t>техніки</a:t>
            </a:r>
            <a:r>
              <a:rPr lang="ru-RU" dirty="0">
                <a:solidFill>
                  <a:srgbClr val="7030A0"/>
                </a:solidFill>
              </a:rPr>
              <a:t> і спорту;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5) </a:t>
            </a:r>
            <a:r>
              <a:rPr lang="ru-RU" dirty="0" err="1" smtClean="0">
                <a:solidFill>
                  <a:srgbClr val="7030A0"/>
                </a:solidFill>
              </a:rPr>
              <a:t>підготовка</a:t>
            </a:r>
            <a:r>
              <a:rPr lang="ru-RU" dirty="0" smtClean="0">
                <a:solidFill>
                  <a:srgbClr val="7030A0"/>
                </a:solidFill>
              </a:rPr>
              <a:t> у межах </a:t>
            </a:r>
            <a:r>
              <a:rPr lang="ru-RU" dirty="0" err="1" smtClean="0">
                <a:solidFill>
                  <a:srgbClr val="7030A0"/>
                </a:solidFill>
              </a:rPr>
              <a:t>своєї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компетенції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пропозицій</a:t>
            </a:r>
            <a:r>
              <a:rPr lang="ru-RU" dirty="0" smtClean="0">
                <a:solidFill>
                  <a:srgbClr val="7030A0"/>
                </a:solidFill>
              </a:rPr>
              <a:t> про </a:t>
            </a:r>
            <a:r>
              <a:rPr lang="ru-RU" dirty="0" err="1" smtClean="0">
                <a:solidFill>
                  <a:srgbClr val="7030A0"/>
                </a:solidFill>
              </a:rPr>
              <a:t>визначення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пріоритетів</a:t>
            </a:r>
            <a:r>
              <a:rPr lang="ru-RU" dirty="0" smtClean="0">
                <a:solidFill>
                  <a:srgbClr val="7030A0"/>
                </a:solidFill>
              </a:rPr>
              <a:t> у </a:t>
            </a:r>
            <a:r>
              <a:rPr lang="ru-RU" dirty="0" err="1" smtClean="0">
                <a:solidFill>
                  <a:srgbClr val="7030A0"/>
                </a:solidFill>
              </a:rPr>
              <a:t>розвитку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державної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інформаційної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служби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розбудови</a:t>
            </a:r>
            <a:r>
              <a:rPr lang="ru-RU" dirty="0" smtClean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захисту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національного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інформаційного</a:t>
            </a:r>
            <a:r>
              <a:rPr lang="ru-RU" dirty="0" smtClean="0">
                <a:solidFill>
                  <a:srgbClr val="7030A0"/>
                </a:solidFill>
              </a:rPr>
              <a:t> простору і </a:t>
            </a:r>
            <a:r>
              <a:rPr lang="ru-RU" dirty="0" err="1" smtClean="0">
                <a:solidFill>
                  <a:srgbClr val="7030A0"/>
                </a:solidFill>
              </a:rPr>
              <a:t>подання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їх</a:t>
            </a:r>
            <a:r>
              <a:rPr lang="ru-RU" dirty="0" smtClean="0">
                <a:solidFill>
                  <a:srgbClr val="7030A0"/>
                </a:solidFill>
              </a:rPr>
              <a:t> у </a:t>
            </a:r>
            <a:r>
              <a:rPr lang="ru-RU" dirty="0" err="1" smtClean="0">
                <a:solidFill>
                  <a:srgbClr val="7030A0"/>
                </a:solidFill>
              </a:rPr>
              <a:t>встановленому</a:t>
            </a:r>
            <a:r>
              <a:rPr lang="ru-RU" dirty="0" smtClean="0">
                <a:solidFill>
                  <a:srgbClr val="7030A0"/>
                </a:solidFill>
              </a:rPr>
              <a:t> порядку на </a:t>
            </a:r>
            <a:r>
              <a:rPr lang="ru-RU" dirty="0" err="1" smtClean="0">
                <a:solidFill>
                  <a:srgbClr val="7030A0"/>
                </a:solidFill>
              </a:rPr>
              <a:t>розгляд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Кабінетові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Міністрів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України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або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Президентові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України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4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Відповідно</a:t>
            </a:r>
            <a:r>
              <a:rPr lang="ru-RU" sz="3600" b="1" dirty="0">
                <a:solidFill>
                  <a:schemeClr val="bg1"/>
                </a:solidFill>
              </a:rPr>
              <a:t> до мети </a:t>
            </a:r>
            <a:r>
              <a:rPr lang="ru-RU" sz="3600" b="1" dirty="0" err="1">
                <a:solidFill>
                  <a:schemeClr val="bg1"/>
                </a:solidFill>
              </a:rPr>
              <a:t>діяльності</a:t>
            </a:r>
            <a:r>
              <a:rPr lang="ru-RU" sz="3600" b="1" dirty="0">
                <a:solidFill>
                  <a:schemeClr val="bg1"/>
                </a:solidFill>
              </a:rPr>
              <a:t> та </a:t>
            </a:r>
            <a:r>
              <a:rPr lang="ru-RU" sz="3600" b="1" dirty="0" err="1">
                <a:solidFill>
                  <a:schemeClr val="bg1"/>
                </a:solidFill>
              </a:rPr>
              <a:t>основних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завдань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Укрінформ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здійснює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такі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види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діяльності</a:t>
            </a:r>
            <a:r>
              <a:rPr lang="ru-RU" sz="3600" b="1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поширює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офіційну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інформацію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найважливіших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політичних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соціальних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інших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процесів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державі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розповсюджує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офіційні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документи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Верховної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Ради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Президента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Кабінету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Міністрів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міністерств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інших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державної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влади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найважливіших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питань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внутрішньої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зовнішньої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політики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висвітлює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офіційну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точку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зору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керівників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держави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актуальних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питань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збирає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обробляє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поширює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інформацію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політичні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соціально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економічні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інші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події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світі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5)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видає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розповсюджує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за кордоном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інформаційні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вісники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бюлетені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газети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журнали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книги,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іншу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друковану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комп’ютерну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фото-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аудіовізуальну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кінохронікальну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продукцію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передплатою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вроздріб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6)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забезпечує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реконструкцію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розвиток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технічної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бази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одержання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поширення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впроваджує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експлуатує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технічні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засоби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збирання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обробки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поширення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телекомунікацій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комп’ютерних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технологій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створює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бази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даних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04845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Види діяльності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7)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провадить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науково-технічну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діяльність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галузі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зв’язку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телекомунікацій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комп’ютерної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техніки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8)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розвиває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міжнародні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контакти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зв’язки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з метою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збирання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поширення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інформації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обміну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нею,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вивчення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досвіду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інформаційних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агентств за кордоном;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9)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бере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участь у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роботі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міжнародних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організацій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питань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інформаційної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вивчення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досвіду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10)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співпрацює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державними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недержавними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іноземними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інформаційними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агентствами, в тому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числі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здійснює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обмін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паритетних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засадах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творчими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групами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кореспондентськими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пунктами,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провадить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спільну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інформаційну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діяльність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11)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здійснює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видавничу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діяльність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видає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розповсюджує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спеціальну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літературу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іншу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друковану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продукцію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12)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укладає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угоди на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інформаційне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обслуговування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державних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недержавних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підприємств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установ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організацій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включаючи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іноземні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);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13)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провадить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зовнішньоекономічну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діяльність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відповідно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покладених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нього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завдань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14)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надає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послуги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рекламного характеру;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15)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провадить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іншу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діяльність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, яка не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суперечить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законодавству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6226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A50021"/>
          </a:solidFill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Укрінформ</a:t>
            </a:r>
            <a:r>
              <a:rPr lang="ru-RU" dirty="0">
                <a:solidFill>
                  <a:schemeClr val="bg1"/>
                </a:solidFill>
              </a:rPr>
              <a:t> з метою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покладених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завдань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A50021"/>
                </a:solidFill>
              </a:rPr>
              <a:t>1) </a:t>
            </a:r>
            <a:r>
              <a:rPr lang="ru-RU" dirty="0" err="1">
                <a:solidFill>
                  <a:srgbClr val="A50021"/>
                </a:solidFill>
              </a:rPr>
              <a:t>одержувати</a:t>
            </a:r>
            <a:r>
              <a:rPr lang="ru-RU" dirty="0">
                <a:solidFill>
                  <a:srgbClr val="A50021"/>
                </a:solidFill>
              </a:rPr>
              <a:t> у </a:t>
            </a:r>
            <a:r>
              <a:rPr lang="ru-RU" dirty="0" err="1">
                <a:solidFill>
                  <a:srgbClr val="A50021"/>
                </a:solidFill>
              </a:rPr>
              <a:t>першочерговому</a:t>
            </a:r>
            <a:r>
              <a:rPr lang="ru-RU" dirty="0">
                <a:solidFill>
                  <a:srgbClr val="A50021"/>
                </a:solidFill>
              </a:rPr>
              <a:t> порядку </a:t>
            </a:r>
            <a:r>
              <a:rPr lang="ru-RU" dirty="0" err="1">
                <a:solidFill>
                  <a:srgbClr val="A50021"/>
                </a:solidFill>
              </a:rPr>
              <a:t>від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центральних</a:t>
            </a:r>
            <a:r>
              <a:rPr lang="ru-RU" dirty="0">
                <a:solidFill>
                  <a:srgbClr val="A50021"/>
                </a:solidFill>
              </a:rPr>
              <a:t> та </a:t>
            </a:r>
            <a:r>
              <a:rPr lang="ru-RU" dirty="0" err="1">
                <a:solidFill>
                  <a:srgbClr val="A50021"/>
                </a:solidFill>
              </a:rPr>
              <a:t>місцевих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 smtClean="0">
                <a:solidFill>
                  <a:srgbClr val="A50021"/>
                </a:solidFill>
              </a:rPr>
              <a:t>органів</a:t>
            </a:r>
            <a:r>
              <a:rPr lang="ru-RU" dirty="0" smtClean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виконавчої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влади</a:t>
            </a:r>
            <a:r>
              <a:rPr lang="ru-RU" dirty="0">
                <a:solidFill>
                  <a:srgbClr val="A50021"/>
                </a:solidFill>
              </a:rPr>
              <a:t>, а </a:t>
            </a:r>
            <a:r>
              <a:rPr lang="ru-RU" dirty="0" err="1">
                <a:solidFill>
                  <a:srgbClr val="A50021"/>
                </a:solidFill>
              </a:rPr>
              <a:t>також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державних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підприємств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установ</a:t>
            </a:r>
            <a:r>
              <a:rPr lang="ru-RU" dirty="0">
                <a:solidFill>
                  <a:srgbClr val="A50021"/>
                </a:solidFill>
              </a:rPr>
              <a:t> і </a:t>
            </a:r>
            <a:r>
              <a:rPr lang="ru-RU" dirty="0" err="1">
                <a:solidFill>
                  <a:srgbClr val="A50021"/>
                </a:solidFill>
              </a:rPr>
              <a:t>організацій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необхідну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інформацію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документи</a:t>
            </a:r>
            <a:r>
              <a:rPr lang="ru-RU" dirty="0">
                <a:solidFill>
                  <a:srgbClr val="A50021"/>
                </a:solidFill>
              </a:rPr>
              <a:t> і </a:t>
            </a:r>
            <a:r>
              <a:rPr lang="ru-RU" dirty="0" err="1">
                <a:solidFill>
                  <a:srgbClr val="A50021"/>
                </a:solidFill>
              </a:rPr>
              <a:t>матеріали</a:t>
            </a:r>
            <a:r>
              <a:rPr lang="ru-RU" dirty="0">
                <a:solidFill>
                  <a:srgbClr val="A50021"/>
                </a:solidFill>
              </a:rPr>
              <a:t> в межах </a:t>
            </a:r>
            <a:r>
              <a:rPr lang="ru-RU" dirty="0" err="1">
                <a:solidFill>
                  <a:srgbClr val="A50021"/>
                </a:solidFill>
              </a:rPr>
              <a:t>своєї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компетенції</a:t>
            </a:r>
            <a:r>
              <a:rPr lang="ru-RU" dirty="0">
                <a:solidFill>
                  <a:srgbClr val="A50021"/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rgbClr val="A50021"/>
                </a:solidFill>
              </a:rPr>
              <a:t>2) </a:t>
            </a:r>
            <a:r>
              <a:rPr lang="ru-RU" dirty="0" err="1">
                <a:solidFill>
                  <a:srgbClr val="A50021"/>
                </a:solidFill>
              </a:rPr>
              <a:t>створювати</a:t>
            </a:r>
            <a:r>
              <a:rPr lang="ru-RU" dirty="0">
                <a:solidFill>
                  <a:srgbClr val="A50021"/>
                </a:solidFill>
              </a:rPr>
              <a:t> на </a:t>
            </a:r>
            <a:r>
              <a:rPr lang="ru-RU" dirty="0" err="1">
                <a:solidFill>
                  <a:srgbClr val="A50021"/>
                </a:solidFill>
              </a:rPr>
              <a:t>території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України</a:t>
            </a:r>
            <a:r>
              <a:rPr lang="ru-RU" dirty="0">
                <a:solidFill>
                  <a:srgbClr val="A50021"/>
                </a:solidFill>
              </a:rPr>
              <a:t> і за </a:t>
            </a:r>
            <a:r>
              <a:rPr lang="ru-RU" dirty="0" err="1">
                <a:solidFill>
                  <a:srgbClr val="A50021"/>
                </a:solidFill>
              </a:rPr>
              <a:t>її</a:t>
            </a:r>
            <a:r>
              <a:rPr lang="ru-RU" dirty="0">
                <a:solidFill>
                  <a:srgbClr val="A50021"/>
                </a:solidFill>
              </a:rPr>
              <a:t> межами в </a:t>
            </a:r>
            <a:r>
              <a:rPr lang="ru-RU" dirty="0" err="1">
                <a:solidFill>
                  <a:srgbClr val="A50021"/>
                </a:solidFill>
              </a:rPr>
              <a:t>установленому</a:t>
            </a:r>
            <a:r>
              <a:rPr lang="ru-RU" dirty="0">
                <a:solidFill>
                  <a:srgbClr val="A50021"/>
                </a:solidFill>
              </a:rPr>
              <a:t> порядку </a:t>
            </a:r>
            <a:r>
              <a:rPr lang="ru-RU" dirty="0" err="1">
                <a:solidFill>
                  <a:srgbClr val="A50021"/>
                </a:solidFill>
              </a:rPr>
              <a:t>філії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корпункти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відділення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представництва</a:t>
            </a:r>
            <a:r>
              <a:rPr lang="ru-RU" dirty="0">
                <a:solidFill>
                  <a:srgbClr val="A50021"/>
                </a:solidFill>
              </a:rPr>
              <a:t> та </a:t>
            </a:r>
            <a:r>
              <a:rPr lang="ru-RU" dirty="0" err="1">
                <a:solidFill>
                  <a:srgbClr val="A50021"/>
                </a:solidFill>
              </a:rPr>
              <a:t>інші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структурні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підрозділи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затверджувати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положення</a:t>
            </a:r>
            <a:r>
              <a:rPr lang="ru-RU" dirty="0">
                <a:solidFill>
                  <a:srgbClr val="A50021"/>
                </a:solidFill>
              </a:rPr>
              <a:t> про них, </a:t>
            </a:r>
            <a:r>
              <a:rPr lang="ru-RU" dirty="0" err="1">
                <a:solidFill>
                  <a:srgbClr val="A50021"/>
                </a:solidFill>
              </a:rPr>
              <a:t>приймати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рішення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щодо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їх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ліквідації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smtClean="0">
                <a:solidFill>
                  <a:srgbClr val="A50021"/>
                </a:solidFill>
              </a:rPr>
              <a:t>та </a:t>
            </a:r>
            <a:r>
              <a:rPr lang="ru-RU" dirty="0" err="1" smtClean="0">
                <a:solidFill>
                  <a:srgbClr val="A50021"/>
                </a:solidFill>
              </a:rPr>
              <a:t>реорганізації</a:t>
            </a:r>
            <a:r>
              <a:rPr lang="ru-RU" dirty="0" smtClean="0">
                <a:solidFill>
                  <a:srgbClr val="A50021"/>
                </a:solidFill>
              </a:rPr>
              <a:t>; </a:t>
            </a:r>
            <a:endParaRPr lang="ru-RU" dirty="0">
              <a:solidFill>
                <a:srgbClr val="A5002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A50021"/>
                </a:solidFill>
              </a:rPr>
              <a:t>3) </a:t>
            </a:r>
            <a:r>
              <a:rPr lang="ru-RU" dirty="0" err="1">
                <a:solidFill>
                  <a:srgbClr val="A50021"/>
                </a:solidFill>
              </a:rPr>
              <a:t>залучати</a:t>
            </a:r>
            <a:r>
              <a:rPr lang="ru-RU" dirty="0">
                <a:solidFill>
                  <a:srgbClr val="A50021"/>
                </a:solidFill>
              </a:rPr>
              <a:t> до </a:t>
            </a:r>
            <a:r>
              <a:rPr lang="ru-RU" dirty="0" err="1">
                <a:solidFill>
                  <a:srgbClr val="A50021"/>
                </a:solidFill>
              </a:rPr>
              <a:t>співпраці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інші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засоби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масової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інформації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підприємства</a:t>
            </a:r>
            <a:r>
              <a:rPr lang="ru-RU" dirty="0">
                <a:solidFill>
                  <a:srgbClr val="A50021"/>
                </a:solidFill>
              </a:rPr>
              <a:t>, установи, </a:t>
            </a:r>
            <a:r>
              <a:rPr lang="ru-RU" dirty="0" err="1">
                <a:solidFill>
                  <a:srgbClr val="A50021"/>
                </a:solidFill>
              </a:rPr>
              <a:t>організації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вчених</a:t>
            </a:r>
            <a:r>
              <a:rPr lang="ru-RU" dirty="0">
                <a:solidFill>
                  <a:srgbClr val="A50021"/>
                </a:solidFill>
              </a:rPr>
              <a:t>, а </a:t>
            </a:r>
            <a:r>
              <a:rPr lang="ru-RU" dirty="0" err="1">
                <a:solidFill>
                  <a:srgbClr val="A50021"/>
                </a:solidFill>
              </a:rPr>
              <a:t>також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спеціалістів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центральних</a:t>
            </a:r>
            <a:r>
              <a:rPr lang="ru-RU" dirty="0">
                <a:solidFill>
                  <a:srgbClr val="A50021"/>
                </a:solidFill>
              </a:rPr>
              <a:t> та </a:t>
            </a:r>
            <a:r>
              <a:rPr lang="ru-RU" dirty="0" err="1">
                <a:solidFill>
                  <a:srgbClr val="A50021"/>
                </a:solidFill>
              </a:rPr>
              <a:t>місцевих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органів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виконавчої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влади</a:t>
            </a:r>
            <a:r>
              <a:rPr lang="ru-RU" dirty="0">
                <a:solidFill>
                  <a:srgbClr val="A50021"/>
                </a:solidFill>
              </a:rPr>
              <a:t> за </a:t>
            </a:r>
            <a:r>
              <a:rPr lang="ru-RU" dirty="0" err="1">
                <a:solidFill>
                  <a:srgbClr val="A50021"/>
                </a:solidFill>
              </a:rPr>
              <a:t>погодженням</a:t>
            </a:r>
            <a:r>
              <a:rPr lang="ru-RU" dirty="0">
                <a:solidFill>
                  <a:srgbClr val="A50021"/>
                </a:solidFill>
              </a:rPr>
              <a:t> з </a:t>
            </a:r>
            <a:r>
              <a:rPr lang="ru-RU" dirty="0" err="1">
                <a:solidFill>
                  <a:srgbClr val="A50021"/>
                </a:solidFill>
              </a:rPr>
              <a:t>їх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керівниками</a:t>
            </a:r>
            <a:r>
              <a:rPr lang="ru-RU" dirty="0">
                <a:solidFill>
                  <a:srgbClr val="A50021"/>
                </a:solidFill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81543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A50021"/>
          </a:solidFill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Укрінформ</a:t>
            </a:r>
            <a:r>
              <a:rPr lang="ru-RU" dirty="0">
                <a:solidFill>
                  <a:schemeClr val="bg1"/>
                </a:solidFill>
              </a:rPr>
              <a:t> з метою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покладених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завдань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A50021"/>
                </a:solidFill>
              </a:rPr>
              <a:t>4) </a:t>
            </a:r>
            <a:r>
              <a:rPr lang="ru-RU" dirty="0" err="1">
                <a:solidFill>
                  <a:srgbClr val="A50021"/>
                </a:solidFill>
              </a:rPr>
              <a:t>залучати</a:t>
            </a:r>
            <a:r>
              <a:rPr lang="ru-RU" dirty="0">
                <a:solidFill>
                  <a:srgbClr val="A50021"/>
                </a:solidFill>
              </a:rPr>
              <a:t> до </a:t>
            </a:r>
            <a:r>
              <a:rPr lang="ru-RU" dirty="0" err="1">
                <a:solidFill>
                  <a:srgbClr val="A50021"/>
                </a:solidFill>
              </a:rPr>
              <a:t>роботи</a:t>
            </a:r>
            <a:r>
              <a:rPr lang="ru-RU" dirty="0">
                <a:solidFill>
                  <a:srgbClr val="A50021"/>
                </a:solidFill>
              </a:rPr>
              <a:t> на </a:t>
            </a:r>
            <a:r>
              <a:rPr lang="ru-RU" dirty="0" err="1">
                <a:solidFill>
                  <a:srgbClr val="A50021"/>
                </a:solidFill>
              </a:rPr>
              <a:t>договірних</a:t>
            </a:r>
            <a:r>
              <a:rPr lang="ru-RU" dirty="0">
                <a:solidFill>
                  <a:srgbClr val="A50021"/>
                </a:solidFill>
              </a:rPr>
              <a:t> засадах </a:t>
            </a:r>
            <a:r>
              <a:rPr lang="ru-RU" dirty="0" err="1">
                <a:solidFill>
                  <a:srgbClr val="A50021"/>
                </a:solidFill>
              </a:rPr>
              <a:t>спеціалістів</a:t>
            </a:r>
            <a:r>
              <a:rPr lang="ru-RU" dirty="0">
                <a:solidFill>
                  <a:srgbClr val="A50021"/>
                </a:solidFill>
              </a:rPr>
              <a:t> та </a:t>
            </a:r>
            <a:r>
              <a:rPr lang="ru-RU" dirty="0" err="1">
                <a:solidFill>
                  <a:srgbClr val="A50021"/>
                </a:solidFill>
              </a:rPr>
              <a:t>експертів</a:t>
            </a:r>
            <a:r>
              <a:rPr lang="ru-RU" dirty="0">
                <a:solidFill>
                  <a:srgbClr val="A50021"/>
                </a:solidFill>
              </a:rPr>
              <a:t>, у тому </a:t>
            </a:r>
            <a:r>
              <a:rPr lang="ru-RU" dirty="0" err="1">
                <a:solidFill>
                  <a:srgbClr val="A50021"/>
                </a:solidFill>
              </a:rPr>
              <a:t>числі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іноземних</a:t>
            </a:r>
            <a:r>
              <a:rPr lang="ru-RU" dirty="0">
                <a:solidFill>
                  <a:srgbClr val="A50021"/>
                </a:solidFill>
              </a:rPr>
              <a:t>, а </a:t>
            </a:r>
            <a:r>
              <a:rPr lang="ru-RU" dirty="0" err="1">
                <a:solidFill>
                  <a:srgbClr val="A50021"/>
                </a:solidFill>
              </a:rPr>
              <a:t>також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визначати</a:t>
            </a:r>
            <a:r>
              <a:rPr lang="ru-RU" dirty="0">
                <a:solidFill>
                  <a:srgbClr val="A50021"/>
                </a:solidFill>
              </a:rPr>
              <a:t> форму, </a:t>
            </a:r>
            <a:r>
              <a:rPr lang="ru-RU" dirty="0" err="1">
                <a:solidFill>
                  <a:srgbClr val="A50021"/>
                </a:solidFill>
              </a:rPr>
              <a:t>розмір</a:t>
            </a:r>
            <a:r>
              <a:rPr lang="ru-RU" dirty="0">
                <a:solidFill>
                  <a:srgbClr val="A50021"/>
                </a:solidFill>
              </a:rPr>
              <a:t> і систему оплати </a:t>
            </a:r>
            <a:r>
              <a:rPr lang="ru-RU" dirty="0" err="1">
                <a:solidFill>
                  <a:srgbClr val="A50021"/>
                </a:solidFill>
              </a:rPr>
              <a:t>їхньої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праці</a:t>
            </a:r>
            <a:r>
              <a:rPr lang="ru-RU" dirty="0">
                <a:solidFill>
                  <a:srgbClr val="A50021"/>
                </a:solidFill>
              </a:rPr>
              <a:t> та </a:t>
            </a:r>
            <a:r>
              <a:rPr lang="ru-RU" dirty="0" err="1">
                <a:solidFill>
                  <a:srgbClr val="A50021"/>
                </a:solidFill>
              </a:rPr>
              <a:t>види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заохочення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відповідно</a:t>
            </a:r>
            <a:r>
              <a:rPr lang="ru-RU" dirty="0">
                <a:solidFill>
                  <a:srgbClr val="A50021"/>
                </a:solidFill>
              </a:rPr>
              <a:t> до </a:t>
            </a:r>
            <a:r>
              <a:rPr lang="ru-RU" dirty="0" err="1">
                <a:solidFill>
                  <a:srgbClr val="A50021"/>
                </a:solidFill>
              </a:rPr>
              <a:t>законодавства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України</a:t>
            </a:r>
            <a:r>
              <a:rPr lang="ru-RU" dirty="0">
                <a:solidFill>
                  <a:srgbClr val="A50021"/>
                </a:solidFill>
              </a:rPr>
              <a:t> в межах </a:t>
            </a:r>
            <a:r>
              <a:rPr lang="ru-RU" dirty="0" err="1">
                <a:solidFill>
                  <a:srgbClr val="A50021"/>
                </a:solidFill>
              </a:rPr>
              <a:t>передбаченого</a:t>
            </a:r>
            <a:r>
              <a:rPr lang="ru-RU" dirty="0">
                <a:solidFill>
                  <a:srgbClr val="A50021"/>
                </a:solidFill>
              </a:rPr>
              <a:t> фонду оплати </a:t>
            </a:r>
            <a:r>
              <a:rPr lang="ru-RU" dirty="0" err="1">
                <a:solidFill>
                  <a:srgbClr val="A50021"/>
                </a:solidFill>
              </a:rPr>
              <a:t>праці</a:t>
            </a:r>
            <a:r>
              <a:rPr lang="ru-RU" dirty="0">
                <a:solidFill>
                  <a:srgbClr val="A50021"/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rgbClr val="A50021"/>
                </a:solidFill>
              </a:rPr>
              <a:t>5) </a:t>
            </a:r>
            <a:r>
              <a:rPr lang="ru-RU" dirty="0" err="1">
                <a:solidFill>
                  <a:srgbClr val="A50021"/>
                </a:solidFill>
              </a:rPr>
              <a:t>надавати</a:t>
            </a:r>
            <a:r>
              <a:rPr lang="ru-RU" dirty="0">
                <a:solidFill>
                  <a:srgbClr val="A50021"/>
                </a:solidFill>
              </a:rPr>
              <a:t> у </a:t>
            </a:r>
            <a:r>
              <a:rPr lang="ru-RU" dirty="0" err="1">
                <a:solidFill>
                  <a:srgbClr val="A50021"/>
                </a:solidFill>
              </a:rPr>
              <a:t>користування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іншим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організаціям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фірмам</a:t>
            </a:r>
            <a:r>
              <a:rPr lang="ru-RU" dirty="0">
                <a:solidFill>
                  <a:srgbClr val="A50021"/>
                </a:solidFill>
              </a:rPr>
              <a:t>, агентствам, </a:t>
            </a:r>
            <a:r>
              <a:rPr lang="ru-RU" dirty="0" err="1">
                <a:solidFill>
                  <a:srgbClr val="A50021"/>
                </a:solidFill>
              </a:rPr>
              <a:t>громадянам</a:t>
            </a:r>
            <a:r>
              <a:rPr lang="ru-RU" dirty="0">
                <a:solidFill>
                  <a:srgbClr val="A50021"/>
                </a:solidFill>
              </a:rPr>
              <a:t> як на </a:t>
            </a:r>
            <a:r>
              <a:rPr lang="ru-RU" dirty="0" err="1">
                <a:solidFill>
                  <a:srgbClr val="A50021"/>
                </a:solidFill>
              </a:rPr>
              <a:t>території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України</a:t>
            </a:r>
            <a:r>
              <a:rPr lang="ru-RU" dirty="0">
                <a:solidFill>
                  <a:srgbClr val="A50021"/>
                </a:solidFill>
              </a:rPr>
              <a:t>, так і за </a:t>
            </a:r>
            <a:r>
              <a:rPr lang="ru-RU" dirty="0" err="1">
                <a:solidFill>
                  <a:srgbClr val="A50021"/>
                </a:solidFill>
              </a:rPr>
              <a:t>її</a:t>
            </a:r>
            <a:r>
              <a:rPr lang="ru-RU" dirty="0">
                <a:solidFill>
                  <a:srgbClr val="A50021"/>
                </a:solidFill>
              </a:rPr>
              <a:t> межами, </a:t>
            </a:r>
            <a:r>
              <a:rPr lang="ru-RU" dirty="0" err="1">
                <a:solidFill>
                  <a:srgbClr val="A50021"/>
                </a:solidFill>
              </a:rPr>
              <a:t>приміщення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технічні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засоби</a:t>
            </a:r>
            <a:r>
              <a:rPr lang="ru-RU" dirty="0">
                <a:solidFill>
                  <a:srgbClr val="A50021"/>
                </a:solidFill>
              </a:rPr>
              <a:t> для </a:t>
            </a:r>
            <a:r>
              <a:rPr lang="ru-RU" dirty="0" err="1">
                <a:solidFill>
                  <a:srgbClr val="A50021"/>
                </a:solidFill>
              </a:rPr>
              <a:t>отримання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обробки</a:t>
            </a:r>
            <a:r>
              <a:rPr lang="ru-RU" dirty="0">
                <a:solidFill>
                  <a:srgbClr val="A50021"/>
                </a:solidFill>
              </a:rPr>
              <a:t> та </a:t>
            </a:r>
            <a:r>
              <a:rPr lang="ru-RU" dirty="0" err="1">
                <a:solidFill>
                  <a:srgbClr val="A50021"/>
                </a:solidFill>
              </a:rPr>
              <a:t>передачі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інформації</a:t>
            </a:r>
            <a:r>
              <a:rPr lang="ru-RU" dirty="0">
                <a:solidFill>
                  <a:srgbClr val="A50021"/>
                </a:solidFill>
              </a:rPr>
              <a:t> з метою </a:t>
            </a:r>
            <a:r>
              <a:rPr lang="ru-RU" dirty="0" err="1">
                <a:solidFill>
                  <a:srgbClr val="A50021"/>
                </a:solidFill>
              </a:rPr>
              <a:t>виконання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спільних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програм</a:t>
            </a:r>
            <a:r>
              <a:rPr lang="ru-RU" dirty="0">
                <a:solidFill>
                  <a:srgbClr val="A50021"/>
                </a:solidFill>
              </a:rPr>
              <a:t>; </a:t>
            </a:r>
            <a:r>
              <a:rPr lang="ru-RU" dirty="0" err="1">
                <a:solidFill>
                  <a:srgbClr val="A50021"/>
                </a:solidFill>
              </a:rPr>
              <a:t>придбавати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здавати</a:t>
            </a:r>
            <a:r>
              <a:rPr lang="ru-RU" dirty="0">
                <a:solidFill>
                  <a:srgbClr val="A50021"/>
                </a:solidFill>
              </a:rPr>
              <a:t> в </a:t>
            </a:r>
            <a:r>
              <a:rPr lang="ru-RU" dirty="0" err="1">
                <a:solidFill>
                  <a:srgbClr val="A50021"/>
                </a:solidFill>
              </a:rPr>
              <a:t>оренду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чи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орендувати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згідно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із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законодавством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майно</a:t>
            </a:r>
            <a:r>
              <a:rPr lang="ru-RU" dirty="0">
                <a:solidFill>
                  <a:srgbClr val="A50021"/>
                </a:solidFill>
              </a:rPr>
              <a:t> та </a:t>
            </a:r>
            <a:r>
              <a:rPr lang="ru-RU" dirty="0" err="1">
                <a:solidFill>
                  <a:srgbClr val="A50021"/>
                </a:solidFill>
              </a:rPr>
              <a:t>обладнання</a:t>
            </a:r>
            <a:r>
              <a:rPr lang="ru-RU" dirty="0">
                <a:solidFill>
                  <a:srgbClr val="A50021"/>
                </a:solidFill>
              </a:rPr>
              <a:t> за </a:t>
            </a:r>
            <a:r>
              <a:rPr lang="ru-RU" dirty="0" err="1">
                <a:solidFill>
                  <a:srgbClr val="A50021"/>
                </a:solidFill>
              </a:rPr>
              <a:t>рахунок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наявних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фінансових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ресурсів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тимчасової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фінансової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допомоги</a:t>
            </a:r>
            <a:r>
              <a:rPr lang="ru-RU" dirty="0">
                <a:solidFill>
                  <a:srgbClr val="A50021"/>
                </a:solidFill>
              </a:rPr>
              <a:t> і </a:t>
            </a:r>
            <a:r>
              <a:rPr lang="ru-RU" dirty="0" err="1">
                <a:solidFill>
                  <a:srgbClr val="A50021"/>
                </a:solidFill>
              </a:rPr>
              <a:t>одержуваних</a:t>
            </a:r>
            <a:r>
              <a:rPr lang="ru-RU" dirty="0">
                <a:solidFill>
                  <a:srgbClr val="A50021"/>
                </a:solidFill>
              </a:rPr>
              <a:t> з </a:t>
            </a:r>
            <a:r>
              <a:rPr lang="ru-RU" dirty="0" err="1">
                <a:solidFill>
                  <a:srgbClr val="A50021"/>
                </a:solidFill>
              </a:rPr>
              <a:t>цією</a:t>
            </a:r>
            <a:r>
              <a:rPr lang="ru-RU" dirty="0">
                <a:solidFill>
                  <a:srgbClr val="A50021"/>
                </a:solidFill>
              </a:rPr>
              <a:t> метою </a:t>
            </a:r>
            <a:r>
              <a:rPr lang="ru-RU" dirty="0" err="1">
                <a:solidFill>
                  <a:srgbClr val="A50021"/>
                </a:solidFill>
              </a:rPr>
              <a:t>позик</a:t>
            </a:r>
            <a:r>
              <a:rPr lang="ru-RU" dirty="0">
                <a:solidFill>
                  <a:srgbClr val="A50021"/>
                </a:solidFill>
              </a:rPr>
              <a:t> та </a:t>
            </a:r>
            <a:r>
              <a:rPr lang="ru-RU" dirty="0" err="1">
                <a:solidFill>
                  <a:srgbClr val="A50021"/>
                </a:solidFill>
              </a:rPr>
              <a:t>кредитів</a:t>
            </a:r>
            <a:r>
              <a:rPr lang="ru-RU" dirty="0">
                <a:solidFill>
                  <a:srgbClr val="A50021"/>
                </a:solidFill>
              </a:rPr>
              <a:t> у банках, у тому </a:t>
            </a:r>
            <a:r>
              <a:rPr lang="ru-RU" dirty="0" err="1">
                <a:solidFill>
                  <a:srgbClr val="A50021"/>
                </a:solidFill>
              </a:rPr>
              <a:t>числі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валютних</a:t>
            </a:r>
            <a:r>
              <a:rPr lang="ru-RU" dirty="0">
                <a:solidFill>
                  <a:srgbClr val="A50021"/>
                </a:solidFill>
              </a:rPr>
              <a:t>; </a:t>
            </a:r>
            <a:r>
              <a:rPr lang="ru-RU" dirty="0" err="1">
                <a:solidFill>
                  <a:srgbClr val="A50021"/>
                </a:solidFill>
              </a:rPr>
              <a:t>купувати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продавати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інформацію</a:t>
            </a:r>
            <a:r>
              <a:rPr lang="ru-RU" dirty="0">
                <a:solidFill>
                  <a:srgbClr val="A50021"/>
                </a:solidFill>
              </a:rPr>
              <a:t> з метою </a:t>
            </a:r>
            <a:r>
              <a:rPr lang="ru-RU" dirty="0" err="1">
                <a:solidFill>
                  <a:srgbClr val="A50021"/>
                </a:solidFill>
              </a:rPr>
              <a:t>отримання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прибутку</a:t>
            </a:r>
            <a:r>
              <a:rPr lang="ru-RU" dirty="0">
                <a:solidFill>
                  <a:srgbClr val="A50021"/>
                </a:solidFill>
              </a:rPr>
              <a:t> та </a:t>
            </a:r>
            <a:r>
              <a:rPr lang="ru-RU" dirty="0" err="1">
                <a:solidFill>
                  <a:srgbClr val="A50021"/>
                </a:solidFill>
              </a:rPr>
              <a:t>провадити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обмін</a:t>
            </a:r>
            <a:r>
              <a:rPr lang="ru-RU" dirty="0">
                <a:solidFill>
                  <a:srgbClr val="A50021"/>
                </a:solidFill>
              </a:rPr>
              <a:t> нею; </a:t>
            </a:r>
          </a:p>
        </p:txBody>
      </p:sp>
    </p:spTree>
    <p:extLst>
      <p:ext uri="{BB962C8B-B14F-4D97-AF65-F5344CB8AC3E}">
        <p14:creationId xmlns:p14="http://schemas.microsoft.com/office/powerpoint/2010/main" val="43223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A50021"/>
          </a:solidFill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Укрінформ</a:t>
            </a:r>
            <a:r>
              <a:rPr lang="ru-RU" dirty="0">
                <a:solidFill>
                  <a:schemeClr val="bg1"/>
                </a:solidFill>
              </a:rPr>
              <a:t> з метою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покладених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завдань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право: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A50021"/>
                </a:solidFill>
              </a:rPr>
              <a:t>6) </a:t>
            </a:r>
            <a:r>
              <a:rPr lang="ru-RU" dirty="0" err="1">
                <a:solidFill>
                  <a:srgbClr val="A50021"/>
                </a:solidFill>
              </a:rPr>
              <a:t>представляти</a:t>
            </a:r>
            <a:r>
              <a:rPr lang="ru-RU" dirty="0">
                <a:solidFill>
                  <a:srgbClr val="A50021"/>
                </a:solidFill>
              </a:rPr>
              <a:t> в </a:t>
            </a:r>
            <a:r>
              <a:rPr lang="ru-RU" dirty="0" err="1">
                <a:solidFill>
                  <a:srgbClr val="A50021"/>
                </a:solidFill>
              </a:rPr>
              <a:t>установленому</a:t>
            </a:r>
            <a:r>
              <a:rPr lang="ru-RU" dirty="0">
                <a:solidFill>
                  <a:srgbClr val="A50021"/>
                </a:solidFill>
              </a:rPr>
              <a:t> порядку </a:t>
            </a:r>
            <a:r>
              <a:rPr lang="ru-RU" dirty="0" err="1">
                <a:solidFill>
                  <a:srgbClr val="A50021"/>
                </a:solidFill>
              </a:rPr>
              <a:t>інтереси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України</a:t>
            </a:r>
            <a:r>
              <a:rPr lang="ru-RU" dirty="0">
                <a:solidFill>
                  <a:srgbClr val="A50021"/>
                </a:solidFill>
              </a:rPr>
              <a:t> в </a:t>
            </a:r>
            <a:r>
              <a:rPr lang="ru-RU" dirty="0" err="1">
                <a:solidFill>
                  <a:srgbClr val="A50021"/>
                </a:solidFill>
              </a:rPr>
              <a:t>міжнародних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організаціях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інформаційних</a:t>
            </a:r>
            <a:r>
              <a:rPr lang="ru-RU" dirty="0">
                <a:solidFill>
                  <a:srgbClr val="A50021"/>
                </a:solidFill>
              </a:rPr>
              <a:t> агентств, </a:t>
            </a:r>
            <a:r>
              <a:rPr lang="ru-RU" dirty="0" err="1">
                <a:solidFill>
                  <a:srgbClr val="A50021"/>
                </a:solidFill>
              </a:rPr>
              <a:t>преси</a:t>
            </a:r>
            <a:r>
              <a:rPr lang="ru-RU" dirty="0">
                <a:solidFill>
                  <a:srgbClr val="A50021"/>
                </a:solidFill>
              </a:rPr>
              <a:t> і </a:t>
            </a:r>
            <a:r>
              <a:rPr lang="ru-RU" dirty="0" err="1">
                <a:solidFill>
                  <a:srgbClr val="A50021"/>
                </a:solidFill>
              </a:rPr>
              <a:t>телекомунікацій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укладати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відповідні</a:t>
            </a:r>
            <a:r>
              <a:rPr lang="ru-RU" dirty="0">
                <a:solidFill>
                  <a:srgbClr val="A50021"/>
                </a:solidFill>
              </a:rPr>
              <a:t> угоди </a:t>
            </a:r>
            <a:r>
              <a:rPr lang="ru-RU" dirty="0" err="1">
                <a:solidFill>
                  <a:srgbClr val="A50021"/>
                </a:solidFill>
              </a:rPr>
              <a:t>стосовно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інформаційної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діяльності</a:t>
            </a:r>
            <a:r>
              <a:rPr lang="ru-RU" dirty="0">
                <a:solidFill>
                  <a:srgbClr val="A50021"/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rgbClr val="A50021"/>
                </a:solidFill>
              </a:rPr>
              <a:t>7) </a:t>
            </a:r>
            <a:r>
              <a:rPr lang="ru-RU" dirty="0" err="1">
                <a:solidFill>
                  <a:srgbClr val="A50021"/>
                </a:solidFill>
              </a:rPr>
              <a:t>створювати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тимчасові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творчі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колективи</a:t>
            </a:r>
            <a:r>
              <a:rPr lang="ru-RU" dirty="0">
                <a:solidFill>
                  <a:srgbClr val="A50021"/>
                </a:solidFill>
              </a:rPr>
              <a:t> та </a:t>
            </a:r>
            <a:r>
              <a:rPr lang="ru-RU" dirty="0" err="1">
                <a:solidFill>
                  <a:srgbClr val="A50021"/>
                </a:solidFill>
              </a:rPr>
              <a:t>інші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організаційні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структури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які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сприяють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творчо-виробничій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діяльності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Укрінформу</a:t>
            </a:r>
            <a:r>
              <a:rPr lang="ru-RU" dirty="0">
                <a:solidFill>
                  <a:srgbClr val="A50021"/>
                </a:solidFill>
              </a:rPr>
              <a:t>; </a:t>
            </a:r>
            <a:r>
              <a:rPr lang="ru-RU" dirty="0" err="1">
                <a:solidFill>
                  <a:srgbClr val="A50021"/>
                </a:solidFill>
              </a:rPr>
              <a:t>визначати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розмір</a:t>
            </a:r>
            <a:r>
              <a:rPr lang="ru-RU" dirty="0">
                <a:solidFill>
                  <a:srgbClr val="A50021"/>
                </a:solidFill>
              </a:rPr>
              <a:t> і порядок </a:t>
            </a:r>
            <a:r>
              <a:rPr lang="ru-RU" dirty="0" err="1">
                <a:solidFill>
                  <a:srgbClr val="A50021"/>
                </a:solidFill>
              </a:rPr>
              <a:t>виплати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авторської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винагороди</a:t>
            </a:r>
            <a:r>
              <a:rPr lang="ru-RU" dirty="0">
                <a:solidFill>
                  <a:srgbClr val="A50021"/>
                </a:solidFill>
              </a:rPr>
              <a:t> за </a:t>
            </a:r>
            <a:r>
              <a:rPr lang="ru-RU" dirty="0" err="1">
                <a:solidFill>
                  <a:srgbClr val="A50021"/>
                </a:solidFill>
              </a:rPr>
              <a:t>підготовку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інформаційних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матеріалів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відповідно</a:t>
            </a:r>
            <a:r>
              <a:rPr lang="ru-RU" dirty="0">
                <a:solidFill>
                  <a:srgbClr val="A50021"/>
                </a:solidFill>
              </a:rPr>
              <a:t> до </a:t>
            </a:r>
            <a:r>
              <a:rPr lang="ru-RU" dirty="0" err="1">
                <a:solidFill>
                  <a:srgbClr val="A50021"/>
                </a:solidFill>
              </a:rPr>
              <a:t>законодавства</a:t>
            </a:r>
            <a:r>
              <a:rPr lang="ru-RU" dirty="0">
                <a:solidFill>
                  <a:srgbClr val="A50021"/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>
                <a:solidFill>
                  <a:srgbClr val="A50021"/>
                </a:solidFill>
              </a:rPr>
              <a:t>8) </a:t>
            </a:r>
            <a:r>
              <a:rPr lang="ru-RU" dirty="0" err="1">
                <a:solidFill>
                  <a:srgbClr val="A50021"/>
                </a:solidFill>
              </a:rPr>
              <a:t>брати</a:t>
            </a:r>
            <a:r>
              <a:rPr lang="ru-RU" dirty="0">
                <a:solidFill>
                  <a:srgbClr val="A50021"/>
                </a:solidFill>
              </a:rPr>
              <a:t> участь у </a:t>
            </a:r>
            <a:r>
              <a:rPr lang="ru-RU" dirty="0" err="1">
                <a:solidFill>
                  <a:srgbClr val="A50021"/>
                </a:solidFill>
              </a:rPr>
              <a:t>заснуванні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засобів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масової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інформації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створенні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міжнародних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організацій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асоціацій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корпорацій</a:t>
            </a:r>
            <a:r>
              <a:rPr lang="ru-RU" dirty="0">
                <a:solidFill>
                  <a:srgbClr val="A50021"/>
                </a:solidFill>
              </a:rPr>
              <a:t>, </a:t>
            </a:r>
            <a:r>
              <a:rPr lang="ru-RU" dirty="0" err="1">
                <a:solidFill>
                  <a:srgbClr val="A50021"/>
                </a:solidFill>
              </a:rPr>
              <a:t>концернів</a:t>
            </a:r>
            <a:r>
              <a:rPr lang="ru-RU" dirty="0">
                <a:solidFill>
                  <a:srgbClr val="A50021"/>
                </a:solidFill>
              </a:rPr>
              <a:t> та </a:t>
            </a:r>
            <a:r>
              <a:rPr lang="ru-RU" dirty="0" err="1">
                <a:solidFill>
                  <a:srgbClr val="A50021"/>
                </a:solidFill>
              </a:rPr>
              <a:t>інших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об’єднань</a:t>
            </a:r>
            <a:r>
              <a:rPr lang="ru-RU" dirty="0">
                <a:solidFill>
                  <a:srgbClr val="A50021"/>
                </a:solidFill>
              </a:rPr>
              <a:t> в </a:t>
            </a:r>
            <a:r>
              <a:rPr lang="ru-RU" dirty="0" err="1">
                <a:solidFill>
                  <a:srgbClr val="A50021"/>
                </a:solidFill>
              </a:rPr>
              <a:t>Україні</a:t>
            </a:r>
            <a:r>
              <a:rPr lang="ru-RU" dirty="0">
                <a:solidFill>
                  <a:srgbClr val="A50021"/>
                </a:solidFill>
              </a:rPr>
              <a:t> та за кордоном </a:t>
            </a:r>
            <a:r>
              <a:rPr lang="ru-RU" dirty="0" err="1">
                <a:solidFill>
                  <a:srgbClr val="A50021"/>
                </a:solidFill>
              </a:rPr>
              <a:t>відповідно</a:t>
            </a:r>
            <a:r>
              <a:rPr lang="ru-RU" dirty="0">
                <a:solidFill>
                  <a:srgbClr val="A50021"/>
                </a:solidFill>
              </a:rPr>
              <a:t> до </a:t>
            </a:r>
            <a:r>
              <a:rPr lang="ru-RU" dirty="0" err="1">
                <a:solidFill>
                  <a:srgbClr val="A50021"/>
                </a:solidFill>
              </a:rPr>
              <a:t>законодавства</a:t>
            </a:r>
            <a:r>
              <a:rPr lang="ru-RU" dirty="0">
                <a:solidFill>
                  <a:srgbClr val="A50021"/>
                </a:solidFill>
              </a:rPr>
              <a:t> </a:t>
            </a:r>
            <a:r>
              <a:rPr lang="ru-RU" dirty="0" err="1">
                <a:solidFill>
                  <a:srgbClr val="A50021"/>
                </a:solidFill>
              </a:rPr>
              <a:t>України</a:t>
            </a:r>
            <a:r>
              <a:rPr lang="ru-RU" dirty="0">
                <a:solidFill>
                  <a:srgbClr val="A5002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902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Укрінформ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Укрінформ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єдине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національне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інформаційне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агентство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майже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столітньою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історією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джерело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політичне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економічне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соціальне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наукове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культурне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суспільне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та за кордоном</a:t>
            </a:r>
            <a:r>
              <a:rPr lang="ru-RU" dirty="0"/>
              <a:t>. </a:t>
            </a:r>
          </a:p>
        </p:txBody>
      </p:sp>
      <p:pic>
        <p:nvPicPr>
          <p:cNvPr id="1026" name="Picture 2" descr="УКРІНФОРМ: презентація 300 W(omen) – Кран – Благодійний Фон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879"/>
            <a:ext cx="5181600" cy="345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46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A50021"/>
                </a:solidFill>
              </a:rPr>
              <a:t>МАЙНО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err="1" smtClean="0">
                <a:solidFill>
                  <a:srgbClr val="002060"/>
                </a:solidFill>
              </a:rPr>
              <a:t>Майно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Укрінформу</a:t>
            </a:r>
            <a:r>
              <a:rPr lang="ru-RU" sz="2800" dirty="0">
                <a:solidFill>
                  <a:srgbClr val="002060"/>
                </a:solidFill>
              </a:rPr>
              <a:t> є державною </a:t>
            </a:r>
            <a:r>
              <a:rPr lang="ru-RU" sz="2800" dirty="0" err="1">
                <a:solidFill>
                  <a:srgbClr val="002060"/>
                </a:solidFill>
              </a:rPr>
              <a:t>власністю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dirty="0" err="1">
                <a:solidFill>
                  <a:srgbClr val="002060"/>
                </a:solidFill>
              </a:rPr>
              <a:t>Воно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закріплюється</a:t>
            </a:r>
            <a:r>
              <a:rPr lang="ru-RU" sz="2800" dirty="0">
                <a:solidFill>
                  <a:srgbClr val="002060"/>
                </a:solidFill>
              </a:rPr>
              <a:t> за агентством на </a:t>
            </a:r>
            <a:r>
              <a:rPr lang="ru-RU" sz="2800" dirty="0" err="1">
                <a:solidFill>
                  <a:srgbClr val="002060"/>
                </a:solidFill>
              </a:rPr>
              <a:t>праві</a:t>
            </a:r>
            <a:r>
              <a:rPr lang="ru-RU" sz="2800" dirty="0">
                <a:solidFill>
                  <a:srgbClr val="002060"/>
                </a:solidFill>
              </a:rPr>
              <a:t> оперативного </a:t>
            </a:r>
            <a:r>
              <a:rPr lang="ru-RU" sz="2800" dirty="0" err="1">
                <a:solidFill>
                  <a:srgbClr val="002060"/>
                </a:solidFill>
              </a:rPr>
              <a:t>управління</a:t>
            </a:r>
            <a:r>
              <a:rPr lang="ru-RU" sz="2800" dirty="0">
                <a:solidFill>
                  <a:srgbClr val="002060"/>
                </a:solidFill>
              </a:rPr>
              <a:t> та </a:t>
            </a:r>
            <a:r>
              <a:rPr lang="ru-RU" sz="2800" dirty="0" err="1">
                <a:solidFill>
                  <a:srgbClr val="002060"/>
                </a:solidFill>
              </a:rPr>
              <a:t>використовується</a:t>
            </a:r>
            <a:r>
              <a:rPr lang="ru-RU" sz="2800" dirty="0">
                <a:solidFill>
                  <a:srgbClr val="002060"/>
                </a:solidFill>
              </a:rPr>
              <a:t> ним </a:t>
            </a:r>
            <a:r>
              <a:rPr lang="ru-RU" sz="2800" dirty="0" err="1">
                <a:solidFill>
                  <a:srgbClr val="002060"/>
                </a:solidFill>
              </a:rPr>
              <a:t>відповідно</a:t>
            </a:r>
            <a:r>
              <a:rPr lang="ru-RU" sz="2800" dirty="0">
                <a:solidFill>
                  <a:srgbClr val="002060"/>
                </a:solidFill>
              </a:rPr>
              <a:t> до мети і </a:t>
            </a:r>
            <a:r>
              <a:rPr lang="ru-RU" sz="2800" dirty="0" err="1">
                <a:solidFill>
                  <a:srgbClr val="002060"/>
                </a:solidFill>
              </a:rPr>
              <a:t>завдань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передбачених</a:t>
            </a:r>
            <a:r>
              <a:rPr lang="ru-RU" sz="2800" dirty="0">
                <a:solidFill>
                  <a:srgbClr val="002060"/>
                </a:solidFill>
              </a:rPr>
              <a:t> статутом </a:t>
            </a:r>
            <a:r>
              <a:rPr lang="ru-RU" sz="2800" dirty="0" err="1">
                <a:solidFill>
                  <a:srgbClr val="002060"/>
                </a:solidFill>
              </a:rPr>
              <a:t>Укрінформу</a:t>
            </a:r>
            <a:r>
              <a:rPr lang="ru-RU" dirty="0"/>
              <a:t>. </a:t>
            </a:r>
          </a:p>
        </p:txBody>
      </p:sp>
      <p:pic>
        <p:nvPicPr>
          <p:cNvPr id="7172" name="Picture 4" descr="СМ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17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Джерелами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формування</a:t>
            </a:r>
            <a:r>
              <a:rPr lang="ru-RU" b="1" dirty="0">
                <a:solidFill>
                  <a:srgbClr val="002060"/>
                </a:solidFill>
              </a:rPr>
              <a:t> майна і </a:t>
            </a:r>
            <a:r>
              <a:rPr lang="ru-RU" b="1" dirty="0" err="1">
                <a:solidFill>
                  <a:srgbClr val="002060"/>
                </a:solidFill>
              </a:rPr>
              <a:t>фінансових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ресурсів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Укрінформу</a:t>
            </a:r>
            <a:r>
              <a:rPr lang="ru-RU" b="1" dirty="0">
                <a:solidFill>
                  <a:srgbClr val="002060"/>
                </a:solidFill>
              </a:rPr>
              <a:t> є: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1) </a:t>
            </a:r>
            <a:r>
              <a:rPr lang="ru-RU" b="1" dirty="0" err="1">
                <a:solidFill>
                  <a:srgbClr val="002060"/>
                </a:solidFill>
              </a:rPr>
              <a:t>майно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передане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засновником</a:t>
            </a:r>
            <a:r>
              <a:rPr lang="ru-RU" b="1" dirty="0">
                <a:solidFill>
                  <a:srgbClr val="002060"/>
                </a:solidFill>
              </a:rPr>
              <a:t>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2) </a:t>
            </a:r>
            <a:r>
              <a:rPr lang="ru-RU" b="1" dirty="0" err="1">
                <a:solidFill>
                  <a:srgbClr val="002060"/>
                </a:solidFill>
              </a:rPr>
              <a:t>бюджетні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кошти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одержані</a:t>
            </a:r>
            <a:r>
              <a:rPr lang="ru-RU" b="1" dirty="0">
                <a:solidFill>
                  <a:srgbClr val="002060"/>
                </a:solidFill>
              </a:rPr>
              <a:t> для </a:t>
            </a:r>
            <a:r>
              <a:rPr lang="ru-RU" b="1" dirty="0" err="1">
                <a:solidFill>
                  <a:srgbClr val="002060"/>
                </a:solidFill>
              </a:rPr>
              <a:t>виконання</a:t>
            </a:r>
            <a:r>
              <a:rPr lang="ru-RU" b="1" dirty="0">
                <a:solidFill>
                  <a:srgbClr val="002060"/>
                </a:solidFill>
              </a:rPr>
              <a:t> державного </a:t>
            </a:r>
            <a:r>
              <a:rPr lang="ru-RU" b="1" dirty="0" err="1">
                <a:solidFill>
                  <a:srgbClr val="002060"/>
                </a:solidFill>
              </a:rPr>
              <a:t>замовлення</a:t>
            </a:r>
            <a:r>
              <a:rPr lang="ru-RU" b="1" dirty="0">
                <a:solidFill>
                  <a:srgbClr val="002060"/>
                </a:solidFill>
              </a:rPr>
              <a:t>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3) доходи, </a:t>
            </a:r>
            <a:r>
              <a:rPr lang="ru-RU" b="1" dirty="0" err="1">
                <a:solidFill>
                  <a:srgbClr val="002060"/>
                </a:solidFill>
              </a:rPr>
              <a:t>одержані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надання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інформаційних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послуг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рекламної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діяльності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реалізації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продукції</a:t>
            </a:r>
            <a:r>
              <a:rPr lang="ru-RU" b="1" dirty="0">
                <a:solidFill>
                  <a:srgbClr val="002060"/>
                </a:solidFill>
              </a:rPr>
              <a:t>, а </a:t>
            </a:r>
            <a:r>
              <a:rPr lang="ru-RU" b="1" dirty="0" err="1">
                <a:solidFill>
                  <a:srgbClr val="002060"/>
                </a:solidFill>
              </a:rPr>
              <a:t>також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інших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видів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діяльності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визначених</a:t>
            </a:r>
            <a:r>
              <a:rPr lang="ru-RU" b="1" dirty="0">
                <a:solidFill>
                  <a:srgbClr val="002060"/>
                </a:solidFill>
              </a:rPr>
              <a:t> статутом названого агентства;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4) </a:t>
            </a:r>
            <a:r>
              <a:rPr lang="ru-RU" b="1" dirty="0" err="1">
                <a:solidFill>
                  <a:srgbClr val="002060"/>
                </a:solidFill>
              </a:rPr>
              <a:t>кредити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банків</a:t>
            </a:r>
            <a:r>
              <a:rPr lang="ru-RU" b="1" dirty="0">
                <a:solidFill>
                  <a:srgbClr val="002060"/>
                </a:solidFill>
              </a:rPr>
              <a:t>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5) доходи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облігацій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інших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цінних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паперів</a:t>
            </a:r>
            <a:r>
              <a:rPr lang="ru-RU" b="1" dirty="0">
                <a:solidFill>
                  <a:srgbClr val="002060"/>
                </a:solidFill>
              </a:rPr>
              <a:t>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6) </a:t>
            </a:r>
            <a:r>
              <a:rPr lang="ru-RU" b="1" dirty="0" err="1">
                <a:solidFill>
                  <a:srgbClr val="002060"/>
                </a:solidFill>
              </a:rPr>
              <a:t>спонсорські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внески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безвідплатні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благодійні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внески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пожертвування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фізичних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юридичних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осіб</a:t>
            </a:r>
            <a:r>
              <a:rPr lang="ru-RU" b="1" dirty="0">
                <a:solidFill>
                  <a:srgbClr val="002060"/>
                </a:solidFill>
              </a:rPr>
              <a:t>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7) </a:t>
            </a:r>
            <a:r>
              <a:rPr lang="ru-RU" b="1" dirty="0" err="1">
                <a:solidFill>
                  <a:srgbClr val="002060"/>
                </a:solidFill>
              </a:rPr>
              <a:t>інші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джерела</a:t>
            </a:r>
            <a:r>
              <a:rPr lang="ru-RU" b="1" dirty="0">
                <a:solidFill>
                  <a:srgbClr val="002060"/>
                </a:solidFill>
              </a:rPr>
              <a:t>, не </a:t>
            </a:r>
            <a:r>
              <a:rPr lang="ru-RU" b="1" dirty="0" err="1">
                <a:solidFill>
                  <a:srgbClr val="002060"/>
                </a:solidFill>
              </a:rPr>
              <a:t>заборонені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законодавством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України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8194" name="Picture 2" descr="Фотозвіт УКРІНФОРМ &amp;quot;Енергоефективність. Будівництво енергоефективних  багатоквартирних будинків&amp;quot; - Новини - МКМ Груп - оптовий продаж  покрівельних матеріалі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03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Наглядова рада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Для </a:t>
            </a:r>
            <a:r>
              <a:rPr lang="ru-RU" b="1" dirty="0" err="1">
                <a:solidFill>
                  <a:srgbClr val="7030A0"/>
                </a:solidFill>
              </a:rPr>
              <a:t>здійснення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загального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нагляду</a:t>
            </a:r>
            <a:r>
              <a:rPr lang="ru-RU" b="1" dirty="0">
                <a:solidFill>
                  <a:srgbClr val="7030A0"/>
                </a:solidFill>
              </a:rPr>
              <a:t> за </a:t>
            </a:r>
            <a:r>
              <a:rPr lang="ru-RU" b="1" dirty="0" err="1">
                <a:solidFill>
                  <a:srgbClr val="7030A0"/>
                </a:solidFill>
              </a:rPr>
              <a:t>діяльністю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Укрінформу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створюється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наглядова</a:t>
            </a:r>
            <a:r>
              <a:rPr lang="ru-RU" b="1" dirty="0">
                <a:solidFill>
                  <a:srgbClr val="7030A0"/>
                </a:solidFill>
              </a:rPr>
              <a:t> рада, склад </a:t>
            </a:r>
            <a:r>
              <a:rPr lang="ru-RU" b="1" dirty="0" err="1">
                <a:solidFill>
                  <a:srgbClr val="7030A0"/>
                </a:solidFill>
              </a:rPr>
              <a:t>якої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затверджується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Кабінетом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Міністрів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України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b="1" dirty="0" err="1">
                <a:solidFill>
                  <a:srgbClr val="7030A0"/>
                </a:solidFill>
              </a:rPr>
              <a:t>Наглядова</a:t>
            </a:r>
            <a:r>
              <a:rPr lang="ru-RU" b="1" dirty="0">
                <a:solidFill>
                  <a:srgbClr val="7030A0"/>
                </a:solidFill>
              </a:rPr>
              <a:t> рада </a:t>
            </a:r>
            <a:r>
              <a:rPr lang="ru-RU" b="1" dirty="0" err="1">
                <a:solidFill>
                  <a:srgbClr val="7030A0"/>
                </a:solidFill>
              </a:rPr>
              <a:t>відповідно</a:t>
            </a:r>
            <a:r>
              <a:rPr lang="ru-RU" b="1" dirty="0">
                <a:solidFill>
                  <a:srgbClr val="7030A0"/>
                </a:solidFill>
              </a:rPr>
              <a:t> до </a:t>
            </a:r>
            <a:r>
              <a:rPr lang="ru-RU" b="1" dirty="0" err="1">
                <a:solidFill>
                  <a:srgbClr val="7030A0"/>
                </a:solidFill>
              </a:rPr>
              <a:t>покладених</a:t>
            </a:r>
            <a:r>
              <a:rPr lang="ru-RU" b="1" dirty="0">
                <a:solidFill>
                  <a:srgbClr val="7030A0"/>
                </a:solidFill>
              </a:rPr>
              <a:t> на </a:t>
            </a:r>
            <a:r>
              <a:rPr lang="ru-RU" b="1" dirty="0" err="1">
                <a:solidFill>
                  <a:srgbClr val="7030A0"/>
                </a:solidFill>
              </a:rPr>
              <a:t>неї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завдань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розглядає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пропозиції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щодо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визначення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основних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напрямів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розвитку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Укрінформу</a:t>
            </a:r>
            <a:r>
              <a:rPr lang="ru-RU" b="1" dirty="0">
                <a:solidFill>
                  <a:srgbClr val="7030A0"/>
                </a:solidFill>
              </a:rPr>
              <a:t>; </a:t>
            </a:r>
            <a:r>
              <a:rPr lang="ru-RU" b="1" dirty="0" err="1">
                <a:solidFill>
                  <a:srgbClr val="7030A0"/>
                </a:solidFill>
              </a:rPr>
              <a:t>здійснює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нагляд</a:t>
            </a:r>
            <a:r>
              <a:rPr lang="ru-RU" b="1" dirty="0">
                <a:solidFill>
                  <a:srgbClr val="7030A0"/>
                </a:solidFill>
              </a:rPr>
              <a:t> за </a:t>
            </a:r>
            <a:r>
              <a:rPr lang="ru-RU" b="1" dirty="0" err="1">
                <a:solidFill>
                  <a:srgbClr val="7030A0"/>
                </a:solidFill>
              </a:rPr>
              <a:t>ефективним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управлінням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майном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Укрінформу</a:t>
            </a:r>
            <a:r>
              <a:rPr lang="ru-RU" b="1" dirty="0">
                <a:solidFill>
                  <a:srgbClr val="7030A0"/>
                </a:solidFill>
              </a:rPr>
              <a:t>; </a:t>
            </a:r>
            <a:r>
              <a:rPr lang="ru-RU" b="1" dirty="0" err="1">
                <a:solidFill>
                  <a:srgbClr val="7030A0"/>
                </a:solidFill>
              </a:rPr>
              <a:t>сприяє</a:t>
            </a:r>
            <a:r>
              <a:rPr lang="ru-RU" b="1" dirty="0">
                <a:solidFill>
                  <a:srgbClr val="7030A0"/>
                </a:solidFill>
              </a:rPr>
              <a:t> у </a:t>
            </a:r>
            <a:r>
              <a:rPr lang="ru-RU" b="1" dirty="0" err="1">
                <a:solidFill>
                  <a:srgbClr val="7030A0"/>
                </a:solidFill>
              </a:rPr>
              <a:t>виконанні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Укрінформом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його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статутних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завдань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зокрема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щодо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реалізації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інформаційної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політики</a:t>
            </a:r>
            <a:r>
              <a:rPr lang="ru-RU" b="1" dirty="0">
                <a:solidFill>
                  <a:srgbClr val="7030A0"/>
                </a:solidFill>
              </a:rPr>
              <a:t>, яка </a:t>
            </a:r>
            <a:r>
              <a:rPr lang="ru-RU" b="1" dirty="0" err="1">
                <a:solidFill>
                  <a:srgbClr val="7030A0"/>
                </a:solidFill>
              </a:rPr>
              <a:t>відповідає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національним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інтересам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України</a:t>
            </a:r>
            <a:r>
              <a:rPr lang="ru-RU" b="1" dirty="0">
                <a:solidFill>
                  <a:srgbClr val="7030A0"/>
                </a:solidFill>
              </a:rPr>
              <a:t>; </a:t>
            </a:r>
            <a:r>
              <a:rPr lang="ru-RU" b="1" dirty="0" err="1">
                <a:solidFill>
                  <a:srgbClr val="7030A0"/>
                </a:solidFill>
              </a:rPr>
              <a:t>аналізує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діяльність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Укрінформу</a:t>
            </a:r>
            <a:r>
              <a:rPr lang="ru-RU" b="1" dirty="0">
                <a:solidFill>
                  <a:srgbClr val="7030A0"/>
                </a:solidFill>
              </a:rPr>
              <a:t> та </a:t>
            </a:r>
            <a:r>
              <a:rPr lang="ru-RU" b="1" dirty="0" err="1">
                <a:solidFill>
                  <a:srgbClr val="7030A0"/>
                </a:solidFill>
              </a:rPr>
              <a:t>розробляє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пропозиції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щодо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вдосконалення</a:t>
            </a:r>
            <a:r>
              <a:rPr lang="ru-RU" b="1" dirty="0">
                <a:solidFill>
                  <a:srgbClr val="7030A0"/>
                </a:solidFill>
              </a:rPr>
              <a:t> нормативно-</a:t>
            </a:r>
            <a:r>
              <a:rPr lang="ru-RU" b="1" dirty="0" err="1">
                <a:solidFill>
                  <a:srgbClr val="7030A0"/>
                </a:solidFill>
              </a:rPr>
              <a:t>правової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бази</a:t>
            </a:r>
            <a:r>
              <a:rPr lang="ru-RU" b="1" dirty="0">
                <a:solidFill>
                  <a:srgbClr val="7030A0"/>
                </a:solidFill>
              </a:rPr>
              <a:t>; </a:t>
            </a:r>
            <a:r>
              <a:rPr lang="ru-RU" b="1" dirty="0" err="1">
                <a:solidFill>
                  <a:srgbClr val="7030A0"/>
                </a:solidFill>
              </a:rPr>
              <a:t>виконує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інші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функції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відповідно</a:t>
            </a:r>
            <a:r>
              <a:rPr lang="ru-RU" b="1" dirty="0">
                <a:solidFill>
                  <a:srgbClr val="7030A0"/>
                </a:solidFill>
              </a:rPr>
              <a:t> до </a:t>
            </a:r>
            <a:r>
              <a:rPr lang="ru-RU" b="1" dirty="0" err="1">
                <a:solidFill>
                  <a:srgbClr val="7030A0"/>
                </a:solidFill>
              </a:rPr>
              <a:t>законодавства</a:t>
            </a:r>
            <a:r>
              <a:rPr lang="ru-RU" b="1" dirty="0">
                <a:solidFill>
                  <a:srgbClr val="7030A0"/>
                </a:solidFill>
              </a:rPr>
              <a:t> з метою </a:t>
            </a:r>
            <a:r>
              <a:rPr lang="ru-RU" b="1" dirty="0" err="1">
                <a:solidFill>
                  <a:srgbClr val="7030A0"/>
                </a:solidFill>
              </a:rPr>
              <a:t>вдосконалення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діяльності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Укрінформу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9218" name="Picture 2" descr="USAID оцінив втрати України від банківської кризи у 40% ВВП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r="77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3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«</a:t>
            </a:r>
            <a:r>
              <a:rPr lang="ru-RU" sz="7200" b="1" dirty="0" err="1" smtClean="0">
                <a:solidFill>
                  <a:srgbClr val="002060"/>
                </a:solidFill>
              </a:rPr>
              <a:t>Укрінформ</a:t>
            </a:r>
            <a:r>
              <a:rPr lang="ru-RU" sz="7200" b="1" dirty="0" smtClean="0">
                <a:solidFill>
                  <a:srgbClr val="002060"/>
                </a:solidFill>
              </a:rPr>
              <a:t>»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національне</a:t>
            </a:r>
            <a:r>
              <a:rPr lang="ru-RU" dirty="0" smtClean="0"/>
              <a:t> </a:t>
            </a:r>
            <a:r>
              <a:rPr lang="ru-RU" dirty="0" err="1" smtClean="0"/>
              <a:t>інформаційне</a:t>
            </a:r>
            <a:r>
              <a:rPr lang="ru-RU" dirty="0" smtClean="0"/>
              <a:t> агентство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Укрінформ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  <a:r>
              <a:rPr lang="ru-RU" dirty="0" smtClean="0"/>
              <a:t>— </a:t>
            </a:r>
            <a:r>
              <a:rPr lang="ru-RU" b="1" dirty="0" err="1" smtClean="0"/>
              <a:t>державне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інформаційне</a:t>
            </a:r>
            <a:r>
              <a:rPr lang="ru-RU" b="1" dirty="0" smtClean="0"/>
              <a:t> агентство</a:t>
            </a:r>
            <a:r>
              <a:rPr lang="ru-RU" dirty="0" smtClean="0"/>
              <a:t>, яке </a:t>
            </a:r>
            <a:r>
              <a:rPr lang="ru-RU" dirty="0" err="1" smtClean="0"/>
              <a:t>щодня</a:t>
            </a:r>
            <a:r>
              <a:rPr lang="ru-RU" dirty="0" smtClean="0"/>
              <a:t> </a:t>
            </a:r>
            <a:r>
              <a:rPr lang="ru-RU" dirty="0" err="1" smtClean="0"/>
              <a:t>публікує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500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та </a:t>
            </a:r>
            <a:r>
              <a:rPr lang="ru-RU" dirty="0" err="1" smtClean="0"/>
              <a:t>аналітичних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, </a:t>
            </a:r>
            <a:r>
              <a:rPr lang="ru-RU" dirty="0" err="1" smtClean="0"/>
              <a:t>російською</a:t>
            </a:r>
            <a:r>
              <a:rPr lang="ru-RU" dirty="0" smtClean="0"/>
              <a:t>, </a:t>
            </a:r>
            <a:r>
              <a:rPr lang="ru-RU" dirty="0" err="1" smtClean="0"/>
              <a:t>англійською</a:t>
            </a:r>
            <a:r>
              <a:rPr lang="ru-RU" dirty="0" smtClean="0"/>
              <a:t>, </a:t>
            </a:r>
            <a:r>
              <a:rPr lang="ru-RU" dirty="0" err="1" smtClean="0"/>
              <a:t>німецькою</a:t>
            </a:r>
            <a:r>
              <a:rPr lang="ru-RU" dirty="0" smtClean="0"/>
              <a:t>, </a:t>
            </a:r>
            <a:r>
              <a:rPr lang="ru-RU" dirty="0" err="1" smtClean="0"/>
              <a:t>іспанською</a:t>
            </a:r>
            <a:r>
              <a:rPr lang="ru-RU" dirty="0" smtClean="0"/>
              <a:t>, </a:t>
            </a:r>
            <a:r>
              <a:rPr lang="ru-RU" dirty="0" err="1" smtClean="0"/>
              <a:t>китайською</a:t>
            </a:r>
            <a:r>
              <a:rPr lang="ru-RU" dirty="0" smtClean="0"/>
              <a:t> та </a:t>
            </a:r>
            <a:r>
              <a:rPr lang="ru-RU" dirty="0" err="1" smtClean="0"/>
              <a:t>французькою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, </a:t>
            </a:r>
            <a:r>
              <a:rPr lang="ru-RU" dirty="0" err="1" smtClean="0"/>
              <a:t>майже</a:t>
            </a:r>
            <a:r>
              <a:rPr lang="ru-RU" dirty="0" smtClean="0"/>
              <a:t> 200 </a:t>
            </a:r>
            <a:r>
              <a:rPr lang="ru-RU" dirty="0" err="1" smtClean="0"/>
              <a:t>оригінальних</a:t>
            </a:r>
            <a:r>
              <a:rPr lang="ru-RU" dirty="0" smtClean="0"/>
              <a:t> </a:t>
            </a:r>
            <a:r>
              <a:rPr lang="ru-RU" dirty="0" err="1" smtClean="0"/>
              <a:t>фотознімків</a:t>
            </a:r>
            <a:r>
              <a:rPr lang="ru-RU" dirty="0" smtClean="0"/>
              <a:t>. </a:t>
            </a:r>
            <a:r>
              <a:rPr lang="ru-RU" dirty="0" err="1" smtClean="0"/>
              <a:t>Вікіпедія</a:t>
            </a:r>
            <a:endParaRPr lang="ru-RU" dirty="0" smtClean="0"/>
          </a:p>
          <a:p>
            <a:r>
              <a:rPr lang="ru-RU" dirty="0" smtClean="0"/>
              <a:t>Дата </a:t>
            </a:r>
            <a:r>
              <a:rPr lang="ru-RU" dirty="0" err="1" smtClean="0"/>
              <a:t>заснування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FF0000"/>
                </a:solidFill>
              </a:rPr>
              <a:t>16 </a:t>
            </a:r>
            <a:r>
              <a:rPr lang="ru-RU" dirty="0" err="1" smtClean="0">
                <a:solidFill>
                  <a:srgbClr val="FF0000"/>
                </a:solidFill>
              </a:rPr>
              <a:t>березня</a:t>
            </a:r>
            <a:r>
              <a:rPr lang="ru-RU" dirty="0" smtClean="0">
                <a:solidFill>
                  <a:srgbClr val="FF0000"/>
                </a:solidFill>
              </a:rPr>
              <a:t> 1918 р.</a:t>
            </a:r>
          </a:p>
          <a:p>
            <a:r>
              <a:rPr lang="ru-RU" dirty="0" err="1" smtClean="0"/>
              <a:t>Власник</a:t>
            </a:r>
            <a:r>
              <a:rPr lang="ru-RU" dirty="0" smtClean="0"/>
              <a:t>: </a:t>
            </a:r>
            <a:r>
              <a:rPr lang="ru-RU" b="1" dirty="0" err="1" smtClean="0">
                <a:solidFill>
                  <a:srgbClr val="002060"/>
                </a:solidFill>
              </a:rPr>
              <a:t>Міністерство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інформаційної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політики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офіс</a:t>
            </a:r>
            <a:r>
              <a:rPr lang="ru-RU" dirty="0" smtClean="0"/>
              <a:t>: </a:t>
            </a:r>
            <a:r>
              <a:rPr lang="ru-RU" dirty="0" err="1" smtClean="0"/>
              <a:t>Україна</a:t>
            </a:r>
            <a:r>
              <a:rPr lang="ru-RU" dirty="0" smtClean="0"/>
              <a:t>, </a:t>
            </a:r>
            <a:r>
              <a:rPr lang="ru-RU" dirty="0" err="1" smtClean="0"/>
              <a:t>Київ</a:t>
            </a:r>
            <a:r>
              <a:rPr lang="ru-RU" dirty="0" smtClean="0"/>
              <a:t>, </a:t>
            </a:r>
            <a:r>
              <a:rPr lang="ru-RU" dirty="0" err="1" smtClean="0"/>
              <a:t>вул</a:t>
            </a:r>
            <a:r>
              <a:rPr lang="ru-RU" dirty="0" smtClean="0"/>
              <a:t>. Б. </a:t>
            </a:r>
            <a:r>
              <a:rPr lang="ru-RU" dirty="0" err="1" smtClean="0"/>
              <a:t>Хмельницького</a:t>
            </a:r>
            <a:r>
              <a:rPr lang="ru-RU" dirty="0" smtClean="0"/>
              <a:t>, д. 8/16, </a:t>
            </a:r>
            <a:r>
              <a:rPr lang="ru-RU" dirty="0" err="1" smtClean="0"/>
              <a:t>Київ</a:t>
            </a:r>
            <a:r>
              <a:rPr lang="ru-RU" dirty="0" smtClean="0"/>
              <a:t>, 01001</a:t>
            </a:r>
          </a:p>
          <a:p>
            <a:r>
              <a:rPr lang="ru-RU" dirty="0" smtClean="0"/>
              <a:t>Вид </a:t>
            </a:r>
            <a:r>
              <a:rPr lang="ru-RU" dirty="0" err="1" smtClean="0"/>
              <a:t>діяльності</a:t>
            </a:r>
            <a:r>
              <a:rPr lang="ru-RU" dirty="0" smtClean="0"/>
              <a:t>: </a:t>
            </a:r>
            <a:r>
              <a:rPr lang="ru-RU" dirty="0" err="1" smtClean="0"/>
              <a:t>Державне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endParaRPr lang="ru-RU" dirty="0"/>
          </a:p>
        </p:txBody>
      </p:sp>
      <p:pic>
        <p:nvPicPr>
          <p:cNvPr id="2050" name="Picture 2" descr="Укринфор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53340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4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5093"/>
            <a:ext cx="10515600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</a:rPr>
              <a:t>«</a:t>
            </a:r>
            <a:r>
              <a:rPr lang="ru-RU" sz="6600" b="1" dirty="0" err="1">
                <a:solidFill>
                  <a:srgbClr val="002060"/>
                </a:solidFill>
              </a:rPr>
              <a:t>Укрінформ</a:t>
            </a:r>
            <a:r>
              <a:rPr lang="ru-RU" sz="6600" b="1" dirty="0">
                <a:solidFill>
                  <a:srgbClr val="002060"/>
                </a:solidFill>
              </a:rPr>
              <a:t>»</a:t>
            </a:r>
            <a:endParaRPr lang="ru-RU" sz="6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Інформагентство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працює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Україні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різними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назвами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починаючи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з 1918 року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Сучасну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назву</a:t>
            </a:r>
            <a:r>
              <a:rPr lang="ru-RU" dirty="0">
                <a:solidFill>
                  <a:srgbClr val="002060"/>
                </a:solidFill>
              </a:rPr>
              <a:t> – </a:t>
            </a:r>
            <a:r>
              <a:rPr lang="ru-RU" dirty="0" err="1">
                <a:solidFill>
                  <a:srgbClr val="002060"/>
                </a:solidFill>
              </a:rPr>
              <a:t>Українське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національне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інформаційне</a:t>
            </a:r>
            <a:r>
              <a:rPr lang="ru-RU" dirty="0">
                <a:solidFill>
                  <a:srgbClr val="002060"/>
                </a:solidFill>
              </a:rPr>
              <a:t> агентство «</a:t>
            </a:r>
            <a:r>
              <a:rPr lang="ru-RU" dirty="0" err="1">
                <a:solidFill>
                  <a:srgbClr val="002060"/>
                </a:solidFill>
              </a:rPr>
              <a:t>Укрінформ</a:t>
            </a:r>
            <a:r>
              <a:rPr lang="ru-RU" dirty="0">
                <a:solidFill>
                  <a:srgbClr val="002060"/>
                </a:solidFill>
              </a:rPr>
              <a:t>» – і </a:t>
            </a:r>
            <a:r>
              <a:rPr lang="ru-RU" b="1" dirty="0">
                <a:solidFill>
                  <a:srgbClr val="C00000"/>
                </a:solidFill>
              </a:rPr>
              <a:t>статус </a:t>
            </a:r>
            <a:r>
              <a:rPr lang="ru-RU" b="1" dirty="0" err="1">
                <a:solidFill>
                  <a:srgbClr val="C00000"/>
                </a:solidFill>
              </a:rPr>
              <a:t>національного</a:t>
            </a:r>
            <a:r>
              <a:rPr lang="ru-RU" b="1" dirty="0">
                <a:solidFill>
                  <a:srgbClr val="C00000"/>
                </a:solidFill>
              </a:rPr>
              <a:t> агентство </a:t>
            </a:r>
            <a:r>
              <a:rPr lang="ru-RU" b="1" dirty="0" err="1">
                <a:solidFill>
                  <a:srgbClr val="C00000"/>
                </a:solidFill>
              </a:rPr>
              <a:t>отримало</a:t>
            </a:r>
            <a:r>
              <a:rPr lang="ru-RU" b="1" dirty="0">
                <a:solidFill>
                  <a:srgbClr val="C00000"/>
                </a:solidFill>
              </a:rPr>
              <a:t> у 2000 </a:t>
            </a:r>
            <a:r>
              <a:rPr lang="ru-RU" b="1" dirty="0" err="1">
                <a:solidFill>
                  <a:srgbClr val="C00000"/>
                </a:solidFill>
              </a:rPr>
              <a:t>році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відповідно</a:t>
            </a:r>
            <a:r>
              <a:rPr lang="ru-RU" dirty="0">
                <a:solidFill>
                  <a:srgbClr val="002060"/>
                </a:solidFill>
              </a:rPr>
              <a:t> до Указу Президента </a:t>
            </a:r>
            <a:r>
              <a:rPr lang="ru-RU" dirty="0" err="1">
                <a:solidFill>
                  <a:srgbClr val="002060"/>
                </a:solidFill>
              </a:rPr>
              <a:t>України</a:t>
            </a:r>
            <a:r>
              <a:rPr lang="ru-RU" dirty="0">
                <a:solidFill>
                  <a:srgbClr val="002060"/>
                </a:solidFill>
              </a:rPr>
              <a:t>, з </a:t>
            </a:r>
            <a:r>
              <a:rPr lang="ru-RU" dirty="0" err="1">
                <a:solidFill>
                  <a:srgbClr val="002060"/>
                </a:solidFill>
              </a:rPr>
              <a:t>огляду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багаторічну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плідну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діяльність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важливу</a:t>
            </a:r>
            <a:r>
              <a:rPr lang="ru-RU" dirty="0">
                <a:solidFill>
                  <a:srgbClr val="002060"/>
                </a:solidFill>
              </a:rPr>
              <a:t> роль в </a:t>
            </a:r>
            <a:r>
              <a:rPr lang="ru-RU" dirty="0" err="1">
                <a:solidFill>
                  <a:srgbClr val="002060"/>
                </a:solidFill>
              </a:rPr>
              <a:t>інформаційному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забезпеченні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реалізації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внутрішньої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зовнішньої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політики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нашої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держави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В Киеве совершено нападение на офис агентства &amp;quot;Укринформ&amp;quot;, есть  пострадавшие (фото) - «ФАКТЫ»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33400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0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</a:rPr>
              <a:t>«</a:t>
            </a:r>
            <a:r>
              <a:rPr lang="ru-RU" sz="6600" b="1" dirty="0" err="1">
                <a:solidFill>
                  <a:srgbClr val="002060"/>
                </a:solidFill>
              </a:rPr>
              <a:t>Укрінформ</a:t>
            </a:r>
            <a:r>
              <a:rPr lang="ru-RU" sz="6600" b="1" dirty="0">
                <a:solidFill>
                  <a:srgbClr val="002060"/>
                </a:solidFill>
              </a:rPr>
              <a:t>»</a:t>
            </a:r>
            <a:endParaRPr lang="ru-RU" sz="6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>
                <a:solidFill>
                  <a:srgbClr val="002060"/>
                </a:solidFill>
              </a:rPr>
              <a:t>Сьогодні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Укрінформ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має</a:t>
            </a:r>
            <a:r>
              <a:rPr lang="ru-RU" dirty="0">
                <a:solidFill>
                  <a:srgbClr val="002060"/>
                </a:solidFill>
              </a:rPr>
              <a:t> одну з </a:t>
            </a:r>
            <a:r>
              <a:rPr lang="ru-RU" dirty="0" err="1">
                <a:solidFill>
                  <a:srgbClr val="002060"/>
                </a:solidFill>
              </a:rPr>
              <a:t>найбільших</a:t>
            </a:r>
            <a:r>
              <a:rPr lang="ru-RU" dirty="0">
                <a:solidFill>
                  <a:srgbClr val="002060"/>
                </a:solidFill>
              </a:rPr>
              <a:t> мереж </a:t>
            </a:r>
            <a:r>
              <a:rPr lang="ru-RU" dirty="0" err="1">
                <a:solidFill>
                  <a:srgbClr val="002060"/>
                </a:solidFill>
              </a:rPr>
              <a:t>регіональних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закордонних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кореспондентських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пунктів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Кореспонденти</a:t>
            </a:r>
            <a:r>
              <a:rPr lang="ru-RU" dirty="0">
                <a:solidFill>
                  <a:srgbClr val="002060"/>
                </a:solidFill>
              </a:rPr>
              <a:t> агентства </a:t>
            </a:r>
            <a:r>
              <a:rPr lang="ru-RU" dirty="0" err="1">
                <a:solidFill>
                  <a:srgbClr val="002060"/>
                </a:solidFill>
              </a:rPr>
              <a:t>працюють</a:t>
            </a:r>
            <a:r>
              <a:rPr lang="ru-RU" dirty="0">
                <a:solidFill>
                  <a:srgbClr val="002060"/>
                </a:solidFill>
              </a:rPr>
              <a:t> у кожному </a:t>
            </a:r>
            <a:r>
              <a:rPr lang="ru-RU" dirty="0" err="1">
                <a:solidFill>
                  <a:srgbClr val="002060"/>
                </a:solidFill>
              </a:rPr>
              <a:t>регіоні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України</a:t>
            </a:r>
            <a:r>
              <a:rPr lang="ru-RU" dirty="0">
                <a:solidFill>
                  <a:srgbClr val="002060"/>
                </a:solidFill>
              </a:rPr>
              <a:t> та у </a:t>
            </a:r>
            <a:r>
              <a:rPr lang="ru-RU" dirty="0" err="1">
                <a:solidFill>
                  <a:srgbClr val="002060"/>
                </a:solidFill>
              </a:rPr>
              <a:t>дев’яти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країнах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світу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b="1" dirty="0" err="1">
                <a:solidFill>
                  <a:srgbClr val="C00000"/>
                </a:solidFill>
              </a:rPr>
              <a:t>Бельгії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Китаї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Молдові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Німеччині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Нідерландах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Польщі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Росії</a:t>
            </a:r>
            <a:r>
              <a:rPr lang="ru-RU" b="1" dirty="0">
                <a:solidFill>
                  <a:srgbClr val="C00000"/>
                </a:solidFill>
              </a:rPr>
              <a:t>, США, </a:t>
            </a:r>
            <a:r>
              <a:rPr lang="ru-RU" b="1" dirty="0" err="1">
                <a:solidFill>
                  <a:srgbClr val="C00000"/>
                </a:solidFill>
              </a:rPr>
              <a:t>Франції</a:t>
            </a:r>
            <a:r>
              <a:rPr lang="ru-RU" dirty="0"/>
              <a:t>. </a:t>
            </a:r>
          </a:p>
        </p:txBody>
      </p:sp>
      <p:pic>
        <p:nvPicPr>
          <p:cNvPr id="5122" name="Picture 2" descr="Інформаційне агентство Укрінформ відкрило нову рубрику &amp;quot;Новини діаспори&amp;quot; |  Посольство України в Латвійській Республіці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74" y="2020529"/>
            <a:ext cx="4660491" cy="38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4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</a:rPr>
              <a:t>«</a:t>
            </a:r>
            <a:r>
              <a:rPr lang="ru-RU" sz="6600" b="1" dirty="0" err="1">
                <a:solidFill>
                  <a:srgbClr val="002060"/>
                </a:solidFill>
              </a:rPr>
              <a:t>Укрінформ</a:t>
            </a:r>
            <a:r>
              <a:rPr lang="ru-RU" sz="6600" b="1" dirty="0">
                <a:solidFill>
                  <a:srgbClr val="002060"/>
                </a:solidFill>
              </a:rPr>
              <a:t>»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Новини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світу</a:t>
            </a:r>
            <a:r>
              <a:rPr lang="ru-RU" dirty="0"/>
              <a:t> –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новини</a:t>
            </a:r>
            <a:r>
              <a:rPr lang="ru-RU" dirty="0"/>
              <a:t>, </a:t>
            </a:r>
            <a:r>
              <a:rPr lang="ru-RU" dirty="0" err="1"/>
              <a:t>новини</a:t>
            </a:r>
            <a:r>
              <a:rPr lang="ru-RU" dirty="0"/>
              <a:t> дня, </a:t>
            </a:r>
            <a:r>
              <a:rPr lang="ru-RU" dirty="0" err="1"/>
              <a:t>новини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новини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новини</a:t>
            </a:r>
            <a:r>
              <a:rPr lang="ru-RU" dirty="0"/>
              <a:t>, </a:t>
            </a:r>
            <a:r>
              <a:rPr lang="ru-RU" dirty="0" err="1"/>
              <a:t>новини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новини</a:t>
            </a:r>
            <a:r>
              <a:rPr lang="ru-RU" dirty="0"/>
              <a:t> спорту,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новини</a:t>
            </a:r>
            <a:r>
              <a:rPr lang="ru-RU" dirty="0"/>
              <a:t> – </a:t>
            </a:r>
            <a:r>
              <a:rPr lang="ru-RU" dirty="0" err="1"/>
              <a:t>інформаційне</a:t>
            </a:r>
            <a:r>
              <a:rPr lang="ru-RU" dirty="0"/>
              <a:t> агентство </a:t>
            </a:r>
            <a:r>
              <a:rPr lang="ru-RU" b="1" dirty="0" err="1">
                <a:solidFill>
                  <a:srgbClr val="C00000"/>
                </a:solidFill>
              </a:rPr>
              <a:t>подає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цілодобово</a:t>
            </a:r>
            <a:r>
              <a:rPr lang="ru-RU" b="1" dirty="0">
                <a:solidFill>
                  <a:srgbClr val="C00000"/>
                </a:solidFill>
              </a:rPr>
              <a:t> в оперативному </a:t>
            </a:r>
            <a:r>
              <a:rPr lang="ru-RU" b="1" dirty="0" err="1">
                <a:solidFill>
                  <a:srgbClr val="C00000"/>
                </a:solidFill>
              </a:rPr>
              <a:t>режимі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українською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російською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англійською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німецькою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іспанською</a:t>
            </a:r>
            <a:r>
              <a:rPr lang="ru-RU" b="1" dirty="0">
                <a:solidFill>
                  <a:srgbClr val="C00000"/>
                </a:solidFill>
              </a:rPr>
              <a:t> та </a:t>
            </a:r>
            <a:r>
              <a:rPr lang="ru-RU" b="1" dirty="0" err="1">
                <a:solidFill>
                  <a:srgbClr val="C00000"/>
                </a:solidFill>
              </a:rPr>
              <a:t>китайською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мовами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Інформація</a:t>
            </a:r>
            <a:r>
              <a:rPr lang="ru-RU" dirty="0" smtClean="0"/>
              <a:t> </a:t>
            </a:r>
            <a:r>
              <a:rPr lang="ru-RU" dirty="0" err="1"/>
              <a:t>Укрінформу</a:t>
            </a:r>
            <a:r>
              <a:rPr lang="ru-RU" dirty="0"/>
              <a:t> з </a:t>
            </a:r>
            <a:r>
              <a:rPr lang="ru-RU" dirty="0" err="1"/>
              <a:t>жовтня</a:t>
            </a:r>
            <a:r>
              <a:rPr lang="ru-RU" dirty="0"/>
              <a:t> 1998 року доступна в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435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</a:rPr>
              <a:t>«</a:t>
            </a:r>
            <a:r>
              <a:rPr lang="ru-RU" sz="6600" b="1" dirty="0" err="1">
                <a:solidFill>
                  <a:srgbClr val="002060"/>
                </a:solidFill>
              </a:rPr>
              <a:t>Укрінформ</a:t>
            </a:r>
            <a:r>
              <a:rPr lang="ru-RU" sz="6600" b="1" dirty="0">
                <a:solidFill>
                  <a:srgbClr val="002060"/>
                </a:solidFill>
              </a:rPr>
              <a:t>»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Агентство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випускає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десятки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професійних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інформаційних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продуктів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dirty="0" err="1">
                <a:solidFill>
                  <a:srgbClr val="C00000"/>
                </a:solidFill>
              </a:rPr>
              <a:t>стрічки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інформаційні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пакети</a:t>
            </a:r>
            <a:r>
              <a:rPr lang="ru-RU" dirty="0">
                <a:solidFill>
                  <a:srgbClr val="C00000"/>
                </a:solidFill>
              </a:rPr>
              <a:t> та </a:t>
            </a:r>
            <a:r>
              <a:rPr lang="ru-RU" dirty="0" err="1">
                <a:solidFill>
                  <a:srgbClr val="C00000"/>
                </a:solidFill>
              </a:rPr>
              <a:t>вісники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Серед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передплатників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партнерів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Укрінформу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електронні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друковані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засоби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масової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теле-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радіокомпанії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медіа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зарубіжних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країн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в тому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числі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іноземні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інформаційні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агентства,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владні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бізнесові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структури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посольства і консульства,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підприємства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банки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rgbClr val="C00000"/>
                </a:solidFill>
              </a:rPr>
              <a:t>Укрінформ</a:t>
            </a:r>
            <a:r>
              <a:rPr lang="ru-RU" sz="3600" dirty="0">
                <a:solidFill>
                  <a:srgbClr val="C00000"/>
                </a:solidFill>
              </a:rPr>
              <a:t> – </a:t>
            </a:r>
            <a:r>
              <a:rPr lang="ru-RU" sz="3600" b="1" dirty="0" err="1">
                <a:solidFill>
                  <a:srgbClr val="C00000"/>
                </a:solidFill>
              </a:rPr>
              <a:t>єдиний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від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України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>член </a:t>
            </a:r>
            <a:r>
              <a:rPr lang="ru-RU" sz="3600" dirty="0" err="1">
                <a:solidFill>
                  <a:srgbClr val="C00000"/>
                </a:solidFill>
              </a:rPr>
              <a:t>Європейського</a:t>
            </a:r>
            <a:r>
              <a:rPr lang="ru-RU" sz="3600" dirty="0">
                <a:solidFill>
                  <a:srgbClr val="C00000"/>
                </a:solidFill>
              </a:rPr>
              <a:t> альянсу </a:t>
            </a:r>
            <a:r>
              <a:rPr lang="ru-RU" sz="3600" dirty="0" err="1">
                <a:solidFill>
                  <a:srgbClr val="C00000"/>
                </a:solidFill>
              </a:rPr>
              <a:t>інформаційних</a:t>
            </a:r>
            <a:r>
              <a:rPr lang="ru-RU" sz="3600" dirty="0">
                <a:solidFill>
                  <a:srgbClr val="C00000"/>
                </a:solidFill>
              </a:rPr>
              <a:t> агентств, а </a:t>
            </a:r>
            <a:r>
              <a:rPr lang="ru-RU" sz="3600" dirty="0" err="1">
                <a:solidFill>
                  <a:srgbClr val="C00000"/>
                </a:solidFill>
              </a:rPr>
              <a:t>також</a:t>
            </a:r>
            <a:r>
              <a:rPr lang="ru-RU" sz="3600" dirty="0">
                <a:solidFill>
                  <a:srgbClr val="C00000"/>
                </a:solidFill>
              </a:rPr>
              <a:t> член </a:t>
            </a:r>
            <a:r>
              <a:rPr lang="ru-RU" sz="3600" dirty="0" err="1">
                <a:solidFill>
                  <a:srgbClr val="C00000"/>
                </a:solidFill>
              </a:rPr>
              <a:t>Асоціації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національних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інформаційних</a:t>
            </a:r>
            <a:r>
              <a:rPr lang="ru-RU" sz="3600" dirty="0">
                <a:solidFill>
                  <a:srgbClr val="C00000"/>
                </a:solidFill>
              </a:rPr>
              <a:t> агентств </a:t>
            </a:r>
            <a:r>
              <a:rPr lang="ru-RU" sz="3600" dirty="0" err="1">
                <a:solidFill>
                  <a:srgbClr val="C00000"/>
                </a:solidFill>
              </a:rPr>
              <a:t>країн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err="1">
                <a:solidFill>
                  <a:srgbClr val="C00000"/>
                </a:solidFill>
              </a:rPr>
              <a:t>Причорномор’я</a:t>
            </a:r>
            <a:r>
              <a:rPr lang="ru-RU" sz="3600" dirty="0">
                <a:solidFill>
                  <a:srgbClr val="C00000"/>
                </a:solidFill>
              </a:rPr>
              <a:t> (ПАНІА).</a:t>
            </a:r>
          </a:p>
        </p:txBody>
      </p:sp>
    </p:spTree>
    <p:extLst>
      <p:ext uri="{BB962C8B-B14F-4D97-AF65-F5344CB8AC3E}">
        <p14:creationId xmlns:p14="http://schemas.microsoft.com/office/powerpoint/2010/main" val="360109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</a:rPr>
              <a:t>«</a:t>
            </a:r>
            <a:r>
              <a:rPr lang="ru-RU" sz="6600" b="1" dirty="0" err="1">
                <a:solidFill>
                  <a:srgbClr val="002060"/>
                </a:solidFill>
              </a:rPr>
              <a:t>Укрінформ</a:t>
            </a:r>
            <a:r>
              <a:rPr lang="ru-RU" sz="6600" b="1" dirty="0">
                <a:solidFill>
                  <a:srgbClr val="002060"/>
                </a:solidFill>
              </a:rPr>
              <a:t>»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Українське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національне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інформаційне</a:t>
            </a:r>
            <a:r>
              <a:rPr lang="ru-RU" dirty="0">
                <a:solidFill>
                  <a:srgbClr val="7030A0"/>
                </a:solidFill>
              </a:rPr>
              <a:t> агентство «</a:t>
            </a:r>
            <a:r>
              <a:rPr lang="ru-RU" dirty="0" err="1">
                <a:solidFill>
                  <a:srgbClr val="7030A0"/>
                </a:solidFill>
              </a:rPr>
              <a:t>Укрінформ</a:t>
            </a:r>
            <a:r>
              <a:rPr lang="ru-RU" dirty="0">
                <a:solidFill>
                  <a:srgbClr val="7030A0"/>
                </a:solidFill>
              </a:rPr>
              <a:t>» </a:t>
            </a:r>
            <a:r>
              <a:rPr lang="ru-RU" dirty="0" err="1">
                <a:solidFill>
                  <a:srgbClr val="7030A0"/>
                </a:solidFill>
              </a:rPr>
              <a:t>має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професійну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фотослужбу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найбільший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Україні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історичний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фотоархів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Фотоколекція</a:t>
            </a:r>
            <a:r>
              <a:rPr lang="ru-RU" dirty="0">
                <a:solidFill>
                  <a:srgbClr val="7030A0"/>
                </a:solidFill>
              </a:rPr>
              <a:t> агентства </a:t>
            </a:r>
            <a:r>
              <a:rPr lang="ru-RU" dirty="0" err="1">
                <a:solidFill>
                  <a:srgbClr val="7030A0"/>
                </a:solidFill>
              </a:rPr>
              <a:t>налічує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більше</a:t>
            </a:r>
            <a:r>
              <a:rPr lang="ru-RU" dirty="0">
                <a:solidFill>
                  <a:srgbClr val="7030A0"/>
                </a:solidFill>
              </a:rPr>
              <a:t> 500 </a:t>
            </a:r>
            <a:r>
              <a:rPr lang="ru-RU" dirty="0" err="1">
                <a:solidFill>
                  <a:srgbClr val="7030A0"/>
                </a:solidFill>
              </a:rPr>
              <a:t>тисяч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знімків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Регіональні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закордонні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фотокореспонденти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Укрінформу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працюють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із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найсучаснішим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обладнанням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щодня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поповнюють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колекцію</a:t>
            </a:r>
            <a:r>
              <a:rPr lang="ru-RU" dirty="0">
                <a:solidFill>
                  <a:srgbClr val="7030A0"/>
                </a:solidFill>
              </a:rPr>
              <a:t> десятками </a:t>
            </a:r>
            <a:r>
              <a:rPr lang="ru-RU" dirty="0" err="1">
                <a:solidFill>
                  <a:srgbClr val="7030A0"/>
                </a:solidFill>
              </a:rPr>
              <a:t>нових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фоторепортажів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важливих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цікавих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поді</a:t>
            </a:r>
            <a:r>
              <a:rPr lang="ru-RU" dirty="0" err="1"/>
              <a:t>й</a:t>
            </a:r>
            <a:r>
              <a:rPr lang="ru-RU" dirty="0"/>
              <a:t>. </a:t>
            </a:r>
          </a:p>
        </p:txBody>
      </p:sp>
      <p:pic>
        <p:nvPicPr>
          <p:cNvPr id="4098" name="Picture 2" descr="Національна академія державного управління при Президентові Україн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7249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1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solidFill>
                  <a:srgbClr val="C00000"/>
                </a:solidFill>
              </a:rPr>
              <a:t>Прес</a:t>
            </a:r>
            <a:r>
              <a:rPr lang="ru-RU" sz="6000" b="1" dirty="0" smtClean="0">
                <a:solidFill>
                  <a:srgbClr val="C00000"/>
                </a:solidFill>
              </a:rPr>
              <a:t>-центр </a:t>
            </a:r>
            <a:r>
              <a:rPr lang="ru-RU" sz="6000" b="1" dirty="0" err="1">
                <a:solidFill>
                  <a:srgbClr val="C00000"/>
                </a:solidFill>
              </a:rPr>
              <a:t>Укрінформу</a:t>
            </a:r>
            <a:r>
              <a:rPr lang="ru-RU" sz="6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підготовку</a:t>
            </a:r>
            <a:r>
              <a:rPr lang="ru-RU" dirty="0"/>
              <a:t> та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i="1" dirty="0" err="1">
                <a:solidFill>
                  <a:srgbClr val="002060"/>
                </a:solidFill>
              </a:rPr>
              <a:t>прес-конференцій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брифінгів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круглих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столів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Інтернет</a:t>
            </a:r>
            <a:r>
              <a:rPr lang="ru-RU" i="1" dirty="0">
                <a:solidFill>
                  <a:srgbClr val="002060"/>
                </a:solidFill>
              </a:rPr>
              <a:t>- </a:t>
            </a:r>
            <a:r>
              <a:rPr lang="ru-RU" i="1" dirty="0" err="1">
                <a:solidFill>
                  <a:srgbClr val="002060"/>
                </a:solidFill>
              </a:rPr>
              <a:t>конференцій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відеомостів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презентацій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семінарів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виставок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комплексний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медіа-супровід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заходів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Серед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постійних</a:t>
            </a:r>
            <a:r>
              <a:rPr lang="ru-RU" b="1" dirty="0" smtClean="0">
                <a:solidFill>
                  <a:srgbClr val="C00000"/>
                </a:solidFill>
              </a:rPr>
              <a:t> гостей </a:t>
            </a:r>
            <a:r>
              <a:rPr lang="ru-RU" b="1" dirty="0" err="1" smtClean="0">
                <a:solidFill>
                  <a:srgbClr val="C00000"/>
                </a:solidFill>
              </a:rPr>
              <a:t>прес</a:t>
            </a:r>
            <a:r>
              <a:rPr lang="ru-RU" b="1" dirty="0" smtClean="0">
                <a:solidFill>
                  <a:srgbClr val="C00000"/>
                </a:solidFill>
              </a:rPr>
              <a:t>-центру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перші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особи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держави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міністри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відомі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політики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закордонні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дипломати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видатні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спортсмени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артисти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письменники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науковці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релігійні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громадські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діячі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зірки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шоу-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бізнесу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901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1763</Words>
  <Application>Microsoft Office PowerPoint</Application>
  <PresentationFormat>Широкоэкранный</PresentationFormat>
  <Paragraphs>88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УКРІНФОРМ – НАЦІОНАЛЬНЕ ІНФОРМАЦІЙНЕ АГЕНТСТВО УКРАЇНИ </vt:lpstr>
      <vt:lpstr>Укрінформ</vt:lpstr>
      <vt:lpstr>«Укрінформ»</vt:lpstr>
      <vt:lpstr>«Укрінформ»</vt:lpstr>
      <vt:lpstr>«Укрінформ»</vt:lpstr>
      <vt:lpstr>«Укрінформ»</vt:lpstr>
      <vt:lpstr>«Укрінформ»</vt:lpstr>
      <vt:lpstr>«Укрінформ»</vt:lpstr>
      <vt:lpstr>Прес-центр Укрінформу </vt:lpstr>
      <vt:lpstr>Статут</vt:lpstr>
      <vt:lpstr>Мета діяльності Укрінформу</vt:lpstr>
      <vt:lpstr>  Основними завданнями Укрінформу є:  </vt:lpstr>
      <vt:lpstr>Інтернет-ресурси національного інформаційного агентства України </vt:lpstr>
      <vt:lpstr>Основними завданнями Укрінформу є: </vt:lpstr>
      <vt:lpstr>Відповідно до мети діяльності та основних завдань Укрінформ здійснює такі види діяльності: </vt:lpstr>
      <vt:lpstr>Види діяльності</vt:lpstr>
      <vt:lpstr>Укрінформ з метою виконання покладених на нього завдань має право: </vt:lpstr>
      <vt:lpstr>Укрінформ з метою виконання покладених на нього завдань має право: </vt:lpstr>
      <vt:lpstr>Укрінформ з метою виконання покладених на нього завдань має право: </vt:lpstr>
      <vt:lpstr>МАЙНО</vt:lpstr>
      <vt:lpstr>Джерелами формування майна і фінансових ресурсів Укрінформу є: </vt:lpstr>
      <vt:lpstr>Наглядова рада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УКРІНФОРМ – НАЦІОНАЛЬНЕ ІНФОРМАЦІЙНЕ АГЕНТСТВО УКРАЇНИ </dc:title>
  <dc:creator>user</dc:creator>
  <cp:lastModifiedBy>user</cp:lastModifiedBy>
  <cp:revision>8</cp:revision>
  <dcterms:created xsi:type="dcterms:W3CDTF">2021-10-27T07:11:54Z</dcterms:created>
  <dcterms:modified xsi:type="dcterms:W3CDTF">2021-10-27T11:10:22Z</dcterms:modified>
</cp:coreProperties>
</file>