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64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8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89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2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4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3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49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9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9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7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35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1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3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11E96C-41E5-4F4A-8C70-41E24389DAE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37AE65-620C-45D4-9338-A456DCFBA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Політична культура та її основні 3 види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43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307" y="685919"/>
            <a:ext cx="10959921" cy="195425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Природно</a:t>
            </a:r>
            <a:r>
              <a:rPr lang="ru-RU" dirty="0"/>
              <a:t>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в чистому </a:t>
            </a:r>
            <a:r>
              <a:rPr lang="ru-RU" dirty="0" err="1"/>
              <a:t>вигляді</a:t>
            </a:r>
            <a:r>
              <a:rPr lang="ru-RU" dirty="0"/>
              <a:t> не </a:t>
            </a:r>
            <a:r>
              <a:rPr lang="ru-RU" dirty="0" err="1"/>
              <a:t>існують</a:t>
            </a:r>
            <a:r>
              <a:rPr lang="ru-RU" dirty="0"/>
              <a:t>,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співіснувати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10" y="3246325"/>
            <a:ext cx="4138949" cy="2757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71" y="3246325"/>
            <a:ext cx="3146632" cy="21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16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79" y="805547"/>
            <a:ext cx="9617769" cy="5324796"/>
          </a:xfrm>
        </p:spPr>
      </p:pic>
    </p:spTree>
    <p:extLst>
      <p:ext uri="{BB962C8B-B14F-4D97-AF65-F5344CB8AC3E}">
        <p14:creationId xmlns:p14="http://schemas.microsoft.com/office/powerpoint/2010/main" val="637804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566670"/>
            <a:ext cx="11114467" cy="2073499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Політична</a:t>
            </a:r>
            <a:r>
              <a:rPr lang="ru-RU" sz="2800" b="1" dirty="0"/>
              <a:t> культура </a:t>
            </a:r>
            <a:r>
              <a:rPr lang="ru-RU" sz="2800" dirty="0"/>
              <a:t>- </a:t>
            </a:r>
            <a:r>
              <a:rPr lang="ru-RU" sz="2800" dirty="0" err="1"/>
              <a:t>це</a:t>
            </a:r>
            <a:r>
              <a:rPr lang="ru-RU" sz="2800" dirty="0"/>
              <a:t> не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певна</a:t>
            </a:r>
            <a:r>
              <a:rPr lang="ru-RU" sz="2800" dirty="0"/>
              <a:t> система </a:t>
            </a:r>
            <a:r>
              <a:rPr lang="ru-RU" sz="2800" dirty="0" err="1"/>
              <a:t>взаємовідносин</a:t>
            </a:r>
            <a:r>
              <a:rPr lang="ru-RU" sz="2800" dirty="0"/>
              <a:t> </a:t>
            </a:r>
            <a:r>
              <a:rPr lang="ru-RU" sz="2800" dirty="0" err="1"/>
              <a:t>громадян</a:t>
            </a:r>
            <a:r>
              <a:rPr lang="ru-RU" sz="2800" dirty="0"/>
              <a:t>, </a:t>
            </a:r>
            <a:r>
              <a:rPr lang="ru-RU" sz="2800" dirty="0" err="1"/>
              <a:t>відносин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владою</a:t>
            </a:r>
            <a:r>
              <a:rPr lang="ru-RU" sz="2800" dirty="0"/>
              <a:t> і </a:t>
            </a:r>
            <a:r>
              <a:rPr lang="ru-RU" sz="2800" dirty="0" err="1"/>
              <a:t>різними</a:t>
            </a:r>
            <a:r>
              <a:rPr lang="ru-RU" sz="2800" dirty="0"/>
              <a:t> </a:t>
            </a:r>
            <a:r>
              <a:rPr lang="ru-RU" sz="2800" dirty="0" err="1"/>
              <a:t>соціальними</a:t>
            </a:r>
            <a:r>
              <a:rPr lang="ru-RU" sz="2800" dirty="0"/>
              <a:t> </a:t>
            </a:r>
            <a:r>
              <a:rPr lang="ru-RU" sz="2800" dirty="0" err="1"/>
              <a:t>верствами</a:t>
            </a:r>
            <a:r>
              <a:rPr lang="ru-RU" sz="2800" dirty="0"/>
              <a:t> і </a:t>
            </a:r>
            <a:r>
              <a:rPr lang="ru-RU" sz="2800" dirty="0" err="1"/>
              <a:t>групами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і </a:t>
            </a:r>
            <a:r>
              <a:rPr lang="ru-RU" sz="2800" dirty="0" err="1"/>
              <a:t>безперервний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 і </a:t>
            </a:r>
            <a:r>
              <a:rPr lang="ru-RU" sz="2800" dirty="0" err="1"/>
              <a:t>відтворення</a:t>
            </a:r>
            <a:r>
              <a:rPr lang="ru-RU" sz="2800" dirty="0"/>
              <a:t> </a:t>
            </a:r>
            <a:r>
              <a:rPr lang="ru-RU" sz="2800" dirty="0" err="1"/>
              <a:t>складових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22" y="2531705"/>
            <a:ext cx="4158403" cy="3317875"/>
          </a:xfrm>
        </p:spPr>
      </p:pic>
    </p:spTree>
    <p:extLst>
      <p:ext uri="{BB962C8B-B14F-4D97-AF65-F5344CB8AC3E}">
        <p14:creationId xmlns:p14="http://schemas.microsoft.com/office/powerpoint/2010/main" val="303011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5" y="450762"/>
            <a:ext cx="11269014" cy="240291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динамічне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, </a:t>
            </a:r>
            <a:r>
              <a:rPr lang="ru-RU" sz="2400" dirty="0" err="1"/>
              <a:t>збагачується</a:t>
            </a:r>
            <a:r>
              <a:rPr lang="ru-RU" sz="2400" dirty="0"/>
              <a:t> </a:t>
            </a:r>
            <a:r>
              <a:rPr lang="ru-RU" sz="2400" dirty="0" err="1"/>
              <a:t>мінливими</a:t>
            </a:r>
            <a:r>
              <a:rPr lang="ru-RU" sz="2400" dirty="0"/>
              <a:t> </a:t>
            </a:r>
            <a:r>
              <a:rPr lang="ru-RU" sz="2400" dirty="0" err="1"/>
              <a:t>реаліями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 Практика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вдосконаленню</a:t>
            </a:r>
            <a:r>
              <a:rPr lang="ru-RU" sz="2400" dirty="0"/>
              <a:t>, </a:t>
            </a:r>
            <a:r>
              <a:rPr lang="ru-RU" sz="2400" dirty="0" err="1"/>
              <a:t>оптимізації</a:t>
            </a:r>
            <a:r>
              <a:rPr lang="ru-RU" sz="2400" dirty="0"/>
              <a:t> </a:t>
            </a:r>
            <a:r>
              <a:rPr lang="ru-RU" sz="2400" dirty="0" err="1"/>
              <a:t>політичних</a:t>
            </a:r>
            <a:r>
              <a:rPr lang="ru-RU" sz="2400" dirty="0"/>
              <a:t> </a:t>
            </a:r>
            <a:r>
              <a:rPr lang="ru-RU" sz="2400" dirty="0" err="1"/>
              <a:t>концепцій</a:t>
            </a:r>
            <a:r>
              <a:rPr lang="ru-RU" sz="2400" dirty="0"/>
              <a:t>, </a:t>
            </a:r>
            <a:r>
              <a:rPr lang="ru-RU" sz="2400" dirty="0" err="1"/>
              <a:t>організаційно-правових</a:t>
            </a:r>
            <a:r>
              <a:rPr lang="ru-RU" sz="2400" dirty="0"/>
              <a:t> </a:t>
            </a:r>
            <a:r>
              <a:rPr lang="ru-RU" sz="2400" dirty="0" err="1"/>
              <a:t>інститутів</a:t>
            </a:r>
            <a:r>
              <a:rPr lang="ru-RU" sz="2400" dirty="0"/>
              <a:t>. </a:t>
            </a:r>
            <a:r>
              <a:rPr lang="ru-RU" sz="2400" dirty="0" err="1"/>
              <a:t>Змінюються</a:t>
            </a:r>
            <a:r>
              <a:rPr lang="ru-RU" sz="2400" dirty="0"/>
              <a:t> </a:t>
            </a:r>
            <a:r>
              <a:rPr lang="ru-RU" sz="2400" dirty="0" err="1"/>
              <a:t>уявлення</a:t>
            </a:r>
            <a:r>
              <a:rPr lang="ru-RU" sz="2400" dirty="0"/>
              <a:t> людей, </a:t>
            </a:r>
            <a:r>
              <a:rPr lang="ru-RU" sz="2400" dirty="0" err="1"/>
              <a:t>змінюється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політичну</a:t>
            </a:r>
            <a:r>
              <a:rPr lang="ru-RU" sz="2400" dirty="0"/>
              <a:t> </a:t>
            </a:r>
            <a:r>
              <a:rPr lang="ru-RU" sz="2400" dirty="0" err="1"/>
              <a:t>поведінку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53" y="2853677"/>
            <a:ext cx="3469549" cy="3317875"/>
          </a:xfrm>
        </p:spPr>
      </p:pic>
    </p:spTree>
    <p:extLst>
      <p:ext uri="{BB962C8B-B14F-4D97-AF65-F5344CB8AC3E}">
        <p14:creationId xmlns:p14="http://schemas.microsoft.com/office/powerpoint/2010/main" val="999254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культура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та </a:t>
            </a:r>
            <a:r>
              <a:rPr lang="ru-RU" dirty="0" err="1"/>
              <a:t>психосоціальні</a:t>
            </a:r>
            <a:r>
              <a:rPr lang="ru-RU" dirty="0"/>
              <a:t> </a:t>
            </a:r>
            <a:r>
              <a:rPr lang="ru-RU" dirty="0" err="1"/>
              <a:t>нашарування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19" y="2557463"/>
            <a:ext cx="5727162" cy="3317875"/>
          </a:xfrm>
        </p:spPr>
      </p:pic>
    </p:spTree>
    <p:extLst>
      <p:ext uri="{BB962C8B-B14F-4D97-AF65-F5344CB8AC3E}">
        <p14:creationId xmlns:p14="http://schemas.microsoft.com/office/powerpoint/2010/main" val="1620165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762" y="982132"/>
            <a:ext cx="5962920" cy="4388358"/>
          </a:xfrm>
        </p:spPr>
        <p:txBody>
          <a:bodyPr>
            <a:normAutofit/>
          </a:bodyPr>
          <a:lstStyle/>
          <a:p>
            <a:r>
              <a:rPr lang="ru-RU" sz="2800" dirty="0" err="1"/>
              <a:t>Західні</a:t>
            </a:r>
            <a:r>
              <a:rPr lang="ru-RU" sz="2800" dirty="0"/>
              <a:t> </a:t>
            </a:r>
            <a:r>
              <a:rPr lang="ru-RU" sz="2800" dirty="0" err="1"/>
              <a:t>політологи</a:t>
            </a:r>
            <a:r>
              <a:rPr lang="ru-RU" sz="2800" dirty="0"/>
              <a:t> Г. </a:t>
            </a:r>
            <a:r>
              <a:rPr lang="ru-RU" sz="2800" dirty="0" err="1"/>
              <a:t>Алмонд</a:t>
            </a:r>
            <a:r>
              <a:rPr lang="ru-RU" sz="2800" dirty="0"/>
              <a:t> і С. Верба, </a:t>
            </a:r>
            <a:r>
              <a:rPr lang="ru-RU" sz="2800" dirty="0" err="1"/>
              <a:t>простежуючи</a:t>
            </a:r>
            <a:r>
              <a:rPr lang="ru-RU" sz="2800" dirty="0"/>
              <a:t> </a:t>
            </a:r>
            <a:r>
              <a:rPr lang="ru-RU" sz="2800" dirty="0" err="1"/>
              <a:t>особливість</a:t>
            </a:r>
            <a:r>
              <a:rPr lang="ru-RU" sz="2800" dirty="0"/>
              <a:t> </a:t>
            </a:r>
            <a:r>
              <a:rPr lang="ru-RU" sz="2800" dirty="0" err="1"/>
              <a:t>політичних</a:t>
            </a:r>
            <a:r>
              <a:rPr lang="ru-RU" sz="2800" dirty="0"/>
              <a:t> </a:t>
            </a:r>
            <a:r>
              <a:rPr lang="ru-RU" sz="2800" dirty="0" err="1"/>
              <a:t>орієнтацій</a:t>
            </a:r>
            <a:r>
              <a:rPr lang="ru-RU" sz="2800" dirty="0"/>
              <a:t>, </a:t>
            </a:r>
            <a:r>
              <a:rPr lang="ru-RU" sz="2800" dirty="0" err="1"/>
              <a:t>характерних</a:t>
            </a:r>
            <a:r>
              <a:rPr lang="ru-RU" sz="2800" dirty="0"/>
              <a:t> для </a:t>
            </a:r>
            <a:r>
              <a:rPr lang="ru-RU" sz="2800" dirty="0" err="1"/>
              <a:t>громадян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політичних</a:t>
            </a:r>
            <a:r>
              <a:rPr lang="ru-RU" sz="2800" dirty="0"/>
              <a:t> </a:t>
            </a:r>
            <a:r>
              <a:rPr lang="ru-RU" sz="2800" dirty="0" err="1"/>
              <a:t>режимів</a:t>
            </a:r>
            <a:r>
              <a:rPr lang="ru-RU" sz="2800" dirty="0"/>
              <a:t>, </a:t>
            </a:r>
            <a:r>
              <a:rPr lang="ru-RU" sz="2800" dirty="0" err="1"/>
              <a:t>описують</a:t>
            </a:r>
            <a:r>
              <a:rPr lang="ru-RU" sz="2800" dirty="0"/>
              <a:t> </a:t>
            </a:r>
            <a:r>
              <a:rPr lang="ru-RU" sz="2800" dirty="0" err="1"/>
              <a:t>відмітні</a:t>
            </a:r>
            <a:r>
              <a:rPr lang="ru-RU" sz="2800" dirty="0"/>
              <a:t> </a:t>
            </a:r>
            <a:r>
              <a:rPr lang="ru-RU" sz="2800" dirty="0" err="1"/>
              <a:t>риси</a:t>
            </a:r>
            <a:r>
              <a:rPr lang="ru-RU" sz="2800" dirty="0"/>
              <a:t> </a:t>
            </a:r>
            <a:r>
              <a:rPr lang="ru-RU" sz="2800" dirty="0" err="1"/>
              <a:t>трьох</a:t>
            </a:r>
            <a:r>
              <a:rPr lang="ru-RU" sz="2800" dirty="0"/>
              <a:t> </a:t>
            </a:r>
            <a:r>
              <a:rPr lang="ru-RU" sz="2800" dirty="0" err="1"/>
              <a:t>типів</a:t>
            </a:r>
            <a:r>
              <a:rPr lang="ru-RU" sz="2800" dirty="0"/>
              <a:t> </a:t>
            </a:r>
            <a:r>
              <a:rPr lang="ru-RU" sz="2800" dirty="0" err="1"/>
              <a:t>політичної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: "</a:t>
            </a:r>
            <a:r>
              <a:rPr lang="ru-RU" sz="2800" dirty="0" err="1"/>
              <a:t>патріархальної</a:t>
            </a:r>
            <a:r>
              <a:rPr lang="ru-RU" sz="2800" dirty="0"/>
              <a:t>", "подданнической" і " </a:t>
            </a:r>
            <a:r>
              <a:rPr lang="ru-RU" sz="2800" dirty="0" err="1"/>
              <a:t>активістської</a:t>
            </a:r>
            <a:r>
              <a:rPr lang="ru-RU" sz="2800" dirty="0"/>
              <a:t> "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1753128"/>
            <a:ext cx="2401440" cy="3411300"/>
          </a:xfrm>
        </p:spPr>
      </p:pic>
    </p:spTree>
    <p:extLst>
      <p:ext uri="{BB962C8B-B14F-4D97-AF65-F5344CB8AC3E}">
        <p14:creationId xmlns:p14="http://schemas.microsoft.com/office/powerpoint/2010/main" val="31608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069" y="1416677"/>
            <a:ext cx="9601196" cy="354169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«</a:t>
            </a:r>
            <a:r>
              <a:rPr lang="ru-RU" sz="3600" b="1" dirty="0" err="1" smtClean="0"/>
              <a:t>Патріархальній</a:t>
            </a:r>
            <a:r>
              <a:rPr lang="ru-RU" sz="3600" b="1" dirty="0" smtClean="0"/>
              <a:t>" </a:t>
            </a:r>
            <a:r>
              <a:rPr lang="ru-RU" sz="3600" dirty="0" err="1"/>
              <a:t>політичній</a:t>
            </a:r>
            <a:r>
              <a:rPr lang="ru-RU" sz="3600" dirty="0"/>
              <a:t> </a:t>
            </a:r>
            <a:r>
              <a:rPr lang="ru-RU" sz="3600" dirty="0" err="1"/>
              <a:t>культурі</a:t>
            </a:r>
            <a:r>
              <a:rPr lang="ru-RU" sz="3600" dirty="0"/>
              <a:t> характерна </a:t>
            </a:r>
            <a:r>
              <a:rPr lang="ru-RU" sz="3600" dirty="0" err="1"/>
              <a:t>відсутність</a:t>
            </a:r>
            <a:r>
              <a:rPr lang="ru-RU" sz="3600" dirty="0"/>
              <a:t> </a:t>
            </a:r>
            <a:r>
              <a:rPr lang="ru-RU" sz="3600" dirty="0" err="1"/>
              <a:t>інтересу</a:t>
            </a:r>
            <a:r>
              <a:rPr lang="ru-RU" sz="3600" dirty="0"/>
              <a:t> до </a:t>
            </a:r>
            <a:r>
              <a:rPr lang="ru-RU" sz="3600" dirty="0" err="1"/>
              <a:t>політичного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r>
              <a:rPr lang="ru-RU" sz="3600" dirty="0"/>
              <a:t>, </a:t>
            </a:r>
            <a:r>
              <a:rPr lang="ru-RU" sz="3600" dirty="0" err="1"/>
              <a:t>орієнтація</a:t>
            </a:r>
            <a:r>
              <a:rPr lang="ru-RU" sz="3600" dirty="0"/>
              <a:t> </a:t>
            </a:r>
            <a:r>
              <a:rPr lang="ru-RU" sz="3600" dirty="0" err="1"/>
              <a:t>членів</a:t>
            </a:r>
            <a:r>
              <a:rPr lang="ru-RU" sz="3600" dirty="0"/>
              <a:t> </a:t>
            </a:r>
            <a:r>
              <a:rPr lang="ru-RU" sz="3600" dirty="0" err="1"/>
              <a:t>суспільства</a:t>
            </a:r>
            <a:r>
              <a:rPr lang="ru-RU" sz="3600" dirty="0"/>
              <a:t> на </a:t>
            </a:r>
            <a:r>
              <a:rPr lang="ru-RU" sz="3600" dirty="0" err="1"/>
              <a:t>мудрість</a:t>
            </a:r>
            <a:r>
              <a:rPr lang="ru-RU" sz="3600" dirty="0"/>
              <a:t> "вождя", "</a:t>
            </a:r>
            <a:r>
              <a:rPr lang="ru-RU" sz="3600" dirty="0" err="1"/>
              <a:t>керівну</a:t>
            </a:r>
            <a:r>
              <a:rPr lang="ru-RU" sz="3600" dirty="0"/>
              <a:t> і </a:t>
            </a:r>
            <a:r>
              <a:rPr lang="ru-RU" sz="3600" dirty="0" err="1"/>
              <a:t>направляючу</a:t>
            </a:r>
            <a:r>
              <a:rPr lang="ru-RU" sz="3600" dirty="0"/>
              <a:t> </a:t>
            </a:r>
            <a:r>
              <a:rPr lang="ru-RU" sz="3600" dirty="0" err="1"/>
              <a:t>партію</a:t>
            </a:r>
            <a:r>
              <a:rPr lang="ru-RU" sz="3600" dirty="0"/>
              <a:t> "," </a:t>
            </a:r>
            <a:r>
              <a:rPr lang="ru-RU" sz="3600" dirty="0" err="1"/>
              <a:t>патріархів</a:t>
            </a:r>
            <a:r>
              <a:rPr lang="ru-RU" sz="3600" dirty="0"/>
              <a:t> племен ", </a:t>
            </a:r>
            <a:r>
              <a:rPr lang="ru-RU" sz="3600" dirty="0" err="1"/>
              <a:t>які</a:t>
            </a:r>
            <a:r>
              <a:rPr lang="ru-RU" sz="3600" dirty="0"/>
              <a:t> все </a:t>
            </a:r>
            <a:r>
              <a:rPr lang="ru-RU" sz="3600" dirty="0" err="1"/>
              <a:t>знають</a:t>
            </a:r>
            <a:r>
              <a:rPr lang="ru-RU" sz="3600" dirty="0"/>
              <a:t> і </a:t>
            </a:r>
            <a:r>
              <a:rPr lang="ru-RU" sz="3600" dirty="0" err="1"/>
              <a:t>пояснюють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571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45181"/>
          </a:xfrm>
        </p:spPr>
        <p:txBody>
          <a:bodyPr>
            <a:normAutofit/>
          </a:bodyPr>
          <a:lstStyle/>
          <a:p>
            <a:r>
              <a:rPr lang="ru-RU" sz="3200" dirty="0"/>
              <a:t>Характерною </a:t>
            </a:r>
            <a:r>
              <a:rPr lang="ru-RU" sz="3200" dirty="0" err="1"/>
              <a:t>рисою</a:t>
            </a:r>
            <a:r>
              <a:rPr lang="ru-RU" sz="3200" dirty="0"/>
              <a:t> </a:t>
            </a:r>
            <a:r>
              <a:rPr lang="ru-RU" sz="3200" b="1" dirty="0"/>
              <a:t>"подданнической" </a:t>
            </a:r>
            <a:r>
              <a:rPr lang="ru-RU" sz="3200" dirty="0" err="1"/>
              <a:t>моделі</a:t>
            </a:r>
            <a:r>
              <a:rPr lang="ru-RU" sz="3200" dirty="0"/>
              <a:t> </a:t>
            </a:r>
            <a:r>
              <a:rPr lang="ru-RU" sz="3200" dirty="0" err="1"/>
              <a:t>політичної</a:t>
            </a:r>
            <a:r>
              <a:rPr lang="ru-RU" sz="3200" dirty="0"/>
              <a:t> </a:t>
            </a:r>
            <a:r>
              <a:rPr lang="ru-RU" sz="3200" dirty="0" err="1"/>
              <a:t>культури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є </a:t>
            </a:r>
            <a:r>
              <a:rPr lang="ru-RU" sz="3200" dirty="0" err="1"/>
              <a:t>пасивність</a:t>
            </a:r>
            <a:r>
              <a:rPr lang="ru-RU" sz="3200" dirty="0"/>
              <a:t>, </a:t>
            </a:r>
            <a:r>
              <a:rPr lang="ru-RU" sz="3200" dirty="0" err="1"/>
              <a:t>недостатньо</a:t>
            </a:r>
            <a:r>
              <a:rPr lang="ru-RU" sz="3200" dirty="0"/>
              <a:t> </a:t>
            </a:r>
            <a:r>
              <a:rPr lang="ru-RU" sz="3200" dirty="0" err="1"/>
              <a:t>високий</a:t>
            </a:r>
            <a:r>
              <a:rPr lang="ru-RU" sz="3200" dirty="0"/>
              <a:t> </a:t>
            </a:r>
            <a:r>
              <a:rPr lang="ru-RU" sz="3200" dirty="0" err="1"/>
              <a:t>ступінь</a:t>
            </a:r>
            <a:r>
              <a:rPr lang="ru-RU" sz="3200" dirty="0"/>
              <a:t> </a:t>
            </a:r>
            <a:r>
              <a:rPr lang="ru-RU" sz="3200" dirty="0" err="1"/>
              <a:t>участі</a:t>
            </a:r>
            <a:r>
              <a:rPr lang="ru-RU" sz="3200" dirty="0"/>
              <a:t> </a:t>
            </a:r>
            <a:r>
              <a:rPr lang="ru-RU" sz="3200" dirty="0" err="1"/>
              <a:t>громадян</a:t>
            </a:r>
            <a:r>
              <a:rPr lang="ru-RU" sz="3200" dirty="0"/>
              <a:t> у </a:t>
            </a:r>
            <a:r>
              <a:rPr lang="ru-RU" sz="3200" dirty="0" err="1"/>
              <a:t>політичному</a:t>
            </a:r>
            <a:r>
              <a:rPr lang="ru-RU" sz="3200" dirty="0"/>
              <a:t> </a:t>
            </a:r>
            <a:r>
              <a:rPr lang="ru-RU" sz="3200" dirty="0" err="1"/>
              <a:t>житті</a:t>
            </a:r>
            <a:r>
              <a:rPr lang="ru-RU" sz="3200" dirty="0"/>
              <a:t>. Разом з </a:t>
            </a:r>
            <a:r>
              <a:rPr lang="ru-RU" sz="3200" dirty="0" err="1"/>
              <a:t>тим</a:t>
            </a:r>
            <a:r>
              <a:rPr lang="ru-RU" sz="3200" dirty="0"/>
              <a:t>, </a:t>
            </a:r>
            <a:r>
              <a:rPr lang="ru-RU" sz="3200" dirty="0" err="1"/>
              <a:t>представники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соціальних</a:t>
            </a:r>
            <a:r>
              <a:rPr lang="ru-RU" sz="3200" dirty="0"/>
              <a:t> </a:t>
            </a:r>
            <a:r>
              <a:rPr lang="ru-RU" sz="3200" dirty="0" err="1"/>
              <a:t>шарів</a:t>
            </a:r>
            <a:r>
              <a:rPr lang="ru-RU" sz="3200" dirty="0"/>
              <a:t> і </a:t>
            </a:r>
            <a:r>
              <a:rPr lang="ru-RU" sz="3200" dirty="0" err="1"/>
              <a:t>груп</a:t>
            </a:r>
            <a:r>
              <a:rPr lang="ru-RU" sz="3200" dirty="0"/>
              <a:t> не </a:t>
            </a:r>
            <a:r>
              <a:rPr lang="ru-RU" sz="3200" dirty="0" err="1"/>
              <a:t>сумніваються</a:t>
            </a:r>
            <a:r>
              <a:rPr lang="ru-RU" sz="3200" dirty="0"/>
              <a:t> в </a:t>
            </a:r>
            <a:r>
              <a:rPr lang="ru-RU" sz="3200" dirty="0" err="1"/>
              <a:t>перевазі</a:t>
            </a:r>
            <a:r>
              <a:rPr lang="ru-RU" sz="3200" dirty="0"/>
              <a:t> </a:t>
            </a:r>
            <a:r>
              <a:rPr lang="ru-RU" sz="3200" dirty="0" err="1"/>
              <a:t>їхньої</a:t>
            </a:r>
            <a:r>
              <a:rPr lang="ru-RU" sz="3200" dirty="0"/>
              <a:t> </a:t>
            </a:r>
            <a:r>
              <a:rPr lang="ru-RU" sz="3200" dirty="0" err="1"/>
              <a:t>політичної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. </a:t>
            </a:r>
            <a:r>
              <a:rPr lang="ru-RU" sz="3200" dirty="0" err="1"/>
              <a:t>Їм</a:t>
            </a:r>
            <a:r>
              <a:rPr lang="ru-RU" sz="3200" dirty="0"/>
              <a:t> </a:t>
            </a:r>
            <a:r>
              <a:rPr lang="ru-RU" sz="3200" dirty="0" err="1"/>
              <a:t>властиві</a:t>
            </a:r>
            <a:r>
              <a:rPr lang="ru-RU" sz="3200" dirty="0"/>
              <a:t> </a:t>
            </a:r>
            <a:r>
              <a:rPr lang="ru-RU" sz="3200" dirty="0" err="1"/>
              <a:t>почуття</a:t>
            </a:r>
            <a:r>
              <a:rPr lang="ru-RU" sz="3200" dirty="0"/>
              <a:t> не </a:t>
            </a:r>
            <a:r>
              <a:rPr lang="ru-RU" sz="3200" dirty="0" err="1"/>
              <a:t>сліпого</a:t>
            </a:r>
            <a:r>
              <a:rPr lang="ru-RU" sz="3200" dirty="0"/>
              <a:t>, фанатичного, а </a:t>
            </a:r>
            <a:r>
              <a:rPr lang="ru-RU" sz="3200" dirty="0" err="1"/>
              <a:t>осмисленого</a:t>
            </a:r>
            <a:r>
              <a:rPr lang="ru-RU" sz="3200" dirty="0"/>
              <a:t> і </a:t>
            </a:r>
            <a:r>
              <a:rPr lang="ru-RU" sz="3200" dirty="0" err="1"/>
              <a:t>усвідомленого</a:t>
            </a:r>
            <a:r>
              <a:rPr lang="ru-RU" sz="3200" dirty="0"/>
              <a:t> </a:t>
            </a:r>
            <a:r>
              <a:rPr lang="ru-RU" sz="3200" dirty="0" err="1"/>
              <a:t>почуття</a:t>
            </a:r>
            <a:r>
              <a:rPr lang="ru-RU" sz="3200" dirty="0"/>
              <a:t> </a:t>
            </a:r>
            <a:r>
              <a:rPr lang="ru-RU" sz="3200" dirty="0" err="1"/>
              <a:t>патріотизму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861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160" y="1098042"/>
            <a:ext cx="9601196" cy="5058060"/>
          </a:xfrm>
        </p:spPr>
        <p:txBody>
          <a:bodyPr>
            <a:normAutofit/>
          </a:bodyPr>
          <a:lstStyle/>
          <a:p>
            <a:r>
              <a:rPr lang="ru-RU" sz="3200" b="1" dirty="0"/>
              <a:t>"</a:t>
            </a:r>
            <a:r>
              <a:rPr lang="ru-RU" sz="3200" b="1" dirty="0" err="1"/>
              <a:t>Активістська</a:t>
            </a:r>
            <a:r>
              <a:rPr lang="ru-RU" sz="3200" b="1" dirty="0"/>
              <a:t>" </a:t>
            </a:r>
            <a:r>
              <a:rPr lang="ru-RU" sz="3200" dirty="0" err="1"/>
              <a:t>політична</a:t>
            </a:r>
            <a:r>
              <a:rPr lang="ru-RU" sz="3200" dirty="0"/>
              <a:t> культура </a:t>
            </a:r>
            <a:r>
              <a:rPr lang="ru-RU" sz="3200" dirty="0" err="1"/>
              <a:t>відрізняється</a:t>
            </a:r>
            <a:r>
              <a:rPr lang="ru-RU" sz="3200" dirty="0"/>
              <a:t> </a:t>
            </a:r>
            <a:r>
              <a:rPr lang="ru-RU" sz="3200" dirty="0" err="1"/>
              <a:t>більш</a:t>
            </a:r>
            <a:r>
              <a:rPr lang="ru-RU" sz="3200" dirty="0"/>
              <a:t> </a:t>
            </a:r>
            <a:r>
              <a:rPr lang="ru-RU" sz="3200" dirty="0" err="1"/>
              <a:t>високим</a:t>
            </a:r>
            <a:r>
              <a:rPr lang="ru-RU" sz="3200" dirty="0"/>
              <a:t> </a:t>
            </a:r>
            <a:r>
              <a:rPr lang="ru-RU" sz="3200" dirty="0" err="1"/>
              <a:t>ступенем</a:t>
            </a:r>
            <a:r>
              <a:rPr lang="ru-RU" sz="3200" dirty="0"/>
              <a:t> </a:t>
            </a:r>
            <a:r>
              <a:rPr lang="ru-RU" sz="3200" dirty="0" err="1"/>
              <a:t>участі</a:t>
            </a:r>
            <a:r>
              <a:rPr lang="ru-RU" sz="3200" dirty="0"/>
              <a:t> </a:t>
            </a:r>
            <a:r>
              <a:rPr lang="ru-RU" sz="3200" dirty="0" err="1"/>
              <a:t>громадян</a:t>
            </a:r>
            <a:r>
              <a:rPr lang="ru-RU" sz="3200" dirty="0"/>
              <a:t> у </a:t>
            </a:r>
            <a:r>
              <a:rPr lang="ru-RU" sz="3200" dirty="0" err="1"/>
              <a:t>політичному</a:t>
            </a:r>
            <a:r>
              <a:rPr lang="ru-RU" sz="3200" dirty="0"/>
              <a:t> </a:t>
            </a:r>
            <a:r>
              <a:rPr lang="ru-RU" sz="3200" dirty="0" err="1"/>
              <a:t>житті</a:t>
            </a:r>
            <a:r>
              <a:rPr lang="ru-RU" sz="3200" dirty="0"/>
              <a:t>. Вони </a:t>
            </a:r>
            <a:r>
              <a:rPr lang="ru-RU" sz="3200" dirty="0" err="1"/>
              <a:t>постійно</a:t>
            </a:r>
            <a:r>
              <a:rPr lang="ru-RU" sz="3200" dirty="0"/>
              <a:t> </a:t>
            </a:r>
            <a:r>
              <a:rPr lang="ru-RU" sz="3200" dirty="0" err="1"/>
              <a:t>стежать</a:t>
            </a:r>
            <a:r>
              <a:rPr lang="ru-RU" sz="3200" dirty="0"/>
              <a:t> за </a:t>
            </a:r>
            <a:r>
              <a:rPr lang="ru-RU" sz="3200" dirty="0" err="1"/>
              <a:t>політичними</a:t>
            </a:r>
            <a:r>
              <a:rPr lang="ru-RU" sz="3200" dirty="0"/>
              <a:t> </a:t>
            </a:r>
            <a:r>
              <a:rPr lang="ru-RU" sz="3200" dirty="0" err="1"/>
              <a:t>подіями</a:t>
            </a:r>
            <a:r>
              <a:rPr lang="ru-RU" sz="3200" dirty="0"/>
              <a:t>, добре </a:t>
            </a:r>
            <a:r>
              <a:rPr lang="ru-RU" sz="3200" dirty="0" err="1"/>
              <a:t>інформовані</a:t>
            </a:r>
            <a:r>
              <a:rPr lang="ru-RU" sz="3200" dirty="0"/>
              <a:t>, критично </a:t>
            </a:r>
            <a:r>
              <a:rPr lang="ru-RU" sz="3200" dirty="0" err="1"/>
              <a:t>оцінюють</a:t>
            </a:r>
            <a:r>
              <a:rPr lang="ru-RU" sz="3200" dirty="0"/>
              <a:t> </a:t>
            </a:r>
            <a:r>
              <a:rPr lang="ru-RU" sz="3200" dirty="0" err="1"/>
              <a:t>діяльність</a:t>
            </a:r>
            <a:r>
              <a:rPr lang="ru-RU" sz="3200" dirty="0"/>
              <a:t> </a:t>
            </a:r>
            <a:r>
              <a:rPr lang="ru-RU" sz="3200" dirty="0" err="1"/>
              <a:t>органів</a:t>
            </a:r>
            <a:r>
              <a:rPr lang="ru-RU" sz="3200" dirty="0"/>
              <a:t> </a:t>
            </a:r>
            <a:r>
              <a:rPr lang="ru-RU" sz="3200" dirty="0" err="1"/>
              <a:t>виконавчої</a:t>
            </a:r>
            <a:r>
              <a:rPr lang="ru-RU" sz="3200" dirty="0"/>
              <a:t> </a:t>
            </a:r>
            <a:r>
              <a:rPr lang="ru-RU" sz="3200" dirty="0" err="1"/>
              <a:t>влади</a:t>
            </a:r>
            <a:r>
              <a:rPr lang="ru-RU" sz="3200" dirty="0"/>
              <a:t>. Через </a:t>
            </a:r>
            <a:r>
              <a:rPr lang="ru-RU" sz="3200" dirty="0" err="1"/>
              <a:t>різні</a:t>
            </a:r>
            <a:r>
              <a:rPr lang="ru-RU" sz="3200" dirty="0"/>
              <a:t> </a:t>
            </a:r>
            <a:r>
              <a:rPr lang="ru-RU" sz="3200" dirty="0" err="1"/>
              <a:t>організаційні</a:t>
            </a:r>
            <a:r>
              <a:rPr lang="ru-RU" sz="3200" dirty="0"/>
              <a:t> </a:t>
            </a:r>
            <a:r>
              <a:rPr lang="ru-RU" sz="3200" dirty="0" err="1"/>
              <a:t>структури</a:t>
            </a:r>
            <a:r>
              <a:rPr lang="ru-RU" sz="3200" dirty="0"/>
              <a:t>, </a:t>
            </a:r>
            <a:r>
              <a:rPr lang="ru-RU" sz="3200" dirty="0" err="1"/>
              <a:t>політичні</a:t>
            </a:r>
            <a:r>
              <a:rPr lang="ru-RU" sz="3200" dirty="0"/>
              <a:t> </a:t>
            </a:r>
            <a:r>
              <a:rPr lang="ru-RU" sz="3200" dirty="0" err="1"/>
              <a:t>партії</a:t>
            </a:r>
            <a:r>
              <a:rPr lang="ru-RU" sz="3200" dirty="0"/>
              <a:t>, </a:t>
            </a:r>
            <a:r>
              <a:rPr lang="ru-RU" sz="3200" dirty="0" err="1"/>
              <a:t>громадські</a:t>
            </a:r>
            <a:r>
              <a:rPr lang="ru-RU" sz="3200" dirty="0"/>
              <a:t> </a:t>
            </a:r>
            <a:r>
              <a:rPr lang="ru-RU" sz="3200" dirty="0" err="1"/>
              <a:t>рухи</a:t>
            </a:r>
            <a:r>
              <a:rPr lang="ru-RU" sz="3200" dirty="0"/>
              <a:t> та </a:t>
            </a:r>
            <a:r>
              <a:rPr lang="ru-RU" sz="3200" dirty="0" err="1"/>
              <a:t>об'єднання</a:t>
            </a:r>
            <a:r>
              <a:rPr lang="ru-RU" sz="3200" dirty="0"/>
              <a:t> </a:t>
            </a:r>
            <a:r>
              <a:rPr lang="ru-RU" sz="3200" dirty="0" err="1"/>
              <a:t>проявляють</a:t>
            </a:r>
            <a:r>
              <a:rPr lang="ru-RU" sz="3200" dirty="0"/>
              <a:t> </a:t>
            </a:r>
            <a:r>
              <a:rPr lang="ru-RU" sz="3200" dirty="0" err="1"/>
              <a:t>своє</a:t>
            </a:r>
            <a:r>
              <a:rPr lang="ru-RU" sz="3200" dirty="0"/>
              <a:t> </a:t>
            </a:r>
            <a:r>
              <a:rPr lang="ru-RU" sz="3200" dirty="0" err="1"/>
              <a:t>волевиявлення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473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277</Words>
  <Application>Microsoft Office PowerPoint</Application>
  <PresentationFormat>Произвольный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Політична культура та її основні 3 види</vt:lpstr>
      <vt:lpstr>Презентация PowerPoint</vt:lpstr>
      <vt:lpstr>Політична культура - це не тільки певна система взаємовідносин громадян, відносин між владою і різними соціальними верствами і групами - це і безперервний процес виробництва і відтворення складових його елементів.</vt:lpstr>
      <vt:lpstr>Це явище динамічне, що розвивається, збагачується мінливими реаліями навколишнього світу. Практика сприяє вдосконаленню, оптимізації політичних концепцій, організаційно-правових інститутів. Змінюються уявлення людей, змінюється їх політичну поведінку.</vt:lpstr>
      <vt:lpstr>Політична культура кожної нації має глибокі історичні та психосоціальні нашарування. </vt:lpstr>
      <vt:lpstr>Західні політологи Г. Алмонд і С. Верба, простежуючи особливість політичних орієнтацій, характерних для громадян різних політичних режимів, описують відмітні риси трьох типів політичної культури: "патріархальної", "подданнической" і " активістської "</vt:lpstr>
      <vt:lpstr>«Патріархальній" політичній культурі характерна відсутність інтересу до політичного життя, орієнтація членів суспільства на мудрість "вождя", "керівну і направляючу партію "," патріархів племен ", які все знають і пояснюють.</vt:lpstr>
      <vt:lpstr>Характерною рисою "подданнической" моделі політичної культури також є пасивність, недостатньо високий ступінь участі громадян у політичному житті. Разом з тим, представники різних соціальних шарів і груп не сумніваються в перевазі їхньої політичної системи. Їм властиві почуття не сліпого, фанатичного, а осмисленого і усвідомленого почуття патріотизму.</vt:lpstr>
      <vt:lpstr>"Активістська" політична культура відрізняється більш високим ступенем участі громадян у політичному житті. Вони постійно стежать за політичними подіями, добре інформовані, критично оцінюють діяльність органів виконавчої влади. Через різні організаційні структури, політичні партії, громадські рухи та об'єднання проявляють своє волевиявлення.</vt:lpstr>
      <vt:lpstr>Природно, ці моделі політичної культури в чистому вигляді не існують, вони можуть тільки співіснувати.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культура та її основні 3 види</dc:title>
  <dc:creator>Вика</dc:creator>
  <cp:lastModifiedBy>User</cp:lastModifiedBy>
  <cp:revision>3</cp:revision>
  <dcterms:created xsi:type="dcterms:W3CDTF">2016-04-10T09:22:54Z</dcterms:created>
  <dcterms:modified xsi:type="dcterms:W3CDTF">2020-09-07T18:40:12Z</dcterms:modified>
</cp:coreProperties>
</file>