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9" r:id="rId20"/>
    <p:sldId id="290" r:id="rId21"/>
    <p:sldId id="291" r:id="rId22"/>
    <p:sldId id="292" r:id="rId23"/>
    <p:sldId id="288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Nunito" panose="020B0604020202020204" charset="-52"/>
      <p:regular r:id="rId44"/>
      <p:bold r:id="rId45"/>
      <p:italic r:id="rId46"/>
      <p:boldItalic r:id="rId47"/>
    </p:embeddedFont>
    <p:embeddedFont>
      <p:font typeface="Roboto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E6F6C6-D783-414F-99CF-AEDBF91A4D40}">
  <a:tblStyle styleId="{F8E6F6C6-D783-414F-99CF-AEDBF91A4D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610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4246f8d6e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4246f8d6e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4246f8d6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4246f8d6e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642f74dba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642f74dba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642f74dba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642f74dba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42f74dba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42f74dbaa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42f74dba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642f74dba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642f74dba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642f74dba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42f74dba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642f74dbaa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42f74dba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42f74dba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42f74dba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42f74dba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4246f8d6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4246f8d6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42f74dba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42f74dba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42f74dba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42f74dba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42f74dba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42f74dba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42f74dba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42f74dba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0763c91e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70763c91e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70763c91e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70763c91e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6ad44f2dc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6ad44f2dc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0763c91e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0763c91e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70763c91e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70763c91e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70763c91e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70763c91e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4246f8d6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4246f8d6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0763c91e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0763c91e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0763c91e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70763c91e3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5aa10903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65aa10903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5aa10903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65aa10903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5aa10903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65aa10903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65aa10903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65aa10903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65aa10903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65aa10903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ad44f2dc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ad44f2dc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4246f8d6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4246f8d6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4246f8d6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4246f8d6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4246f8d6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4246f8d6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42f74dba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42f74dba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4246f8d6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4246f8d6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4246f8d6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4246f8d6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501350" y="1812322"/>
            <a:ext cx="6244774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Революція Гідності. </a:t>
            </a:r>
            <a:r>
              <a:rPr lang="uk-UA" dirty="0"/>
              <a:t>Україна у 2013 – 2014 рр.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>
            <a:spLocks noGrp="1"/>
          </p:cNvSpPr>
          <p:nvPr>
            <p:ph type="title"/>
          </p:nvPr>
        </p:nvSpPr>
        <p:spPr>
          <a:xfrm>
            <a:off x="458291" y="4015823"/>
            <a:ext cx="8311500" cy="7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Євромайдан став величезною проблемою режиму Януковича після поширення його в регіонах. Свої Євромайдани утворилися в усіх регіонах України, включно з Кримом і Донбасом.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6" name="Google Shape;19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699" y="399113"/>
            <a:ext cx="4111322" cy="316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9889" y="399101"/>
            <a:ext cx="4114207" cy="317441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 txBox="1"/>
          <p:nvPr/>
        </p:nvSpPr>
        <p:spPr>
          <a:xfrm>
            <a:off x="1030644" y="3535918"/>
            <a:ext cx="71562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Євромайдан у Запоріжжі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9" name="Google Shape;199;p22"/>
          <p:cNvCxnSpPr/>
          <p:nvPr/>
        </p:nvCxnSpPr>
        <p:spPr>
          <a:xfrm>
            <a:off x="502694" y="3866828"/>
            <a:ext cx="816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Єє</a:t>
            </a: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3720900" y="4454950"/>
            <a:ext cx="17022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Times New Roman"/>
                <a:ea typeface="Times New Roman"/>
                <a:cs typeface="Times New Roman"/>
                <a:sym typeface="Times New Roman"/>
              </a:rPr>
              <a:t>Євромайдан у Харкові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6" name="Google Shape;2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4438" y="310600"/>
            <a:ext cx="6035113" cy="4025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p23"/>
          <p:cNvCxnSpPr/>
          <p:nvPr/>
        </p:nvCxnSpPr>
        <p:spPr>
          <a:xfrm>
            <a:off x="409950" y="4454950"/>
            <a:ext cx="832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058" name="Picture 2" descr="https://lh4.googleusercontent.com/iQ3JW4OI3TC-frrbIQsRwhcfimx2Ia1fWVXkYUSnBmRACcjU0ZhOkbVZbg-1cv-k_GlCufuVy_CP7GIy-eQ4iIkP4R7SMKRmcnUaUKW3l8DrY4oFXvyS7xB4_nvp7IkC841gZv8GTW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7063" y="269858"/>
            <a:ext cx="6191344" cy="4128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>
            <a:spLocks noGrp="1"/>
          </p:cNvSpPr>
          <p:nvPr>
            <p:ph type="title"/>
          </p:nvPr>
        </p:nvSpPr>
        <p:spPr>
          <a:xfrm>
            <a:off x="223150" y="4349150"/>
            <a:ext cx="1889400" cy="4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3" name="Google Shape;2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631075"/>
            <a:ext cx="4267202" cy="318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7575" y="631075"/>
            <a:ext cx="4107075" cy="3188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24"/>
          <p:cNvCxnSpPr/>
          <p:nvPr/>
        </p:nvCxnSpPr>
        <p:spPr>
          <a:xfrm rot="10800000" flipH="1">
            <a:off x="310600" y="4224025"/>
            <a:ext cx="8510400" cy="49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6" name="Google Shape;216;p24"/>
          <p:cNvSpPr txBox="1"/>
          <p:nvPr/>
        </p:nvSpPr>
        <p:spPr>
          <a:xfrm>
            <a:off x="3605996" y="4273825"/>
            <a:ext cx="23190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Times New Roman"/>
                <a:ea typeface="Times New Roman"/>
                <a:cs typeface="Times New Roman"/>
                <a:sym typeface="Times New Roman"/>
              </a:rPr>
              <a:t>Євромайдан у Донецьку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>
            <a:spLocks noGrp="1"/>
          </p:cNvSpPr>
          <p:nvPr>
            <p:ph type="title"/>
          </p:nvPr>
        </p:nvSpPr>
        <p:spPr>
          <a:xfrm>
            <a:off x="3653852" y="4387205"/>
            <a:ext cx="22137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Євромайдан у Львові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2" name="Google Shape;22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350" y="679800"/>
            <a:ext cx="4245652" cy="32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6950" y="679800"/>
            <a:ext cx="4202251" cy="3233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25"/>
          <p:cNvCxnSpPr/>
          <p:nvPr/>
        </p:nvCxnSpPr>
        <p:spPr>
          <a:xfrm>
            <a:off x="341700" y="4224150"/>
            <a:ext cx="8460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>
            <a:spLocks noGrp="1"/>
          </p:cNvSpPr>
          <p:nvPr>
            <p:ph type="title"/>
          </p:nvPr>
        </p:nvSpPr>
        <p:spPr>
          <a:xfrm>
            <a:off x="546538" y="3996660"/>
            <a:ext cx="8196185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Проти влади був організований Автомайдан – колони активістів-протестувальників на власних авто пікетували приміщення судів та прокуратур, навідувалися до резиденції Януковича у Межигір’ї, резиденцій прибічників режиму, вивозили поранених та доставляли допомогу на Майдан.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0" name="Google Shape;2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143" y="369742"/>
            <a:ext cx="6759674" cy="3379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26"/>
          <p:cNvCxnSpPr/>
          <p:nvPr/>
        </p:nvCxnSpPr>
        <p:spPr>
          <a:xfrm>
            <a:off x="572072" y="4004709"/>
            <a:ext cx="808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" name="Google Shape;232;p26"/>
          <p:cNvSpPr txBox="1"/>
          <p:nvPr/>
        </p:nvSpPr>
        <p:spPr>
          <a:xfrm>
            <a:off x="4148123" y="3697041"/>
            <a:ext cx="12699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Автомайдан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>
            <a:spLocks noGrp="1"/>
          </p:cNvSpPr>
          <p:nvPr>
            <p:ph type="title"/>
          </p:nvPr>
        </p:nvSpPr>
        <p:spPr>
          <a:xfrm>
            <a:off x="493987" y="3836690"/>
            <a:ext cx="8164656" cy="787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16.01.2014 р. владою було ініційовано прийняття «диктаторських законів», які фактично вводили заборону на будь-яку незалежну від влади громадсько-політичну та журналістську діяльність в Україні.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8" name="Google Shape;238;p27"/>
          <p:cNvCxnSpPr/>
          <p:nvPr/>
        </p:nvCxnSpPr>
        <p:spPr>
          <a:xfrm>
            <a:off x="504497" y="3594538"/>
            <a:ext cx="8183348" cy="1193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9" name="Google Shape;239;p27"/>
          <p:cNvSpPr txBox="1"/>
          <p:nvPr/>
        </p:nvSpPr>
        <p:spPr>
          <a:xfrm>
            <a:off x="2834767" y="3224034"/>
            <a:ext cx="3660627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Прийняття в Верховній Раді «диктаторських законів»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0" name="Google Shape;2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083" y="650904"/>
            <a:ext cx="4117161" cy="247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819" y="640407"/>
            <a:ext cx="4160221" cy="247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>
            <a:spLocks noGrp="1"/>
          </p:cNvSpPr>
          <p:nvPr>
            <p:ph type="title"/>
          </p:nvPr>
        </p:nvSpPr>
        <p:spPr>
          <a:xfrm>
            <a:off x="459652" y="4048600"/>
            <a:ext cx="8247600" cy="8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Протистояння на вулиці Грушевського досягло апогею 22 січня 2014 р., коли бойовими кулями було вбито українця вірменського походження С.Нігояна, етнічного білоруса М.Жизневського та українця Р.Сеника.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7" name="Google Shape;2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289" y="340556"/>
            <a:ext cx="2594400" cy="305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0287" y="340556"/>
            <a:ext cx="2466968" cy="30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2379" y="340556"/>
            <a:ext cx="2444880" cy="3056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8"/>
          <p:cNvCxnSpPr/>
          <p:nvPr/>
        </p:nvCxnSpPr>
        <p:spPr>
          <a:xfrm>
            <a:off x="515007" y="4056993"/>
            <a:ext cx="8145517" cy="1051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1" name="Google Shape;251;p28"/>
          <p:cNvSpPr txBox="1"/>
          <p:nvPr/>
        </p:nvSpPr>
        <p:spPr>
          <a:xfrm>
            <a:off x="565689" y="3482164"/>
            <a:ext cx="2793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Times New Roman"/>
                <a:ea typeface="Times New Roman"/>
                <a:cs typeface="Times New Roman"/>
                <a:sym typeface="Times New Roman"/>
              </a:rPr>
              <a:t>Сергій Нігоян </a:t>
            </a:r>
            <a:br>
              <a:rPr lang="ru" sz="12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1200" dirty="0">
                <a:latin typeface="Times New Roman"/>
                <a:ea typeface="Times New Roman"/>
                <a:cs typeface="Times New Roman"/>
                <a:sym typeface="Times New Roman"/>
              </a:rPr>
              <a:t>(загинув 22.01.2014)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p28"/>
          <p:cNvSpPr txBox="1"/>
          <p:nvPr/>
        </p:nvSpPr>
        <p:spPr>
          <a:xfrm>
            <a:off x="3306687" y="3482164"/>
            <a:ext cx="25944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Times New Roman"/>
                <a:ea typeface="Times New Roman"/>
                <a:cs typeface="Times New Roman"/>
                <a:sym typeface="Times New Roman"/>
              </a:rPr>
              <a:t>Михайло Жизневський</a:t>
            </a:r>
            <a:br>
              <a:rPr lang="ru" sz="12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1200" dirty="0">
                <a:latin typeface="Times New Roman"/>
                <a:ea typeface="Times New Roman"/>
                <a:cs typeface="Times New Roman"/>
                <a:sym typeface="Times New Roman"/>
              </a:rPr>
              <a:t>(загинув 22.01.2014)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3" name="Google Shape;253;p28"/>
          <p:cNvSpPr txBox="1"/>
          <p:nvPr/>
        </p:nvSpPr>
        <p:spPr>
          <a:xfrm>
            <a:off x="5942696" y="3482165"/>
            <a:ext cx="27936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Times New Roman"/>
                <a:ea typeface="Times New Roman"/>
                <a:cs typeface="Times New Roman"/>
                <a:sym typeface="Times New Roman"/>
              </a:rPr>
              <a:t>Роман Сеник</a:t>
            </a:r>
            <a:br>
              <a:rPr lang="ru" sz="12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1200" dirty="0">
                <a:latin typeface="Times New Roman"/>
                <a:ea typeface="Times New Roman"/>
                <a:cs typeface="Times New Roman"/>
                <a:sym typeface="Times New Roman"/>
              </a:rPr>
              <a:t>(помер від пораненя 25.01.2014)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 txBox="1">
            <a:spLocks noGrp="1"/>
          </p:cNvSpPr>
          <p:nvPr>
            <p:ph type="title"/>
          </p:nvPr>
        </p:nvSpPr>
        <p:spPr>
          <a:xfrm>
            <a:off x="695078" y="3991747"/>
            <a:ext cx="81231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Насильство поширилося регіонами. У Запоріжжі в ніч на 27.01 спільними зусиллями керівництва міліції та «тітушок» були жорстоко побиті як сотні активістів Євромайдану, так і журналісти з пересічними громадянами.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9" name="Google Shape;2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6519" y="369867"/>
            <a:ext cx="5947900" cy="3172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29"/>
          <p:cNvCxnSpPr/>
          <p:nvPr/>
        </p:nvCxnSpPr>
        <p:spPr>
          <a:xfrm>
            <a:off x="575331" y="3962512"/>
            <a:ext cx="8043900" cy="11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29"/>
          <p:cNvSpPr txBox="1"/>
          <p:nvPr/>
        </p:nvSpPr>
        <p:spPr>
          <a:xfrm>
            <a:off x="3341996" y="3542989"/>
            <a:ext cx="36861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Розг</a:t>
            </a:r>
            <a:r>
              <a:rPr lang="uk-UA" sz="1100" dirty="0" err="1">
                <a:latin typeface="Times New Roman"/>
                <a:ea typeface="Times New Roman"/>
                <a:cs typeface="Times New Roman"/>
                <a:sym typeface="Times New Roman"/>
              </a:rPr>
              <a:t>ін</a:t>
            </a:r>
            <a:r>
              <a:rPr lang="uk-UA" sz="11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Євромайдану в Запоріжжі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>
            <a:spLocks noGrp="1"/>
          </p:cNvSpPr>
          <p:nvPr>
            <p:ph type="title"/>
          </p:nvPr>
        </p:nvSpPr>
        <p:spPr>
          <a:xfrm>
            <a:off x="2474931" y="4150904"/>
            <a:ext cx="4304240" cy="4105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Апогей репресій – розстріл «Небесної сотні».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7" name="Google Shape;267;p30"/>
          <p:cNvCxnSpPr/>
          <p:nvPr/>
        </p:nvCxnSpPr>
        <p:spPr>
          <a:xfrm>
            <a:off x="430924" y="3846786"/>
            <a:ext cx="8271642" cy="1051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8" name="Google Shape;268;p30"/>
          <p:cNvSpPr txBox="1"/>
          <p:nvPr/>
        </p:nvSpPr>
        <p:spPr>
          <a:xfrm>
            <a:off x="2658254" y="3460781"/>
            <a:ext cx="4778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Меморіал Небесній сотні на вулиці Інститутській в центрі Києва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9" name="Google Shape;2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977" y="367862"/>
            <a:ext cx="4153424" cy="312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064" y="382170"/>
            <a:ext cx="4153424" cy="3115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uromaidan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2" y="231423"/>
            <a:ext cx="7207805" cy="434057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09010" y="4604014"/>
            <a:ext cx="1989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Київ, 20 лютого 2014 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302198" y="3408223"/>
            <a:ext cx="84345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21.11.2013 р., за кілька днів до саміту «Східного партнерства» ЄС у столиці Литви Вільнюсі, де мала бути підписана Угода про асоціацію України з ЄС,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Кабінет міністрів М. Азарова ухвалив рішення тимчасово зупинити підготовку до підписання цієї Угоди. </a:t>
            </a:r>
            <a:b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14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Це викликало шок у суспільстві, адже протягом трьох років перед тим влада доводила, наскільки асоціація з ЄС корисна для України. Соціологія фіксувала підтримку європейської інтеграції України більшістю українських громадян.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5" name="Google Shape;13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444" y="1668707"/>
            <a:ext cx="4005752" cy="26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6783" y="325822"/>
            <a:ext cx="4053742" cy="269716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/>
        </p:nvSpPr>
        <p:spPr>
          <a:xfrm>
            <a:off x="3895903" y="2972766"/>
            <a:ext cx="1390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Євромайдан у Києві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38" name="Google Shape;138;p14"/>
          <p:cNvCxnSpPr/>
          <p:nvPr/>
        </p:nvCxnSpPr>
        <p:spPr>
          <a:xfrm>
            <a:off x="336331" y="3310759"/>
            <a:ext cx="8398547" cy="1333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3490" name="Picture 2" descr="https://lh6.googleusercontent.com/kz83AHNI-xgdl0u5z0BJODm6LAeDQGOWkg_xhybG8FhL2aMR-wOtqbTyz8kGiFXQmGwFvOR_mFspQp2CfjDN2Qy7uFF7byOyLdfp0p2CzzRky3jdzPvaJ-rQWL1GsNyGrFKATXnEWa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587" y="315311"/>
            <a:ext cx="4044629" cy="27073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uromaidan_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33" y="241738"/>
            <a:ext cx="7049160" cy="44143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98501" y="4635545"/>
            <a:ext cx="1989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Київ, 20 лютого 2014 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uromaidan_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97" y="315754"/>
            <a:ext cx="6399000" cy="41550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41985" y="4508936"/>
            <a:ext cx="2049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Київ, 20 лютого 2014 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uromaidan_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31" y="246880"/>
            <a:ext cx="6682287" cy="43395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71769" y="4593503"/>
            <a:ext cx="1989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Київ, 20 лютого 2014 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325" y="255428"/>
            <a:ext cx="6462986" cy="43100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4537" y="4603531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Київ, 24 лютого 2014 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"/>
          <p:cNvSpPr txBox="1">
            <a:spLocks noGrp="1"/>
          </p:cNvSpPr>
          <p:nvPr>
            <p:ph type="title"/>
          </p:nvPr>
        </p:nvSpPr>
        <p:spPr>
          <a:xfrm>
            <a:off x="460624" y="3789507"/>
            <a:ext cx="81999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зв‘язку з втечею Януковича Верховна Рада України 328 голосами народних депутатів прийняла постанову, якій зазначалося: «Встановити, що Президент України В. Янукович в неконституційний спосіб самоусунувся від здійснення конституційних повноважень та є таким, що не виконує свої обов’язки.», а також повернула Конституцію в редакції 2004 р.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76" name="Google Shape;276;p31"/>
          <p:cNvCxnSpPr/>
          <p:nvPr/>
        </p:nvCxnSpPr>
        <p:spPr>
          <a:xfrm>
            <a:off x="603031" y="3791382"/>
            <a:ext cx="7951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31"/>
          <p:cNvSpPr txBox="1"/>
          <p:nvPr/>
        </p:nvSpPr>
        <p:spPr>
          <a:xfrm>
            <a:off x="3125130" y="3423520"/>
            <a:ext cx="35763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Янукович тікає з Києва, 21 лютого 2014 р</a:t>
            </a:r>
            <a:r>
              <a:rPr lang="ru" sz="12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8" name="Google Shape;2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026" y="349171"/>
            <a:ext cx="3824988" cy="31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7432" y="338661"/>
            <a:ext cx="3794532" cy="310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"/>
          <p:cNvSpPr txBox="1">
            <a:spLocks noGrp="1"/>
          </p:cNvSpPr>
          <p:nvPr>
            <p:ph type="title"/>
          </p:nvPr>
        </p:nvSpPr>
        <p:spPr>
          <a:xfrm>
            <a:off x="893700" y="2244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Наслідки Революції Гідності: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5" name="Google Shape;285;p32"/>
          <p:cNvSpPr txBox="1"/>
          <p:nvPr/>
        </p:nvSpPr>
        <p:spPr>
          <a:xfrm>
            <a:off x="4658950" y="993925"/>
            <a:ext cx="4062600" cy="3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1.     Збереження державного суверенітету України;</a:t>
            </a:r>
            <a:endParaRPr sz="15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2.     Ліквідація диктатури в результаті скасування «диктаторських законів», відновлення основних демократичних свобод;</a:t>
            </a:r>
            <a:endParaRPr sz="15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3.     Ліквідація корумпованого режиму В. Януковича;</a:t>
            </a:r>
            <a:endParaRPr sz="15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4.     Відновлення руху України до європейських стандартів життя і демократичних свобод;</a:t>
            </a:r>
            <a:endParaRPr sz="15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866" y="804042"/>
            <a:ext cx="3922903" cy="404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"/>
          <p:cNvSpPr txBox="1">
            <a:spLocks noGrp="1"/>
          </p:cNvSpPr>
          <p:nvPr>
            <p:ph type="title"/>
          </p:nvPr>
        </p:nvSpPr>
        <p:spPr>
          <a:xfrm>
            <a:off x="4553872" y="759465"/>
            <a:ext cx="4137300" cy="40752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rgbClr val="000000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5.     Популяризація України у світі як держави з власною гідністю, історією і обличчям. Французький філософ Бернар Анрі-Леві заявив, що українці «практично голими руками змусили відступити «Беркут», практично наодинці змусили до втечі Януковича, з гідною великих народів холоднокровністю завдали історичної поразки тиранії, і тому не просто європейці, а кращі з європейців, європейці не тільки з історії, а й за пролитою кров‘ю;</a:t>
            </a:r>
            <a:endParaRPr sz="1300">
              <a:solidFill>
                <a:srgbClr val="000000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rgbClr val="000000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6.     Зростання ідей патріотизму та солідарності серед громадян України;</a:t>
            </a:r>
            <a:endParaRPr sz="1300">
              <a:solidFill>
                <a:srgbClr val="000000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    Позбавлення суспільства від страху перед тиранією та репресіями. 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2" name="Google Shape;2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331" y="725214"/>
            <a:ext cx="4109545" cy="41443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051894" y="168648"/>
            <a:ext cx="59569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3000" b="1" dirty="0">
                <a:latin typeface="Times New Roman"/>
                <a:ea typeface="Times New Roman"/>
                <a:cs typeface="Times New Roman"/>
                <a:sym typeface="Times New Roman"/>
              </a:rPr>
              <a:t>Наслідки Революції Гідності: </a:t>
            </a:r>
            <a:endParaRPr lang="ru-RU" sz="3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"/>
          <p:cNvSpPr txBox="1">
            <a:spLocks noGrp="1"/>
          </p:cNvSpPr>
          <p:nvPr>
            <p:ph type="title"/>
          </p:nvPr>
        </p:nvSpPr>
        <p:spPr>
          <a:xfrm>
            <a:off x="741324" y="4289121"/>
            <a:ext cx="8075700" cy="5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23.02.2014  р. обов’язки Президента, згідно з відновленою Конституцією, було покладено на голову Верховної Ради О. Турчинова.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98" name="Google Shape;29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442" y="286610"/>
            <a:ext cx="5247322" cy="3498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9" name="Google Shape;299;p34"/>
          <p:cNvCxnSpPr/>
          <p:nvPr/>
        </p:nvCxnSpPr>
        <p:spPr>
          <a:xfrm>
            <a:off x="762043" y="4202210"/>
            <a:ext cx="7677764" cy="1243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0" name="Google Shape;300;p34"/>
          <p:cNvSpPr txBox="1"/>
          <p:nvPr/>
        </p:nvSpPr>
        <p:spPr>
          <a:xfrm>
            <a:off x="3254851" y="3781996"/>
            <a:ext cx="32799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100" dirty="0">
                <a:latin typeface="Times New Roman"/>
                <a:ea typeface="Times New Roman"/>
                <a:cs typeface="Times New Roman"/>
                <a:sym typeface="Times New Roman"/>
              </a:rPr>
              <a:t>О.Турчинов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5"/>
          <p:cNvSpPr txBox="1">
            <a:spLocks noGrp="1"/>
          </p:cNvSpPr>
          <p:nvPr>
            <p:ph type="title"/>
          </p:nvPr>
        </p:nvSpPr>
        <p:spPr>
          <a:xfrm>
            <a:off x="310650" y="1017300"/>
            <a:ext cx="4522200" cy="31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ru" sz="7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Формування нової парламентської більшості;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ru" sz="7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Зміна вищого керівництва держави внаслідок втечі попередніх керівників за межі України;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ru" sz="7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Зміна конституційної моделі;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</a:t>
            </a:r>
            <a:r>
              <a:rPr lang="ru" sz="7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Необхідність забезпечення керованості системи державного управління;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</a:t>
            </a:r>
            <a:r>
              <a:rPr lang="ru" sz="7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Зовнішня агресія РФ;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</a:t>
            </a:r>
            <a:r>
              <a:rPr lang="ru" sz="7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Задоволення суспільного запиту щодо оновлення влади;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</a:t>
            </a:r>
            <a:r>
              <a:rPr lang="ru" sz="7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Радикальні суспільні очікування суспільно-політичних та соціально-економічних змін;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</a:t>
            </a:r>
            <a:r>
              <a:rPr lang="ru" sz="7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Складна економічна ситуація. 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6" name="Google Shape;306;p35"/>
          <p:cNvPicPr preferRelativeResize="0"/>
          <p:nvPr/>
        </p:nvPicPr>
        <p:blipFill rotWithShape="1">
          <a:blip r:embed="rId3">
            <a:alphaModFix/>
          </a:blip>
          <a:srcRect l="17469" r="19486"/>
          <a:stretch/>
        </p:blipFill>
        <p:spPr>
          <a:xfrm>
            <a:off x="4745950" y="1141550"/>
            <a:ext cx="4000500" cy="3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5"/>
          <p:cNvSpPr txBox="1"/>
          <p:nvPr/>
        </p:nvSpPr>
        <p:spPr>
          <a:xfrm>
            <a:off x="310650" y="79225"/>
            <a:ext cx="86346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 b="1" dirty="0">
                <a:latin typeface="Times New Roman"/>
                <a:ea typeface="Times New Roman"/>
                <a:cs typeface="Times New Roman"/>
                <a:sym typeface="Times New Roman"/>
              </a:rPr>
              <a:t>Політична ситуація в Україні після перемоги Євромайдану розвивалася під дією кількох основних чинників: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"/>
          <p:cNvSpPr txBox="1">
            <a:spLocks noGrp="1"/>
          </p:cNvSpPr>
          <p:nvPr>
            <p:ph type="title"/>
          </p:nvPr>
        </p:nvSpPr>
        <p:spPr>
          <a:xfrm>
            <a:off x="1018900" y="186325"/>
            <a:ext cx="75288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Підсумки позачергових президентських виборів в травні 2014 р.</a:t>
            </a:r>
            <a:endParaRPr sz="18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3" name="Google Shape;313;p36"/>
          <p:cNvSpPr txBox="1"/>
          <p:nvPr/>
        </p:nvSpPr>
        <p:spPr>
          <a:xfrm>
            <a:off x="1267250" y="1180275"/>
            <a:ext cx="71562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14" name="Google Shape;314;p36"/>
          <p:cNvGraphicFramePr/>
          <p:nvPr/>
        </p:nvGraphicFramePr>
        <p:xfrm>
          <a:off x="1587062" y="923638"/>
          <a:ext cx="6293834" cy="3637851"/>
        </p:xfrm>
        <a:graphic>
          <a:graphicData uri="http://schemas.openxmlformats.org/drawingml/2006/table">
            <a:tbl>
              <a:tblPr>
                <a:noFill/>
                <a:tableStyleId>{F8E6F6C6-D783-414F-99CF-AEDBF91A4D40}</a:tableStyleId>
              </a:tblPr>
              <a:tblGrid>
                <a:gridCol w="393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7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058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Кандидати в Президенти України, які набрали більше 5 %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Відсоток отриманих голосів, %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45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Порошенко Петро Олексійович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54.70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45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Тимошенко Юлія Володимирівна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12.81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45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Ляшко Олег Володимирович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8.32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45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Гриценко Анатолій Степанович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5.48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45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Тігіпко Сергій Леонідович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5.23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5" name="Google Shape;315;p36"/>
          <p:cNvSpPr txBox="1"/>
          <p:nvPr/>
        </p:nvSpPr>
        <p:spPr>
          <a:xfrm>
            <a:off x="1952625" y="9632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"/>
          <p:cNvSpPr txBox="1"/>
          <p:nvPr/>
        </p:nvSpPr>
        <p:spPr>
          <a:xfrm>
            <a:off x="4161900" y="87050"/>
            <a:ext cx="4646700" cy="44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400" b="1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Причини Революції Гідності:</a:t>
            </a:r>
            <a:endParaRPr sz="2400" b="1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ru" sz="16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Загроза знищення державного суверенітету України в результаті втягування до Митного та Євразійського союзів.</a:t>
            </a:r>
            <a:endParaRPr sz="16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ru" sz="16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Економічний занепад.</a:t>
            </a:r>
            <a:endParaRPr sz="16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ru" sz="16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Корупція влади, яка досягла неймовірних масштабів. </a:t>
            </a:r>
            <a:endParaRPr sz="16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ru" sz="16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Згортання політичних свобод і політичні репресії.</a:t>
            </a:r>
            <a:endParaRPr sz="16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ru" sz="16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Безправ‘я громадян перед чиновниками, безкарність представників влади та їхнього оточення.</a:t>
            </a:r>
            <a:endParaRPr sz="16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500" y="261925"/>
            <a:ext cx="3760400" cy="46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"/>
          <p:cNvSpPr txBox="1">
            <a:spLocks noGrp="1"/>
          </p:cNvSpPr>
          <p:nvPr>
            <p:ph type="title"/>
          </p:nvPr>
        </p:nvSpPr>
        <p:spPr>
          <a:xfrm>
            <a:off x="645625" y="206700"/>
            <a:ext cx="7977000" cy="15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Підсумки позачергових парламентських виборів в жовтні 2014 р. </a:t>
            </a:r>
            <a:endParaRPr sz="18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p37"/>
          <p:cNvSpPr txBox="1"/>
          <p:nvPr/>
        </p:nvSpPr>
        <p:spPr>
          <a:xfrm>
            <a:off x="1056013" y="571500"/>
            <a:ext cx="71562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2" name="Google Shape;322;p37"/>
          <p:cNvGraphicFramePr/>
          <p:nvPr/>
        </p:nvGraphicFramePr>
        <p:xfrm>
          <a:off x="1224588" y="661275"/>
          <a:ext cx="6819075" cy="3880800"/>
        </p:xfrm>
        <a:graphic>
          <a:graphicData uri="http://schemas.openxmlformats.org/drawingml/2006/table">
            <a:tbl>
              <a:tblPr>
                <a:noFill/>
                <a:tableStyleId>{F8E6F6C6-D783-414F-99CF-AEDBF91A4D40}</a:tableStyleId>
              </a:tblPr>
              <a:tblGrid>
                <a:gridCol w="42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2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Політична сила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Відсоток отриманих голосів, %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Політична партія «Народний фронт»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22.14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Партія «Блок Петра Порошенка»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21.82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550">
                <a:tc>
                  <a:txBody>
                    <a:bodyPr/>
                    <a:lstStyle/>
                    <a:p>
                      <a:pPr marL="254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Політична партія «Об’єднання «Самопоміч»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10.97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Політична партія «Опозиційний блок»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9.43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Радикальна Партія Олега Ляшка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7.44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2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Політична партія Всеукраїнське об’єднання «Батьківщина»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5.68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8"/>
          <p:cNvSpPr txBox="1">
            <a:spLocks noGrp="1"/>
          </p:cNvSpPr>
          <p:nvPr>
            <p:ph type="title"/>
          </p:nvPr>
        </p:nvSpPr>
        <p:spPr>
          <a:xfrm>
            <a:off x="311628" y="4124674"/>
            <a:ext cx="8373600" cy="8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Користуючись розгубленістю української влади та світового співтовариства, РФ взяла курс на анексію Автономної Республіки Крим та міста Севастополя. 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8" name="Google Shape;32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848" y="292327"/>
            <a:ext cx="5421199" cy="34913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38"/>
          <p:cNvCxnSpPr/>
          <p:nvPr/>
        </p:nvCxnSpPr>
        <p:spPr>
          <a:xfrm>
            <a:off x="332598" y="4078991"/>
            <a:ext cx="8361000" cy="12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" name="Google Shape;330;p38"/>
          <p:cNvSpPr txBox="1"/>
          <p:nvPr/>
        </p:nvSpPr>
        <p:spPr>
          <a:xfrm>
            <a:off x="2699693" y="3732962"/>
            <a:ext cx="49944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Мітинг біля Верховної Ради Криму, 26 лютого 2014 р</a:t>
            </a:r>
            <a:r>
              <a:rPr lang="ru" sz="11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9"/>
          <p:cNvSpPr txBox="1">
            <a:spLocks noGrp="1"/>
          </p:cNvSpPr>
          <p:nvPr>
            <p:ph type="title"/>
          </p:nvPr>
        </p:nvSpPr>
        <p:spPr>
          <a:xfrm>
            <a:off x="376555" y="3728175"/>
            <a:ext cx="8349000" cy="11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Референдум був перенесений з 25.05 на 30.03, а згодом на 16.03.2014 р. Було скориговано й питання референдуму. В остаточному варіанті мешканців АРК і м.Севастополя запрошували обрати між такими варіантами: </a:t>
            </a:r>
            <a:r>
              <a:rPr lang="ru" sz="7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«Ви за возз'єднання Криму з Росією на правах суб'єкта Російської Федерації?» чи «Ви за відновлення дії Конституції Республіки Крим 1992 року і за статус Криму як частини України?».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6" name="Google Shape;33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438" y="263991"/>
            <a:ext cx="5716124" cy="32153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39"/>
          <p:cNvCxnSpPr/>
          <p:nvPr/>
        </p:nvCxnSpPr>
        <p:spPr>
          <a:xfrm>
            <a:off x="484525" y="3798078"/>
            <a:ext cx="8199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8" name="Google Shape;338;p39"/>
          <p:cNvSpPr txBox="1"/>
          <p:nvPr/>
        </p:nvSpPr>
        <p:spPr>
          <a:xfrm>
            <a:off x="2167969" y="3510847"/>
            <a:ext cx="6151500" cy="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Бюлетень для голосування на загальному референдумі 16 березня 2014 р.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"/>
          <p:cNvSpPr txBox="1">
            <a:spLocks noGrp="1"/>
          </p:cNvSpPr>
          <p:nvPr>
            <p:ph type="title"/>
          </p:nvPr>
        </p:nvSpPr>
        <p:spPr>
          <a:xfrm>
            <a:off x="2740980" y="4584425"/>
            <a:ext cx="4635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Блокада воєнних частин у Криму, березень 2014 р.</a:t>
            </a:r>
            <a:br>
              <a:rPr lang="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4" name="Google Shape;3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3826" y="322326"/>
            <a:ext cx="6276377" cy="41842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p40"/>
          <p:cNvCxnSpPr/>
          <p:nvPr/>
        </p:nvCxnSpPr>
        <p:spPr>
          <a:xfrm rot="10800000" flipH="1">
            <a:off x="441000" y="4584425"/>
            <a:ext cx="8262000" cy="12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1"/>
          <p:cNvSpPr txBox="1">
            <a:spLocks noGrp="1"/>
          </p:cNvSpPr>
          <p:nvPr>
            <p:ph type="title"/>
          </p:nvPr>
        </p:nvSpPr>
        <p:spPr>
          <a:xfrm>
            <a:off x="576267" y="3690003"/>
            <a:ext cx="81750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травні 2014 р. були проведені нелегітимні «референдуми» щодо «державної самостійності» «ЛНР» і «ДНР». Для їх організації використовувалася проста технологія – у великих населених пунктах влаштовувалися одна-дві дільниці для голосування, біля яких збиралися великі черги.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1" name="Google Shape;3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275" y="314340"/>
            <a:ext cx="4248776" cy="283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6587" y="349286"/>
            <a:ext cx="3507613" cy="280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3" name="Google Shape;353;p41"/>
          <p:cNvCxnSpPr/>
          <p:nvPr/>
        </p:nvCxnSpPr>
        <p:spPr>
          <a:xfrm rot="10800000" flipH="1">
            <a:off x="582010" y="3523751"/>
            <a:ext cx="8013300" cy="24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" name="Google Shape;354;p41"/>
          <p:cNvSpPr txBox="1"/>
          <p:nvPr/>
        </p:nvSpPr>
        <p:spPr>
          <a:xfrm>
            <a:off x="1783522" y="3190312"/>
            <a:ext cx="61809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Дільниця для голосування та бюлетень для голосування на референдумі 11 травня 2014 р.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 txBox="1">
            <a:spLocks noGrp="1"/>
          </p:cNvSpPr>
          <p:nvPr>
            <p:ph type="title"/>
          </p:nvPr>
        </p:nvSpPr>
        <p:spPr>
          <a:xfrm>
            <a:off x="399486" y="4237575"/>
            <a:ext cx="8324100" cy="5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15000"/>
              </a:lnSpc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27.06.2014 р. у Брюсселі Президент України П.Порошенко разом з </a:t>
            </a:r>
            <a:r>
              <a:rPr lang="ru" sz="140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президентом ЄС Германом Ван Ромпеєм 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підписав економічну частину Угоди про асоціацію.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0" name="Google Shape;36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5956" y="274415"/>
            <a:ext cx="5969624" cy="366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1" name="Google Shape;361;p42"/>
          <p:cNvCxnSpPr/>
          <p:nvPr/>
        </p:nvCxnSpPr>
        <p:spPr>
          <a:xfrm rot="10800000" flipH="1">
            <a:off x="440568" y="4243153"/>
            <a:ext cx="8274300" cy="12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2" name="Google Shape;362;p42"/>
          <p:cNvSpPr txBox="1"/>
          <p:nvPr/>
        </p:nvSpPr>
        <p:spPr>
          <a:xfrm>
            <a:off x="1897671" y="3875290"/>
            <a:ext cx="59697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Президент ЄС Герман Ван Ромпей разом з Петром Порошенко після підписання Угоди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3"/>
          <p:cNvSpPr txBox="1">
            <a:spLocks noGrp="1"/>
          </p:cNvSpPr>
          <p:nvPr>
            <p:ph type="title"/>
          </p:nvPr>
        </p:nvSpPr>
        <p:spPr>
          <a:xfrm>
            <a:off x="436981" y="3896381"/>
            <a:ext cx="8333100" cy="6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16.09.2014 р. Верховна Рада України та Європейський парламент синхронно ратифікували Угоду про асоціацію між Україною та Європейським Союзом. З українського боку «за» проголосувало 355 голосів.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8" name="Google Shape;36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935" y="354744"/>
            <a:ext cx="8333126" cy="2773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p43"/>
          <p:cNvCxnSpPr/>
          <p:nvPr/>
        </p:nvCxnSpPr>
        <p:spPr>
          <a:xfrm>
            <a:off x="405209" y="3584909"/>
            <a:ext cx="8299200" cy="12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0" name="Google Shape;370;p43"/>
          <p:cNvSpPr txBox="1"/>
          <p:nvPr/>
        </p:nvSpPr>
        <p:spPr>
          <a:xfrm>
            <a:off x="1712179" y="3172169"/>
            <a:ext cx="6443848" cy="3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Верховна Рада України ратифікувала угоду 16 вересня 2014 р. одночасно з Європарламентом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4"/>
          <p:cNvSpPr txBox="1">
            <a:spLocks noGrp="1"/>
          </p:cNvSpPr>
          <p:nvPr>
            <p:ph type="title"/>
          </p:nvPr>
        </p:nvSpPr>
        <p:spPr>
          <a:xfrm>
            <a:off x="1453650" y="1615100"/>
            <a:ext cx="6236700" cy="17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800"/>
              <a:t>Дякуємо за увагу!</a:t>
            </a:r>
            <a:endParaRPr sz="5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>
            <a:spLocks noGrp="1"/>
          </p:cNvSpPr>
          <p:nvPr>
            <p:ph type="title"/>
          </p:nvPr>
        </p:nvSpPr>
        <p:spPr>
          <a:xfrm>
            <a:off x="480622" y="4046482"/>
            <a:ext cx="8224800" cy="6337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Акція студентів, які вирішили постійно залишатися на Майдані, не була заборонена судом і відбувалась відповідно до Конституції України, яка гарантує українським громадянам свободу мирних зібрань.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1" name="Google Shape;15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699" y="274303"/>
            <a:ext cx="6626039" cy="36565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16"/>
          <p:cNvCxnSpPr/>
          <p:nvPr/>
        </p:nvCxnSpPr>
        <p:spPr>
          <a:xfrm>
            <a:off x="547528" y="4227074"/>
            <a:ext cx="8025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" name="Google Shape;153;p16"/>
          <p:cNvSpPr txBox="1"/>
          <p:nvPr/>
        </p:nvSpPr>
        <p:spPr>
          <a:xfrm>
            <a:off x="2965088" y="3859997"/>
            <a:ext cx="3183463" cy="333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Студенти на Майдані, 24 листопада 2013 р.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198179" y="4458067"/>
            <a:ext cx="6537436" cy="4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30.11.2013 р. о 4 ранку загони міліції «Беркут» напали на студентів.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9" name="Google Shape;15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838" y="351269"/>
            <a:ext cx="6571575" cy="41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>
            <a:spLocks noGrp="1"/>
          </p:cNvSpPr>
          <p:nvPr>
            <p:ph type="title"/>
          </p:nvPr>
        </p:nvSpPr>
        <p:spPr>
          <a:xfrm>
            <a:off x="609599" y="4235514"/>
            <a:ext cx="8071945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01.12.2013 р. обурені кияни вийшли на вулиці столиці: загальна кількість мітингувальників досягла, за різними даними, від кількасот тисяч до півтора мільйона осіб. 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5" name="Google Shape;16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111" y="277296"/>
            <a:ext cx="6539175" cy="3678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18"/>
          <p:cNvCxnSpPr/>
          <p:nvPr/>
        </p:nvCxnSpPr>
        <p:spPr>
          <a:xfrm>
            <a:off x="592521" y="4261014"/>
            <a:ext cx="8075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" name="Google Shape;167;p18"/>
          <p:cNvSpPr txBox="1"/>
          <p:nvPr/>
        </p:nvSpPr>
        <p:spPr>
          <a:xfrm>
            <a:off x="4125639" y="3924680"/>
            <a:ext cx="3147519" cy="300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м.Ки</a:t>
            </a:r>
            <a:r>
              <a:rPr lang="uk-UA" sz="1100" dirty="0">
                <a:latin typeface="Times New Roman"/>
                <a:ea typeface="Times New Roman"/>
                <a:cs typeface="Times New Roman"/>
                <a:sym typeface="Times New Roman"/>
              </a:rPr>
              <a:t>їв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509375" y="3938265"/>
            <a:ext cx="8137800" cy="10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Суть Євромайдану стала чіткою – навіть не у виборі між ЄС та Росією, а у визнанні чи не визнанні права влади паплюжити людську гідність. Саме тому події зими 2013-2014 рр. отримали назву Революція Гідності. 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3" name="Google Shape;17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620" y="292575"/>
            <a:ext cx="6014236" cy="35121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19"/>
          <p:cNvCxnSpPr/>
          <p:nvPr/>
        </p:nvCxnSpPr>
        <p:spPr>
          <a:xfrm>
            <a:off x="575331" y="4105714"/>
            <a:ext cx="8043900" cy="11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5" name="Google Shape;175;p19"/>
          <p:cNvSpPr txBox="1"/>
          <p:nvPr/>
        </p:nvSpPr>
        <p:spPr>
          <a:xfrm>
            <a:off x="3591393" y="3765910"/>
            <a:ext cx="21960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Барикади на Майдані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599090" y="4253638"/>
            <a:ext cx="79248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08.12.2013 р. натовп молоді повалив у Києві пам‘ятник вождю російської більшовицької революції Леніну. Відтоді країною поширився «ленінопад».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1" name="Google Shape;181;p20"/>
          <p:cNvCxnSpPr/>
          <p:nvPr/>
        </p:nvCxnSpPr>
        <p:spPr>
          <a:xfrm>
            <a:off x="599090" y="4267200"/>
            <a:ext cx="7924800" cy="15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2" name="Google Shape;182;p20"/>
          <p:cNvSpPr txBox="1"/>
          <p:nvPr/>
        </p:nvSpPr>
        <p:spPr>
          <a:xfrm>
            <a:off x="4327598" y="3925579"/>
            <a:ext cx="938083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latin typeface="Times New Roman"/>
                <a:ea typeface="Times New Roman"/>
                <a:cs typeface="Times New Roman"/>
                <a:sym typeface="Times New Roman"/>
              </a:rPr>
              <a:t>м.Київ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3" name="Google Shape;18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067" y="296587"/>
            <a:ext cx="6443130" cy="362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 txBox="1">
            <a:spLocks noGrp="1"/>
          </p:cNvSpPr>
          <p:nvPr>
            <p:ph type="title"/>
          </p:nvPr>
        </p:nvSpPr>
        <p:spPr>
          <a:xfrm>
            <a:off x="525517" y="3993850"/>
            <a:ext cx="8124497" cy="6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Режим поступово перейшов до масових репресій. У репресіях брали участь міліція та «тітушки» – наймані бандити.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65" y="489640"/>
            <a:ext cx="4103576" cy="332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7102" y="500152"/>
            <a:ext cx="3968987" cy="3315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1205</Words>
  <Application>Microsoft Office PowerPoint</Application>
  <PresentationFormat>Экран (16:9)</PresentationFormat>
  <Paragraphs>104</Paragraphs>
  <Slides>37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Calibri</vt:lpstr>
      <vt:lpstr>Arial</vt:lpstr>
      <vt:lpstr>Times New Roman</vt:lpstr>
      <vt:lpstr>Roboto</vt:lpstr>
      <vt:lpstr>Nunito</vt:lpstr>
      <vt:lpstr>Shift</vt:lpstr>
      <vt:lpstr>Революція Гідності. Україна у 2013 – 2014 рр.</vt:lpstr>
      <vt:lpstr>21.11.2013 р., за кілька днів до саміту «Східного партнерства» ЄС у столиці Литви Вільнюсі, де мала бути підписана Угода про асоціацію України з ЄС, Кабінет міністрів М. Азарова ухвалив рішення тимчасово зупинити підготовку до підписання цієї Угоди.  Це викликало шок у суспільстві, адже протягом трьох років перед тим влада доводила, наскільки асоціація з ЄС корисна для України. Соціологія фіксувала підтримку європейської інтеграції України більшістю українських громадян.</vt:lpstr>
      <vt:lpstr>Презентация PowerPoint</vt:lpstr>
      <vt:lpstr>Акція студентів, які вирішили постійно залишатися на Майдані, не була заборонена судом і відбувалась відповідно до Конституції України, яка гарантує українським громадянам свободу мирних зібрань.</vt:lpstr>
      <vt:lpstr>30.11.2013 р. о 4 ранку загони міліції «Беркут» напали на студентів.  </vt:lpstr>
      <vt:lpstr>01.12.2013 р. обурені кияни вийшли на вулиці столиці: загальна кількість мітингувальників досягла, за різними даними, від кількасот тисяч до півтора мільйона осіб.   </vt:lpstr>
      <vt:lpstr>Суть Євромайдану стала чіткою – навіть не у виборі між ЄС та Росією, а у визнанні чи не визнанні права влади паплюжити людську гідність. Саме тому події зими 2013-2014 рр. отримали назву Революція Гідності.  </vt:lpstr>
      <vt:lpstr>08.12.2013 р. натовп молоді повалив у Києві пам‘ятник вождю російської більшовицької революції Леніну. Відтоді країною поширився «ленінопад».  </vt:lpstr>
      <vt:lpstr>Режим поступово перейшов до масових репресій. У репресіях брали участь міліція та «тітушки» – наймані бандити.  </vt:lpstr>
      <vt:lpstr>Євромайдан став величезною проблемою режиму Януковича після поширення його в регіонах. Свої Євромайдани утворилися в усіх регіонах України, включно з Кримом і Донбасом.  </vt:lpstr>
      <vt:lpstr>Єє</vt:lpstr>
      <vt:lpstr>Презентация PowerPoint</vt:lpstr>
      <vt:lpstr>Євромайдан у Львові</vt:lpstr>
      <vt:lpstr>Проти влади був організований Автомайдан – колони активістів-протестувальників на власних авто пікетували приміщення судів та прокуратур, навідувалися до резиденції Януковича у Межигір’ї, резиденцій прибічників режиму, вивозили поранених та доставляли допомогу на Майдан.  </vt:lpstr>
      <vt:lpstr>16.01.2014 р. владою було ініційовано прийняття «диктаторських законів», які фактично вводили заборону на будь-яку незалежну від влади громадсько-політичну та журналістську діяльність в Україні.  </vt:lpstr>
      <vt:lpstr>Протистояння на вулиці Грушевського досягло апогею 22 січня 2014 р., коли бойовими кулями було вбито українця вірменського походження С.Нігояна, етнічного білоруса М.Жизневського та українця Р.Сеника.  </vt:lpstr>
      <vt:lpstr>Насильство поширилося регіонами. У Запоріжжі в ніч на 27.01 спільними зусиллями керівництва міліції та «тітушок» були жорстоко побиті як сотні активістів Євромайдану, так і журналісти з пересічними громадянами.  </vt:lpstr>
      <vt:lpstr>Апогей репресій – розстріл «Небесної сотні».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зв‘язку з втечею Януковича Верховна Рада України 328 голосами народних депутатів прийняла постанову, якій зазначалося: «Встановити, що Президент України В. Янукович в неконституційний спосіб самоусунувся від здійснення конституційних повноважень та є таким, що не виконує свої обов’язки.», а також повернула Конституцію в редакції 2004 р.  </vt:lpstr>
      <vt:lpstr>Наслідки Революції Гідності: </vt:lpstr>
      <vt:lpstr>5.     Популяризація України у світі як держави з власною гідністю, історією і обличчям. Французький філософ Бернар Анрі-Леві заявив, що українці «практично голими руками змусили відступити «Беркут», практично наодинці змусили до втечі Януковича, з гідною великих народів холоднокровністю завдали історичної поразки тиранії, і тому не просто європейці, а кращі з європейців, європейці не тільки з історії, а й за пролитою кров‘ю; 6.     Зростання ідей патріотизму та солідарності серед громадян України; 7.     Позбавлення суспільства від страху перед тиранією та репресіями.  </vt:lpstr>
      <vt:lpstr>23.02.2014  р. обов’язки Президента, згідно з відновленою Конституцією, було покладено на голову Верховної Ради О. Турчинова.</vt:lpstr>
      <vt:lpstr>1.     Формування нової парламентської більшості; 2.     Зміна вищого керівництва держави внаслідок втечі попередніх керівників за межі України; 3.     Зміна конституційної моделі; 4.     Необхідність забезпечення керованості системи державного управління; 5.     Зовнішня агресія РФ; 6.     Задоволення суспільного запиту щодо оновлення влади; 7.     Радикальні суспільні очікування суспільно-політичних та соціально-економічних змін; 8.     Складна економічна ситуація.   </vt:lpstr>
      <vt:lpstr>Підсумки позачергових президентських виборів в травні 2014 р. </vt:lpstr>
      <vt:lpstr>Підсумки позачергових парламентських виборів в жовтні 2014 р.   </vt:lpstr>
      <vt:lpstr>Користуючись розгубленістю української влади та світового співтовариства, РФ взяла курс на анексію Автономної Республіки Крим та міста Севастополя. </vt:lpstr>
      <vt:lpstr>Референдум був перенесений з 25.05 на 30.03, а згодом на 16.03.2014 р. Було скориговано й питання референдуму. В остаточному варіанті мешканців АРК і м.Севастополя запрошували обрати між такими варіантами:  «Ви за возз'єднання Криму з Росією на правах суб'єкта Російської Федерації?» чи «Ви за відновлення дії Конституції Республіки Крим 1992 року і за статус Криму як частини України?».  </vt:lpstr>
      <vt:lpstr>Блокада воєнних частин у Криму, березень 2014 р. </vt:lpstr>
      <vt:lpstr>У травні 2014 р. були проведені нелегітимні «референдуми» щодо «державної самостійності» «ЛНР» і «ДНР». Для їх організації використовувалася проста технологія – у великих населених пунктах влаштовувалися одна-дві дільниці для голосування, біля яких збиралися великі черги.  </vt:lpstr>
      <vt:lpstr>27.06.2014 р. у Брюсселі Президент України П.Порошенко разом з президентом ЄС Германом Ван Ромпеєм підписав економічну частину Угоди про асоціацію.  </vt:lpstr>
      <vt:lpstr>16.09.2014 р. Верховна Рада України та Європейський парламент синхронно ратифікували Угоду про асоціацію між Україною та Європейським Союзом. З українського боку «за» проголосувало 355 голосів.</vt:lpstr>
      <vt:lpstr>Дякуємо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Революція Гідності. Україна у 2013 – 2014 рр.</dc:title>
  <dc:creator>.</dc:creator>
  <cp:lastModifiedBy>Дом</cp:lastModifiedBy>
  <cp:revision>14</cp:revision>
  <dcterms:modified xsi:type="dcterms:W3CDTF">2023-01-14T20:22:34Z</dcterms:modified>
</cp:coreProperties>
</file>