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5" d="100"/>
          <a:sy n="45" d="100"/>
        </p:scale>
        <p:origin x="29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0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8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8904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0463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69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17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2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5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6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6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9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5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4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and perception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Course: </a:t>
            </a:r>
            <a:r>
              <a:rPr lang="en-US" dirty="0" smtClean="0"/>
              <a:t>Basics of Public Communication</a:t>
            </a:r>
            <a:endParaRPr lang="en-US" dirty="0" smtClean="0"/>
          </a:p>
          <a:p>
            <a:r>
              <a:rPr lang="en-US" dirty="0" smtClean="0"/>
              <a:t>Katerina Sirinyok-Dolgaryova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9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Perception is the process of selecting, organizing, and interpreting </a:t>
            </a:r>
            <a:r>
              <a:rPr lang="en-US" dirty="0" smtClean="0"/>
              <a:t>information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290" y="2034915"/>
            <a:ext cx="6922389" cy="402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05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8876"/>
            <a:ext cx="8596668" cy="5065210"/>
          </a:xfrm>
        </p:spPr>
        <p:txBody>
          <a:bodyPr>
            <a:normAutofit/>
          </a:bodyPr>
          <a:lstStyle/>
          <a:p>
            <a:r>
              <a:rPr lang="en-US" b="1" dirty="0"/>
              <a:t>Selecting </a:t>
            </a:r>
            <a:r>
              <a:rPr lang="en-US" dirty="0"/>
              <a:t>is the first part of the perception process, in which we focus our attention on </a:t>
            </a:r>
            <a:r>
              <a:rPr lang="en-US" dirty="0" smtClean="0"/>
              <a:t>certain incoming </a:t>
            </a:r>
            <a:r>
              <a:rPr lang="en-US" dirty="0"/>
              <a:t>sensory information</a:t>
            </a:r>
            <a:r>
              <a:rPr lang="en-US" dirty="0" smtClean="0"/>
              <a:t>.</a:t>
            </a:r>
          </a:p>
          <a:p>
            <a:r>
              <a:rPr lang="en-US" b="1" dirty="0"/>
              <a:t>Salience </a:t>
            </a:r>
            <a:r>
              <a:rPr lang="en-US" dirty="0"/>
              <a:t>is the degree to which something attracts </a:t>
            </a:r>
            <a:r>
              <a:rPr lang="en-US" dirty="0" smtClean="0"/>
              <a:t>our attention </a:t>
            </a:r>
            <a:r>
              <a:rPr lang="en-US" dirty="0"/>
              <a:t>in a particular context</a:t>
            </a:r>
            <a:r>
              <a:rPr lang="en-US" dirty="0" smtClean="0"/>
              <a:t>.</a:t>
            </a:r>
          </a:p>
          <a:p>
            <a:r>
              <a:rPr lang="en-US" b="1" dirty="0"/>
              <a:t>Visual and Aural Stimulation - </a:t>
            </a:r>
            <a:r>
              <a:rPr lang="en-US" dirty="0"/>
              <a:t>vocal variety, can help keep your </a:t>
            </a:r>
            <a:r>
              <a:rPr lang="en-US" dirty="0" smtClean="0"/>
              <a:t>audience engaged</a:t>
            </a:r>
            <a:r>
              <a:rPr lang="en-US" dirty="0"/>
              <a:t>, as can gestures and movement</a:t>
            </a:r>
            <a:r>
              <a:rPr lang="en-US" dirty="0" smtClean="0"/>
              <a:t>.</a:t>
            </a:r>
          </a:p>
          <a:p>
            <a:r>
              <a:rPr lang="en-US" dirty="0"/>
              <a:t>We tend to pay attention to information that we perceive to meet </a:t>
            </a:r>
            <a:r>
              <a:rPr lang="en-US" b="1" dirty="0"/>
              <a:t>our needs or interests </a:t>
            </a:r>
            <a:r>
              <a:rPr lang="en-US" dirty="0"/>
              <a:t>in some way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Paying </a:t>
            </a:r>
            <a:r>
              <a:rPr lang="en-US" dirty="0"/>
              <a:t>attention to things that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interest </a:t>
            </a:r>
            <a:r>
              <a:rPr lang="en-US" dirty="0"/>
              <a:t>us but don’t </a:t>
            </a:r>
            <a:r>
              <a:rPr lang="en-US" dirty="0" smtClean="0"/>
              <a:t>meet </a:t>
            </a:r>
            <a:br>
              <a:rPr lang="en-US" dirty="0" smtClean="0"/>
            </a:br>
            <a:r>
              <a:rPr lang="en-US" dirty="0" smtClean="0"/>
              <a:t>specific needs seems </a:t>
            </a:r>
            <a:r>
              <a:rPr lang="en-US" dirty="0"/>
              <a:t>like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basic formula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procrastination.</a:t>
            </a:r>
            <a:endParaRPr lang="en-US" dirty="0"/>
          </a:p>
        </p:txBody>
      </p:sp>
      <p:pic>
        <p:nvPicPr>
          <p:cNvPr id="1026" name="Picture 2" descr="Image result for info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29" y="4261705"/>
            <a:ext cx="3132818" cy="223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46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Organizing </a:t>
            </a:r>
            <a:r>
              <a:rPr lang="en-US" dirty="0"/>
              <a:t>is the second part of the perception process, in which we sort and categorize information that </a:t>
            </a:r>
            <a:r>
              <a:rPr lang="en-US" dirty="0" smtClean="0"/>
              <a:t>we perceive </a:t>
            </a:r>
            <a:r>
              <a:rPr lang="en-US" dirty="0"/>
              <a:t>based on innate and learned cognitive patterns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Three ways we sort things into patterns are by </a:t>
            </a:r>
            <a:r>
              <a:rPr lang="en-US" dirty="0" smtClean="0"/>
              <a:t>using proximity</a:t>
            </a:r>
            <a:r>
              <a:rPr lang="en-US" dirty="0"/>
              <a:t>, similarity, and difference (</a:t>
            </a:r>
            <a:r>
              <a:rPr lang="en-US" dirty="0" err="1"/>
              <a:t>Coren</a:t>
            </a:r>
            <a:r>
              <a:rPr lang="en-US" dirty="0"/>
              <a:t>, 1980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We also organize interactions and interpersonal experiences based on our firsthand experiences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When two </a:t>
            </a:r>
            <a:r>
              <a:rPr lang="en-US" dirty="0" smtClean="0"/>
              <a:t>people experience </a:t>
            </a:r>
            <a:r>
              <a:rPr lang="en-US" dirty="0"/>
              <a:t>the same encounter differently, misunderstandings and conflict may result.</a:t>
            </a:r>
          </a:p>
        </p:txBody>
      </p:sp>
    </p:spTree>
    <p:extLst>
      <p:ext uri="{BB962C8B-B14F-4D97-AF65-F5344CB8AC3E}">
        <p14:creationId xmlns:p14="http://schemas.microsoft.com/office/powerpoint/2010/main" val="310172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Interpretation </a:t>
            </a:r>
            <a:r>
              <a:rPr lang="en-US" dirty="0"/>
              <a:t>is the third part of the perception process, in which we assign meaning to our experiences </a:t>
            </a:r>
            <a:r>
              <a:rPr lang="en-US" dirty="0" smtClean="0"/>
              <a:t>using mental </a:t>
            </a:r>
            <a:r>
              <a:rPr lang="en-US" dirty="0"/>
              <a:t>structures known as schemata. </a:t>
            </a:r>
            <a:endParaRPr lang="en-US" dirty="0" smtClean="0"/>
          </a:p>
          <a:p>
            <a:r>
              <a:rPr lang="en-US" b="1" dirty="0" smtClean="0"/>
              <a:t>Schemata </a:t>
            </a:r>
            <a:r>
              <a:rPr lang="en-US" dirty="0"/>
              <a:t>are like databases of stored, related information that we use </a:t>
            </a:r>
            <a:r>
              <a:rPr lang="en-US" dirty="0" smtClean="0"/>
              <a:t>to interpret </a:t>
            </a:r>
            <a:r>
              <a:rPr lang="en-US" dirty="0"/>
              <a:t>new experiences.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all have fairly complicated schemata that have developed over time as small </a:t>
            </a:r>
            <a:r>
              <a:rPr lang="en-US" dirty="0" smtClean="0"/>
              <a:t>units of </a:t>
            </a:r>
            <a:r>
              <a:rPr lang="en-US" dirty="0"/>
              <a:t>information combine to make more meaningful complexes of information.</a:t>
            </a:r>
          </a:p>
        </p:txBody>
      </p:sp>
    </p:spTree>
    <p:extLst>
      <p:ext uri="{BB962C8B-B14F-4D97-AF65-F5344CB8AC3E}">
        <p14:creationId xmlns:p14="http://schemas.microsoft.com/office/powerpoint/2010/main" val="76235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Halo and Horn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tendency to adapt information that conflicts with our earlier impressions in order to make it fit </a:t>
            </a:r>
            <a:r>
              <a:rPr lang="en-US" dirty="0" smtClean="0"/>
              <a:t>within the </a:t>
            </a:r>
            <a:r>
              <a:rPr lang="en-US" dirty="0"/>
              <a:t>frame we have established. This is known as selective </a:t>
            </a:r>
            <a:r>
              <a:rPr lang="en-US" dirty="0" smtClean="0"/>
              <a:t>distortion.</a:t>
            </a:r>
          </a:p>
          <a:p>
            <a:r>
              <a:rPr lang="en-US" dirty="0"/>
              <a:t>The </a:t>
            </a:r>
            <a:r>
              <a:rPr lang="en-US" b="1" dirty="0"/>
              <a:t>halo effect </a:t>
            </a:r>
            <a:r>
              <a:rPr lang="en-US" dirty="0"/>
              <a:t>occurs when initial positive perceptions lead us to view later interactions as positive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horn effect </a:t>
            </a:r>
            <a:r>
              <a:rPr lang="en-US" dirty="0"/>
              <a:t>occurs when initial negative perceptions lead us to view later interactions as negative (</a:t>
            </a:r>
            <a:r>
              <a:rPr lang="en-US" dirty="0" err="1"/>
              <a:t>Hargie</a:t>
            </a:r>
            <a:r>
              <a:rPr lang="en-US" dirty="0"/>
              <a:t>, 2011).</a:t>
            </a:r>
          </a:p>
        </p:txBody>
      </p:sp>
    </p:spTree>
    <p:extLst>
      <p:ext uri="{BB962C8B-B14F-4D97-AF65-F5344CB8AC3E}">
        <p14:creationId xmlns:p14="http://schemas.microsoft.com/office/powerpoint/2010/main" val="26090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Culture, Personality, and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cultural identities and our personalities affect our </a:t>
            </a:r>
            <a:r>
              <a:rPr lang="en-US" dirty="0" smtClean="0"/>
              <a:t>perceptions.</a:t>
            </a:r>
          </a:p>
          <a:p>
            <a:r>
              <a:rPr lang="en-US" dirty="0"/>
              <a:t>Race, gender, sexual orientation, class, ability, nationality, and age all affect the perceptions that we make</a:t>
            </a:r>
            <a:r>
              <a:rPr lang="en-US" dirty="0" smtClean="0"/>
              <a:t>.</a:t>
            </a:r>
          </a:p>
          <a:p>
            <a:r>
              <a:rPr lang="en-US" dirty="0"/>
              <a:t>How we </a:t>
            </a:r>
            <a:r>
              <a:rPr lang="en-US"/>
              <a:t>perceive </a:t>
            </a:r>
            <a:r>
              <a:rPr lang="en-US" smtClean="0"/>
              <a:t>even basic </a:t>
            </a:r>
            <a:r>
              <a:rPr lang="en-US" dirty="0"/>
              <a:t>sensory information is influenced by our culture, as is illustrated in the following list:</a:t>
            </a:r>
            <a:endParaRPr lang="en-US" dirty="0" smtClean="0"/>
          </a:p>
          <a:p>
            <a:pPr lvl="1"/>
            <a:r>
              <a:rPr lang="en-US" b="1" dirty="0"/>
              <a:t>Sight. </a:t>
            </a:r>
            <a:endParaRPr lang="en-US" b="1" dirty="0" smtClean="0"/>
          </a:p>
          <a:p>
            <a:pPr lvl="1"/>
            <a:r>
              <a:rPr lang="en-US" b="1" dirty="0" smtClean="0"/>
              <a:t>Sound</a:t>
            </a:r>
            <a:r>
              <a:rPr lang="en-US" b="1" dirty="0"/>
              <a:t>. </a:t>
            </a:r>
            <a:endParaRPr lang="en-US" dirty="0"/>
          </a:p>
          <a:p>
            <a:pPr lvl="1"/>
            <a:r>
              <a:rPr lang="en-US" b="1" dirty="0" smtClean="0"/>
              <a:t>Touch</a:t>
            </a:r>
            <a:r>
              <a:rPr lang="en-US" b="1" dirty="0"/>
              <a:t>. </a:t>
            </a:r>
            <a:endParaRPr lang="en-US" b="1" dirty="0" smtClean="0"/>
          </a:p>
          <a:p>
            <a:pPr lvl="1"/>
            <a:r>
              <a:rPr lang="en-US" b="1" dirty="0" smtClean="0"/>
              <a:t>Taste.</a:t>
            </a:r>
          </a:p>
          <a:p>
            <a:pPr lvl="1"/>
            <a:r>
              <a:rPr lang="en-US" b="1" dirty="0" smtClean="0"/>
              <a:t>Smell.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937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Improving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Improving </a:t>
            </a:r>
            <a:r>
              <a:rPr lang="en-US" b="1" dirty="0" smtClean="0"/>
              <a:t>Self-Perception</a:t>
            </a:r>
          </a:p>
          <a:p>
            <a:r>
              <a:rPr lang="en-US" b="1" dirty="0"/>
              <a:t>Be Critical of Socializing </a:t>
            </a:r>
            <a:r>
              <a:rPr lang="en-US" b="1" dirty="0" smtClean="0"/>
              <a:t>Forces (</a:t>
            </a:r>
            <a:r>
              <a:rPr lang="en-US" dirty="0"/>
              <a:t>the media presents us with narrow and often unrealistic standards </a:t>
            </a:r>
            <a:r>
              <a:rPr lang="en-US" dirty="0" smtClean="0"/>
              <a:t>for attractiveness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Develop Empathetic Listening </a:t>
            </a:r>
            <a:r>
              <a:rPr lang="en-US" b="1" dirty="0" smtClean="0"/>
              <a:t>Skills</a:t>
            </a:r>
          </a:p>
          <a:p>
            <a:r>
              <a:rPr lang="en-US" b="1" dirty="0"/>
              <a:t>Beware of Stereotypes and </a:t>
            </a:r>
            <a:r>
              <a:rPr lang="en-US" b="1" dirty="0" smtClean="0"/>
              <a:t>Prejudice. </a:t>
            </a:r>
            <a:r>
              <a:rPr lang="en-US" b="1" dirty="0"/>
              <a:t>Stereotypes </a:t>
            </a:r>
            <a:r>
              <a:rPr lang="en-US" dirty="0"/>
              <a:t>are sets of beliefs that we develop about groups, which we then apply to individuals from that group</a:t>
            </a:r>
            <a:r>
              <a:rPr lang="en-US" dirty="0" smtClean="0"/>
              <a:t>.</a:t>
            </a:r>
          </a:p>
          <a:p>
            <a:r>
              <a:rPr lang="en-US" b="1"/>
              <a:t>Engage in Self-Reflection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700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460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Communication and perception</vt:lpstr>
      <vt:lpstr>Perception is the process of selecting, organizing, and interpreting information</vt:lpstr>
      <vt:lpstr>Selecting Information</vt:lpstr>
      <vt:lpstr>Organizing information</vt:lpstr>
      <vt:lpstr>Interpreting Information</vt:lpstr>
      <vt:lpstr>The Halo and Horn Effects</vt:lpstr>
      <vt:lpstr>Culture, Personality, and Perception</vt:lpstr>
      <vt:lpstr>Improving Perception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and perception</dc:title>
  <dc:creator>Katerina Sirinyok-Dolgaryova</dc:creator>
  <cp:lastModifiedBy>Katerina Sirinyok-Dolgaryova</cp:lastModifiedBy>
  <cp:revision>7</cp:revision>
  <dcterms:created xsi:type="dcterms:W3CDTF">2019-12-16T21:51:57Z</dcterms:created>
  <dcterms:modified xsi:type="dcterms:W3CDTF">2020-12-08T21:44:58Z</dcterms:modified>
</cp:coreProperties>
</file>