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FFFFFF"/>
    <a:srgbClr val="DBECD0"/>
    <a:srgbClr val="FFFFCC"/>
    <a:srgbClr val="003300"/>
    <a:srgbClr val="5A4FEB"/>
    <a:srgbClr val="565C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353362"/>
            <a:ext cx="811151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 err="1" smtClean="0">
                <a:solidFill>
                  <a:srgbClr val="000066"/>
                </a:solidFill>
                <a:latin typeface="Mistral" panose="03090702030407020403" pitchFamily="66" charset="0"/>
              </a:rPr>
              <a:t>Літературно-критичний</a:t>
            </a:r>
            <a:endParaRPr lang="ru-RU" sz="72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algn="ctr"/>
            <a:r>
              <a:rPr lang="ru-RU" sz="72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 </a:t>
            </a:r>
            <a:r>
              <a:rPr lang="ru-RU" sz="7200" dirty="0">
                <a:solidFill>
                  <a:srgbClr val="000066"/>
                </a:solidFill>
                <a:latin typeface="Mistral" panose="03090702030407020403" pitchFamily="66" charset="0"/>
              </a:rPr>
              <a:t>практикум</a:t>
            </a:r>
            <a:endParaRPr lang="ru-RU" sz="7200" dirty="0">
              <a:solidFill>
                <a:srgbClr val="000066"/>
              </a:solidFill>
              <a:latin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568952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rgbClr val="000066"/>
                </a:solidFill>
                <a:latin typeface="Mistral" panose="03090702030407020403" pitchFamily="66" charset="0"/>
              </a:rPr>
              <a:t>Ніколаєнко</a:t>
            </a:r>
            <a:r>
              <a:rPr lang="ru-RU" sz="4000" dirty="0">
                <a:solidFill>
                  <a:srgbClr val="000066"/>
                </a:solidFill>
                <a:latin typeface="Mistral" panose="03090702030407020403" pitchFamily="66" charset="0"/>
              </a:rPr>
              <a:t> Валентина </a:t>
            </a:r>
            <a:r>
              <a:rPr lang="ru-RU" sz="4000" dirty="0" err="1" smtClean="0">
                <a:solidFill>
                  <a:srgbClr val="000066"/>
                </a:solidFill>
                <a:latin typeface="Mistral" panose="03090702030407020403" pitchFamily="66" charset="0"/>
              </a:rPr>
              <a:t>Миколаївна</a:t>
            </a:r>
            <a:endParaRPr lang="ru-RU" sz="40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marL="137160" indent="0">
              <a:buNone/>
            </a:pPr>
            <a:r>
              <a:rPr lang="uk-UA" sz="4000" dirty="0">
                <a:solidFill>
                  <a:srgbClr val="000066"/>
                </a:solidFill>
                <a:latin typeface="Mistral" panose="03090702030407020403" pitchFamily="66" charset="0"/>
              </a:rPr>
              <a:t>Кафедра української літератури (</a:t>
            </a:r>
            <a:r>
              <a:rPr lang="uk-UA" sz="4000" dirty="0" err="1">
                <a:solidFill>
                  <a:srgbClr val="000066"/>
                </a:solidFill>
                <a:latin typeface="Mistral" panose="03090702030407020403" pitchFamily="66" charset="0"/>
              </a:rPr>
              <a:t>ауд</a:t>
            </a:r>
            <a:r>
              <a:rPr lang="uk-UA" sz="4000" dirty="0">
                <a:solidFill>
                  <a:srgbClr val="000066"/>
                </a:solidFill>
                <a:latin typeface="Mistral" panose="03090702030407020403" pitchFamily="66" charset="0"/>
              </a:rPr>
              <a:t>. 232</a:t>
            </a:r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)</a:t>
            </a:r>
            <a:endParaRPr lang="uk-UA" sz="40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marL="137160" indent="0">
              <a:buNone/>
            </a:pPr>
            <a:endParaRPr lang="uk-UA" sz="4000" dirty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 3 семестр, </a:t>
            </a:r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15 </a:t>
            </a:r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тижнів</a:t>
            </a:r>
            <a:endParaRPr lang="uk-UA" sz="4000" dirty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01.09.2025 </a:t>
            </a:r>
            <a:r>
              <a:rPr lang="uk-UA" sz="4000" dirty="0">
                <a:solidFill>
                  <a:srgbClr val="000066"/>
                </a:solidFill>
                <a:latin typeface="Mistral" panose="03090702030407020403" pitchFamily="66" charset="0"/>
              </a:rPr>
              <a:t>- </a:t>
            </a:r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14.12.2025</a:t>
            </a:r>
            <a:endParaRPr lang="uk-UA" sz="40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endParaRPr lang="ru-RU" sz="4000" dirty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r>
              <a:rPr lang="ru-RU" sz="4000" dirty="0" err="1">
                <a:solidFill>
                  <a:srgbClr val="000066"/>
                </a:solidFill>
                <a:latin typeface="Mistral" panose="03090702030407020403" pitchFamily="66" charset="0"/>
              </a:rPr>
              <a:t>Практичні</a:t>
            </a:r>
            <a:r>
              <a:rPr lang="ru-RU" sz="4000" dirty="0">
                <a:solidFill>
                  <a:srgbClr val="000066"/>
                </a:solidFill>
                <a:latin typeface="Mistral" panose="03090702030407020403" pitchFamily="66" charset="0"/>
              </a:rPr>
              <a:t> </a:t>
            </a:r>
            <a:r>
              <a:rPr lang="ru-RU" sz="4000" dirty="0" err="1">
                <a:solidFill>
                  <a:srgbClr val="000066"/>
                </a:solidFill>
                <a:latin typeface="Mistral" panose="03090702030407020403" pitchFamily="66" charset="0"/>
              </a:rPr>
              <a:t>заняття</a:t>
            </a:r>
            <a:r>
              <a:rPr lang="ru-RU" sz="4000" dirty="0">
                <a:solidFill>
                  <a:srgbClr val="000066"/>
                </a:solidFill>
                <a:latin typeface="Mistral" panose="03090702030407020403" pitchFamily="66" charset="0"/>
              </a:rPr>
              <a:t>: </a:t>
            </a:r>
            <a:r>
              <a:rPr lang="ru-RU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серед</a:t>
            </a:r>
            <a:r>
              <a:rPr lang="uk-UA" altLang="ru-RU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а </a:t>
            </a:r>
            <a:r>
              <a:rPr lang="ru-RU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 11.25</a:t>
            </a:r>
            <a:endParaRPr lang="ru-RU" sz="4000" dirty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endParaRPr lang="ru-RU" sz="40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r>
              <a:rPr lang="ru-RU" sz="4000" dirty="0" err="1" smtClean="0">
                <a:solidFill>
                  <a:srgbClr val="000066"/>
                </a:solidFill>
                <a:latin typeface="Mistral" panose="03090702030407020403" pitchFamily="66" charset="0"/>
              </a:rPr>
              <a:t>Консультація</a:t>
            </a:r>
            <a:r>
              <a:rPr lang="ru-RU" sz="4000" dirty="0">
                <a:solidFill>
                  <a:srgbClr val="000066"/>
                </a:solidFill>
                <a:latin typeface="Mistral" panose="03090702030407020403" pitchFamily="66" charset="0"/>
              </a:rPr>
              <a:t>:  </a:t>
            </a:r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вівторок 14.30</a:t>
            </a:r>
            <a:r>
              <a:rPr lang="ru-RU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-1</a:t>
            </a:r>
            <a:r>
              <a:rPr lang="uk-UA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6</a:t>
            </a:r>
            <a:r>
              <a:rPr lang="ru-RU" sz="40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.30</a:t>
            </a:r>
            <a:endParaRPr lang="ru-RU" sz="4000" dirty="0">
              <a:solidFill>
                <a:srgbClr val="000066"/>
              </a:solidFill>
              <a:latin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724" y="548809"/>
            <a:ext cx="8208912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СИСТЕМА НАБОРУ БАЛІВ: 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 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МАХ: </a:t>
            </a:r>
            <a:r>
              <a:rPr lang="uk-UA" sz="2800" dirty="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60</a:t>
            </a:r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(30+30 ЗА СЕМЕСТР), </a:t>
            </a:r>
            <a:r>
              <a:rPr lang="en-US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MIN</a:t>
            </a:r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- 35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endParaRPr lang="uk-UA" sz="28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ПРАКТИЧНЕ </a:t>
            </a:r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ЗАНЯТТЯ: </a:t>
            </a:r>
            <a:r>
              <a:rPr lang="uk-UA" altLang="en-US" sz="28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4</a:t>
            </a:r>
            <a:r>
              <a:rPr lang="uk-UA" sz="28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(МАХ)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 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ЕКЗАМЕН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МАХ: 40 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 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УСЬОГО: 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МАХ: 100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MIN</a:t>
            </a:r>
            <a:r>
              <a:rPr lang="uk-UA" sz="2800" dirty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: 35</a:t>
            </a:r>
            <a:endParaRPr lang="ru-RU" sz="28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0" y="404664"/>
          <a:ext cx="8064898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373"/>
                <a:gridCol w="1555373"/>
                <a:gridCol w="1555373"/>
                <a:gridCol w="1555373"/>
                <a:gridCol w="1843406"/>
              </a:tblGrid>
              <a:tr h="1494166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149416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6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7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8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9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10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</a:tr>
              <a:tr h="149416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11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12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13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14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15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</a:tr>
              <a:tr h="149416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16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17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18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19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0066"/>
                          </a:solidFill>
                        </a:rPr>
                        <a:t>20</a:t>
                      </a:r>
                      <a:endParaRPr lang="ru-RU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7048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44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Правила гри</a:t>
            </a:r>
            <a:endParaRPr lang="uk-UA" sz="44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lvl="0" algn="just"/>
            <a:endParaRPr lang="uk-UA" sz="44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lvl="0" algn="just"/>
            <a:r>
              <a:rPr lang="uk-UA" sz="44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Представитися </a:t>
            </a:r>
            <a:r>
              <a:rPr lang="uk-UA" sz="4400" dirty="0">
                <a:solidFill>
                  <a:srgbClr val="000066"/>
                </a:solidFill>
                <a:latin typeface="Mistral" panose="03090702030407020403" pitchFamily="66" charset="0"/>
              </a:rPr>
              <a:t>й коротко розказати про свої літературні </a:t>
            </a:r>
            <a:r>
              <a:rPr lang="uk-UA" sz="44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уподобання.</a:t>
            </a:r>
            <a:endParaRPr lang="uk-UA" sz="4400" dirty="0" smtClean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lvl="0" algn="just"/>
            <a:endParaRPr lang="ru-RU" sz="4400" dirty="0">
              <a:solidFill>
                <a:srgbClr val="000066"/>
              </a:solidFill>
              <a:latin typeface="Mistral" panose="03090702030407020403" pitchFamily="66" charset="0"/>
            </a:endParaRPr>
          </a:p>
          <a:p>
            <a:pPr lvl="0" algn="just"/>
            <a:r>
              <a:rPr lang="uk-UA" sz="4400" dirty="0">
                <a:solidFill>
                  <a:srgbClr val="000066"/>
                </a:solidFill>
                <a:latin typeface="Mistral" panose="03090702030407020403" pitchFamily="66" charset="0"/>
              </a:rPr>
              <a:t>Кожен  наступний учасник розказує про попереднього/попередніх  і про </a:t>
            </a:r>
            <a:r>
              <a:rPr lang="uk-UA" sz="4400" dirty="0" smtClean="0">
                <a:solidFill>
                  <a:srgbClr val="000066"/>
                </a:solidFill>
                <a:latin typeface="Mistral" panose="03090702030407020403" pitchFamily="66" charset="0"/>
              </a:rPr>
              <a:t>себе.</a:t>
            </a:r>
            <a:endParaRPr lang="ru-RU" sz="4400" dirty="0">
              <a:solidFill>
                <a:srgbClr val="000066"/>
              </a:solidFill>
              <a:latin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568952" cy="4892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755" algn="just"/>
            <a:r>
              <a:rPr lang="uk-UA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Рефлексія</a:t>
            </a:r>
            <a:endParaRPr lang="uk-UA" altLang="en-US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indent="452755" algn="just"/>
            <a:endParaRPr lang="uk-UA" altLang="en-US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спільні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літературні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інтереси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помітили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у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групі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</a:t>
            </a: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здивували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вас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чиїсь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уподобання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Чим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саме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</a:t>
            </a: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жанри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автори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зустрічалися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найчастіше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Чому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</a:t>
            </a: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ваші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літературні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вподобання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відображають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ваші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цінності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 xbnfwmrbq 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досвід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</a:t>
            </a: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endParaRPr lang="en-US" altLang="ru-RU" sz="2400" dirty="0" smtClean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 algn="just">
              <a:buFont typeface="Wingdings" panose="05000000000000000000" charset="0"/>
              <a:buChar char="ü"/>
            </a:pP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помітили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різницю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між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своїми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смаками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та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смаками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інших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Що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це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вам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 </a:t>
            </a:r>
            <a:r>
              <a:rPr lang="en-US" altLang="en-US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показало</a:t>
            </a:r>
            <a:r>
              <a:rPr lang="en-US" altLang="ru-RU" sz="2400" dirty="0" smtClean="0">
                <a:solidFill>
                  <a:srgbClr val="000099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</a:t>
            </a:r>
            <a:endParaRPr lang="ru-RU" sz="2000" dirty="0">
              <a:solidFill>
                <a:srgbClr val="000099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е поле 2"/>
          <p:cNvSpPr txBox="1"/>
          <p:nvPr/>
        </p:nvSpPr>
        <p:spPr>
          <a:xfrm>
            <a:off x="603250" y="305435"/>
            <a:ext cx="8117205" cy="6292850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lang="uk-UA"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В</a:t>
            </a: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аші уподобання можуть впливати на сприйняття і аналіз текстів?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 відчуваєте ви, що певні жанри чи стилі важче чи легше аналізувати? Чому?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Які аспекти літератури вам цікавіші для дослідження: сюжет, образи, стиль, символіка</a:t>
            </a:r>
            <a:r>
              <a:rPr lang="uk-UA"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..</a:t>
            </a: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Які літературні елементи (тема, мотиви, символи, нарація) для вас найважливіші у критичному аналізі?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 особистий досвід впливає на інтерпретацію текстів?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 важливо враховувати культурний та історичний контекст твору під час аналізу?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Чи помітили ви, що ваші літературні вподобання можуть впливати на оцінку художньої цінності твору?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Які інструменти літературознавчого аналізу ви хотіли б опанувати, щоб краще розуміти тексти?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  <a:p>
            <a:pPr marL="342900" indent="-342900">
              <a:lnSpc>
                <a:spcPct val="70000"/>
              </a:lnSpc>
              <a:buFont typeface="Wingdings" panose="05000000000000000000" charset="0"/>
              <a:buChar char="§"/>
            </a:pPr>
            <a:r>
              <a:rPr sz="2400">
                <a:solidFill>
                  <a:srgbClr val="000066"/>
                </a:solidFill>
                <a:latin typeface="Mistral" panose="03090702030407020403" pitchFamily="66" charset="0"/>
                <a:cs typeface="Mistral" panose="03090702030407020403" pitchFamily="66" charset="0"/>
              </a:rPr>
              <a:t>Як би ви використали свій досвід та вподобання для поглибленого аналізу творів?</a:t>
            </a:r>
            <a:endParaRPr sz="2400">
              <a:solidFill>
                <a:srgbClr val="000066"/>
              </a:solidFill>
              <a:latin typeface="Mistral" panose="03090702030407020403" pitchFamily="66" charset="0"/>
              <a:cs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806489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0099"/>
                </a:solidFill>
                <a:latin typeface="Mistral" panose="03090702030407020403" pitchFamily="66" charset="0"/>
              </a:rPr>
              <a:t>ДЗ</a:t>
            </a:r>
            <a:endParaRPr lang="ru-RU" sz="4400" dirty="0" smtClean="0">
              <a:solidFill>
                <a:srgbClr val="000099"/>
              </a:solidFill>
              <a:latin typeface="Mistral" panose="03090702030407020403" pitchFamily="66" charset="0"/>
            </a:endParaRPr>
          </a:p>
          <a:p>
            <a:r>
              <a:rPr lang="uk-UA" sz="4000" dirty="0" smtClean="0">
                <a:solidFill>
                  <a:srgbClr val="000099"/>
                </a:solidFill>
                <a:latin typeface="Mistral" panose="03090702030407020403" pitchFamily="66" charset="0"/>
              </a:rPr>
              <a:t>Обрати твір для аналізу</a:t>
            </a:r>
            <a:endParaRPr lang="uk-UA" sz="4000" dirty="0" smtClean="0">
              <a:solidFill>
                <a:srgbClr val="000099"/>
              </a:solidFill>
              <a:latin typeface="Mistral" panose="03090702030407020403" pitchFamily="66" charset="0"/>
            </a:endParaRPr>
          </a:p>
          <a:p>
            <a:r>
              <a:rPr lang="uk-UA" sz="4000" dirty="0" smtClean="0">
                <a:solidFill>
                  <a:srgbClr val="000099"/>
                </a:solidFill>
                <a:latin typeface="Mistral" panose="03090702030407020403" pitchFamily="66" charset="0"/>
              </a:rPr>
              <a:t>Не більше 10 сторінок</a:t>
            </a:r>
            <a:endParaRPr lang="uk-UA" sz="4000" dirty="0" smtClean="0">
              <a:solidFill>
                <a:srgbClr val="000099"/>
              </a:solidFill>
              <a:latin typeface="Mistral" panose="03090702030407020403" pitchFamily="66" charset="0"/>
            </a:endParaRPr>
          </a:p>
          <a:p>
            <a:r>
              <a:rPr lang="uk-UA" sz="4000" dirty="0" smtClean="0">
                <a:solidFill>
                  <a:srgbClr val="000099"/>
                </a:solidFill>
                <a:latin typeface="Mistral" panose="03090702030407020403" pitchFamily="66" charset="0"/>
              </a:rPr>
              <a:t>Сучасна українська література</a:t>
            </a:r>
            <a:endParaRPr lang="ru-RU" sz="4000" dirty="0">
              <a:solidFill>
                <a:srgbClr val="000099"/>
              </a:solidFill>
              <a:latin typeface="Mistral" panose="03090702030407020403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1634</Words>
  <Application>WPS Presentation</Application>
  <PresentationFormat>Экран (4:3)</PresentationFormat>
  <Paragraphs>107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34" baseType="lpstr">
      <vt:lpstr>Arial</vt:lpstr>
      <vt:lpstr>SimSun</vt:lpstr>
      <vt:lpstr>Wingdings</vt:lpstr>
      <vt:lpstr>Mistral</vt:lpstr>
      <vt:lpstr>Times New Roman</vt:lpstr>
      <vt:lpstr>Microsoft YaHei</vt:lpstr>
      <vt:lpstr>Arial Unicode MS</vt:lpstr>
      <vt:lpstr>Calibri Light</vt:lpstr>
      <vt:lpstr>Calibri</vt:lpstr>
      <vt:lpstr>Sylfaen</vt:lpstr>
      <vt:lpstr>Verdana</vt:lpstr>
      <vt:lpstr>Sitka Text Semibold</vt:lpstr>
      <vt:lpstr>Segoe UI Variable Small Semilight</vt:lpstr>
      <vt:lpstr>Microsoft JhengHei</vt:lpstr>
      <vt:lpstr>Ink Free</vt:lpstr>
      <vt:lpstr>Ravie</vt:lpstr>
      <vt:lpstr>Papyrus</vt:lpstr>
      <vt:lpstr>Gabriola</vt:lpstr>
      <vt:lpstr>Microsoft JhengHei Light</vt:lpstr>
      <vt:lpstr>Microsoft JhengHei UI</vt:lpstr>
      <vt:lpstr>Microsoft JhengHei UI Light</vt:lpstr>
      <vt:lpstr>Microsoft YaHei UI Light</vt:lpstr>
      <vt:lpstr>Monotype Corsiva</vt:lpstr>
      <vt:lpstr>TeamViewer15</vt:lpstr>
      <vt:lpstr>Wingdings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Валентина Нікол�</cp:lastModifiedBy>
  <cp:revision>18</cp:revision>
  <dcterms:created xsi:type="dcterms:W3CDTF">2023-09-06T18:09:00Z</dcterms:created>
  <dcterms:modified xsi:type="dcterms:W3CDTF">2025-11-13T08:08:06Z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962341ED2F8E415A9201696E48AED660_12</vt:lpwstr>
  </property>
  <property fmtid="{D5CDD505-2E9C-101B-9397-08002B2CF9AE}" pid="3" name="KSOProductBuildVer">
    <vt:lpwstr>1049-12.2.0.23155</vt:lpwstr>
  </property>
</Properties>
</file>