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90" r:id="rId7"/>
    <p:sldId id="286" r:id="rId8"/>
    <p:sldId id="285" r:id="rId9"/>
    <p:sldId id="261" r:id="rId10"/>
    <p:sldId id="262" r:id="rId11"/>
    <p:sldId id="263" r:id="rId12"/>
    <p:sldId id="265" r:id="rId13"/>
    <p:sldId id="266" r:id="rId14"/>
    <p:sldId id="287" r:id="rId15"/>
    <p:sldId id="267" r:id="rId16"/>
    <p:sldId id="268" r:id="rId17"/>
    <p:sldId id="288" r:id="rId18"/>
    <p:sldId id="278" r:id="rId19"/>
  </p:sldIdLst>
  <p:sldSz cx="9144000" cy="5143500" type="screen16x9"/>
  <p:notesSz cx="6858000" cy="9144000"/>
  <p:embeddedFontLst>
    <p:embeddedFont>
      <p:font typeface="Tinos" panose="020B0604020202020204" charset="0"/>
      <p:regular r:id="rId21"/>
      <p:bold r:id="rId22"/>
      <p:italic r:id="rId23"/>
      <p:boldItalic r:id="rId24"/>
    </p:embeddedFont>
    <p:embeddedFont>
      <p:font typeface="Oswald" panose="020B0604020202020204" charset="-52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7D5CAF-C5C0-430F-A390-3F806F24974C}">
  <a:tblStyle styleId="{DB7D5CAF-C5C0-430F-A390-3F806F2497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7049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2932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309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0553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494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730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6068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925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09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49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872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1274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5112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205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8189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307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9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713" y="333900"/>
            <a:ext cx="7798575" cy="480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912650" y="1915625"/>
            <a:ext cx="5469600" cy="1159800"/>
          </a:xfrm>
          <a:prstGeom prst="rect">
            <a:avLst/>
          </a:prstGeom>
          <a:effectLst>
            <a:outerShdw blurRad="14288" dist="9525" dir="162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809500" y="1476000"/>
            <a:ext cx="61281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◈"/>
              <a:defRPr b="1" i="1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◆"/>
              <a:defRPr b="1" i="1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◇"/>
              <a:defRPr b="1" i="1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⬥"/>
              <a:defRPr b="1" i="1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9pPr>
          </a:lstStyle>
          <a:p>
            <a:endParaRPr/>
          </a:p>
        </p:txBody>
      </p:sp>
      <p:sp>
        <p:nvSpPr>
          <p:cNvPr id="20" name="Google Shape;20;p4"/>
          <p:cNvSpPr txBox="1"/>
          <p:nvPr/>
        </p:nvSpPr>
        <p:spPr>
          <a:xfrm>
            <a:off x="1705475" y="975394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rPr>
              <a:t>“</a:t>
            </a:r>
            <a:endParaRPr sz="9600" b="1">
              <a:solidFill>
                <a:srgbClr val="25212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7" name="Google Shape;27;p5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556175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4961272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4" name="Google Shape;34;p6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8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7" name="Google Shape;47;p8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2" name="Google Shape;52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1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sed book">
  <p:cSld name="BLANK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72713" y="333900"/>
            <a:ext cx="7798575" cy="480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nos"/>
              <a:buChar char="◈"/>
              <a:defRPr sz="30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◆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◇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⬥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7" r:id="rId8"/>
    <p:sldLayoutId id="214748365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hyperlink" Target="http://en.wikipedia.org/wiki/E._E._Cummings" TargetMode="External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ndromeda.rutgers.edu/~jlynch/Terms/verse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hras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Sentence_(linguistics)" TargetMode="External"/><Relationship Id="rId4" Type="http://schemas.openxmlformats.org/officeDocument/2006/relationships/hyperlink" Target="http://en.wikipedia.org/wiki/Claus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illiam_Shakespear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en.wikipedia.org/wiki/The_Winter's_Tal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he_Rape_of_the_Loc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ctrTitle"/>
          </p:nvPr>
        </p:nvSpPr>
        <p:spPr>
          <a:xfrm>
            <a:off x="1912650" y="1915625"/>
            <a:ext cx="54696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Deviations in Metre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ctrTitle" idx="4294967295"/>
          </p:nvPr>
        </p:nvSpPr>
        <p:spPr>
          <a:xfrm>
            <a:off x="4006463" y="1229616"/>
            <a:ext cx="4441587" cy="5871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600" dirty="0" err="1"/>
              <a:t>The</a:t>
            </a:r>
            <a:r>
              <a:rPr lang="ru-RU" sz="2600" dirty="0"/>
              <a:t> </a:t>
            </a:r>
            <a:r>
              <a:rPr lang="ru-RU" sz="2600" dirty="0" err="1"/>
              <a:t>Unrhymable</a:t>
            </a:r>
            <a:r>
              <a:rPr lang="ru-RU" sz="2600" dirty="0"/>
              <a:t> </a:t>
            </a:r>
            <a:r>
              <a:rPr lang="ru-RU" sz="2600" dirty="0" err="1"/>
              <a:t>Word</a:t>
            </a:r>
            <a:r>
              <a:rPr lang="ru-RU" sz="2600" dirty="0"/>
              <a:t>: </a:t>
            </a:r>
            <a:r>
              <a:rPr lang="ru-RU" sz="2600" dirty="0" err="1"/>
              <a:t>Orange</a:t>
            </a:r>
            <a:endParaRPr sz="2600" dirty="0"/>
          </a:p>
        </p:txBody>
      </p:sp>
      <p:sp>
        <p:nvSpPr>
          <p:cNvPr id="115" name="Google Shape;115;p20"/>
          <p:cNvSpPr/>
          <p:nvPr/>
        </p:nvSpPr>
        <p:spPr>
          <a:xfrm>
            <a:off x="4118593" y="800658"/>
            <a:ext cx="293240" cy="284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6" name="Google Shape;116;p20"/>
          <p:cNvSpPr/>
          <p:nvPr/>
        </p:nvSpPr>
        <p:spPr>
          <a:xfrm rot="2487194">
            <a:off x="7940325" y="946054"/>
            <a:ext cx="208629" cy="20273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6486738" y="624732"/>
            <a:ext cx="1226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Willard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Espy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 descr="&lt;strong&gt;Orange&lt;/strong&gt; PNG image, free downloa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68" y="484358"/>
            <a:ext cx="3810868" cy="38108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0" y="1960782"/>
            <a:ext cx="3389971" cy="1811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, Helvetica, sans-serif"/>
              </a:rPr>
              <a:t>The </a:t>
            </a:r>
            <a:r>
              <a:rPr lang="en-US" sz="2800" dirty="0">
                <a:latin typeface="Arial, Helvetica, sans-serif"/>
              </a:rPr>
              <a:t>four </a:t>
            </a:r>
            <a:r>
              <a:rPr lang="en-US" sz="2800" dirty="0" err="1">
                <a:latin typeface="Arial, Helvetica, sans-serif"/>
              </a:rPr>
              <a:t>eng</a:t>
            </a:r>
            <a:r>
              <a:rPr lang="en-US" sz="2800" dirty="0">
                <a:latin typeface="Arial, Helvetica, sans-serif"/>
              </a:rPr>
              <a:t>-</a:t>
            </a:r>
            <a:br>
              <a:rPr lang="en-US" sz="2800" dirty="0">
                <a:latin typeface="Arial, Helvetica, sans-serif"/>
              </a:rPr>
            </a:br>
            <a:r>
              <a:rPr lang="en-US" sz="2800" dirty="0" err="1">
                <a:latin typeface="Arial, Helvetica, sans-serif"/>
              </a:rPr>
              <a:t>ineers</a:t>
            </a:r>
            <a:r>
              <a:rPr lang="en-US" sz="2800" dirty="0">
                <a:latin typeface="Arial, Helvetica, sans-serif"/>
              </a:rPr>
              <a:t/>
            </a:r>
            <a:br>
              <a:rPr lang="en-US" sz="2800" dirty="0">
                <a:latin typeface="Arial, Helvetica, sans-serif"/>
              </a:rPr>
            </a:br>
            <a:r>
              <a:rPr lang="en-US" sz="2800" dirty="0">
                <a:latin typeface="Arial, Helvetica, sans-serif"/>
              </a:rPr>
              <a:t>wore orange</a:t>
            </a:r>
            <a:br>
              <a:rPr lang="en-US" sz="2800" dirty="0">
                <a:latin typeface="Arial, Helvetica, sans-serif"/>
              </a:rPr>
            </a:br>
            <a:r>
              <a:rPr lang="en-US" sz="2800" dirty="0">
                <a:latin typeface="Arial, Helvetica, sans-serif"/>
              </a:rPr>
              <a:t>brassieres.</a:t>
            </a:r>
            <a:endParaRPr lang="en-US" sz="2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Картинки по запросу &quot;clapping game\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97" y="2249558"/>
            <a:ext cx="3087648" cy="20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Google Shape;122;p21"/>
          <p:cNvSpPr txBox="1">
            <a:spLocks noGrp="1"/>
          </p:cNvSpPr>
          <p:nvPr>
            <p:ph type="body" idx="1"/>
          </p:nvPr>
        </p:nvSpPr>
        <p:spPr>
          <a:xfrm>
            <a:off x="1556175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/>
              <a:t>Clapping game</a:t>
            </a:r>
            <a:endParaRPr b="1" dirty="0"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err="1"/>
              <a:t>alluding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taboo</a:t>
            </a:r>
            <a:r>
              <a:rPr lang="ru-RU" dirty="0"/>
              <a:t> </a:t>
            </a:r>
            <a:r>
              <a:rPr lang="ru-RU" dirty="0" err="1"/>
              <a:t>words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17" y="1603310"/>
            <a:ext cx="7652942" cy="2888716"/>
          </a:xfrm>
          <a:prstGeom prst="rect">
            <a:avLst/>
          </a:prstGeom>
        </p:spPr>
      </p:pic>
      <p:sp>
        <p:nvSpPr>
          <p:cNvPr id="125" name="Google Shape;125;p2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1282550" y="390712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>
                <a:hlinkClick r:id="rId5" tooltip="E. E. Cummings"/>
              </a:rPr>
              <a:t>E. E. </a:t>
            </a:r>
            <a:r>
              <a:rPr lang="ru-RU" dirty="0" err="1">
                <a:hlinkClick r:id="rId5" tooltip="E. E. Cummings"/>
              </a:rPr>
              <a:t>Cummings</a:t>
            </a:r>
            <a:r>
              <a:rPr lang="ru-RU" dirty="0"/>
              <a:t> </a:t>
            </a:r>
            <a:endParaRPr dirty="0"/>
          </a:p>
        </p:txBody>
      </p:sp>
      <p:sp>
        <p:nvSpPr>
          <p:cNvPr id="141" name="Google Shape;141;p2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150" y="1329869"/>
            <a:ext cx="3743325" cy="2962275"/>
          </a:xfrm>
          <a:prstGeom prst="rect">
            <a:avLst/>
          </a:prstGeom>
        </p:spPr>
      </p:pic>
      <p:pic>
        <p:nvPicPr>
          <p:cNvPr id="2" name="E.E. Cummings - I Carry Your Heart With Me (I Carry It In My Hear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8179" y="490653"/>
            <a:ext cx="2948259" cy="2211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4100" name="Picture 4" descr="Картинки по запросу &quot;la leaf poetry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09" y="584675"/>
            <a:ext cx="2698695" cy="378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&quot;la leaf poetry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98" y="460150"/>
            <a:ext cx="2267930" cy="403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Caesura</a:t>
            </a:r>
            <a:endParaRPr dirty="0"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a </a:t>
            </a:r>
            <a:r>
              <a:rPr lang="ru-RU" dirty="0" err="1"/>
              <a:t>pause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a </a:t>
            </a:r>
            <a:r>
              <a:rPr lang="ru-RU" dirty="0" err="1"/>
              <a:t>line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poetry</a:t>
            </a:r>
            <a:r>
              <a:rPr lang="ru-RU" dirty="0"/>
              <a:t> </a:t>
            </a:r>
            <a:r>
              <a:rPr lang="ru-RU" dirty="0" err="1"/>
              <a:t>that</a:t>
            </a:r>
            <a:r>
              <a:rPr lang="ru-RU" dirty="0"/>
              <a:t> </a:t>
            </a:r>
            <a:r>
              <a:rPr lang="ru-RU" dirty="0" err="1"/>
              <a:t>is</a:t>
            </a:r>
            <a:r>
              <a:rPr lang="ru-RU" dirty="0"/>
              <a:t> </a:t>
            </a:r>
            <a:r>
              <a:rPr lang="ru-RU" dirty="0" err="1"/>
              <a:t>formed</a:t>
            </a:r>
            <a:r>
              <a:rPr lang="ru-RU" dirty="0"/>
              <a:t> </a:t>
            </a:r>
            <a:r>
              <a:rPr lang="ru-RU" dirty="0" err="1"/>
              <a:t>by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rhythms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natural</a:t>
            </a:r>
            <a:r>
              <a:rPr lang="ru-RU" dirty="0"/>
              <a:t> </a:t>
            </a:r>
            <a:r>
              <a:rPr lang="ru-RU" dirty="0" err="1"/>
              <a:t>speech</a:t>
            </a:r>
            <a:r>
              <a:rPr lang="ru-RU" dirty="0"/>
              <a:t> </a:t>
            </a:r>
            <a:r>
              <a:rPr lang="ru-RU" dirty="0" err="1"/>
              <a:t>rather</a:t>
            </a:r>
            <a:r>
              <a:rPr lang="ru-RU" dirty="0"/>
              <a:t> </a:t>
            </a:r>
            <a:r>
              <a:rPr lang="ru-RU" dirty="0" err="1"/>
              <a:t>than</a:t>
            </a:r>
            <a:r>
              <a:rPr lang="ru-RU" dirty="0"/>
              <a:t> </a:t>
            </a:r>
            <a:r>
              <a:rPr lang="ru-RU" dirty="0" err="1"/>
              <a:t>by</a:t>
            </a:r>
            <a:r>
              <a:rPr lang="ru-RU" dirty="0"/>
              <a:t> </a:t>
            </a:r>
            <a:r>
              <a:rPr lang="ru-RU" dirty="0" err="1"/>
              <a:t>metrics</a:t>
            </a:r>
            <a:r>
              <a:rPr lang="ru-RU" dirty="0" smtClean="0"/>
              <a:t>. </a:t>
            </a:r>
            <a:endParaRPr dirty="0"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5122" name="Picture 2" descr="Картинки по запросу &quot;caesur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626" y="923365"/>
            <a:ext cx="2811856" cy="210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21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Types of Caesuras</a:t>
            </a:r>
            <a:endParaRPr dirty="0"/>
          </a:p>
        </p:txBody>
      </p:sp>
      <p:sp>
        <p:nvSpPr>
          <p:cNvPr id="156" name="Google Shape;156;p25"/>
          <p:cNvSpPr/>
          <p:nvPr/>
        </p:nvSpPr>
        <p:spPr>
          <a:xfrm>
            <a:off x="3516725" y="1732325"/>
            <a:ext cx="2133000" cy="2133000"/>
          </a:xfrm>
          <a:prstGeom prst="ellipse">
            <a:avLst/>
          </a:prstGeom>
          <a:solidFill>
            <a:srgbClr val="000000">
              <a:alpha val="9620"/>
            </a:srgbClr>
          </a:solidFill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 smtClean="0">
                <a:latin typeface="Tinos"/>
                <a:ea typeface="Tinos"/>
                <a:cs typeface="Tinos"/>
                <a:sym typeface="Tinos"/>
              </a:rPr>
              <a:t>Medial</a:t>
            </a:r>
            <a:endParaRPr sz="1800" i="1" dirty="0"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57" name="Google Shape;157;p25"/>
          <p:cNvSpPr/>
          <p:nvPr/>
        </p:nvSpPr>
        <p:spPr>
          <a:xfrm>
            <a:off x="1694600" y="1732325"/>
            <a:ext cx="2133000" cy="2133000"/>
          </a:xfrm>
          <a:prstGeom prst="ellipse">
            <a:avLst/>
          </a:prstGeom>
          <a:solidFill>
            <a:srgbClr val="000000">
              <a:alpha val="9620"/>
            </a:srgbClr>
          </a:solidFill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 smtClean="0">
                <a:latin typeface="Tinos"/>
                <a:ea typeface="Tinos"/>
                <a:cs typeface="Tinos"/>
                <a:sym typeface="Tinos"/>
              </a:rPr>
              <a:t>Initial</a:t>
            </a:r>
            <a:endParaRPr sz="1800" i="1" dirty="0"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58" name="Google Shape;158;p25"/>
          <p:cNvSpPr/>
          <p:nvPr/>
        </p:nvSpPr>
        <p:spPr>
          <a:xfrm>
            <a:off x="5338850" y="1732325"/>
            <a:ext cx="2133000" cy="2133000"/>
          </a:xfrm>
          <a:prstGeom prst="ellipse">
            <a:avLst/>
          </a:prstGeom>
          <a:solidFill>
            <a:srgbClr val="000000">
              <a:alpha val="9620"/>
            </a:srgbClr>
          </a:solidFill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 smtClean="0">
                <a:latin typeface="Tinos"/>
                <a:ea typeface="Tinos"/>
                <a:cs typeface="Tinos"/>
                <a:sym typeface="Tinos"/>
              </a:rPr>
              <a:t>Terminal</a:t>
            </a:r>
            <a:endParaRPr sz="1800" i="1" dirty="0"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59" name="Google Shape;159;p2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Caesuras</a:t>
            </a:r>
            <a:endParaRPr dirty="0"/>
          </a:p>
        </p:txBody>
      </p:sp>
      <p:graphicFrame>
        <p:nvGraphicFramePr>
          <p:cNvPr id="165" name="Google Shape;165;p26"/>
          <p:cNvGraphicFramePr/>
          <p:nvPr>
            <p:extLst>
              <p:ext uri="{D42A27DB-BD31-4B8C-83A1-F6EECF244321}">
                <p14:modId xmlns:p14="http://schemas.microsoft.com/office/powerpoint/2010/main" val="2546829644"/>
              </p:ext>
            </p:extLst>
          </p:nvPr>
        </p:nvGraphicFramePr>
        <p:xfrm>
          <a:off x="1677175" y="1798306"/>
          <a:ext cx="6495800" cy="2180735"/>
        </p:xfrm>
        <a:graphic>
          <a:graphicData uri="http://schemas.openxmlformats.org/drawingml/2006/table">
            <a:tbl>
              <a:tblPr>
                <a:noFill/>
                <a:tableStyleId>{DB7D5CAF-C5C0-430F-A390-3F806F24974C}</a:tableStyleId>
              </a:tblPr>
              <a:tblGrid>
                <a:gridCol w="162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3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6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0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0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0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latin typeface="Tinos"/>
                        <a:ea typeface="Tinos"/>
                        <a:cs typeface="Tinos"/>
                        <a:sym typeface="Tino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6" name="Google Shape;166;p2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06" y="1948162"/>
            <a:ext cx="6983505" cy="1323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700" y="1158825"/>
            <a:ext cx="2746650" cy="27466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dist="38100" dir="2700000" algn="bl" rotWithShape="0">
              <a:schemeClr val="dk1">
                <a:alpha val="12000"/>
              </a:schemeClr>
            </a:outerShdw>
          </a:effectLst>
        </p:spPr>
      </p:pic>
      <p:sp>
        <p:nvSpPr>
          <p:cNvPr id="84" name="Google Shape;84;p16"/>
          <p:cNvSpPr txBox="1">
            <a:spLocks noGrp="1"/>
          </p:cNvSpPr>
          <p:nvPr>
            <p:ph type="ctrTitle" idx="4294967295"/>
          </p:nvPr>
        </p:nvSpPr>
        <p:spPr>
          <a:xfrm>
            <a:off x="1544700" y="578925"/>
            <a:ext cx="3234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/>
              <a:t>Effects!</a:t>
            </a:r>
            <a:endParaRPr sz="6000" dirty="0"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4294967295"/>
          </p:nvPr>
        </p:nvSpPr>
        <p:spPr>
          <a:xfrm>
            <a:off x="1544700" y="1691699"/>
            <a:ext cx="3583000" cy="24067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ru-RU" sz="1600" dirty="0" err="1"/>
              <a:t>it</a:t>
            </a:r>
            <a:r>
              <a:rPr lang="ru-RU" sz="1600" dirty="0"/>
              <a:t> </a:t>
            </a:r>
            <a:r>
              <a:rPr lang="ru-RU" sz="1600" dirty="0" err="1" smtClean="0"/>
              <a:t>breaks</a:t>
            </a:r>
            <a:r>
              <a:rPr lang="ru-RU" sz="1600" dirty="0" smtClean="0"/>
              <a:t> </a:t>
            </a:r>
            <a:r>
              <a:rPr lang="ru-RU" sz="1600" dirty="0" err="1"/>
              <a:t>up</a:t>
            </a:r>
            <a:r>
              <a:rPr lang="ru-RU" sz="1600" dirty="0"/>
              <a:t> a </a:t>
            </a:r>
            <a:r>
              <a:rPr lang="ru-RU" sz="1600" dirty="0" err="1"/>
              <a:t>monotonous</a:t>
            </a:r>
            <a:r>
              <a:rPr lang="ru-RU" sz="1600" dirty="0"/>
              <a:t> </a:t>
            </a:r>
            <a:r>
              <a:rPr lang="ru-RU" sz="1600" dirty="0" err="1"/>
              <a:t>rhythm</a:t>
            </a:r>
            <a:r>
              <a:rPr lang="ru-RU" sz="1600" dirty="0"/>
              <a:t>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forces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reader</a:t>
            </a:r>
            <a:r>
              <a:rPr lang="ru-RU" sz="1600" dirty="0"/>
              <a:t> </a:t>
            </a:r>
            <a:r>
              <a:rPr lang="ru-RU" sz="1600" dirty="0" err="1"/>
              <a:t>to</a:t>
            </a:r>
            <a:r>
              <a:rPr lang="ru-RU" sz="1600" dirty="0"/>
              <a:t> </a:t>
            </a:r>
            <a:r>
              <a:rPr lang="ru-RU" sz="1600" dirty="0" err="1"/>
              <a:t>take</a:t>
            </a:r>
            <a:r>
              <a:rPr lang="ru-RU" sz="1600" dirty="0"/>
              <a:t> </a:t>
            </a:r>
            <a:r>
              <a:rPr lang="ru-RU" sz="1600" dirty="0" err="1"/>
              <a:t>note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phrase</a:t>
            </a:r>
            <a:r>
              <a:rPr lang="ru-RU" sz="1600" dirty="0"/>
              <a:t> </a:t>
            </a:r>
            <a:r>
              <a:rPr lang="ru-RU" sz="1600" dirty="0" err="1"/>
              <a:t>that</a:t>
            </a:r>
            <a:r>
              <a:rPr lang="ru-RU" sz="1600" dirty="0"/>
              <a:t> </a:t>
            </a:r>
            <a:r>
              <a:rPr lang="ru-RU" sz="1600" dirty="0" err="1"/>
              <a:t>precedes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caesura</a:t>
            </a:r>
            <a:r>
              <a:rPr lang="ru-RU" sz="1600" dirty="0"/>
              <a:t>. </a:t>
            </a:r>
            <a:endParaRPr lang="en-US" sz="1600" dirty="0" smtClean="0"/>
          </a:p>
          <a:p>
            <a:pPr marL="285750" indent="-285750"/>
            <a:r>
              <a:rPr lang="ru-RU" sz="1600" dirty="0" err="1"/>
              <a:t>it</a:t>
            </a:r>
            <a:r>
              <a:rPr lang="ru-RU" sz="1600" dirty="0"/>
              <a:t> </a:t>
            </a:r>
            <a:r>
              <a:rPr lang="ru-RU" sz="1600" dirty="0" err="1"/>
              <a:t>might</a:t>
            </a:r>
            <a:r>
              <a:rPr lang="ru-RU" sz="1600" dirty="0"/>
              <a:t> </a:t>
            </a:r>
            <a:r>
              <a:rPr lang="ru-RU" sz="1600" dirty="0" err="1"/>
              <a:t>be</a:t>
            </a:r>
            <a:r>
              <a:rPr lang="ru-RU" sz="1600" dirty="0"/>
              <a:t> </a:t>
            </a:r>
            <a:r>
              <a:rPr lang="ru-RU" sz="1600" dirty="0" err="1"/>
              <a:t>used</a:t>
            </a:r>
            <a:r>
              <a:rPr lang="ru-RU" sz="1600" dirty="0"/>
              <a:t> </a:t>
            </a:r>
            <a:r>
              <a:rPr lang="ru-RU" sz="1600" dirty="0" err="1"/>
              <a:t>to</a:t>
            </a:r>
            <a:r>
              <a:rPr lang="ru-RU" sz="1600" dirty="0"/>
              <a:t> </a:t>
            </a:r>
            <a:r>
              <a:rPr lang="ru-RU" sz="1600" dirty="0" err="1"/>
              <a:t>create</a:t>
            </a:r>
            <a:r>
              <a:rPr lang="ru-RU" sz="1600" dirty="0"/>
              <a:t> </a:t>
            </a:r>
            <a:r>
              <a:rPr lang="ru-RU" sz="1600" dirty="0" err="1"/>
              <a:t>an</a:t>
            </a:r>
            <a:r>
              <a:rPr lang="ru-RU" sz="1600" dirty="0"/>
              <a:t> </a:t>
            </a:r>
            <a:r>
              <a:rPr lang="ru-RU" sz="1600" dirty="0" err="1"/>
              <a:t>ominous</a:t>
            </a:r>
            <a:r>
              <a:rPr lang="ru-RU" sz="1600" dirty="0"/>
              <a:t> </a:t>
            </a:r>
            <a:r>
              <a:rPr lang="ru-RU" sz="1600" dirty="0" err="1"/>
              <a:t>or</a:t>
            </a:r>
            <a:r>
              <a:rPr lang="ru-RU" sz="1600" dirty="0"/>
              <a:t> </a:t>
            </a:r>
            <a:r>
              <a:rPr lang="ru-RU" sz="1600" dirty="0" err="1"/>
              <a:t>dramatic</a:t>
            </a:r>
            <a:r>
              <a:rPr lang="ru-RU" sz="1600" dirty="0"/>
              <a:t> </a:t>
            </a:r>
            <a:r>
              <a:rPr lang="ru-RU" sz="1600" dirty="0" err="1"/>
              <a:t>effect</a:t>
            </a:r>
            <a:r>
              <a:rPr lang="ru-RU" sz="1600" dirty="0"/>
              <a:t>. </a:t>
            </a:r>
            <a:endParaRPr lang="en-US" sz="1600" dirty="0" smtClean="0"/>
          </a:p>
          <a:p>
            <a:pPr marL="285750" indent="-285750"/>
            <a:r>
              <a:rPr lang="ru-RU" sz="1600" dirty="0" err="1"/>
              <a:t>creates</a:t>
            </a:r>
            <a:r>
              <a:rPr lang="ru-RU" sz="1600" dirty="0"/>
              <a:t> a </a:t>
            </a:r>
            <a:r>
              <a:rPr lang="ru-RU" sz="1600" dirty="0" err="1"/>
              <a:t>more</a:t>
            </a:r>
            <a:r>
              <a:rPr lang="ru-RU" sz="1600" dirty="0"/>
              <a:t> </a:t>
            </a:r>
            <a:r>
              <a:rPr lang="ru-RU" sz="1600" dirty="0" err="1"/>
              <a:t>uneven</a:t>
            </a:r>
            <a:r>
              <a:rPr lang="ru-RU" sz="1600" dirty="0"/>
              <a:t> </a:t>
            </a:r>
            <a:r>
              <a:rPr lang="ru-RU" sz="1600" dirty="0" err="1"/>
              <a:t>rhythm</a:t>
            </a:r>
            <a:r>
              <a:rPr lang="ru-RU" sz="1600" dirty="0"/>
              <a:t> </a:t>
            </a:r>
            <a:r>
              <a:rPr lang="ru-RU" sz="1600" dirty="0" err="1"/>
              <a:t>than</a:t>
            </a:r>
            <a:r>
              <a:rPr lang="ru-RU" sz="1600" dirty="0"/>
              <a:t> a </a:t>
            </a:r>
            <a:r>
              <a:rPr lang="ru-RU" sz="1600" dirty="0" err="1"/>
              <a:t>poem</a:t>
            </a:r>
            <a:r>
              <a:rPr lang="ru-RU" sz="1600" dirty="0"/>
              <a:t> </a:t>
            </a:r>
            <a:r>
              <a:rPr lang="ru-RU" sz="1600" dirty="0" err="1"/>
              <a:t>that</a:t>
            </a:r>
            <a:r>
              <a:rPr lang="ru-RU" sz="1600" dirty="0"/>
              <a:t> </a:t>
            </a:r>
            <a:r>
              <a:rPr lang="ru-RU" sz="1600" dirty="0" err="1"/>
              <a:t>has</a:t>
            </a:r>
            <a:r>
              <a:rPr lang="ru-RU" sz="1600" dirty="0"/>
              <a:t> </a:t>
            </a:r>
            <a:r>
              <a:rPr lang="ru-RU" sz="1600" dirty="0" err="1"/>
              <a:t>no</a:t>
            </a:r>
            <a:r>
              <a:rPr lang="ru-RU" sz="1600" dirty="0"/>
              <a:t> </a:t>
            </a:r>
            <a:r>
              <a:rPr lang="ru-RU" sz="1600" dirty="0" err="1" smtClean="0"/>
              <a:t>caesura</a:t>
            </a:r>
            <a:r>
              <a:rPr lang="en-US" sz="1600" dirty="0" smtClean="0"/>
              <a:t>.</a:t>
            </a:r>
          </a:p>
          <a:p>
            <a:pPr marL="285750" indent="-285750"/>
            <a:r>
              <a:rPr lang="ru-RU" sz="1600" dirty="0" err="1"/>
              <a:t>can</a:t>
            </a:r>
            <a:r>
              <a:rPr lang="ru-RU" sz="1600" dirty="0"/>
              <a:t> </a:t>
            </a:r>
            <a:r>
              <a:rPr lang="ru-RU" sz="1600" dirty="0" err="1"/>
              <a:t>also</a:t>
            </a:r>
            <a:r>
              <a:rPr lang="ru-RU" sz="1600" dirty="0"/>
              <a:t> </a:t>
            </a:r>
            <a:r>
              <a:rPr lang="ru-RU" sz="1600" dirty="0" err="1"/>
              <a:t>be</a:t>
            </a:r>
            <a:r>
              <a:rPr lang="ru-RU" sz="1600" dirty="0"/>
              <a:t> </a:t>
            </a:r>
            <a:r>
              <a:rPr lang="ru-RU" sz="1600" dirty="0" err="1"/>
              <a:t>used</a:t>
            </a:r>
            <a:r>
              <a:rPr lang="ru-RU" sz="1600" dirty="0"/>
              <a:t> </a:t>
            </a:r>
            <a:r>
              <a:rPr lang="ru-RU" sz="1600" dirty="0" err="1"/>
              <a:t>for</a:t>
            </a:r>
            <a:r>
              <a:rPr lang="ru-RU" sz="1600" dirty="0"/>
              <a:t> </a:t>
            </a:r>
            <a:r>
              <a:rPr lang="ru-RU" sz="1600" dirty="0" err="1"/>
              <a:t>rhetorical</a:t>
            </a:r>
            <a:r>
              <a:rPr lang="ru-RU" sz="1600" dirty="0"/>
              <a:t> </a:t>
            </a:r>
            <a:r>
              <a:rPr lang="ru-RU" sz="1600" dirty="0" err="1" smtClean="0"/>
              <a:t>effect</a:t>
            </a:r>
            <a:r>
              <a:rPr lang="en-US" sz="1600" dirty="0"/>
              <a:t>.</a:t>
            </a:r>
            <a:endParaRPr sz="1600" b="1" dirty="0"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4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6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8100" y="1158825"/>
            <a:ext cx="2746500" cy="2746500"/>
          </a:xfrm>
          <a:prstGeom prst="ellipse">
            <a:avLst/>
          </a:prstGeom>
          <a:noFill/>
          <a:ln>
            <a:noFill/>
          </a:ln>
          <a:effectLst>
            <a:outerShdw blurRad="14288" dist="9525" dir="162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271" name="Google Shape;271;p36"/>
          <p:cNvSpPr txBox="1">
            <a:spLocks noGrp="1"/>
          </p:cNvSpPr>
          <p:nvPr>
            <p:ph type="ctrTitle" idx="4294967295"/>
          </p:nvPr>
        </p:nvSpPr>
        <p:spPr>
          <a:xfrm>
            <a:off x="1087575" y="1278550"/>
            <a:ext cx="3234300" cy="1159800"/>
          </a:xfrm>
          <a:prstGeom prst="rect">
            <a:avLst/>
          </a:prstGeom>
          <a:effectLst>
            <a:outerShdw blurRad="14288" dist="9525" dir="162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6"/>
                </a:solidFill>
              </a:rPr>
              <a:t>THANKS!</a:t>
            </a:r>
            <a:endParaRPr sz="600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1. End-stopped Lines</a:t>
            </a:r>
            <a:endParaRPr dirty="0"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2"/>
          </p:nvPr>
        </p:nvSpPr>
        <p:spPr>
          <a:xfrm>
            <a:off x="1556175" y="1578150"/>
            <a:ext cx="2182107" cy="22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1200" dirty="0"/>
              <a:t>When the units of sense in a passage of poetry coincide with the </a:t>
            </a:r>
            <a:r>
              <a:rPr lang="en-US" sz="1200" dirty="0">
                <a:hlinkClick r:id="rId3"/>
              </a:rPr>
              <a:t>verses</a:t>
            </a:r>
            <a:r>
              <a:rPr lang="en-US" sz="1200" dirty="0"/>
              <a:t>, and the sense does not run on </a:t>
            </a:r>
            <a:r>
              <a:rPr lang="en-US" sz="1200" dirty="0" smtClean="0"/>
              <a:t>from </a:t>
            </a:r>
            <a:r>
              <a:rPr lang="en-US" sz="1200" dirty="0"/>
              <a:t>one verse to </a:t>
            </a:r>
            <a:r>
              <a:rPr lang="en-US" sz="1200" dirty="0" smtClean="0"/>
              <a:t>another.</a:t>
            </a:r>
          </a:p>
          <a:p>
            <a:pPr marL="0" lvl="0" indent="0">
              <a:buNone/>
            </a:pPr>
            <a:r>
              <a:rPr lang="en-US" sz="1200" dirty="0"/>
              <a:t>A line is considered end-stopped, too, if it contains a complete phrase. </a:t>
            </a:r>
            <a:endParaRPr sz="1200" dirty="0"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2"/>
          </p:nvPr>
        </p:nvSpPr>
        <p:spPr>
          <a:xfrm>
            <a:off x="3810000" y="1458426"/>
            <a:ext cx="4362975" cy="22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b="1" i="1" dirty="0"/>
              <a:t>Then say not man’s imperfect, Heav’n in fault; </a:t>
            </a:r>
            <a:endParaRPr lang="ru-RU" sz="1200" dirty="0"/>
          </a:p>
          <a:p>
            <a:r>
              <a:rPr lang="en-US" sz="1200" b="1" i="1" dirty="0"/>
              <a:t>             Say rather, man’s as perfect as he ought: </a:t>
            </a:r>
            <a:endParaRPr lang="ru-RU" sz="1200" dirty="0"/>
          </a:p>
          <a:p>
            <a:r>
              <a:rPr lang="en-US" sz="1200" b="1" i="1" dirty="0"/>
              <a:t>             His knowledge </a:t>
            </a:r>
            <a:r>
              <a:rPr lang="en-US" sz="1200" b="1" i="1" dirty="0" err="1"/>
              <a:t>measur’d</a:t>
            </a:r>
            <a:r>
              <a:rPr lang="en-US" sz="1200" b="1" i="1" dirty="0"/>
              <a:t> to his state and place, </a:t>
            </a:r>
            <a:endParaRPr lang="ru-RU" sz="1200" dirty="0"/>
          </a:p>
          <a:p>
            <a:r>
              <a:rPr lang="en-US" sz="1200" b="1" i="1" dirty="0"/>
              <a:t>             His time a moment, and a point his space. </a:t>
            </a:r>
            <a:endParaRPr lang="ru-RU" sz="1200" dirty="0"/>
          </a:p>
          <a:p>
            <a:r>
              <a:rPr lang="en-US" sz="1200" b="1" i="1" dirty="0"/>
              <a:t>             If to be perfect in a certain sphere, </a:t>
            </a:r>
            <a:endParaRPr lang="ru-RU" sz="1200" dirty="0"/>
          </a:p>
          <a:p>
            <a:r>
              <a:rPr lang="en-US" sz="1200" b="1" i="1" dirty="0"/>
              <a:t>             What matter, soon or late, or here or there? </a:t>
            </a:r>
            <a:endParaRPr lang="ru-RU" sz="1200" dirty="0"/>
          </a:p>
          <a:p>
            <a:r>
              <a:rPr lang="en-US" sz="1200" b="1" i="1" dirty="0"/>
              <a:t>             The blest today is as completely so, </a:t>
            </a:r>
            <a:endParaRPr lang="ru-RU" sz="1200" dirty="0"/>
          </a:p>
          <a:p>
            <a:r>
              <a:rPr lang="en-US" sz="1200" b="1" i="1" dirty="0"/>
              <a:t>             As who began a thousand years ago</a:t>
            </a:r>
            <a:r>
              <a:rPr lang="en-US" sz="1200" b="1" i="1" dirty="0" smtClean="0"/>
              <a:t>. </a:t>
            </a:r>
          </a:p>
          <a:p>
            <a:pPr marL="88900" indent="0">
              <a:buNone/>
            </a:pPr>
            <a:endParaRPr lang="ru-RU" sz="12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rgbClr val="25212A"/>
              </a:solidFill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2"/>
          </p:nvPr>
        </p:nvSpPr>
        <p:spPr>
          <a:xfrm>
            <a:off x="4423494" y="3785250"/>
            <a:ext cx="3475856" cy="350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100"/>
              <a:buNone/>
            </a:pPr>
            <a:r>
              <a:rPr lang="en-US" sz="1200" dirty="0" smtClean="0">
                <a:solidFill>
                  <a:srgbClr val="A64D79"/>
                </a:solidFill>
              </a:rPr>
              <a:t>Alexander Pope </a:t>
            </a:r>
            <a:r>
              <a:rPr lang="en-US" sz="1200" dirty="0"/>
              <a:t>“An Essay on Man: Epistle I”</a:t>
            </a:r>
            <a:endParaRPr sz="1200" dirty="0">
              <a:solidFill>
                <a:srgbClr val="A64D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A64D79"/>
              </a:solidFill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uild="p"/>
      <p:bldP spid="76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700" y="1158825"/>
            <a:ext cx="2746650" cy="27466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dist="38100" dir="2700000" algn="bl" rotWithShape="0">
              <a:schemeClr val="dk1">
                <a:alpha val="12000"/>
              </a:schemeClr>
            </a:outerShdw>
          </a:effectLst>
        </p:spPr>
      </p:pic>
      <p:sp>
        <p:nvSpPr>
          <p:cNvPr id="84" name="Google Shape;84;p16"/>
          <p:cNvSpPr txBox="1">
            <a:spLocks noGrp="1"/>
          </p:cNvSpPr>
          <p:nvPr>
            <p:ph type="ctrTitle" idx="4294967295"/>
          </p:nvPr>
        </p:nvSpPr>
        <p:spPr>
          <a:xfrm>
            <a:off x="1544700" y="578925"/>
            <a:ext cx="3234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/>
              <a:t>Effects!</a:t>
            </a:r>
            <a:endParaRPr sz="6000" dirty="0"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4294967295"/>
          </p:nvPr>
        </p:nvSpPr>
        <p:spPr>
          <a:xfrm>
            <a:off x="1544700" y="1691699"/>
            <a:ext cx="3234300" cy="22886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uk-UA" sz="1600" dirty="0" err="1"/>
              <a:t>slow</a:t>
            </a:r>
            <a:r>
              <a:rPr lang="uk-UA" sz="1600" dirty="0"/>
              <a:t> </a:t>
            </a:r>
            <a:r>
              <a:rPr lang="uk-UA" sz="1600" dirty="0" err="1"/>
              <a:t>down</a:t>
            </a:r>
            <a:r>
              <a:rPr lang="uk-UA" sz="1600" dirty="0"/>
              <a:t> </a:t>
            </a:r>
            <a:r>
              <a:rPr lang="uk-UA" sz="1600" dirty="0" err="1"/>
              <a:t>the</a:t>
            </a:r>
            <a:r>
              <a:rPr lang="uk-UA" sz="1600" dirty="0"/>
              <a:t> </a:t>
            </a:r>
            <a:r>
              <a:rPr lang="uk-UA" sz="1600" dirty="0" err="1"/>
              <a:t>pace</a:t>
            </a:r>
            <a:r>
              <a:rPr lang="uk-UA" sz="1600" dirty="0"/>
              <a:t> </a:t>
            </a:r>
            <a:r>
              <a:rPr lang="uk-UA" sz="1600" dirty="0" err="1"/>
              <a:t>of</a:t>
            </a:r>
            <a:r>
              <a:rPr lang="uk-UA" sz="1600" dirty="0"/>
              <a:t> </a:t>
            </a:r>
            <a:r>
              <a:rPr lang="uk-UA" sz="1600" dirty="0" err="1"/>
              <a:t>the</a:t>
            </a:r>
            <a:r>
              <a:rPr lang="uk-UA" sz="1600" dirty="0"/>
              <a:t> </a:t>
            </a:r>
            <a:r>
              <a:rPr lang="uk-UA" sz="1600" dirty="0" err="1"/>
              <a:t>poem</a:t>
            </a:r>
            <a:r>
              <a:rPr lang="uk-UA" sz="1600" dirty="0"/>
              <a:t> </a:t>
            </a:r>
            <a:r>
              <a:rPr lang="uk-UA" sz="1600" dirty="0" err="1"/>
              <a:t>by</a:t>
            </a:r>
            <a:r>
              <a:rPr lang="uk-UA" sz="1600" dirty="0"/>
              <a:t> </a:t>
            </a:r>
            <a:r>
              <a:rPr lang="uk-UA" sz="1600" dirty="0" err="1"/>
              <a:t>adding</a:t>
            </a:r>
            <a:r>
              <a:rPr lang="uk-UA" sz="1600" dirty="0"/>
              <a:t> </a:t>
            </a:r>
            <a:r>
              <a:rPr lang="uk-UA" sz="1600" dirty="0" err="1"/>
              <a:t>pauses</a:t>
            </a:r>
            <a:r>
              <a:rPr lang="uk-UA" sz="1600" dirty="0"/>
              <a:t>, </a:t>
            </a:r>
            <a:r>
              <a:rPr lang="uk-UA" sz="1600" dirty="0" err="1"/>
              <a:t>therefore</a:t>
            </a:r>
            <a:r>
              <a:rPr lang="uk-UA" sz="1600" dirty="0"/>
              <a:t> </a:t>
            </a:r>
            <a:r>
              <a:rPr lang="uk-UA" sz="1600" dirty="0" err="1"/>
              <a:t>making</a:t>
            </a:r>
            <a:r>
              <a:rPr lang="uk-UA" sz="1600" dirty="0"/>
              <a:t> </a:t>
            </a:r>
            <a:r>
              <a:rPr lang="uk-UA" sz="1600" dirty="0" err="1"/>
              <a:t>it</a:t>
            </a:r>
            <a:r>
              <a:rPr lang="uk-UA" sz="1600" dirty="0"/>
              <a:t> </a:t>
            </a:r>
            <a:r>
              <a:rPr lang="uk-UA" sz="1600" dirty="0" err="1"/>
              <a:t>seem</a:t>
            </a:r>
            <a:r>
              <a:rPr lang="uk-UA" sz="1600" dirty="0"/>
              <a:t> </a:t>
            </a:r>
            <a:r>
              <a:rPr lang="uk-UA" sz="1600" dirty="0" err="1"/>
              <a:t>more</a:t>
            </a:r>
            <a:r>
              <a:rPr lang="uk-UA" sz="1600" dirty="0"/>
              <a:t> </a:t>
            </a:r>
            <a:r>
              <a:rPr lang="uk-UA" sz="1600" dirty="0" err="1"/>
              <a:t>thoughtful</a:t>
            </a:r>
            <a:r>
              <a:rPr lang="uk-UA" sz="1600" dirty="0"/>
              <a:t> </a:t>
            </a:r>
            <a:r>
              <a:rPr lang="uk-UA" sz="1600" dirty="0" err="1"/>
              <a:t>and</a:t>
            </a:r>
            <a:r>
              <a:rPr lang="uk-UA" sz="1600" dirty="0"/>
              <a:t> </a:t>
            </a:r>
            <a:r>
              <a:rPr lang="uk-UA" sz="1600" dirty="0" err="1"/>
              <a:t>dwelling</a:t>
            </a:r>
            <a:r>
              <a:rPr lang="uk-UA" sz="1600" dirty="0" smtClean="0"/>
              <a:t>.</a:t>
            </a:r>
            <a:endParaRPr lang="en-US" sz="1600" dirty="0" smtClean="0"/>
          </a:p>
          <a:p>
            <a:pPr marL="285750" indent="-285750"/>
            <a:r>
              <a:rPr lang="en-US" sz="1600" dirty="0" smtClean="0"/>
              <a:t>p</a:t>
            </a:r>
            <a:r>
              <a:rPr lang="uk-UA" sz="1600" dirty="0" err="1" smtClean="0"/>
              <a:t>lenty</a:t>
            </a:r>
            <a:r>
              <a:rPr lang="uk-UA" sz="1600" dirty="0" smtClean="0"/>
              <a:t> </a:t>
            </a:r>
            <a:r>
              <a:rPr lang="uk-UA" sz="1600" dirty="0" err="1"/>
              <a:t>of</a:t>
            </a:r>
            <a:r>
              <a:rPr lang="uk-UA" sz="1600" dirty="0"/>
              <a:t> </a:t>
            </a:r>
            <a:r>
              <a:rPr lang="uk-UA" sz="1600" dirty="0" err="1"/>
              <a:t>commas</a:t>
            </a:r>
            <a:r>
              <a:rPr lang="uk-UA" sz="1600" dirty="0"/>
              <a:t> </a:t>
            </a:r>
            <a:r>
              <a:rPr lang="uk-UA" sz="1600" dirty="0" err="1"/>
              <a:t>does</a:t>
            </a:r>
            <a:r>
              <a:rPr lang="uk-UA" sz="1600" dirty="0"/>
              <a:t> </a:t>
            </a:r>
            <a:r>
              <a:rPr lang="uk-UA" sz="1600" dirty="0" err="1"/>
              <a:t>give</a:t>
            </a:r>
            <a:r>
              <a:rPr lang="uk-UA" sz="1600" dirty="0"/>
              <a:t> a </a:t>
            </a:r>
            <a:r>
              <a:rPr lang="uk-UA" sz="1600" dirty="0" err="1"/>
              <a:t>conversational</a:t>
            </a:r>
            <a:r>
              <a:rPr lang="uk-UA" sz="1600" dirty="0"/>
              <a:t> </a:t>
            </a:r>
            <a:r>
              <a:rPr lang="uk-UA" sz="1600" dirty="0" err="1"/>
              <a:t>tone</a:t>
            </a:r>
            <a:r>
              <a:rPr lang="uk-UA" sz="1600" dirty="0"/>
              <a:t>, </a:t>
            </a:r>
            <a:r>
              <a:rPr lang="uk-UA" sz="1600" dirty="0" err="1"/>
              <a:t>whereas</a:t>
            </a:r>
            <a:r>
              <a:rPr lang="uk-UA" sz="1600" dirty="0"/>
              <a:t> </a:t>
            </a:r>
            <a:r>
              <a:rPr lang="uk-UA" sz="1600" dirty="0" err="1"/>
              <a:t>more</a:t>
            </a:r>
            <a:r>
              <a:rPr lang="uk-UA" sz="1600" dirty="0"/>
              <a:t> </a:t>
            </a:r>
            <a:r>
              <a:rPr lang="uk-UA" sz="1600" dirty="0" err="1"/>
              <a:t>full</a:t>
            </a:r>
            <a:r>
              <a:rPr lang="uk-UA" sz="1600" dirty="0"/>
              <a:t> </a:t>
            </a:r>
            <a:r>
              <a:rPr lang="uk-UA" sz="1600" dirty="0" err="1"/>
              <a:t>stops</a:t>
            </a:r>
            <a:r>
              <a:rPr lang="uk-UA" sz="1600" dirty="0"/>
              <a:t> </a:t>
            </a:r>
            <a:r>
              <a:rPr lang="uk-UA" sz="1600" dirty="0" err="1"/>
              <a:t>can</a:t>
            </a:r>
            <a:r>
              <a:rPr lang="uk-UA" sz="1600" dirty="0"/>
              <a:t> </a:t>
            </a:r>
            <a:r>
              <a:rPr lang="uk-UA" sz="1600" dirty="0" err="1"/>
              <a:t>give</a:t>
            </a:r>
            <a:r>
              <a:rPr lang="uk-UA" sz="1600" dirty="0"/>
              <a:t> a </a:t>
            </a:r>
            <a:r>
              <a:rPr lang="uk-UA" sz="1600" dirty="0" err="1"/>
              <a:t>more</a:t>
            </a:r>
            <a:r>
              <a:rPr lang="uk-UA" sz="1600" dirty="0"/>
              <a:t> </a:t>
            </a:r>
            <a:r>
              <a:rPr lang="uk-UA" sz="1600" dirty="0" err="1"/>
              <a:t>clipped</a:t>
            </a:r>
            <a:r>
              <a:rPr lang="uk-UA" sz="1600" dirty="0"/>
              <a:t> </a:t>
            </a:r>
            <a:r>
              <a:rPr lang="uk-UA" sz="1600" dirty="0" err="1"/>
              <a:t>and</a:t>
            </a:r>
            <a:r>
              <a:rPr lang="uk-UA" sz="1600" dirty="0"/>
              <a:t> </a:t>
            </a:r>
            <a:r>
              <a:rPr lang="uk-UA" sz="1600" dirty="0" err="1"/>
              <a:t>bleak</a:t>
            </a:r>
            <a:r>
              <a:rPr lang="uk-UA" sz="1600" dirty="0"/>
              <a:t> </a:t>
            </a:r>
            <a:r>
              <a:rPr lang="uk-UA" sz="1600" dirty="0" err="1"/>
              <a:t>feel</a:t>
            </a:r>
            <a:endParaRPr lang="en-US" sz="1600" dirty="0" smtClean="0"/>
          </a:p>
          <a:p>
            <a:pPr marL="0" lvl="0" indent="0">
              <a:buNone/>
            </a:pPr>
            <a:endParaRPr sz="1800" b="1" dirty="0"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Run-on lines = Enjambement</a:t>
            </a:r>
            <a:endParaRPr dirty="0"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smtClean="0"/>
              <a:t> </a:t>
            </a:r>
            <a:r>
              <a:rPr lang="ru-RU" dirty="0" err="1"/>
              <a:t>is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breaking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a </a:t>
            </a:r>
            <a:r>
              <a:rPr lang="ru-RU" dirty="0" err="1"/>
              <a:t>syntactic</a:t>
            </a:r>
            <a:r>
              <a:rPr lang="ru-RU" dirty="0"/>
              <a:t> </a:t>
            </a:r>
            <a:r>
              <a:rPr lang="ru-RU" dirty="0" err="1"/>
              <a:t>unit</a:t>
            </a:r>
            <a:r>
              <a:rPr lang="ru-RU" dirty="0"/>
              <a:t> (a </a:t>
            </a:r>
            <a:r>
              <a:rPr lang="ru-RU" dirty="0" err="1">
                <a:hlinkClick r:id="rId3" tooltip="Phrase"/>
              </a:rPr>
              <a:t>phrase</a:t>
            </a:r>
            <a:r>
              <a:rPr lang="ru-RU" dirty="0"/>
              <a:t>, </a:t>
            </a:r>
            <a:r>
              <a:rPr lang="ru-RU" dirty="0" err="1">
                <a:hlinkClick r:id="rId4" tooltip="Clause"/>
              </a:rPr>
              <a:t>clause</a:t>
            </a:r>
            <a:r>
              <a:rPr lang="ru-RU" dirty="0"/>
              <a:t>, </a:t>
            </a:r>
            <a:r>
              <a:rPr lang="ru-RU" dirty="0" err="1"/>
              <a:t>or</a:t>
            </a:r>
            <a:r>
              <a:rPr lang="ru-RU" dirty="0"/>
              <a:t> </a:t>
            </a:r>
            <a:r>
              <a:rPr lang="ru-RU" dirty="0" err="1">
                <a:hlinkClick r:id="rId5" tooltip="Sentence (linguistics)"/>
              </a:rPr>
              <a:t>sentence</a:t>
            </a:r>
            <a:r>
              <a:rPr lang="ru-RU" dirty="0"/>
              <a:t>) </a:t>
            </a:r>
            <a:r>
              <a:rPr lang="ru-RU" dirty="0" err="1"/>
              <a:t>by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end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a </a:t>
            </a:r>
            <a:r>
              <a:rPr lang="ru-RU" dirty="0" err="1"/>
              <a:t>line</a:t>
            </a:r>
            <a:r>
              <a:rPr lang="ru-RU" dirty="0"/>
              <a:t> </a:t>
            </a:r>
            <a:r>
              <a:rPr lang="ru-RU" dirty="0" err="1"/>
              <a:t>or</a:t>
            </a:r>
            <a:r>
              <a:rPr lang="ru-RU" dirty="0"/>
              <a:t> </a:t>
            </a:r>
            <a:r>
              <a:rPr lang="ru-RU" dirty="0" err="1"/>
              <a:t>between</a:t>
            </a:r>
            <a:r>
              <a:rPr lang="ru-RU" dirty="0"/>
              <a:t> </a:t>
            </a:r>
            <a:r>
              <a:rPr lang="ru-RU" dirty="0" err="1"/>
              <a:t>two</a:t>
            </a:r>
            <a:r>
              <a:rPr lang="ru-RU" dirty="0"/>
              <a:t> </a:t>
            </a:r>
            <a:r>
              <a:rPr lang="ru-RU" dirty="0" err="1"/>
              <a:t>verses</a:t>
            </a:r>
            <a:r>
              <a:rPr lang="ru-RU" dirty="0"/>
              <a:t>. </a:t>
            </a:r>
            <a:endParaRPr dirty="0"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2187388" y="1296705"/>
            <a:ext cx="4880635" cy="18140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indent="0">
              <a:buNone/>
            </a:pPr>
            <a:r>
              <a:rPr lang="ru-RU" sz="1400" dirty="0"/>
              <a:t>I </a:t>
            </a:r>
            <a:r>
              <a:rPr lang="ru-RU" sz="1400" dirty="0" err="1"/>
              <a:t>am</a:t>
            </a:r>
            <a:r>
              <a:rPr lang="ru-RU" sz="1400" dirty="0"/>
              <a:t> </a:t>
            </a:r>
            <a:r>
              <a:rPr lang="ru-RU" sz="1400" dirty="0" err="1"/>
              <a:t>not</a:t>
            </a:r>
            <a:r>
              <a:rPr lang="ru-RU" sz="1400" dirty="0"/>
              <a:t> </a:t>
            </a:r>
            <a:r>
              <a:rPr lang="ru-RU" sz="1400" dirty="0" err="1"/>
              <a:t>prone</a:t>
            </a:r>
            <a:r>
              <a:rPr lang="ru-RU" sz="1400" dirty="0"/>
              <a:t> </a:t>
            </a:r>
            <a:r>
              <a:rPr lang="ru-RU" sz="1400" dirty="0" err="1"/>
              <a:t>to</a:t>
            </a:r>
            <a:r>
              <a:rPr lang="ru-RU" sz="1400" dirty="0"/>
              <a:t> </a:t>
            </a:r>
            <a:r>
              <a:rPr lang="ru-RU" sz="1400" dirty="0" err="1"/>
              <a:t>weeping</a:t>
            </a:r>
            <a:r>
              <a:rPr lang="ru-RU" sz="1400" dirty="0"/>
              <a:t>, </a:t>
            </a:r>
            <a:r>
              <a:rPr lang="ru-RU" sz="1400" dirty="0" err="1"/>
              <a:t>as</a:t>
            </a:r>
            <a:r>
              <a:rPr lang="ru-RU" sz="1400" dirty="0"/>
              <a:t> </a:t>
            </a:r>
            <a:r>
              <a:rPr lang="ru-RU" sz="1400" dirty="0" err="1"/>
              <a:t>our</a:t>
            </a:r>
            <a:r>
              <a:rPr lang="ru-RU" sz="1400" dirty="0"/>
              <a:t> </a:t>
            </a:r>
            <a:r>
              <a:rPr lang="ru-RU" sz="1400" dirty="0" err="1"/>
              <a:t>sex</a:t>
            </a:r>
            <a:r>
              <a:rPr lang="ru-RU" sz="1400" dirty="0"/>
              <a:t> </a:t>
            </a:r>
          </a:p>
          <a:p>
            <a:pPr marL="38100" indent="0">
              <a:buNone/>
            </a:pPr>
            <a:r>
              <a:rPr lang="ru-RU" sz="1400" dirty="0" err="1"/>
              <a:t>Commonly</a:t>
            </a:r>
            <a:r>
              <a:rPr lang="ru-RU" sz="1400" dirty="0"/>
              <a:t> </a:t>
            </a:r>
            <a:r>
              <a:rPr lang="ru-RU" sz="1400" dirty="0" err="1"/>
              <a:t>are</a:t>
            </a:r>
            <a:r>
              <a:rPr lang="ru-RU" sz="1400" dirty="0"/>
              <a:t>; </a:t>
            </a:r>
            <a:r>
              <a:rPr lang="ru-RU" sz="1400" dirty="0" err="1"/>
              <a:t>the</a:t>
            </a:r>
            <a:r>
              <a:rPr lang="ru-RU" sz="1400" dirty="0"/>
              <a:t> </a:t>
            </a:r>
            <a:r>
              <a:rPr lang="ru-RU" sz="1400" dirty="0" err="1"/>
              <a:t>want</a:t>
            </a:r>
            <a:r>
              <a:rPr lang="ru-RU" sz="1400" dirty="0"/>
              <a:t> </a:t>
            </a:r>
            <a:r>
              <a:rPr lang="ru-RU" sz="1400" dirty="0" err="1"/>
              <a:t>of</a:t>
            </a:r>
            <a:r>
              <a:rPr lang="ru-RU" sz="1400" dirty="0"/>
              <a:t> </a:t>
            </a:r>
            <a:r>
              <a:rPr lang="ru-RU" sz="1400" dirty="0" err="1"/>
              <a:t>which</a:t>
            </a:r>
            <a:r>
              <a:rPr lang="ru-RU" sz="1400" dirty="0"/>
              <a:t> </a:t>
            </a:r>
            <a:r>
              <a:rPr lang="ru-RU" sz="1400" dirty="0" err="1"/>
              <a:t>vain</a:t>
            </a:r>
            <a:r>
              <a:rPr lang="ru-RU" sz="1400" dirty="0"/>
              <a:t> </a:t>
            </a:r>
            <a:r>
              <a:rPr lang="ru-RU" sz="1400" dirty="0" err="1"/>
              <a:t>dew</a:t>
            </a:r>
            <a:r>
              <a:rPr lang="ru-RU" sz="1400" dirty="0"/>
              <a:t> </a:t>
            </a:r>
          </a:p>
          <a:p>
            <a:pPr marL="38100" indent="0">
              <a:buNone/>
            </a:pPr>
            <a:r>
              <a:rPr lang="ru-RU" sz="1400" dirty="0" err="1"/>
              <a:t>Perchance</a:t>
            </a:r>
            <a:r>
              <a:rPr lang="ru-RU" sz="1400" dirty="0"/>
              <a:t> </a:t>
            </a:r>
            <a:r>
              <a:rPr lang="ru-RU" sz="1400" dirty="0" err="1"/>
              <a:t>shall</a:t>
            </a:r>
            <a:r>
              <a:rPr lang="ru-RU" sz="1400" dirty="0"/>
              <a:t> </a:t>
            </a:r>
            <a:r>
              <a:rPr lang="ru-RU" sz="1400" dirty="0" err="1"/>
              <a:t>dry</a:t>
            </a:r>
            <a:r>
              <a:rPr lang="ru-RU" sz="1400" dirty="0"/>
              <a:t> </a:t>
            </a:r>
            <a:r>
              <a:rPr lang="ru-RU" sz="1400" dirty="0" err="1"/>
              <a:t>your</a:t>
            </a:r>
            <a:r>
              <a:rPr lang="ru-RU" sz="1400" dirty="0"/>
              <a:t> </a:t>
            </a:r>
            <a:r>
              <a:rPr lang="ru-RU" sz="1400" dirty="0" err="1"/>
              <a:t>pities</a:t>
            </a:r>
            <a:r>
              <a:rPr lang="ru-RU" sz="1400" dirty="0"/>
              <a:t>; </a:t>
            </a:r>
            <a:r>
              <a:rPr lang="ru-RU" sz="1400" dirty="0" err="1"/>
              <a:t>but</a:t>
            </a:r>
            <a:r>
              <a:rPr lang="ru-RU" sz="1400" dirty="0"/>
              <a:t> I </a:t>
            </a:r>
            <a:r>
              <a:rPr lang="ru-RU" sz="1400" dirty="0" err="1"/>
              <a:t>have</a:t>
            </a:r>
            <a:r>
              <a:rPr lang="ru-RU" sz="1400" dirty="0"/>
              <a:t> </a:t>
            </a:r>
          </a:p>
          <a:p>
            <a:pPr marL="38100" indent="0">
              <a:buNone/>
            </a:pPr>
            <a:r>
              <a:rPr lang="ru-RU" sz="1400" dirty="0" err="1"/>
              <a:t>That</a:t>
            </a:r>
            <a:r>
              <a:rPr lang="ru-RU" sz="1400" dirty="0"/>
              <a:t> </a:t>
            </a:r>
            <a:r>
              <a:rPr lang="ru-RU" sz="1400" dirty="0" err="1"/>
              <a:t>honourable</a:t>
            </a:r>
            <a:r>
              <a:rPr lang="ru-RU" sz="1400" dirty="0"/>
              <a:t> </a:t>
            </a:r>
            <a:r>
              <a:rPr lang="ru-RU" sz="1400" dirty="0" err="1"/>
              <a:t>grief</a:t>
            </a:r>
            <a:r>
              <a:rPr lang="ru-RU" sz="1400" dirty="0"/>
              <a:t> </a:t>
            </a:r>
            <a:r>
              <a:rPr lang="ru-RU" sz="1400" dirty="0" err="1"/>
              <a:t>lodged</a:t>
            </a:r>
            <a:r>
              <a:rPr lang="ru-RU" sz="1400" dirty="0"/>
              <a:t> </a:t>
            </a:r>
            <a:r>
              <a:rPr lang="ru-RU" sz="1400" dirty="0" err="1"/>
              <a:t>here</a:t>
            </a:r>
            <a:r>
              <a:rPr lang="ru-RU" sz="1400" dirty="0"/>
              <a:t> </a:t>
            </a:r>
            <a:r>
              <a:rPr lang="ru-RU" sz="1400" dirty="0" err="1"/>
              <a:t>which</a:t>
            </a:r>
            <a:r>
              <a:rPr lang="ru-RU" sz="1400" dirty="0"/>
              <a:t> </a:t>
            </a:r>
            <a:r>
              <a:rPr lang="ru-RU" sz="1400" dirty="0" err="1"/>
              <a:t>burns</a:t>
            </a:r>
            <a:r>
              <a:rPr lang="ru-RU" sz="1400" dirty="0"/>
              <a:t> </a:t>
            </a:r>
          </a:p>
          <a:p>
            <a:pPr marL="38100" indent="0">
              <a:buNone/>
            </a:pPr>
            <a:r>
              <a:rPr lang="ru-RU" sz="1400" dirty="0" err="1"/>
              <a:t>Worse</a:t>
            </a:r>
            <a:r>
              <a:rPr lang="ru-RU" sz="1400" dirty="0"/>
              <a:t> </a:t>
            </a:r>
            <a:r>
              <a:rPr lang="ru-RU" sz="1400" dirty="0" err="1"/>
              <a:t>than</a:t>
            </a:r>
            <a:r>
              <a:rPr lang="ru-RU" sz="1400" dirty="0"/>
              <a:t> </a:t>
            </a:r>
            <a:r>
              <a:rPr lang="ru-RU" sz="1400" dirty="0" err="1"/>
              <a:t>tears</a:t>
            </a:r>
            <a:r>
              <a:rPr lang="ru-RU" sz="1400" dirty="0"/>
              <a:t> </a:t>
            </a:r>
            <a:r>
              <a:rPr lang="ru-RU" sz="1400" dirty="0" err="1"/>
              <a:t>drown</a:t>
            </a:r>
            <a:r>
              <a:rPr lang="ru-RU" sz="1400" dirty="0"/>
              <a:t>. </a:t>
            </a:r>
            <a:endParaRPr lang="en-US" sz="1400" dirty="0" smtClean="0"/>
          </a:p>
          <a:p>
            <a:pPr marL="38100" indent="0" algn="r">
              <a:buNone/>
            </a:pPr>
            <a:r>
              <a:rPr lang="ru-RU" sz="1400" dirty="0" err="1">
                <a:hlinkClick r:id="rId3" tooltip="William Shakespeare"/>
              </a:rPr>
              <a:t>Shakespeare</a:t>
            </a:r>
            <a:r>
              <a:rPr lang="ru-RU" sz="1400" dirty="0" err="1"/>
              <a:t>'s</a:t>
            </a:r>
            <a:r>
              <a:rPr lang="ru-RU" sz="1400" dirty="0"/>
              <a:t> </a:t>
            </a:r>
            <a:r>
              <a:rPr lang="ru-RU" sz="1400" dirty="0" err="1">
                <a:hlinkClick r:id="rId4" tooltip="The Winter's Tale"/>
              </a:rPr>
              <a:t>The</a:t>
            </a:r>
            <a:r>
              <a:rPr lang="ru-RU" sz="1400" dirty="0">
                <a:hlinkClick r:id="rId4" tooltip="The Winter's Tale"/>
              </a:rPr>
              <a:t> </a:t>
            </a:r>
            <a:r>
              <a:rPr lang="ru-RU" sz="1400" dirty="0" err="1">
                <a:hlinkClick r:id="rId4" tooltip="The Winter's Tale"/>
              </a:rPr>
              <a:t>Winter's</a:t>
            </a:r>
            <a:r>
              <a:rPr lang="ru-RU" sz="1400" dirty="0">
                <a:hlinkClick r:id="rId4" tooltip="The Winter's Tale"/>
              </a:rPr>
              <a:t> </a:t>
            </a:r>
            <a:r>
              <a:rPr lang="ru-RU" sz="1400" dirty="0" err="1">
                <a:hlinkClick r:id="rId4" tooltip="The Winter's Tale"/>
              </a:rPr>
              <a:t>Tale</a:t>
            </a:r>
            <a:r>
              <a:rPr lang="ru-RU" sz="1400" dirty="0"/>
              <a:t> </a:t>
            </a:r>
          </a:p>
          <a:p>
            <a:pPr marL="0" indent="0">
              <a:buNone/>
            </a:pPr>
            <a:endParaRPr dirty="0"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4" name="The Close Reading Cooperative- Enjamb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0380" y="928339"/>
            <a:ext cx="5560742" cy="312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8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700" y="1158825"/>
            <a:ext cx="2746650" cy="27466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dist="38100" dir="2700000" algn="bl" rotWithShape="0">
              <a:schemeClr val="dk1">
                <a:alpha val="12000"/>
              </a:schemeClr>
            </a:outerShdw>
          </a:effectLst>
        </p:spPr>
      </p:pic>
      <p:sp>
        <p:nvSpPr>
          <p:cNvPr id="84" name="Google Shape;84;p16"/>
          <p:cNvSpPr txBox="1">
            <a:spLocks noGrp="1"/>
          </p:cNvSpPr>
          <p:nvPr>
            <p:ph type="ctrTitle" idx="4294967295"/>
          </p:nvPr>
        </p:nvSpPr>
        <p:spPr>
          <a:xfrm>
            <a:off x="1544700" y="578925"/>
            <a:ext cx="3234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/>
              <a:t>Effects!</a:t>
            </a:r>
            <a:endParaRPr sz="6000" dirty="0"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4294967295"/>
          </p:nvPr>
        </p:nvSpPr>
        <p:spPr>
          <a:xfrm>
            <a:off x="1544700" y="1691699"/>
            <a:ext cx="3583000" cy="24067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dirty="0" err="1"/>
              <a:t>Meaning</a:t>
            </a:r>
            <a:r>
              <a:rPr lang="ru-RU" sz="1600" dirty="0"/>
              <a:t> </a:t>
            </a:r>
            <a:r>
              <a:rPr lang="ru-RU" sz="1600" dirty="0" err="1"/>
              <a:t>flows</a:t>
            </a:r>
            <a:r>
              <a:rPr lang="ru-RU" sz="1600" dirty="0"/>
              <a:t> </a:t>
            </a:r>
            <a:r>
              <a:rPr lang="ru-RU" sz="1600" dirty="0" err="1"/>
              <a:t>as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lines</a:t>
            </a:r>
            <a:r>
              <a:rPr lang="ru-RU" sz="1600" dirty="0"/>
              <a:t> </a:t>
            </a:r>
            <a:r>
              <a:rPr lang="ru-RU" sz="1600" dirty="0" err="1"/>
              <a:t>progress</a:t>
            </a:r>
            <a:r>
              <a:rPr lang="ru-RU" sz="1600" dirty="0"/>
              <a:t>,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reader’s</a:t>
            </a:r>
            <a:r>
              <a:rPr lang="ru-RU" sz="1600" dirty="0"/>
              <a:t> </a:t>
            </a:r>
            <a:r>
              <a:rPr lang="ru-RU" sz="1600" dirty="0" err="1"/>
              <a:t>eye</a:t>
            </a:r>
            <a:r>
              <a:rPr lang="ru-RU" sz="1600" dirty="0"/>
              <a:t> </a:t>
            </a:r>
            <a:r>
              <a:rPr lang="ru-RU" sz="1600" dirty="0" err="1"/>
              <a:t>is</a:t>
            </a:r>
            <a:r>
              <a:rPr lang="ru-RU" sz="1600" dirty="0"/>
              <a:t> </a:t>
            </a:r>
            <a:r>
              <a:rPr lang="ru-RU" sz="1600" dirty="0" err="1"/>
              <a:t>forced</a:t>
            </a:r>
            <a:r>
              <a:rPr lang="ru-RU" sz="1600" dirty="0"/>
              <a:t> </a:t>
            </a:r>
            <a:r>
              <a:rPr lang="ru-RU" sz="1600" dirty="0" err="1"/>
              <a:t>to</a:t>
            </a:r>
            <a:r>
              <a:rPr lang="ru-RU" sz="1600" dirty="0"/>
              <a:t> </a:t>
            </a:r>
            <a:r>
              <a:rPr lang="ru-RU" sz="1600" dirty="0" err="1"/>
              <a:t>go</a:t>
            </a:r>
            <a:r>
              <a:rPr lang="ru-RU" sz="1600" dirty="0"/>
              <a:t> </a:t>
            </a:r>
            <a:r>
              <a:rPr lang="ru-RU" sz="1600" dirty="0" err="1"/>
              <a:t>on</a:t>
            </a:r>
            <a:r>
              <a:rPr lang="ru-RU" sz="1600" dirty="0"/>
              <a:t> </a:t>
            </a:r>
            <a:r>
              <a:rPr lang="ru-RU" sz="1600" dirty="0" err="1"/>
              <a:t>to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next</a:t>
            </a:r>
            <a:r>
              <a:rPr lang="ru-RU" sz="1600" dirty="0"/>
              <a:t> </a:t>
            </a:r>
            <a:r>
              <a:rPr lang="ru-RU" sz="1600" dirty="0" err="1"/>
              <a:t>sentence</a:t>
            </a:r>
            <a:r>
              <a:rPr lang="ru-RU" sz="1600" dirty="0"/>
              <a:t>. </a:t>
            </a:r>
            <a:endParaRPr lang="en-US" sz="1600" dirty="0"/>
          </a:p>
          <a:p>
            <a:r>
              <a:rPr lang="ru-RU" sz="1600" dirty="0" err="1"/>
              <a:t>It</a:t>
            </a:r>
            <a:r>
              <a:rPr lang="ru-RU" sz="1600" dirty="0"/>
              <a:t> </a:t>
            </a:r>
            <a:r>
              <a:rPr lang="ru-RU" sz="1600" dirty="0" err="1"/>
              <a:t>can</a:t>
            </a:r>
            <a:r>
              <a:rPr lang="ru-RU" sz="1600" dirty="0"/>
              <a:t> </a:t>
            </a:r>
            <a:r>
              <a:rPr lang="ru-RU" sz="1600" dirty="0" err="1">
                <a:solidFill>
                  <a:srgbClr val="FF0000"/>
                </a:solidFill>
              </a:rPr>
              <a:t>make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the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reader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feel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uncomfortable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or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the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poem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feel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like</a:t>
            </a:r>
            <a:r>
              <a:rPr lang="ru-RU" sz="1600" dirty="0">
                <a:solidFill>
                  <a:srgbClr val="FF0000"/>
                </a:solidFill>
              </a:rPr>
              <a:t> “</a:t>
            </a:r>
            <a:r>
              <a:rPr lang="ru-RU" sz="1600" dirty="0" err="1">
                <a:solidFill>
                  <a:srgbClr val="FF0000"/>
                </a:solidFill>
              </a:rPr>
              <a:t>flow-of-thought</a:t>
            </a:r>
            <a:r>
              <a:rPr lang="ru-RU" sz="1600" dirty="0">
                <a:solidFill>
                  <a:srgbClr val="FF0000"/>
                </a:solidFill>
              </a:rPr>
              <a:t>” </a:t>
            </a:r>
            <a:r>
              <a:rPr lang="ru-RU" sz="1600" dirty="0" err="1">
                <a:solidFill>
                  <a:srgbClr val="FF0000"/>
                </a:solidFill>
              </a:rPr>
              <a:t>with</a:t>
            </a:r>
            <a:r>
              <a:rPr lang="ru-RU" sz="1600" dirty="0">
                <a:solidFill>
                  <a:srgbClr val="FF0000"/>
                </a:solidFill>
              </a:rPr>
              <a:t> a </a:t>
            </a:r>
            <a:r>
              <a:rPr lang="ru-RU" sz="1600" dirty="0" err="1">
                <a:solidFill>
                  <a:srgbClr val="FF0000"/>
                </a:solidFill>
              </a:rPr>
              <a:t>sensation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of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urgency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or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disorder</a:t>
            </a:r>
            <a:r>
              <a:rPr lang="ru-RU" sz="1600" dirty="0">
                <a:solidFill>
                  <a:srgbClr val="FF0000"/>
                </a:solidFill>
              </a:rPr>
              <a:t>.</a:t>
            </a:r>
          </a:p>
          <a:p>
            <a:pPr marL="0" lvl="0" indent="0">
              <a:buNone/>
            </a:pPr>
            <a:endParaRPr sz="1800" b="1" dirty="0"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42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285462" y="947083"/>
            <a:ext cx="6162588" cy="2622426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Carefree and chatty effect</a:t>
            </a:r>
          </a:p>
          <a:p>
            <a:r>
              <a:rPr lang="en-US" sz="2400" dirty="0" smtClean="0"/>
              <a:t>emphasizes </a:t>
            </a:r>
            <a:r>
              <a:rPr lang="en-US" sz="2400" dirty="0"/>
              <a:t>the part of the thought that has been carried over to the next line, as it sets that piece apart from the rest of the idea</a:t>
            </a:r>
            <a:r>
              <a:rPr lang="en-US" sz="2400" dirty="0" smtClean="0"/>
              <a:t>.</a:t>
            </a:r>
          </a:p>
          <a:p>
            <a:r>
              <a:rPr lang="ru-RU" sz="2400" dirty="0" err="1"/>
              <a:t>may</a:t>
            </a:r>
            <a:r>
              <a:rPr lang="ru-RU" sz="2400" dirty="0"/>
              <a:t> </a:t>
            </a:r>
            <a:r>
              <a:rPr lang="ru-RU" sz="2400" dirty="0" err="1"/>
              <a:t>also</a:t>
            </a:r>
            <a:r>
              <a:rPr lang="ru-RU" sz="2400" dirty="0"/>
              <a:t> </a:t>
            </a:r>
            <a:r>
              <a:rPr lang="ru-RU" sz="2400" dirty="0" err="1"/>
              <a:t>be</a:t>
            </a:r>
            <a:r>
              <a:rPr lang="ru-RU" sz="2400" dirty="0"/>
              <a:t> </a:t>
            </a:r>
            <a:r>
              <a:rPr lang="ru-RU" sz="2400" dirty="0" err="1"/>
              <a:t>used</a:t>
            </a:r>
            <a:r>
              <a:rPr lang="ru-RU" sz="2400" dirty="0"/>
              <a:t> </a:t>
            </a:r>
            <a:r>
              <a:rPr lang="ru-RU" sz="2400" dirty="0" err="1"/>
              <a:t>to</a:t>
            </a:r>
            <a:r>
              <a:rPr lang="ru-RU" sz="2400" dirty="0"/>
              <a:t> </a:t>
            </a:r>
            <a:r>
              <a:rPr lang="ru-RU" sz="2400" dirty="0" err="1"/>
              <a:t>delay</a:t>
            </a:r>
            <a:r>
              <a:rPr lang="ru-RU" sz="2400" dirty="0"/>
              <a:t>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ru-RU" sz="2400" dirty="0" err="1"/>
              <a:t>intention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ru-RU" sz="2400" dirty="0" err="1"/>
              <a:t>line</a:t>
            </a:r>
            <a:r>
              <a:rPr lang="ru-RU" sz="2400" dirty="0"/>
              <a:t> </a:t>
            </a:r>
            <a:r>
              <a:rPr lang="ru-RU" sz="2400" dirty="0" err="1"/>
              <a:t>until</a:t>
            </a:r>
            <a:r>
              <a:rPr lang="ru-RU" sz="2400" dirty="0"/>
              <a:t>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ru-RU" sz="2400" dirty="0" err="1"/>
              <a:t>following</a:t>
            </a:r>
            <a:r>
              <a:rPr lang="ru-RU" sz="2400" dirty="0"/>
              <a:t> </a:t>
            </a:r>
            <a:r>
              <a:rPr lang="ru-RU" sz="2400" dirty="0" err="1"/>
              <a:t>line</a:t>
            </a:r>
            <a:r>
              <a:rPr lang="ru-RU" sz="2400" dirty="0"/>
              <a:t> </a:t>
            </a:r>
            <a:r>
              <a:rPr lang="ru-RU" sz="2400" dirty="0" err="1"/>
              <a:t>and</a:t>
            </a:r>
            <a:r>
              <a:rPr lang="ru-RU" sz="2400" dirty="0"/>
              <a:t> </a:t>
            </a:r>
            <a:r>
              <a:rPr lang="ru-RU" sz="2400" dirty="0" err="1"/>
              <a:t>thus</a:t>
            </a:r>
            <a:r>
              <a:rPr lang="ru-RU" sz="2400" dirty="0"/>
              <a:t> </a:t>
            </a:r>
            <a:r>
              <a:rPr lang="ru-RU" sz="2400" dirty="0" err="1"/>
              <a:t>play</a:t>
            </a:r>
            <a:r>
              <a:rPr lang="ru-RU" sz="2400" dirty="0"/>
              <a:t> </a:t>
            </a:r>
            <a:r>
              <a:rPr lang="ru-RU" sz="2400" dirty="0" err="1"/>
              <a:t>on</a:t>
            </a:r>
            <a:r>
              <a:rPr lang="ru-RU" sz="2400" dirty="0"/>
              <a:t>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ru-RU" sz="2400" dirty="0" err="1"/>
              <a:t>expectation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ru-RU" sz="2400" dirty="0" err="1"/>
              <a:t>reader</a:t>
            </a:r>
            <a:r>
              <a:rPr lang="ru-RU" sz="2400" dirty="0"/>
              <a:t> </a:t>
            </a:r>
            <a:r>
              <a:rPr lang="ru-RU" sz="2400" dirty="0" err="1"/>
              <a:t>and</a:t>
            </a:r>
            <a:r>
              <a:rPr lang="ru-RU" sz="2400" dirty="0"/>
              <a:t> </a:t>
            </a:r>
            <a:r>
              <a:rPr lang="ru-RU" sz="2400" dirty="0" err="1"/>
              <a:t>surprise</a:t>
            </a:r>
            <a:r>
              <a:rPr lang="ru-RU" sz="2400" dirty="0"/>
              <a:t> </a:t>
            </a:r>
            <a:r>
              <a:rPr lang="ru-RU" sz="2400" dirty="0" err="1"/>
              <a:t>them</a:t>
            </a:r>
            <a:r>
              <a:rPr lang="ru-RU" sz="2400" dirty="0"/>
              <a:t>.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048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 smtClean="0"/>
              <a:t>Alexander Pope. </a:t>
            </a:r>
            <a:r>
              <a:rPr lang="ru-RU" i="1" dirty="0" err="1">
                <a:hlinkClick r:id="rId3" tooltip="The Rape of the Lock"/>
              </a:rPr>
              <a:t>The</a:t>
            </a:r>
            <a:r>
              <a:rPr lang="ru-RU" i="1" dirty="0">
                <a:hlinkClick r:id="rId3" tooltip="The Rape of the Lock"/>
              </a:rPr>
              <a:t> </a:t>
            </a:r>
            <a:r>
              <a:rPr lang="ru-RU" i="1" dirty="0" err="1">
                <a:hlinkClick r:id="rId3" tooltip="The Rape of the Lock"/>
              </a:rPr>
              <a:t>Rape</a:t>
            </a:r>
            <a:r>
              <a:rPr lang="ru-RU" i="1" dirty="0">
                <a:hlinkClick r:id="rId3" tooltip="The Rape of the Lock"/>
              </a:rPr>
              <a:t> </a:t>
            </a:r>
            <a:r>
              <a:rPr lang="ru-RU" i="1" dirty="0" err="1">
                <a:hlinkClick r:id="rId3" tooltip="The Rape of the Lock"/>
              </a:rPr>
              <a:t>of</a:t>
            </a:r>
            <a:r>
              <a:rPr lang="ru-RU" i="1" dirty="0">
                <a:hlinkClick r:id="rId3" tooltip="The Rape of the Lock"/>
              </a:rPr>
              <a:t> </a:t>
            </a:r>
            <a:r>
              <a:rPr lang="ru-RU" i="1" dirty="0" err="1">
                <a:hlinkClick r:id="rId3" tooltip="The Rape of the Lock"/>
              </a:rPr>
              <a:t>the</a:t>
            </a:r>
            <a:r>
              <a:rPr lang="ru-RU" i="1" dirty="0">
                <a:hlinkClick r:id="rId3" tooltip="The Rape of the Lock"/>
              </a:rPr>
              <a:t> </a:t>
            </a:r>
            <a:r>
              <a:rPr lang="ru-RU" i="1" dirty="0" err="1" smtClean="0">
                <a:hlinkClick r:id="rId3" tooltip="The Rape of the Lock"/>
              </a:rPr>
              <a:t>Lock</a:t>
            </a:r>
            <a:endParaRPr dirty="0"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1556174" y="1378821"/>
            <a:ext cx="6891875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400" b="1" i="1" dirty="0" err="1"/>
              <a:t>On</a:t>
            </a:r>
            <a:r>
              <a:rPr lang="ru-RU" sz="2400" b="1" i="1" dirty="0"/>
              <a:t> </a:t>
            </a:r>
            <a:r>
              <a:rPr lang="ru-RU" sz="2400" b="1" i="1" dirty="0" err="1"/>
              <a:t>her</a:t>
            </a:r>
            <a:r>
              <a:rPr lang="ru-RU" sz="2400" b="1" i="1" dirty="0"/>
              <a:t> </a:t>
            </a:r>
            <a:r>
              <a:rPr lang="ru-RU" sz="2400" b="1" i="1" dirty="0" err="1"/>
              <a:t>white</a:t>
            </a:r>
            <a:r>
              <a:rPr lang="ru-RU" sz="2400" b="1" i="1" dirty="0"/>
              <a:t> </a:t>
            </a:r>
            <a:r>
              <a:rPr lang="ru-RU" sz="2400" b="1" i="1" dirty="0" err="1"/>
              <a:t>breast</a:t>
            </a:r>
            <a:r>
              <a:rPr lang="ru-RU" sz="2400" b="1" i="1" dirty="0"/>
              <a:t> a </a:t>
            </a:r>
            <a:r>
              <a:rPr lang="ru-RU" sz="2400" b="1" i="1" dirty="0" err="1"/>
              <a:t>sparkling</a:t>
            </a:r>
            <a:r>
              <a:rPr lang="ru-RU" sz="2400" b="1" i="1" dirty="0"/>
              <a:t> </a:t>
            </a:r>
            <a:r>
              <a:rPr lang="ru-RU" sz="2400" b="1" i="1" dirty="0" err="1"/>
              <a:t>cross</a:t>
            </a:r>
            <a:r>
              <a:rPr lang="ru-RU" sz="2400" b="1" i="1" dirty="0"/>
              <a:t> </a:t>
            </a:r>
            <a:r>
              <a:rPr lang="ru-RU" sz="2400" b="1" i="1" dirty="0" err="1"/>
              <a:t>she</a:t>
            </a:r>
            <a:r>
              <a:rPr lang="ru-RU" sz="2400" b="1" i="1" dirty="0"/>
              <a:t> </a:t>
            </a:r>
            <a:r>
              <a:rPr lang="ru-RU" sz="2400" b="1" i="1" dirty="0" err="1"/>
              <a:t>wore</a:t>
            </a:r>
            <a:r>
              <a:rPr lang="ru-RU" sz="2400" b="1" dirty="0"/>
              <a:t> </a:t>
            </a:r>
            <a:endParaRPr lang="ru-RU" sz="2400" dirty="0"/>
          </a:p>
          <a:p>
            <a:r>
              <a:rPr lang="ru-RU" sz="2400" b="1" i="1" dirty="0" err="1"/>
              <a:t>Which</a:t>
            </a:r>
            <a:r>
              <a:rPr lang="ru-RU" sz="2400" b="1" i="1" dirty="0"/>
              <a:t> </a:t>
            </a:r>
            <a:r>
              <a:rPr lang="ru-RU" sz="2400" b="1" i="1" dirty="0" err="1"/>
              <a:t>Jews</a:t>
            </a:r>
            <a:r>
              <a:rPr lang="ru-RU" sz="2400" b="1" i="1" dirty="0"/>
              <a:t> </a:t>
            </a:r>
            <a:r>
              <a:rPr lang="ru-RU" sz="2400" b="1" i="1" dirty="0" err="1"/>
              <a:t>might</a:t>
            </a:r>
            <a:r>
              <a:rPr lang="ru-RU" sz="2400" b="1" i="1" dirty="0"/>
              <a:t> </a:t>
            </a:r>
            <a:r>
              <a:rPr lang="ru-RU" sz="2400" b="1" i="1" dirty="0" err="1"/>
              <a:t>kiss</a:t>
            </a:r>
            <a:r>
              <a:rPr lang="ru-RU" sz="2400" b="1" i="1" dirty="0"/>
              <a:t>, </a:t>
            </a:r>
            <a:r>
              <a:rPr lang="ru-RU" sz="2400" b="1" i="1" dirty="0" err="1"/>
              <a:t>and</a:t>
            </a:r>
            <a:r>
              <a:rPr lang="ru-RU" sz="2400" b="1" i="1" dirty="0"/>
              <a:t> </a:t>
            </a:r>
            <a:r>
              <a:rPr lang="ru-RU" sz="2400" b="1" i="1" dirty="0" err="1"/>
              <a:t>infidels</a:t>
            </a:r>
            <a:r>
              <a:rPr lang="ru-RU" sz="2400" b="1" i="1" dirty="0"/>
              <a:t> </a:t>
            </a:r>
            <a:r>
              <a:rPr lang="ru-RU" sz="2400" b="1" i="1" dirty="0" err="1"/>
              <a:t>adore</a:t>
            </a:r>
            <a:r>
              <a:rPr lang="ru-RU" sz="2400" b="1" i="1" dirty="0"/>
              <a:t>.</a:t>
            </a:r>
            <a:r>
              <a:rPr lang="ru-RU" sz="2400" b="1" dirty="0"/>
              <a:t> </a:t>
            </a:r>
            <a:endParaRPr lang="ru-RU" sz="2400" dirty="0"/>
          </a:p>
          <a:p>
            <a:pPr marL="457200" lvl="0" indent="-393700" algn="l" rtl="0">
              <a:spcBef>
                <a:spcPts val="600"/>
              </a:spcBef>
              <a:spcAft>
                <a:spcPts val="0"/>
              </a:spcAft>
              <a:buSzPts val="2600"/>
              <a:buChar char="◈"/>
            </a:pPr>
            <a:endParaRPr dirty="0"/>
          </a:p>
        </p:txBody>
      </p:sp>
      <p:sp>
        <p:nvSpPr>
          <p:cNvPr id="106" name="Google Shape;106;p1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030" name="Picture 6" descr="Картинки по запросу &quot;alexander Pop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18" y="2560419"/>
            <a:ext cx="2351628" cy="153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25212A"/>
      </a:dk1>
      <a:lt1>
        <a:srgbClr val="FFFFFF"/>
      </a:lt1>
      <a:dk2>
        <a:srgbClr val="797281"/>
      </a:dk2>
      <a:lt2>
        <a:srgbClr val="E7E6E9"/>
      </a:lt2>
      <a:accent1>
        <a:srgbClr val="B87647"/>
      </a:accent1>
      <a:accent2>
        <a:srgbClr val="A85A5A"/>
      </a:accent2>
      <a:accent3>
        <a:srgbClr val="853E61"/>
      </a:accent3>
      <a:accent4>
        <a:srgbClr val="5C3959"/>
      </a:accent4>
      <a:accent5>
        <a:srgbClr val="CC4125"/>
      </a:accent5>
      <a:accent6>
        <a:srgbClr val="E4B681"/>
      </a:accent6>
      <a:hlink>
        <a:srgbClr val="25212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526</Words>
  <Application>Microsoft Office PowerPoint</Application>
  <PresentationFormat>Экран (16:9)</PresentationFormat>
  <Paragraphs>70</Paragraphs>
  <Slides>18</Slides>
  <Notes>16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Tinos</vt:lpstr>
      <vt:lpstr>Oswald</vt:lpstr>
      <vt:lpstr>Times New Roman</vt:lpstr>
      <vt:lpstr>Arial, Helvetica, sans-serif</vt:lpstr>
      <vt:lpstr>Quintus template</vt:lpstr>
      <vt:lpstr>Deviations in Metre</vt:lpstr>
      <vt:lpstr>1. End-stopped Lines</vt:lpstr>
      <vt:lpstr>Effects!</vt:lpstr>
      <vt:lpstr>2. Run-on lines = Enjambement</vt:lpstr>
      <vt:lpstr>Презентация PowerPoint</vt:lpstr>
      <vt:lpstr>Презентация PowerPoint</vt:lpstr>
      <vt:lpstr>Effects!</vt:lpstr>
      <vt:lpstr>Презентация PowerPoint</vt:lpstr>
      <vt:lpstr>Alexander Pope. The Rape of the Lock</vt:lpstr>
      <vt:lpstr>The Unrhymable Word: Orange</vt:lpstr>
      <vt:lpstr>alluding to taboo words</vt:lpstr>
      <vt:lpstr>E. E. Cummings </vt:lpstr>
      <vt:lpstr>Презентация PowerPoint</vt:lpstr>
      <vt:lpstr>3. Caesura</vt:lpstr>
      <vt:lpstr>Types of Caesuras</vt:lpstr>
      <vt:lpstr>Caesuras</vt:lpstr>
      <vt:lpstr>Effects!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Екатерина</dc:creator>
  <cp:lastModifiedBy>ПК</cp:lastModifiedBy>
  <cp:revision>25</cp:revision>
  <dcterms:modified xsi:type="dcterms:W3CDTF">2023-03-28T19:19:01Z</dcterms:modified>
</cp:coreProperties>
</file>