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7" r:id="rId5"/>
    <p:sldId id="268" r:id="rId6"/>
    <p:sldId id="278" r:id="rId7"/>
    <p:sldId id="276" r:id="rId8"/>
    <p:sldId id="272" r:id="rId9"/>
    <p:sldId id="274" r:id="rId10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589F20-B462-46F9-8974-3C3011428220}" type="datetime1">
              <a:rPr lang="uk-UA" smtClean="0"/>
              <a:t>11.11.2025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8B3C97-CF36-4D90-BBE7-BFB7BA2DA8F8}" type="datetime1">
              <a:rPr lang="uk-UA" noProof="0" smtClean="0"/>
              <a:t>11.11.2025</a:t>
            </a:fld>
            <a:endParaRPr lang="uk-UA" noProof="0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dirty="0"/>
              <a:t>Редагувати стиль зразка тексту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AEF9EC-8318-4FF6-847E-A85BBD2B7E49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815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524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3C180-D8D7-B2A0-CF1F-50B153173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E05F9A32-BD84-ED1E-C890-F6B04F380E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1AA04633-A6C1-1BDA-E473-29CAF2B6B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2714E3D-BBEE-935D-EFC7-3279AE94DC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206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886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7771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166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4BB6F7-B064-4C9B-8A33-5557CEF0F56B}" type="datetime1">
              <a:rPr lang="uk-UA" noProof="0" smtClean="0"/>
              <a:t>11.11.2025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7A8A82-CE4F-44DD-BAE1-DDA6346E54EE}" type="datetime1">
              <a:rPr lang="uk-UA" noProof="0" smtClean="0"/>
              <a:t>11.11.2025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73D07-79B6-497D-B8FE-315797BF7AFE}" type="datetime1">
              <a:rPr lang="uk-UA" noProof="0" smtClean="0"/>
              <a:t>11.11.2025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2479EA-8D92-4133-AE17-5AE962FC5879}" type="datetime1">
              <a:rPr lang="uk-UA" noProof="0" smtClean="0"/>
              <a:t>11.11.2025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637FB1-A43D-499E-8273-A0A50C71EA10}" type="datetime1">
              <a:rPr lang="uk-UA" noProof="0" smtClean="0"/>
              <a:t>11.11.2025</a:t>
            </a:fld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1C0B25-2E96-45C2-8D6F-4789F00B5D2D}" type="datetime1">
              <a:rPr lang="uk-UA" noProof="0" smtClean="0"/>
              <a:t>11.11.2025</a:t>
            </a:fld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D43A63-1C4B-4D4E-9EFE-E3B3399FF22A}" type="datetime1">
              <a:rPr lang="uk-UA" noProof="0" smtClean="0"/>
              <a:t>11.11.2025</a:t>
            </a:fld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96F141-5624-454B-A58A-1A0672090533}" type="datetime1">
              <a:rPr lang="uk-UA" noProof="0" smtClean="0"/>
              <a:t>11.11.2025</a:t>
            </a:fld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757188-1B85-4506-A008-66E816E18F9E}" type="datetime1">
              <a:rPr lang="uk-UA" noProof="0" smtClean="0"/>
              <a:t>11.11.2025</a:t>
            </a:fld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D5201DE1-0DB9-44A0-95DD-A090E5FF2E67}" type="datetime1">
              <a:rPr lang="uk-UA" noProof="0" smtClean="0"/>
              <a:t>11.11.2025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599" y="709127"/>
            <a:ext cx="11053665" cy="2635894"/>
          </a:xfrm>
        </p:spPr>
        <p:txBody>
          <a:bodyPr rtlCol="0"/>
          <a:lstStyle/>
          <a:p>
            <a:pPr algn="ctr" rtl="0"/>
            <a:r>
              <a:rPr lang="uk-UA" dirty="0" err="1"/>
              <a:t>Профайлінг</a:t>
            </a:r>
            <a:r>
              <a:rPr lang="uk-UA" dirty="0"/>
              <a:t> у діяльності правника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400800" y="4674206"/>
            <a:ext cx="5573486" cy="1371600"/>
          </a:xfrm>
        </p:spPr>
        <p:txBody>
          <a:bodyPr rtlCol="0"/>
          <a:lstStyle/>
          <a:p>
            <a:pPr rtl="0"/>
            <a:r>
              <a:rPr lang="uk-UA" dirty="0"/>
              <a:t>Доцент кафедри конституційного та адміністративного права, </a:t>
            </a:r>
            <a:r>
              <a:rPr lang="en-US" dirty="0"/>
              <a:t>PhD </a:t>
            </a:r>
          </a:p>
          <a:p>
            <a:pPr rtl="0"/>
            <a:r>
              <a:rPr lang="uk-UA" dirty="0"/>
              <a:t>Титаренко Марина Володимирівна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b="1" dirty="0"/>
              <a:t>Що таке </a:t>
            </a:r>
            <a:r>
              <a:rPr lang="uk-UA" b="1" dirty="0" err="1"/>
              <a:t>профайлінг</a:t>
            </a:r>
            <a:r>
              <a:rPr lang="uk-UA" b="1" dirty="0"/>
              <a:t>?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uk-UA" dirty="0"/>
              <a:t>Психологічна основа: </a:t>
            </a:r>
            <a:r>
              <a:rPr lang="uk-UA" dirty="0" err="1"/>
              <a:t>профайлінг</a:t>
            </a:r>
            <a:r>
              <a:rPr lang="uk-UA" dirty="0"/>
              <a:t> базується на когнітивних та емоційних процесах людини</a:t>
            </a:r>
          </a:p>
          <a:p>
            <a:r>
              <a:rPr lang="uk-UA" dirty="0"/>
              <a:t>Використовує знання про </a:t>
            </a:r>
            <a:r>
              <a:rPr lang="uk-UA" b="1" dirty="0"/>
              <a:t>типи темпераменту, акцентуації характеру, когнітивні стилі</a:t>
            </a:r>
            <a:endParaRPr lang="uk-UA" dirty="0"/>
          </a:p>
          <a:p>
            <a:r>
              <a:rPr lang="uk-UA" dirty="0"/>
              <a:t>Психологічний профіль допомагає зрозуміти </a:t>
            </a:r>
            <a:r>
              <a:rPr lang="uk-UA" b="1" dirty="0"/>
              <a:t>мотивацію та внутрішні конфлікти</a:t>
            </a:r>
            <a:r>
              <a:rPr lang="uk-UA" dirty="0"/>
              <a:t> особи</a:t>
            </a:r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8CB4B-D380-41BF-813C-12240A36F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AAE22-0E6A-0612-5B18-FC559C69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Мета дисципліни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30EF87-F762-9BB0-105A-BD37C98A4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b="1" dirty="0" err="1"/>
              <a:t>психологічної</a:t>
            </a:r>
            <a:r>
              <a:rPr lang="ru-RU" b="1" dirty="0"/>
              <a:t> </a:t>
            </a:r>
            <a:r>
              <a:rPr lang="ru-RU" b="1" dirty="0" err="1"/>
              <a:t>діагностики</a:t>
            </a:r>
            <a:r>
              <a:rPr lang="ru-RU" dirty="0"/>
              <a:t> у </a:t>
            </a:r>
            <a:r>
              <a:rPr lang="ru-RU" dirty="0" err="1"/>
              <a:t>правовій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endParaRPr lang="uk-UA" dirty="0"/>
          </a:p>
          <a:p>
            <a:r>
              <a:rPr lang="uk-UA" dirty="0"/>
              <a:t>В</a:t>
            </a:r>
            <a:r>
              <a:rPr lang="ru-RU" dirty="0" err="1"/>
              <a:t>міння</a:t>
            </a:r>
            <a:r>
              <a:rPr lang="ru-RU" dirty="0"/>
              <a:t> </a:t>
            </a:r>
            <a:r>
              <a:rPr lang="ru-RU" dirty="0" err="1"/>
              <a:t>розпізнавати</a:t>
            </a:r>
            <a:r>
              <a:rPr lang="ru-RU" dirty="0"/>
              <a:t> </a:t>
            </a:r>
            <a:r>
              <a:rPr lang="ru-RU" b="1" dirty="0" err="1"/>
              <a:t>емоційні</a:t>
            </a:r>
            <a:r>
              <a:rPr lang="ru-RU" b="1" dirty="0"/>
              <a:t> </a:t>
            </a:r>
            <a:r>
              <a:rPr lang="ru-RU" b="1" dirty="0" err="1"/>
              <a:t>стани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поведінку</a:t>
            </a:r>
            <a:endParaRPr lang="ru-RU" dirty="0"/>
          </a:p>
          <a:p>
            <a:r>
              <a:rPr lang="uk-UA" dirty="0"/>
              <a:t>Психологічний профіль допомагає зрозуміти </a:t>
            </a:r>
            <a:r>
              <a:rPr lang="uk-UA" b="1" dirty="0"/>
              <a:t>мотивацію та внутрішні конфлікти</a:t>
            </a:r>
            <a:r>
              <a:rPr lang="uk-UA" dirty="0"/>
              <a:t> особи</a:t>
            </a:r>
          </a:p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та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endParaRPr lang="ru-RU" dirty="0"/>
          </a:p>
          <a:p>
            <a:r>
              <a:rPr lang="ru-RU" dirty="0" err="1"/>
              <a:t>Вироблення</a:t>
            </a:r>
            <a:r>
              <a:rPr lang="ru-RU" dirty="0"/>
              <a:t> критичного </a:t>
            </a:r>
            <a:r>
              <a:rPr lang="ru-RU" dirty="0" err="1"/>
              <a:t>мислення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поведінкових</a:t>
            </a:r>
            <a:r>
              <a:rPr lang="ru-RU" dirty="0"/>
              <a:t> моделей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230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254804" y="2524760"/>
            <a:ext cx="4711959" cy="1554480"/>
          </a:xfrm>
        </p:spPr>
        <p:txBody>
          <a:bodyPr rtlCol="0">
            <a:noAutofit/>
          </a:bodyPr>
          <a:lstStyle/>
          <a:p>
            <a:pPr algn="ctr"/>
            <a:r>
              <a:rPr lang="uk-UA" sz="2400" b="1" dirty="0"/>
              <a:t>Методи неінструментального</a:t>
            </a:r>
            <a:br>
              <a:rPr lang="uk-UA" sz="2400" b="1" dirty="0"/>
            </a:br>
            <a:r>
              <a:rPr lang="uk-UA" sz="2400" b="1" dirty="0"/>
              <a:t>психологічного </a:t>
            </a:r>
            <a:br>
              <a:rPr lang="uk-UA" sz="2400" b="1" dirty="0"/>
            </a:br>
            <a:r>
              <a:rPr lang="uk-UA" sz="2400" b="1" dirty="0" err="1"/>
              <a:t>профайлйінгу</a:t>
            </a:r>
            <a:endParaRPr lang="uk-UA" sz="2400" dirty="0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AFD53616-6C8B-D9B8-E734-80EE5BD17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120713"/>
              </p:ext>
            </p:extLst>
          </p:nvPr>
        </p:nvGraphicFramePr>
        <p:xfrm>
          <a:off x="606425" y="685800"/>
          <a:ext cx="6102350" cy="5232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51175">
                  <a:extLst>
                    <a:ext uri="{9D8B030D-6E8A-4147-A177-3AD203B41FA5}">
                      <a16:colId xmlns:a16="http://schemas.microsoft.com/office/drawing/2014/main" val="413570692"/>
                    </a:ext>
                  </a:extLst>
                </a:gridCol>
                <a:gridCol w="3051175">
                  <a:extLst>
                    <a:ext uri="{9D8B030D-6E8A-4147-A177-3AD203B41FA5}">
                      <a16:colId xmlns:a16="http://schemas.microsoft.com/office/drawing/2014/main" val="36061698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Невербальні</a:t>
                      </a:r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ознаки</a:t>
                      </a:r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правди</a:t>
                      </a:r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брехні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01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Правда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Брехня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22824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Міміка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860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Істинні (щирі) емоції; Мало несиметричної міміки; Відсутні ознаки контролю міміки; Мало емблем “не знаю”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Фальшиві (нещирі) емоції; Багато несиметричної міміки; Є ознаки контролю міміки; Багато емблем “не знаю”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35208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Поза і жести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88737"/>
                  </a:ext>
                </a:extLst>
              </a:tr>
              <a:tr h="141778">
                <a:tc>
                  <a:txBody>
                    <a:bodyPr/>
                    <a:lstStyle/>
                    <a:p>
                      <a:r>
                        <a:rPr lang="uk-UA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Поза відкрита або частково закрита; Тіло в звичайному тонусі</a:t>
                      </a:r>
                    </a:p>
                    <a:p>
                      <a:r>
                        <a:rPr lang="uk-UA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або розслаблене; Багато загальних</a:t>
                      </a:r>
                    </a:p>
                    <a:p>
                      <a:r>
                        <a:rPr lang="uk-UA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жестів-ілюстраторів; Мало або немає</a:t>
                      </a:r>
                    </a:p>
                    <a:p>
                      <a:r>
                        <a:rPr lang="uk-UA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жестів-маніпуляторів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Поза закрита або змінюється</a:t>
                      </a:r>
                    </a:p>
                    <a:p>
                      <a:r>
                        <a:rPr lang="uk-UA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закриту; Тонус тіла частіше підвищений; Мало загальних</a:t>
                      </a:r>
                    </a:p>
                    <a:p>
                      <a:r>
                        <a:rPr lang="uk-UA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жестів-ілюстраторів; Багато жестів-маніпуляторів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175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4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2648" y="265176"/>
            <a:ext cx="11041796" cy="1680002"/>
          </a:xfrm>
        </p:spPr>
        <p:txBody>
          <a:bodyPr rtlCol="0"/>
          <a:lstStyle/>
          <a:p>
            <a:r>
              <a:rPr lang="ru-RU" dirty="0" err="1"/>
              <a:t>Профайлінг</a:t>
            </a:r>
            <a:r>
              <a:rPr lang="ru-RU" dirty="0"/>
              <a:t> –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у </a:t>
            </a:r>
            <a:r>
              <a:rPr lang="ru-RU" dirty="0" err="1"/>
              <a:t>правовій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uk-UA" dirty="0"/>
          </a:p>
        </p:txBody>
      </p:sp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612647" y="2177935"/>
            <a:ext cx="11041795" cy="3458094"/>
          </a:xfrm>
        </p:spPr>
        <p:txBody>
          <a:bodyPr rtlCol="0"/>
          <a:lstStyle/>
          <a:p>
            <a:r>
              <a:rPr lang="ru-RU" dirty="0" err="1"/>
              <a:t>Неінструментальний</a:t>
            </a:r>
            <a:r>
              <a:rPr lang="ru-RU" dirty="0"/>
              <a:t> метод </a:t>
            </a:r>
            <a:r>
              <a:rPr lang="ru-RU" dirty="0" err="1"/>
              <a:t>аналізу</a:t>
            </a:r>
            <a:r>
              <a:rPr lang="ru-RU" dirty="0"/>
              <a:t>:</a:t>
            </a:r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невербальної</a:t>
            </a:r>
            <a:r>
              <a:rPr lang="ru-RU" dirty="0"/>
              <a:t> (жести, </a:t>
            </a:r>
            <a:r>
              <a:rPr lang="ru-RU" dirty="0" err="1"/>
              <a:t>міміка</a:t>
            </a:r>
            <a:r>
              <a:rPr lang="ru-RU" dirty="0"/>
              <a:t>, поза) </a:t>
            </a:r>
            <a:r>
              <a:rPr lang="ru-RU" dirty="0" err="1"/>
              <a:t>комунікації</a:t>
            </a:r>
            <a:endParaRPr lang="ru-RU" dirty="0"/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вербальної</a:t>
            </a:r>
            <a:r>
              <a:rPr lang="ru-RU" dirty="0"/>
              <a:t> (манера </a:t>
            </a:r>
            <a:r>
              <a:rPr lang="ru-RU" dirty="0" err="1"/>
              <a:t>мови</a:t>
            </a:r>
            <a:r>
              <a:rPr lang="ru-RU" dirty="0"/>
              <a:t>, стиль </a:t>
            </a:r>
            <a:r>
              <a:rPr lang="ru-RU" dirty="0" err="1"/>
              <a:t>мислення</a:t>
            </a:r>
            <a:r>
              <a:rPr lang="ru-RU" dirty="0"/>
              <a:t>) </a:t>
            </a:r>
            <a:r>
              <a:rPr lang="ru-RU" dirty="0" err="1"/>
              <a:t>комунікації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Інструментальний</a:t>
            </a:r>
            <a:r>
              <a:rPr lang="ru-RU" dirty="0"/>
              <a:t> метод </a:t>
            </a:r>
            <a:r>
              <a:rPr lang="ru-RU" dirty="0" err="1"/>
              <a:t>аналізу</a:t>
            </a:r>
            <a:r>
              <a:rPr lang="ru-RU" dirty="0"/>
              <a:t>: </a:t>
            </a:r>
          </a:p>
          <a:p>
            <a:r>
              <a:rPr lang="ru-RU" dirty="0" err="1"/>
              <a:t>поліграфологія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97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61515" y="4374466"/>
            <a:ext cx="4268560" cy="1069940"/>
          </a:xfrm>
        </p:spPr>
        <p:txBody>
          <a:bodyPr rtlCol="0"/>
          <a:lstStyle/>
          <a:p>
            <a:pPr rtl="0"/>
            <a:r>
              <a:rPr lang="uk-UA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7573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ліфований метал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892413_TF03030981" id="{135F3F60-1B09-480A-AF83-69D27767C5AA}" vid="{B0748E55-1394-41A4-845C-43A5413EC3F4}"/>
    </a:ext>
  </a:extLst>
</a:theme>
</file>

<file path=ppt/theme/theme2.xml><?xml version="1.0" encoding="utf-8"?>
<a:theme xmlns:a="http://schemas.openxmlformats.org/drawingml/2006/main" name="Тема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A16170-AED4-43FB-90C7-1F1653EBFAC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4f35948-e619-41b3-aa29-22878b09cfd2"/>
    <ds:schemaRef ds:uri="http://schemas.microsoft.com/office/infopath/2007/PartnerControls"/>
    <ds:schemaRef ds:uri="40262f94-9f35-4ac3-9a90-690165a166b7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з оформленням під зелений шліфований метал (широкоформатна)</Template>
  <TotalTime>49</TotalTime>
  <Words>235</Words>
  <Application>Microsoft Office PowerPoint</Application>
  <PresentationFormat>Широкоэкранный</PresentationFormat>
  <Paragraphs>43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Georgia</vt:lpstr>
      <vt:lpstr>Шліфований метал 16x9</vt:lpstr>
      <vt:lpstr>Профайлінг у діяльності правника</vt:lpstr>
      <vt:lpstr>Що таке профайлінг? </vt:lpstr>
      <vt:lpstr>Мета дисципліни</vt:lpstr>
      <vt:lpstr>Методи неінструментального психологічного  профайлйінгу</vt:lpstr>
      <vt:lpstr>Профайлінг – інструмент аналізу поведінки у правовій діяльності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2025-11-11T13:21:38Z</dcterms:created>
  <dcterms:modified xsi:type="dcterms:W3CDTF">2025-11-11T14:11:35Z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