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4" r:id="rId3"/>
    <p:sldId id="261" r:id="rId4"/>
    <p:sldId id="277" r:id="rId5"/>
    <p:sldId id="265" r:id="rId6"/>
    <p:sldId id="266" r:id="rId7"/>
    <p:sldId id="267" r:id="rId8"/>
    <p:sldId id="268" r:id="rId9"/>
    <p:sldId id="275" r:id="rId10"/>
    <p:sldId id="285" r:id="rId11"/>
    <p:sldId id="284" r:id="rId12"/>
    <p:sldId id="286" r:id="rId13"/>
    <p:sldId id="287" r:id="rId14"/>
    <p:sldId id="291" r:id="rId15"/>
    <p:sldId id="292" r:id="rId16"/>
    <p:sldId id="295" r:id="rId17"/>
    <p:sldId id="303" r:id="rId18"/>
    <p:sldId id="293" r:id="rId19"/>
    <p:sldId id="294" r:id="rId20"/>
    <p:sldId id="298" r:id="rId21"/>
    <p:sldId id="296" r:id="rId22"/>
    <p:sldId id="299" r:id="rId23"/>
    <p:sldId id="300" r:id="rId24"/>
    <p:sldId id="301" r:id="rId25"/>
    <p:sldId id="269" r:id="rId26"/>
    <p:sldId id="270" r:id="rId27"/>
    <p:sldId id="279" r:id="rId28"/>
    <p:sldId id="274" r:id="rId29"/>
    <p:sldId id="27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2" autoAdjust="0"/>
    <p:restoredTop sz="94660"/>
  </p:normalViewPr>
  <p:slideViewPr>
    <p:cSldViewPr>
      <p:cViewPr varScale="1">
        <p:scale>
          <a:sx n="73" d="100"/>
          <a:sy n="73" d="100"/>
        </p:scale>
        <p:origin x="11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28.34025" units="1/cm"/>
          <inkml:channelProperty channel="Y" name="resolution" value="28.33948" units="1/cm"/>
          <inkml:channelProperty channel="T" name="resolution" value="1" units="1/dev"/>
        </inkml:channelProperties>
      </inkml:inkSource>
      <inkml:timestamp xml:id="ts0" timeString="2021-10-22T12:24:08.7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9029 12303 0,'0'0'827,"0"0"-796,25 0-31,-25 0 140,25 0-124,0 0-16,-1 25 15,1-25 1,0 25 0,-25-25 202,25 0-156,-25 25-46,25-25-16,-1 0 16,26 0-16,-50 24 15,25-24 1,-25 0 77,25 0-61,-25 0-32,25 0 15,-1 0-15,-24 0 16,25 0-16,-25 0 15,25 0-15,0 0 16,-25 0 0,25 0 15,-25 0 0,24 0-31,-24 0 16,25 0-1,0 0 1,0 0-1,-25 0-15,25 0 172,-1 0-156,-24 0-1,25 0-15,-25 0 16,50 0-1,-50 0 1,25 0-16,-25 0 16,24 0-1,-24 0-15,25 0 16,0 0-16,-25 0 15,25 0-15,0 0 16,-1 0 0,26 0-16,-25 0 15,0 0-15,24 0 16,-49 0-16,25 0 15,25 0-15,-50 0 16,49-24-16,-49 24 16,25 0-1,-25 0 1,25 0-16,-25-25 15,25 25 1,-1 0 0,-24 0-1,25 0 1,-25 0-1,25 0 1,0 0-16,0-25 16,-25 25-1,49 0-15,-49 0 16,25 0-1,0 0 1,0 0-16,0 0 16,-1 0-16,26-25 15,-50 25-15,25 0 16,-25 0-16,49 0 15,-49 0 1,25 0 0,0 0-16,0 0 15,-25 0-15,25 0 16,-1 0-16,1 0 15,-25 0-15,25 0 16,25 0-16,-50 0 16,49 0-1,1 0-15,-50 0 16,49 0-16,1 0 15,0 0-15,-26 0 16,1 0-16,0 0 16,25 0-16,-26 0 15,1 0-15,0 0 16,0 0-16,0 0 15,-25 0-15,25 0 16,-1 0-16,-24 0 31,25 0-15,0 0-1,0 0 1,0 0-16,-25 0 16,24 0-16,1 0 15,0 0 1,-25 0 62,50 0-78,-1-25 15,-24 25 1,0 0-16,0 0 16,-25 0-16,24 0 15,1 0-15,-25 0 16,25 0-1,-25 0 1,25 0 93,0 0-109,-1 0 16,51 0-16,-26 0 15,1 0-15,0 0 16,-26 0-16,51 0 16,-50 0-16,-1 0 15,26 0 1,-50 0-16,25 0 15,-25 0 1,25 0 0,-25 0-1,24 0-15,1 0 31,-25 0 79,25 0-95,0 0-15,0 0 16,24 0-16,1 0 15,0 0-15,-26 0 16,26 0-16,-25 0 16,0 0-16,-25 0 31,24 0 31,-24 0 125,50 25-187,-25-25 16,0 0-16,-1 25 16,-24-25-16,50 25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F8383-E18C-405C-A3C5-35AFEAFF752C}" type="datetimeFigureOut">
              <a:rPr lang="uk-UA" smtClean="0"/>
              <a:t>23.10.2021</a:t>
            </a:fld>
            <a:endParaRPr lang="uk-UA"/>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D99ECD-32DD-42C8-8664-245C238DA372}" type="slidenum">
              <a:rPr lang="uk-UA" smtClean="0"/>
              <a:t>‹#›</a:t>
            </a:fld>
            <a:endParaRPr lang="uk-UA"/>
          </a:p>
        </p:txBody>
      </p:sp>
    </p:spTree>
    <p:extLst>
      <p:ext uri="{BB962C8B-B14F-4D97-AF65-F5344CB8AC3E}">
        <p14:creationId xmlns:p14="http://schemas.microsoft.com/office/powerpoint/2010/main" val="3912392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4AD99ECD-32DD-42C8-8664-245C238DA372}" type="slidenum">
              <a:rPr lang="uk-UA" smtClean="0"/>
              <a:t>3</a:t>
            </a:fld>
            <a:endParaRPr lang="uk-UA"/>
          </a:p>
        </p:txBody>
      </p:sp>
    </p:spTree>
    <p:extLst>
      <p:ext uri="{BB962C8B-B14F-4D97-AF65-F5344CB8AC3E}">
        <p14:creationId xmlns:p14="http://schemas.microsoft.com/office/powerpoint/2010/main" val="5951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6C84FA8-B76E-46CE-A9B6-EC678239989B}" type="datetimeFigureOut">
              <a:rPr lang="ru-RU" smtClean="0"/>
              <a:t>23.10.2021</a:t>
            </a:fld>
            <a:endParaRPr lang="ru-RU"/>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ru-RU"/>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0042C0A4-09C4-4698-9521-B4578905EDD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C84FA8-B76E-46CE-A9B6-EC678239989B}" type="datetimeFigureOut">
              <a:rPr lang="ru-RU" smtClean="0"/>
              <a:t>23.10.2021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42C0A4-09C4-4698-9521-B4578905EDD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86C84FA8-B76E-46CE-A9B6-EC678239989B}" type="datetimeFigureOut">
              <a:rPr lang="ru-RU" smtClean="0"/>
              <a:t>23.10.2021</a:t>
            </a:fld>
            <a:endParaRPr lang="ru-RU"/>
          </a:p>
        </p:txBody>
      </p:sp>
      <p:sp>
        <p:nvSpPr>
          <p:cNvPr id="5" name="Нижний колонтитул 4"/>
          <p:cNvSpPr>
            <a:spLocks noGrp="1"/>
          </p:cNvSpPr>
          <p:nvPr>
            <p:ph type="ftr" sz="quarter" idx="11"/>
          </p:nvPr>
        </p:nvSpPr>
        <p:spPr>
          <a:xfrm>
            <a:off x="457201" y="6248207"/>
            <a:ext cx="5573483" cy="365125"/>
          </a:xfrm>
        </p:spPr>
        <p:txBody>
          <a:bodyPr/>
          <a:lstStyle/>
          <a:p>
            <a:endParaRPr lang="ru-RU"/>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0042C0A4-09C4-4698-9521-B4578905EDDB}"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6C84FA8-B76E-46CE-A9B6-EC678239989B}" type="datetimeFigureOut">
              <a:rPr lang="ru-RU" smtClean="0"/>
              <a:t>23.10.2021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0042C0A4-09C4-4698-9521-B4578905EDDB}" type="slidenum">
              <a:rPr lang="ru-RU" smtClean="0"/>
              <a:t>‹#›</a:t>
            </a:fld>
            <a:endParaRPr lang="ru-RU"/>
          </a:p>
        </p:txBody>
      </p:sp>
      <p:sp>
        <p:nvSpPr>
          <p:cNvPr id="8" name="Объект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86C84FA8-B76E-46CE-A9B6-EC678239989B}" type="datetimeFigureOut">
              <a:rPr lang="ru-RU" smtClean="0"/>
              <a:t>23.10.2021</a:t>
            </a:fld>
            <a:endParaRPr lang="ru-RU"/>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042C0A4-09C4-4698-9521-B4578905EDDB}" type="slidenum">
              <a:rPr lang="ru-RU" smtClean="0"/>
              <a:t>‹#›</a:t>
            </a:fld>
            <a:endParaRPr lang="ru-RU"/>
          </a:p>
        </p:txBody>
      </p:sp>
      <p:sp>
        <p:nvSpPr>
          <p:cNvPr id="14" name="Нижний колонтитул 13"/>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Объект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86C84FA8-B76E-46CE-A9B6-EC678239989B}" type="datetimeFigureOut">
              <a:rPr lang="ru-RU" smtClean="0"/>
              <a:t>23.10.2021</a:t>
            </a:fld>
            <a:endParaRPr lang="ru-RU"/>
          </a:p>
        </p:txBody>
      </p:sp>
      <p:sp>
        <p:nvSpPr>
          <p:cNvPr id="10" name="Номер слайда 9"/>
          <p:cNvSpPr>
            <a:spLocks noGrp="1"/>
          </p:cNvSpPr>
          <p:nvPr>
            <p:ph type="sldNum" sz="quarter" idx="16"/>
          </p:nvPr>
        </p:nvSpPr>
        <p:spPr/>
        <p:txBody>
          <a:bodyPr rtlCol="0"/>
          <a:lstStyle/>
          <a:p>
            <a:fld id="{0042C0A4-09C4-4698-9521-B4578905EDDB}" type="slidenum">
              <a:rPr lang="ru-RU" smtClean="0"/>
              <a:t>‹#›</a:t>
            </a:fld>
            <a:endParaRPr lang="ru-RU"/>
          </a:p>
        </p:txBody>
      </p:sp>
      <p:sp>
        <p:nvSpPr>
          <p:cNvPr id="12" name="Нижний колонтитул 11"/>
          <p:cNvSpPr>
            <a:spLocks noGrp="1"/>
          </p:cNvSpPr>
          <p:nvPr>
            <p:ph type="ftr" sz="quarter" idx="17"/>
          </p:nvPr>
        </p:nvSpPr>
        <p:spPr/>
        <p:txBody>
          <a:bodyPr rtlCol="0"/>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Объект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86C84FA8-B76E-46CE-A9B6-EC678239989B}" type="datetimeFigureOut">
              <a:rPr lang="ru-RU" smtClean="0"/>
              <a:t>23.10.2021</a:t>
            </a:fld>
            <a:endParaRPr lang="ru-RU"/>
          </a:p>
        </p:txBody>
      </p:sp>
      <p:sp>
        <p:nvSpPr>
          <p:cNvPr id="12" name="Номер слайда 11"/>
          <p:cNvSpPr>
            <a:spLocks noGrp="1"/>
          </p:cNvSpPr>
          <p:nvPr>
            <p:ph type="sldNum" sz="quarter" idx="16"/>
          </p:nvPr>
        </p:nvSpPr>
        <p:spPr/>
        <p:txBody>
          <a:bodyPr rtlCol="0"/>
          <a:lstStyle/>
          <a:p>
            <a:fld id="{0042C0A4-09C4-4698-9521-B4578905EDDB}" type="slidenum">
              <a:rPr lang="ru-RU" smtClean="0"/>
              <a:t>‹#›</a:t>
            </a:fld>
            <a:endParaRPr lang="ru-RU"/>
          </a:p>
        </p:txBody>
      </p:sp>
      <p:sp>
        <p:nvSpPr>
          <p:cNvPr id="14" name="Нижний колонтитул 13"/>
          <p:cNvSpPr>
            <a:spLocks noGrp="1"/>
          </p:cNvSpPr>
          <p:nvPr>
            <p:ph type="ftr" sz="quarter" idx="17"/>
          </p:nvPr>
        </p:nvSpPr>
        <p:spPr/>
        <p:txBody>
          <a:bodyPr rtlCol="0"/>
          <a:lstStyle/>
          <a:p>
            <a:endParaRPr lang="ru-RU"/>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C84FA8-B76E-46CE-A9B6-EC678239989B}" type="datetimeFigureOut">
              <a:rPr lang="ru-RU" smtClean="0"/>
              <a:t>23.10.2021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0042C0A4-09C4-4698-9521-B4578905EDD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C84FA8-B76E-46CE-A9B6-EC678239989B}" type="datetimeFigureOut">
              <a:rPr lang="ru-RU" smtClean="0"/>
              <a:t>23.10.2021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0042C0A4-09C4-4698-9521-B4578905EDD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86C84FA8-B76E-46CE-A9B6-EC678239989B}" type="datetimeFigureOut">
              <a:rPr lang="ru-RU" smtClean="0"/>
              <a:t>23.10.2021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0042C0A4-09C4-4698-9521-B4578905EDDB}" type="slidenum">
              <a:rPr lang="ru-RU" smtClean="0"/>
              <a:t>‹#›</a:t>
            </a:fld>
            <a:endParaRPr lang="ru-RU"/>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Объект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86C84FA8-B76E-46CE-A9B6-EC678239989B}" type="datetimeFigureOut">
              <a:rPr lang="ru-RU" smtClean="0"/>
              <a:t>23.10.2021</a:t>
            </a:fld>
            <a:endParaRPr lang="ru-RU"/>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0042C0A4-09C4-4698-9521-B4578905EDDB}" type="slidenum">
              <a:rPr lang="ru-RU" smtClean="0"/>
              <a:t>‹#›</a:t>
            </a:fld>
            <a:endParaRPr lang="ru-RU"/>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ru-RU"/>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6C84FA8-B76E-46CE-A9B6-EC678239989B}" type="datetimeFigureOut">
              <a:rPr lang="ru-RU" smtClean="0"/>
              <a:t>23.10.2021</a:t>
            </a:fld>
            <a:endParaRPr lang="ru-RU"/>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ru-RU"/>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042C0A4-09C4-4698-9521-B4578905EDD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7.xml"/><Relationship Id="rId5" Type="http://schemas.openxmlformats.org/officeDocument/2006/relationships/image" Target="../media/image28.emf"/><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syfactor.org/lib/psywar41.htm" TargetMode="External"/><Relationship Id="rId2" Type="http://schemas.openxmlformats.org/officeDocument/2006/relationships/hyperlink" Target="https://www.litres.ru/p-m-laynbardzher/psihologicheskaya-voyna-teoriya-i-praktika-obrabotki-mass/chitat-onlayn/" TargetMode="External"/><Relationship Id="rId1" Type="http://schemas.openxmlformats.org/officeDocument/2006/relationships/slideLayout" Target="../slideLayouts/slideLayout7.xml"/><Relationship Id="rId4" Type="http://schemas.openxmlformats.org/officeDocument/2006/relationships/image" Target="../media/image24.tmp"/></Relationships>
</file>

<file path=ppt/slides/_rels/slide21.xml.rels><?xml version="1.0" encoding="UTF-8" standalone="yes"?>
<Relationships xmlns="http://schemas.openxmlformats.org/package/2006/relationships"><Relationship Id="rId2" Type="http://schemas.openxmlformats.org/officeDocument/2006/relationships/hyperlink" Target="https://cyberleninka.ru/article/n/informatsionno-psihologicheskoe-oruzhie-kak-sredstvo-obespecheniya-zaschity-natsionalnyh-interesov-gosudarstv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7.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Міжнародні конфлікти</a:t>
            </a:r>
            <a:endParaRPr lang="ru-RU" dirty="0"/>
          </a:p>
        </p:txBody>
      </p:sp>
    </p:spTree>
    <p:extLst>
      <p:ext uri="{BB962C8B-B14F-4D97-AF65-F5344CB8AC3E}">
        <p14:creationId xmlns:p14="http://schemas.microsoft.com/office/powerpoint/2010/main" val="31088389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6"/>
            <a:ext cx="9144000" cy="3717032"/>
          </a:xfrm>
          <a:prstGeom prst="rect">
            <a:avLst/>
          </a:prstGeom>
        </p:spPr>
      </p:pic>
      <p:pic>
        <p:nvPicPr>
          <p:cNvPr id="3" name="Рисунок 2"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 y="3717032"/>
            <a:ext cx="9225943" cy="3140968"/>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Рукописный ввод 3"/>
              <p14:cNvContentPartPr/>
              <p14:nvPr/>
            </p14:nvContentPartPr>
            <p14:xfrm>
              <a:off x="3250440" y="4420080"/>
              <a:ext cx="1429200" cy="45000"/>
            </p14:xfrm>
          </p:contentPart>
        </mc:Choice>
        <mc:Fallback xmlns="">
          <p:pic>
            <p:nvPicPr>
              <p:cNvPr id="4" name="Рукописный ввод 3"/>
              <p:cNvPicPr/>
              <p:nvPr/>
            </p:nvPicPr>
            <p:blipFill>
              <a:blip r:embed="rId5"/>
              <a:stretch>
                <a:fillRect/>
              </a:stretch>
            </p:blipFill>
            <p:spPr>
              <a:xfrm>
                <a:off x="3234600" y="4356720"/>
                <a:ext cx="1460880" cy="172080"/>
              </a:xfrm>
              <a:prstGeom prst="rect">
                <a:avLst/>
              </a:prstGeom>
            </p:spPr>
          </p:pic>
        </mc:Fallback>
      </mc:AlternateContent>
    </p:spTree>
    <p:extLst>
      <p:ext uri="{BB962C8B-B14F-4D97-AF65-F5344CB8AC3E}">
        <p14:creationId xmlns:p14="http://schemas.microsoft.com/office/powerpoint/2010/main" val="1986390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567"/>
            <a:ext cx="9144000" cy="5363323"/>
          </a:xfrm>
          <a:prstGeom prst="rect">
            <a:avLst/>
          </a:prstGeom>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9756"/>
            <a:ext cx="9036496" cy="1728244"/>
          </a:xfrm>
          <a:prstGeom prst="rect">
            <a:avLst/>
          </a:prstGeom>
        </p:spPr>
      </p:pic>
    </p:spTree>
    <p:extLst>
      <p:ext uri="{BB962C8B-B14F-4D97-AF65-F5344CB8AC3E}">
        <p14:creationId xmlns:p14="http://schemas.microsoft.com/office/powerpoint/2010/main" val="3214209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9" y="3573017"/>
            <a:ext cx="9116292" cy="3249278"/>
          </a:xfrm>
          <a:prstGeom prst="rect">
            <a:avLst/>
          </a:prstGeom>
        </p:spPr>
      </p:pic>
      <p:sp>
        <p:nvSpPr>
          <p:cNvPr id="3" name="Прямоугольник 2"/>
          <p:cNvSpPr/>
          <p:nvPr/>
        </p:nvSpPr>
        <p:spPr>
          <a:xfrm>
            <a:off x="1" y="0"/>
            <a:ext cx="9144000" cy="3693319"/>
          </a:xfrm>
          <a:prstGeom prst="rect">
            <a:avLst/>
          </a:prstGeom>
        </p:spPr>
        <p:txBody>
          <a:bodyPr wrap="square">
            <a:spAutoFit/>
          </a:bodyPr>
          <a:lstStyle/>
          <a:p>
            <a:pPr algn="just"/>
            <a:r>
              <a:rPr lang="uk-UA" dirty="0"/>
              <a:t>Експерт Володимир Паливода в публікації  про «заморожені конфлікти» на пострадянському просторі нагадує про історію відносно мирного розпаду Радянського Союзу, під час якого виникали труднощі з розмежуванням кордонів у деяких новостворених державах. Як правило, Росія підтримує «сепаратистські рухи», розігруючи карти «притиснення російськомовного населення» та «права нації на самовизначення». Такий сценарій розгорнувся між Молдовою і Придністров’ям, Грузією і Південною Осетією й Абхазією, Україною та українським Донбасом і Кримом (події навколо якого Москва назвала «повернення незаконно втраченої території»). Трохи </a:t>
            </a:r>
            <a:r>
              <a:rPr lang="uk-UA" dirty="0" smtClean="0"/>
              <a:t>відрізнялася </a:t>
            </a:r>
            <a:r>
              <a:rPr lang="uk-UA" dirty="0"/>
              <a:t>ситуація в Нагірному </a:t>
            </a:r>
            <a:r>
              <a:rPr lang="uk-UA" dirty="0" err="1"/>
              <a:t>Карабасі</a:t>
            </a:r>
            <a:r>
              <a:rPr lang="uk-UA" dirty="0"/>
              <a:t>, де офіційно конфлікт стосується двох суверенних держав — Азербайджану й Вірменії. Але й там і там, згідно з розробленою в російських спецслужбах методикою, маріонетки «представляють інтереси місцевих повстанців», а Росія цілеспрямовано прагне ескалації конфліктів, аби шантажувати сусідів та світове співтовариство.</a:t>
            </a:r>
          </a:p>
        </p:txBody>
      </p:sp>
    </p:spTree>
    <p:extLst>
      <p:ext uri="{BB962C8B-B14F-4D97-AF65-F5344CB8AC3E}">
        <p14:creationId xmlns:p14="http://schemas.microsoft.com/office/powerpoint/2010/main" val="3399268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828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46" y="188640"/>
            <a:ext cx="6516216" cy="6463308"/>
          </a:xfrm>
          <a:prstGeom prst="rect">
            <a:avLst/>
          </a:prstGeom>
          <a:solidFill>
            <a:schemeClr val="accent2">
              <a:lumMod val="20000"/>
              <a:lumOff val="80000"/>
            </a:schemeClr>
          </a:solidFill>
        </p:spPr>
        <p:txBody>
          <a:bodyPr wrap="square">
            <a:spAutoFit/>
          </a:bodyPr>
          <a:lstStyle/>
          <a:p>
            <a:pPr algn="just"/>
            <a:r>
              <a:rPr lang="ru-RU" dirty="0">
                <a:latin typeface="Cambria" panose="02040503050406030204" pitchFamily="18" charset="0"/>
              </a:rPr>
              <a:t>Г</a:t>
            </a:r>
            <a:r>
              <a:rPr lang="ru-RU" dirty="0">
                <a:latin typeface="Cambria" panose="02040503050406030204" pitchFamily="18" charset="0"/>
              </a:rPr>
              <a:t>енерал-майор </a:t>
            </a:r>
            <a:r>
              <a:rPr lang="ru-RU" dirty="0">
                <a:latin typeface="Cambria" panose="02040503050406030204" pitchFamily="18" charset="0"/>
              </a:rPr>
              <a:t>у </a:t>
            </a:r>
            <a:r>
              <a:rPr lang="ru-RU" dirty="0" err="1">
                <a:latin typeface="Cambria" panose="02040503050406030204" pitchFamily="18" charset="0"/>
              </a:rPr>
              <a:t>відставці</a:t>
            </a:r>
            <a:r>
              <a:rPr lang="ru-RU" dirty="0">
                <a:latin typeface="Cambria" panose="02040503050406030204" pitchFamily="18" charset="0"/>
              </a:rPr>
              <a:t> Франк </a:t>
            </a:r>
            <a:r>
              <a:rPr lang="ru-RU" dirty="0" err="1">
                <a:latin typeface="Cambria" panose="02040503050406030204" pitchFamily="18" charset="0"/>
              </a:rPr>
              <a:t>ван</a:t>
            </a:r>
            <a:r>
              <a:rPr lang="ru-RU" dirty="0">
                <a:latin typeface="Cambria" panose="02040503050406030204" pitchFamily="18" charset="0"/>
              </a:rPr>
              <a:t> </a:t>
            </a:r>
            <a:r>
              <a:rPr lang="ru-RU" dirty="0" err="1">
                <a:latin typeface="Cambria" panose="02040503050406030204" pitchFamily="18" charset="0"/>
              </a:rPr>
              <a:t>Каппен</a:t>
            </a:r>
            <a:r>
              <a:rPr lang="ru-RU" dirty="0">
                <a:latin typeface="Cambria" panose="02040503050406030204" pitchFamily="18" charset="0"/>
              </a:rPr>
              <a:t>, </a:t>
            </a:r>
            <a:r>
              <a:rPr lang="ru-RU" dirty="0" err="1">
                <a:latin typeface="Cambria" panose="02040503050406030204" pitchFamily="18" charset="0"/>
              </a:rPr>
              <a:t>колишній</a:t>
            </a:r>
            <a:r>
              <a:rPr lang="ru-RU" dirty="0">
                <a:latin typeface="Cambria" panose="02040503050406030204" pitchFamily="18" charset="0"/>
              </a:rPr>
              <a:t> </a:t>
            </a:r>
            <a:r>
              <a:rPr lang="ru-RU" dirty="0" err="1">
                <a:latin typeface="Cambria" panose="02040503050406030204" pitchFamily="18" charset="0"/>
              </a:rPr>
              <a:t>радник</a:t>
            </a:r>
            <a:r>
              <a:rPr lang="ru-RU" dirty="0">
                <a:latin typeface="Cambria" panose="02040503050406030204" pitchFamily="18" charset="0"/>
              </a:rPr>
              <a:t> з </a:t>
            </a:r>
            <a:r>
              <a:rPr lang="ru-RU" dirty="0" err="1">
                <a:latin typeface="Cambria" panose="02040503050406030204" pitchFamily="18" charset="0"/>
              </a:rPr>
              <a:t>безпеки</a:t>
            </a:r>
            <a:r>
              <a:rPr lang="ru-RU" dirty="0">
                <a:latin typeface="Cambria" panose="02040503050406030204" pitchFamily="18" charset="0"/>
              </a:rPr>
              <a:t> в ООН і </a:t>
            </a:r>
            <a:r>
              <a:rPr lang="ru-RU" dirty="0">
                <a:latin typeface="Cambria" panose="02040503050406030204" pitchFamily="18" charset="0"/>
              </a:rPr>
              <a:t>НАТО  так </a:t>
            </a:r>
            <a:r>
              <a:rPr lang="ru-RU" dirty="0" err="1">
                <a:latin typeface="Cambria" panose="02040503050406030204" pitchFamily="18" charset="0"/>
              </a:rPr>
              <a:t>визначає</a:t>
            </a:r>
            <a:r>
              <a:rPr lang="ru-RU" dirty="0">
                <a:latin typeface="Cambria" panose="02040503050406030204" pitchFamily="18" charset="0"/>
              </a:rPr>
              <a:t> </a:t>
            </a:r>
            <a:r>
              <a:rPr lang="ru-RU" dirty="0" err="1">
                <a:latin typeface="Cambria" panose="02040503050406030204" pitchFamily="18" charset="0"/>
              </a:rPr>
              <a:t>особливість</a:t>
            </a:r>
            <a:r>
              <a:rPr lang="ru-RU" dirty="0">
                <a:latin typeface="Cambria" panose="02040503050406030204" pitchFamily="18" charset="0"/>
              </a:rPr>
              <a:t> </a:t>
            </a:r>
            <a:r>
              <a:rPr lang="ru-RU" dirty="0" err="1">
                <a:latin typeface="Cambria" panose="02040503050406030204" pitchFamily="18" charset="0"/>
              </a:rPr>
              <a:t>гібридної</a:t>
            </a:r>
            <a:r>
              <a:rPr lang="ru-RU" dirty="0">
                <a:latin typeface="Cambria" panose="02040503050406030204" pitchFamily="18" charset="0"/>
              </a:rPr>
              <a:t> </a:t>
            </a:r>
            <a:r>
              <a:rPr lang="ru-RU" dirty="0" err="1">
                <a:latin typeface="Cambria" panose="02040503050406030204" pitchFamily="18" charset="0"/>
              </a:rPr>
              <a:t>війни</a:t>
            </a:r>
            <a:r>
              <a:rPr lang="ru-RU" dirty="0">
                <a:latin typeface="Cambria" panose="02040503050406030204" pitchFamily="18" charset="0"/>
              </a:rPr>
              <a:t>:</a:t>
            </a:r>
          </a:p>
          <a:p>
            <a:pPr algn="just"/>
            <a:endParaRPr lang="ru-RU" dirty="0">
              <a:latin typeface="Cambria" panose="02040503050406030204" pitchFamily="18" charset="0"/>
            </a:endParaRPr>
          </a:p>
          <a:p>
            <a:pPr algn="just"/>
            <a:r>
              <a:rPr lang="uk-UA" dirty="0">
                <a:latin typeface="Cambria" panose="02040503050406030204" pitchFamily="18" charset="0"/>
              </a:rPr>
              <a:t>«</a:t>
            </a:r>
            <a:r>
              <a:rPr lang="uk-UA" dirty="0">
                <a:latin typeface="Cambria" panose="02040503050406030204" pitchFamily="18" charset="0"/>
              </a:rPr>
              <a:t>Гібридна війна – це мішанина класичного ведення війни з використанням </a:t>
            </a:r>
            <a:r>
              <a:rPr lang="uk-UA" dirty="0">
                <a:latin typeface="Cambria" panose="02040503050406030204" pitchFamily="18" charset="0"/>
              </a:rPr>
              <a:t>нерегулярних </a:t>
            </a:r>
            <a:r>
              <a:rPr lang="uk-UA" dirty="0">
                <a:latin typeface="Cambria" panose="02040503050406030204" pitchFamily="18" charset="0"/>
              </a:rPr>
              <a:t>збройних формувань. </a:t>
            </a:r>
            <a:endParaRPr lang="uk-UA" dirty="0">
              <a:latin typeface="Cambria" panose="02040503050406030204" pitchFamily="18" charset="0"/>
            </a:endParaRPr>
          </a:p>
          <a:p>
            <a:pPr algn="just"/>
            <a:endParaRPr lang="uk-UA" dirty="0">
              <a:latin typeface="Cambria" panose="02040503050406030204" pitchFamily="18" charset="0"/>
            </a:endParaRPr>
          </a:p>
          <a:p>
            <a:pPr algn="just"/>
            <a:r>
              <a:rPr lang="uk-UA" dirty="0">
                <a:latin typeface="Cambria" panose="02040503050406030204" pitchFamily="18" charset="0"/>
              </a:rPr>
              <a:t>Держава</a:t>
            </a:r>
            <a:r>
              <a:rPr lang="uk-UA" dirty="0">
                <a:latin typeface="Cambria" panose="02040503050406030204" pitchFamily="18" charset="0"/>
              </a:rPr>
              <a:t>, яка веде гібридну </a:t>
            </a:r>
            <a:r>
              <a:rPr lang="uk-UA" dirty="0">
                <a:latin typeface="Cambria" panose="02040503050406030204" pitchFamily="18" charset="0"/>
              </a:rPr>
              <a:t>війну, укладає угоду </a:t>
            </a:r>
            <a:r>
              <a:rPr lang="uk-UA" i="1" dirty="0">
                <a:latin typeface="Cambria" panose="02040503050406030204" pitchFamily="18" charset="0"/>
              </a:rPr>
              <a:t>з недержавними </a:t>
            </a:r>
            <a:r>
              <a:rPr lang="uk-UA" i="1" dirty="0">
                <a:latin typeface="Cambria" panose="02040503050406030204" pitchFamily="18" charset="0"/>
              </a:rPr>
              <a:t>виконавцями – бойовиками, групами </a:t>
            </a:r>
            <a:r>
              <a:rPr lang="uk-UA" i="1" dirty="0">
                <a:latin typeface="Cambria" panose="02040503050406030204" pitchFamily="18" charset="0"/>
              </a:rPr>
              <a:t>місцевого населення</a:t>
            </a:r>
            <a:r>
              <a:rPr lang="uk-UA" i="1" dirty="0">
                <a:latin typeface="Cambria" panose="02040503050406030204" pitchFamily="18" charset="0"/>
              </a:rPr>
              <a:t>, організаціями, зв’язок </a:t>
            </a:r>
            <a:r>
              <a:rPr lang="uk-UA" i="1" dirty="0">
                <a:latin typeface="Cambria" panose="02040503050406030204" pitchFamily="18" charset="0"/>
              </a:rPr>
              <a:t>із якими </a:t>
            </a:r>
            <a:r>
              <a:rPr lang="uk-UA" i="1" dirty="0">
                <a:latin typeface="Cambria" panose="02040503050406030204" pitchFamily="18" charset="0"/>
              </a:rPr>
              <a:t>формально повністю заперечується. </a:t>
            </a:r>
            <a:endParaRPr lang="uk-UA" i="1" dirty="0">
              <a:latin typeface="Cambria" panose="02040503050406030204" pitchFamily="18" charset="0"/>
            </a:endParaRPr>
          </a:p>
          <a:p>
            <a:pPr algn="just"/>
            <a:endParaRPr lang="uk-UA" dirty="0">
              <a:latin typeface="Cambria" panose="02040503050406030204" pitchFamily="18" charset="0"/>
            </a:endParaRPr>
          </a:p>
          <a:p>
            <a:pPr algn="just"/>
            <a:r>
              <a:rPr lang="uk-UA" dirty="0">
                <a:latin typeface="Cambria" panose="02040503050406030204" pitchFamily="18" charset="0"/>
              </a:rPr>
              <a:t>Ці </a:t>
            </a:r>
            <a:r>
              <a:rPr lang="uk-UA" dirty="0">
                <a:latin typeface="Cambria" panose="02040503050406030204" pitchFamily="18" charset="0"/>
              </a:rPr>
              <a:t>виконавці можуть робити такі речі, які </a:t>
            </a:r>
            <a:r>
              <a:rPr lang="uk-UA" dirty="0">
                <a:latin typeface="Cambria" panose="02040503050406030204" pitchFamily="18" charset="0"/>
              </a:rPr>
              <a:t>сама держава </a:t>
            </a:r>
            <a:r>
              <a:rPr lang="uk-UA" dirty="0">
                <a:latin typeface="Cambria" panose="02040503050406030204" pitchFamily="18" charset="0"/>
              </a:rPr>
              <a:t>робити не </a:t>
            </a:r>
            <a:r>
              <a:rPr lang="uk-UA" dirty="0">
                <a:latin typeface="Cambria" panose="02040503050406030204" pitchFamily="18" charset="0"/>
              </a:rPr>
              <a:t>може, оскільки </a:t>
            </a:r>
            <a:r>
              <a:rPr lang="uk-UA" dirty="0">
                <a:latin typeface="Cambria" panose="02040503050406030204" pitchFamily="18" charset="0"/>
              </a:rPr>
              <a:t>будь-яка держава зобов’язана дотримуватися </a:t>
            </a:r>
            <a:r>
              <a:rPr lang="uk-UA" dirty="0">
                <a:latin typeface="Cambria" panose="02040503050406030204" pitchFamily="18" charset="0"/>
              </a:rPr>
              <a:t>Женевської та </a:t>
            </a:r>
            <a:r>
              <a:rPr lang="uk-UA" dirty="0">
                <a:latin typeface="Cambria" panose="02040503050406030204" pitchFamily="18" charset="0"/>
              </a:rPr>
              <a:t>Гаазької конвенцій про закони сухопутної війни, домовленості з іншими країнами. </a:t>
            </a:r>
            <a:r>
              <a:rPr lang="uk-UA" i="1" dirty="0">
                <a:latin typeface="Cambria" panose="02040503050406030204" pitchFamily="18" charset="0"/>
              </a:rPr>
              <a:t>Всю брудну </a:t>
            </a:r>
            <a:r>
              <a:rPr lang="uk-UA" i="1" dirty="0">
                <a:latin typeface="Cambria" panose="02040503050406030204" pitchFamily="18" charset="0"/>
              </a:rPr>
              <a:t>роботу можна перекласти на плечі недержавних формувань</a:t>
            </a:r>
            <a:r>
              <a:rPr lang="uk-UA" i="1" dirty="0">
                <a:latin typeface="Cambria" panose="02040503050406030204" pitchFamily="18" charset="0"/>
              </a:rPr>
              <a:t>»</a:t>
            </a:r>
          </a:p>
          <a:p>
            <a:pPr algn="just"/>
            <a:endParaRPr lang="uk-UA" dirty="0">
              <a:latin typeface="Cambria" panose="02040503050406030204" pitchFamily="18" charset="0"/>
            </a:endParaRPr>
          </a:p>
          <a:p>
            <a:pPr algn="just"/>
            <a:endParaRPr lang="uk-UA" dirty="0">
              <a:latin typeface="Cambria" panose="02040503050406030204" pitchFamily="18" charset="0"/>
            </a:endParaRPr>
          </a:p>
          <a:p>
            <a:pPr algn="just"/>
            <a:endParaRPr lang="uk-UA" dirty="0">
              <a:latin typeface="Cambria" panose="02040503050406030204" pitchFamily="18" charset="0"/>
            </a:endParaRPr>
          </a:p>
          <a:p>
            <a:pPr algn="just"/>
            <a:endParaRPr lang="uk-UA" dirty="0">
              <a:latin typeface="Cambria" panose="02040503050406030204" pitchFamily="18" charset="0"/>
            </a:endParaRPr>
          </a:p>
          <a:p>
            <a:pPr algn="just"/>
            <a:endParaRPr lang="uk-UA" dirty="0">
              <a:latin typeface="Cambria" panose="02040503050406030204" pitchFamily="18" charset="0"/>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895" y="696484"/>
            <a:ext cx="2448272" cy="2664296"/>
          </a:xfrm>
          <a:prstGeom prst="rect">
            <a:avLst/>
          </a:prstGeom>
        </p:spPr>
      </p:pic>
      <p:sp>
        <p:nvSpPr>
          <p:cNvPr id="5" name="Прямоугольник 4"/>
          <p:cNvSpPr/>
          <p:nvPr/>
        </p:nvSpPr>
        <p:spPr>
          <a:xfrm>
            <a:off x="6588224" y="3717032"/>
            <a:ext cx="2304256" cy="1477328"/>
          </a:xfrm>
          <a:prstGeom prst="rect">
            <a:avLst/>
          </a:prstGeom>
          <a:solidFill>
            <a:schemeClr val="accent2">
              <a:lumMod val="60000"/>
              <a:lumOff val="40000"/>
            </a:schemeClr>
          </a:solidFill>
        </p:spPr>
        <p:txBody>
          <a:bodyPr wrap="square">
            <a:spAutoFit/>
          </a:bodyPr>
          <a:lstStyle/>
          <a:p>
            <a:r>
              <a:rPr lang="ru-RU" dirty="0" err="1"/>
              <a:t>Путін</a:t>
            </a:r>
            <a:r>
              <a:rPr lang="ru-RU" dirty="0"/>
              <a:t> </a:t>
            </a:r>
            <a:r>
              <a:rPr lang="ru-RU" dirty="0" err="1"/>
              <a:t>веде</a:t>
            </a:r>
            <a:r>
              <a:rPr lang="ru-RU" dirty="0"/>
              <a:t> в </a:t>
            </a:r>
            <a:r>
              <a:rPr lang="ru-RU" dirty="0" err="1"/>
              <a:t>Україні</a:t>
            </a:r>
            <a:r>
              <a:rPr lang="ru-RU" dirty="0"/>
              <a:t> </a:t>
            </a:r>
            <a:r>
              <a:rPr lang="ru-RU" dirty="0" err="1"/>
              <a:t>гібридну</a:t>
            </a:r>
            <a:r>
              <a:rPr lang="ru-RU" dirty="0"/>
              <a:t> </a:t>
            </a:r>
            <a:r>
              <a:rPr lang="ru-RU" dirty="0" err="1" smtClean="0"/>
              <a:t>війну</a:t>
            </a:r>
            <a:r>
              <a:rPr lang="ru-RU" dirty="0" smtClean="0"/>
              <a:t> </a:t>
            </a:r>
            <a:r>
              <a:rPr lang="en-US" dirty="0"/>
              <a:t>https://www.radiosvoboda.org/a/25363591.html</a:t>
            </a:r>
            <a:endParaRPr lang="uk-UA" dirty="0"/>
          </a:p>
        </p:txBody>
      </p:sp>
    </p:spTree>
    <p:extLst>
      <p:ext uri="{BB962C8B-B14F-4D97-AF65-F5344CB8AC3E}">
        <p14:creationId xmlns:p14="http://schemas.microsoft.com/office/powerpoint/2010/main" val="187833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7772399" cy="6740307"/>
          </a:xfrm>
          <a:prstGeom prst="rect">
            <a:avLst/>
          </a:prstGeom>
          <a:solidFill>
            <a:schemeClr val="accent2">
              <a:lumMod val="20000"/>
              <a:lumOff val="80000"/>
            </a:schemeClr>
          </a:solidFill>
        </p:spPr>
        <p:txBody>
          <a:bodyPr wrap="square">
            <a:spAutoFit/>
          </a:bodyPr>
          <a:lstStyle/>
          <a:p>
            <a:pPr algn="just"/>
            <a:r>
              <a:rPr lang="ru-RU" dirty="0">
                <a:latin typeface="Cambria" panose="02040503050406030204" pitchFamily="18" charset="0"/>
              </a:rPr>
              <a:t>У 2013 </a:t>
            </a:r>
            <a:r>
              <a:rPr lang="ru-RU" dirty="0" err="1">
                <a:latin typeface="Cambria" panose="02040503050406030204" pitchFamily="18" charset="0"/>
              </a:rPr>
              <a:t>році</a:t>
            </a:r>
            <a:r>
              <a:rPr lang="ru-RU" dirty="0">
                <a:latin typeface="Cambria" panose="02040503050406030204" pitchFamily="18" charset="0"/>
              </a:rPr>
              <a:t> </a:t>
            </a:r>
            <a:r>
              <a:rPr lang="ru-RU" dirty="0">
                <a:latin typeface="Cambria" panose="02040503050406030204" pitchFamily="18" charset="0"/>
              </a:rPr>
              <a:t>генерал </a:t>
            </a:r>
            <a:r>
              <a:rPr lang="ru-RU" dirty="0" err="1">
                <a:latin typeface="Cambria" panose="02040503050406030204" pitchFamily="18" charset="0"/>
              </a:rPr>
              <a:t>армії</a:t>
            </a:r>
            <a:r>
              <a:rPr lang="ru-RU" dirty="0">
                <a:latin typeface="Cambria" panose="02040503050406030204" pitchFamily="18" charset="0"/>
              </a:rPr>
              <a:t> В</a:t>
            </a:r>
            <a:r>
              <a:rPr lang="ru-RU" dirty="0">
                <a:latin typeface="Cambria" panose="02040503050406030204" pitchFamily="18" charset="0"/>
              </a:rPr>
              <a:t>. Герасимов, начальник Генерального штабу </a:t>
            </a:r>
            <a:r>
              <a:rPr lang="ru-RU" dirty="0" err="1">
                <a:latin typeface="Cambria" panose="02040503050406030204" pitchFamily="18" charset="0"/>
              </a:rPr>
              <a:t>Збройних</a:t>
            </a:r>
            <a:r>
              <a:rPr lang="ru-RU" dirty="0">
                <a:latin typeface="Cambria" panose="02040503050406030204" pitchFamily="18" charset="0"/>
              </a:rPr>
              <a:t> сил </a:t>
            </a:r>
            <a:r>
              <a:rPr lang="ru-RU" dirty="0" err="1">
                <a:latin typeface="Cambria" panose="02040503050406030204" pitchFamily="18" charset="0"/>
              </a:rPr>
              <a:t>Російської</a:t>
            </a:r>
            <a:r>
              <a:rPr lang="ru-RU" dirty="0">
                <a:latin typeface="Cambria" panose="02040503050406030204" pitchFamily="18" charset="0"/>
              </a:rPr>
              <a:t> </a:t>
            </a:r>
            <a:r>
              <a:rPr lang="ru-RU" dirty="0" err="1">
                <a:latin typeface="Cambria" panose="02040503050406030204" pitchFamily="18" charset="0"/>
              </a:rPr>
              <a:t>Федерації</a:t>
            </a:r>
            <a:r>
              <a:rPr lang="ru-RU" dirty="0">
                <a:latin typeface="Cambria" panose="02040503050406030204" pitchFamily="18" charset="0"/>
              </a:rPr>
              <a:t> </a:t>
            </a:r>
            <a:r>
              <a:rPr lang="ru-RU" dirty="0" err="1">
                <a:latin typeface="Cambria" panose="02040503050406030204" pitchFamily="18" charset="0"/>
              </a:rPr>
              <a:t>вказав</a:t>
            </a:r>
            <a:r>
              <a:rPr lang="ru-RU" dirty="0">
                <a:latin typeface="Cambria" panose="02040503050406030204" pitchFamily="18" charset="0"/>
              </a:rPr>
              <a:t> на </a:t>
            </a:r>
            <a:r>
              <a:rPr lang="ru-RU" dirty="0" err="1">
                <a:latin typeface="Cambria" panose="02040503050406030204" pitchFamily="18" charset="0"/>
              </a:rPr>
              <a:t>зростання</a:t>
            </a:r>
            <a:r>
              <a:rPr lang="ru-RU" dirty="0">
                <a:latin typeface="Cambria" panose="02040503050406030204" pitchFamily="18" charset="0"/>
              </a:rPr>
              <a:t> </a:t>
            </a:r>
            <a:r>
              <a:rPr lang="ru-RU" dirty="0" err="1">
                <a:latin typeface="Cambria" panose="02040503050406030204" pitchFamily="18" charset="0"/>
              </a:rPr>
              <a:t>ролі</a:t>
            </a:r>
            <a:r>
              <a:rPr lang="ru-RU" dirty="0">
                <a:latin typeface="Cambria" panose="02040503050406030204" pitchFamily="18" charset="0"/>
              </a:rPr>
              <a:t> </a:t>
            </a:r>
            <a:r>
              <a:rPr lang="ru-RU" dirty="0" err="1">
                <a:latin typeface="Cambria" panose="02040503050406030204" pitchFamily="18" charset="0"/>
              </a:rPr>
              <a:t>невійськових</a:t>
            </a:r>
            <a:r>
              <a:rPr lang="ru-RU" dirty="0">
                <a:latin typeface="Cambria" panose="02040503050406030204" pitchFamily="18" charset="0"/>
              </a:rPr>
              <a:t> </a:t>
            </a:r>
            <a:r>
              <a:rPr lang="ru-RU" dirty="0" err="1">
                <a:latin typeface="Cambria" panose="02040503050406030204" pitchFamily="18" charset="0"/>
              </a:rPr>
              <a:t>засобів</a:t>
            </a:r>
            <a:r>
              <a:rPr lang="ru-RU" dirty="0">
                <a:latin typeface="Cambria" panose="02040503050406030204" pitchFamily="18" charset="0"/>
              </a:rPr>
              <a:t> </a:t>
            </a:r>
            <a:r>
              <a:rPr lang="ru-RU" dirty="0" err="1">
                <a:latin typeface="Cambria" panose="02040503050406030204" pitchFamily="18" charset="0"/>
              </a:rPr>
              <a:t>досягнення</a:t>
            </a:r>
            <a:r>
              <a:rPr lang="ru-RU" dirty="0">
                <a:latin typeface="Cambria" panose="02040503050406030204" pitchFamily="18" charset="0"/>
              </a:rPr>
              <a:t> </a:t>
            </a:r>
            <a:r>
              <a:rPr lang="ru-RU" dirty="0" err="1">
                <a:latin typeface="Cambria" panose="02040503050406030204" pitchFamily="18" charset="0"/>
              </a:rPr>
              <a:t>політичних</a:t>
            </a:r>
            <a:r>
              <a:rPr lang="ru-RU" dirty="0">
                <a:latin typeface="Cambria" panose="02040503050406030204" pitchFamily="18" charset="0"/>
              </a:rPr>
              <a:t> і </a:t>
            </a:r>
            <a:r>
              <a:rPr lang="ru-RU" dirty="0" err="1">
                <a:latin typeface="Cambria" panose="02040503050406030204" pitchFamily="18" charset="0"/>
              </a:rPr>
              <a:t>стратегічних</a:t>
            </a:r>
            <a:r>
              <a:rPr lang="ru-RU" dirty="0">
                <a:latin typeface="Cambria" panose="02040503050406030204" pitchFamily="18" charset="0"/>
              </a:rPr>
              <a:t> </a:t>
            </a:r>
            <a:r>
              <a:rPr lang="ru-RU" dirty="0" err="1">
                <a:latin typeface="Cambria" panose="02040503050406030204" pitchFamily="18" charset="0"/>
              </a:rPr>
              <a:t>цілей</a:t>
            </a:r>
            <a:r>
              <a:rPr lang="ru-RU" dirty="0">
                <a:latin typeface="Cambria" panose="02040503050406030204" pitchFamily="18" charset="0"/>
              </a:rPr>
              <a:t>. </a:t>
            </a:r>
            <a:endParaRPr lang="ru-RU" dirty="0">
              <a:latin typeface="Cambria" panose="02040503050406030204" pitchFamily="18" charset="0"/>
            </a:endParaRPr>
          </a:p>
          <a:p>
            <a:pPr algn="just"/>
            <a:endParaRPr lang="ru-RU" dirty="0">
              <a:latin typeface="Cambria" panose="02040503050406030204" pitchFamily="18" charset="0"/>
            </a:endParaRPr>
          </a:p>
          <a:p>
            <a:pPr algn="just"/>
            <a:r>
              <a:rPr lang="ru-RU" i="1" dirty="0">
                <a:latin typeface="Cambria" panose="02040503050406030204" pitchFamily="18" charset="0"/>
              </a:rPr>
              <a:t>У </a:t>
            </a:r>
            <a:r>
              <a:rPr lang="ru-RU" i="1" dirty="0" err="1">
                <a:latin typeface="Cambria" panose="02040503050406030204" pitchFamily="18" charset="0"/>
              </a:rPr>
              <a:t>своїй</a:t>
            </a:r>
            <a:r>
              <a:rPr lang="ru-RU" i="1" dirty="0">
                <a:latin typeface="Cambria" panose="02040503050406030204" pitchFamily="18" charset="0"/>
              </a:rPr>
              <a:t> </a:t>
            </a:r>
            <a:r>
              <a:rPr lang="ru-RU" i="1" dirty="0" err="1">
                <a:latin typeface="Cambria" panose="02040503050406030204" pitchFamily="18" charset="0"/>
              </a:rPr>
              <a:t>статті</a:t>
            </a:r>
            <a:r>
              <a:rPr lang="ru-RU" i="1" dirty="0">
                <a:latin typeface="Cambria" panose="02040503050406030204" pitchFamily="18" charset="0"/>
              </a:rPr>
              <a:t> </a:t>
            </a:r>
            <a:r>
              <a:rPr lang="ru-RU" i="1" dirty="0">
                <a:latin typeface="Cambria" panose="02040503050406030204" pitchFamily="18" charset="0"/>
              </a:rPr>
              <a:t>«</a:t>
            </a:r>
            <a:r>
              <a:rPr lang="ru-RU" i="1" dirty="0" err="1">
                <a:latin typeface="Cambria" panose="02040503050406030204" pitchFamily="18" charset="0"/>
              </a:rPr>
              <a:t>Цінність</a:t>
            </a:r>
            <a:r>
              <a:rPr lang="ru-RU" i="1" dirty="0">
                <a:latin typeface="Cambria" panose="02040503050406030204" pitchFamily="18" charset="0"/>
              </a:rPr>
              <a:t> науки у </a:t>
            </a:r>
            <a:r>
              <a:rPr lang="ru-RU" i="1" dirty="0" err="1">
                <a:latin typeface="Cambria" panose="02040503050406030204" pitchFamily="18" charset="0"/>
              </a:rPr>
              <a:t>передбаченні</a:t>
            </a:r>
            <a:r>
              <a:rPr lang="ru-RU" i="1" dirty="0">
                <a:latin typeface="Cambria" panose="02040503050406030204" pitchFamily="18" charset="0"/>
              </a:rPr>
              <a:t>» (Военно-промышленном курьере № 8 (476) 27 февраля — 5 марта 2013 </a:t>
            </a:r>
            <a:r>
              <a:rPr lang="ru-RU" i="1" dirty="0">
                <a:latin typeface="Cambria" panose="02040503050406030204" pitchFamily="18" charset="0"/>
              </a:rPr>
              <a:t>года) </a:t>
            </a:r>
            <a:r>
              <a:rPr lang="ru-RU" dirty="0">
                <a:latin typeface="Cambria" panose="02040503050406030204" pitchFamily="18" charset="0"/>
              </a:rPr>
              <a:t>описав </a:t>
            </a:r>
            <a:r>
              <a:rPr lang="ru-RU" dirty="0" err="1">
                <a:latin typeface="Cambria" panose="02040503050406030204" pitchFamily="18" charset="0"/>
              </a:rPr>
              <a:t>нові</a:t>
            </a:r>
            <a:r>
              <a:rPr lang="ru-RU" dirty="0">
                <a:latin typeface="Cambria" panose="02040503050406030204" pitchFamily="18" charset="0"/>
              </a:rPr>
              <a:t> </a:t>
            </a:r>
            <a:r>
              <a:rPr lang="ru-RU" dirty="0" err="1">
                <a:latin typeface="Cambria" panose="02040503050406030204" pitchFamily="18" charset="0"/>
              </a:rPr>
              <a:t>форми</a:t>
            </a:r>
            <a:r>
              <a:rPr lang="ru-RU" dirty="0">
                <a:latin typeface="Cambria" panose="02040503050406030204" pitchFamily="18" charset="0"/>
              </a:rPr>
              <a:t> і </a:t>
            </a:r>
            <a:r>
              <a:rPr lang="ru-RU" dirty="0" err="1">
                <a:latin typeface="Cambria" panose="02040503050406030204" pitchFamily="18" charset="0"/>
              </a:rPr>
              <a:t>способи</a:t>
            </a:r>
            <a:r>
              <a:rPr lang="ru-RU" dirty="0">
                <a:latin typeface="Cambria" panose="02040503050406030204" pitchFamily="18" charset="0"/>
              </a:rPr>
              <a:t> </a:t>
            </a:r>
            <a:r>
              <a:rPr lang="ru-RU" dirty="0" err="1">
                <a:latin typeface="Cambria" panose="02040503050406030204" pitchFamily="18" charset="0"/>
              </a:rPr>
              <a:t>ведення</a:t>
            </a:r>
            <a:r>
              <a:rPr lang="ru-RU" dirty="0">
                <a:latin typeface="Cambria" panose="02040503050406030204" pitchFamily="18" charset="0"/>
              </a:rPr>
              <a:t> </a:t>
            </a:r>
            <a:r>
              <a:rPr lang="ru-RU" dirty="0" err="1">
                <a:latin typeface="Cambria" panose="02040503050406030204" pitchFamily="18" charset="0"/>
              </a:rPr>
              <a:t>бойових</a:t>
            </a:r>
            <a:r>
              <a:rPr lang="ru-RU" dirty="0">
                <a:latin typeface="Cambria" panose="02040503050406030204" pitchFamily="18" charset="0"/>
              </a:rPr>
              <a:t> </a:t>
            </a:r>
            <a:r>
              <a:rPr lang="ru-RU" dirty="0" err="1">
                <a:latin typeface="Cambria" panose="02040503050406030204" pitchFamily="18" charset="0"/>
              </a:rPr>
              <a:t>дій</a:t>
            </a:r>
            <a:r>
              <a:rPr lang="ru-RU" dirty="0">
                <a:latin typeface="Cambria" panose="02040503050406030204" pitchFamily="18" charset="0"/>
              </a:rPr>
              <a:t>. </a:t>
            </a:r>
            <a:endParaRPr lang="ru-RU" dirty="0">
              <a:latin typeface="Cambria" panose="02040503050406030204" pitchFamily="18" charset="0"/>
            </a:endParaRPr>
          </a:p>
          <a:p>
            <a:pPr algn="just"/>
            <a:r>
              <a:rPr lang="ru-RU" dirty="0" err="1">
                <a:latin typeface="Cambria" panose="02040503050406030204" pitchFamily="18" charset="0"/>
              </a:rPr>
              <a:t>Герасімов</a:t>
            </a:r>
            <a:r>
              <a:rPr lang="ru-RU" dirty="0">
                <a:latin typeface="Cambria" panose="02040503050406030204" pitchFamily="18" charset="0"/>
              </a:rPr>
              <a:t>  </a:t>
            </a:r>
            <a:r>
              <a:rPr lang="ru-RU" dirty="0" err="1">
                <a:latin typeface="Cambria" panose="02040503050406030204" pitchFamily="18" charset="0"/>
              </a:rPr>
              <a:t>зазначив</a:t>
            </a:r>
            <a:r>
              <a:rPr lang="ru-RU" dirty="0">
                <a:latin typeface="Cambria" panose="02040503050406030204" pitchFamily="18" charset="0"/>
              </a:rPr>
              <a:t>, </a:t>
            </a:r>
            <a:r>
              <a:rPr lang="ru-RU" dirty="0" err="1">
                <a:latin typeface="Cambria" panose="02040503050406030204" pitchFamily="18" charset="0"/>
              </a:rPr>
              <a:t>що</a:t>
            </a:r>
            <a:r>
              <a:rPr lang="ru-RU" dirty="0">
                <a:latin typeface="Cambria" panose="02040503050406030204" pitchFamily="18" charset="0"/>
              </a:rPr>
              <a:t>:</a:t>
            </a:r>
          </a:p>
          <a:p>
            <a:pPr marL="257175" indent="-257175" algn="just">
              <a:buFont typeface="Wingdings" panose="05000000000000000000" pitchFamily="2" charset="2"/>
              <a:buChar char="§"/>
            </a:pPr>
            <a:r>
              <a:rPr lang="ru-RU" dirty="0">
                <a:latin typeface="Cambria" panose="02040503050406030204" pitchFamily="18" charset="0"/>
              </a:rPr>
              <a:t>в </a:t>
            </a:r>
            <a:r>
              <a:rPr lang="ru-RU" dirty="0">
                <a:latin typeface="Cambria" panose="02040503050406030204" pitchFamily="18" charset="0"/>
              </a:rPr>
              <a:t>XXI </a:t>
            </a:r>
            <a:r>
              <a:rPr lang="ru-RU" dirty="0" err="1">
                <a:latin typeface="Cambria" panose="02040503050406030204" pitchFamily="18" charset="0"/>
              </a:rPr>
              <a:t>столітті</a:t>
            </a:r>
            <a:r>
              <a:rPr lang="ru-RU" dirty="0">
                <a:latin typeface="Cambria" panose="02040503050406030204" pitchFamily="18" charset="0"/>
              </a:rPr>
              <a:t> </a:t>
            </a:r>
            <a:r>
              <a:rPr lang="ru-RU" dirty="0" err="1">
                <a:latin typeface="Cambria" panose="02040503050406030204" pitchFamily="18" charset="0"/>
              </a:rPr>
              <a:t>простежується</a:t>
            </a:r>
            <a:r>
              <a:rPr lang="ru-RU" dirty="0">
                <a:latin typeface="Cambria" panose="02040503050406030204" pitchFamily="18" charset="0"/>
              </a:rPr>
              <a:t> </a:t>
            </a:r>
            <a:r>
              <a:rPr lang="ru-RU" dirty="0" err="1">
                <a:latin typeface="Cambria" panose="02040503050406030204" pitchFamily="18" charset="0"/>
              </a:rPr>
              <a:t>тенденція</a:t>
            </a:r>
            <a:r>
              <a:rPr lang="ru-RU" dirty="0">
                <a:latin typeface="Cambria" panose="02040503050406030204" pitchFamily="18" charset="0"/>
              </a:rPr>
              <a:t> до </a:t>
            </a:r>
            <a:r>
              <a:rPr lang="ru-RU" dirty="0" err="1">
                <a:latin typeface="Cambria" panose="02040503050406030204" pitchFamily="18" charset="0"/>
              </a:rPr>
              <a:t>стирання</a:t>
            </a:r>
            <a:r>
              <a:rPr lang="ru-RU" dirty="0">
                <a:latin typeface="Cambria" panose="02040503050406030204" pitchFamily="18" charset="0"/>
              </a:rPr>
              <a:t> </a:t>
            </a:r>
            <a:r>
              <a:rPr lang="ru-RU" dirty="0" err="1">
                <a:latin typeface="Cambria" panose="02040503050406030204" pitchFamily="18" charset="0"/>
              </a:rPr>
              <a:t>відмінностей</a:t>
            </a:r>
            <a:r>
              <a:rPr lang="ru-RU" dirty="0">
                <a:latin typeface="Cambria" panose="02040503050406030204" pitchFamily="18" charset="0"/>
              </a:rPr>
              <a:t> </a:t>
            </a:r>
            <a:r>
              <a:rPr lang="ru-RU" dirty="0" err="1">
                <a:latin typeface="Cambria" panose="02040503050406030204" pitchFamily="18" charset="0"/>
              </a:rPr>
              <a:t>між</a:t>
            </a:r>
            <a:r>
              <a:rPr lang="ru-RU" dirty="0">
                <a:latin typeface="Cambria" panose="02040503050406030204" pitchFamily="18" charset="0"/>
              </a:rPr>
              <a:t> станом </a:t>
            </a:r>
            <a:r>
              <a:rPr lang="ru-RU" dirty="0" err="1">
                <a:latin typeface="Cambria" panose="02040503050406030204" pitchFamily="18" charset="0"/>
              </a:rPr>
              <a:t>війни</a:t>
            </a:r>
            <a:r>
              <a:rPr lang="ru-RU" dirty="0">
                <a:latin typeface="Cambria" panose="02040503050406030204" pitchFamily="18" charset="0"/>
              </a:rPr>
              <a:t> та миру. </a:t>
            </a:r>
            <a:r>
              <a:rPr lang="ru-RU" dirty="0" err="1">
                <a:latin typeface="Cambria" panose="02040503050406030204" pitchFamily="18" charset="0"/>
              </a:rPr>
              <a:t>Війни</a:t>
            </a:r>
            <a:r>
              <a:rPr lang="ru-RU" dirty="0">
                <a:latin typeface="Cambria" panose="02040503050406030204" pitchFamily="18" charset="0"/>
              </a:rPr>
              <a:t> </a:t>
            </a:r>
            <a:r>
              <a:rPr lang="ru-RU" dirty="0" err="1">
                <a:latin typeface="Cambria" panose="02040503050406030204" pitchFamily="18" charset="0"/>
              </a:rPr>
              <a:t>більше</a:t>
            </a:r>
            <a:r>
              <a:rPr lang="ru-RU" dirty="0">
                <a:latin typeface="Cambria" panose="02040503050406030204" pitchFamily="18" charset="0"/>
              </a:rPr>
              <a:t> не </a:t>
            </a:r>
            <a:r>
              <a:rPr lang="ru-RU" dirty="0" err="1">
                <a:latin typeface="Cambria" panose="02040503050406030204" pitchFamily="18" charset="0"/>
              </a:rPr>
              <a:t>оголошуються</a:t>
            </a:r>
            <a:r>
              <a:rPr lang="ru-RU" dirty="0">
                <a:latin typeface="Cambria" panose="02040503050406030204" pitchFamily="18" charset="0"/>
              </a:rPr>
              <a:t>, а </a:t>
            </a:r>
            <a:r>
              <a:rPr lang="ru-RU" dirty="0" err="1">
                <a:latin typeface="Cambria" panose="02040503050406030204" pitchFamily="18" charset="0"/>
              </a:rPr>
              <a:t>почавшись</a:t>
            </a:r>
            <a:r>
              <a:rPr lang="ru-RU" dirty="0">
                <a:latin typeface="Cambria" panose="02040503050406030204" pitchFamily="18" charset="0"/>
              </a:rPr>
              <a:t> — </a:t>
            </a:r>
            <a:r>
              <a:rPr lang="ru-RU" dirty="0" err="1">
                <a:latin typeface="Cambria" panose="02040503050406030204" pitchFamily="18" charset="0"/>
              </a:rPr>
              <a:t>йдуть</a:t>
            </a:r>
            <a:r>
              <a:rPr lang="ru-RU" dirty="0">
                <a:latin typeface="Cambria" panose="02040503050406030204" pitchFamily="18" charset="0"/>
              </a:rPr>
              <a:t> не за </a:t>
            </a:r>
            <a:r>
              <a:rPr lang="ru-RU" dirty="0" err="1">
                <a:latin typeface="Cambria" panose="02040503050406030204" pitchFamily="18" charset="0"/>
              </a:rPr>
              <a:t>звичним</a:t>
            </a:r>
            <a:r>
              <a:rPr lang="ru-RU" dirty="0">
                <a:latin typeface="Cambria" panose="02040503050406030204" pitchFamily="18" charset="0"/>
              </a:rPr>
              <a:t> нам </a:t>
            </a:r>
            <a:r>
              <a:rPr lang="ru-RU" dirty="0">
                <a:latin typeface="Cambria" panose="02040503050406030204" pitchFamily="18" charset="0"/>
              </a:rPr>
              <a:t>шаблоном;</a:t>
            </a:r>
          </a:p>
          <a:p>
            <a:pPr algn="just"/>
            <a:endParaRPr lang="ru-RU" dirty="0">
              <a:latin typeface="Cambria" panose="02040503050406030204" pitchFamily="18" charset="0"/>
            </a:endParaRPr>
          </a:p>
          <a:p>
            <a:pPr marL="257175" indent="-257175" algn="just">
              <a:buFont typeface="Wingdings" panose="05000000000000000000" pitchFamily="2" charset="2"/>
              <a:buChar char="§"/>
            </a:pPr>
            <a:r>
              <a:rPr lang="ru-RU" dirty="0" err="1">
                <a:latin typeface="Cambria" panose="02040503050406030204" pitchFamily="18" charset="0"/>
              </a:rPr>
              <a:t>д</a:t>
            </a:r>
            <a:r>
              <a:rPr lang="ru-RU" dirty="0" err="1">
                <a:latin typeface="Cambria" panose="02040503050406030204" pitchFamily="18" charset="0"/>
              </a:rPr>
              <a:t>истанційний</a:t>
            </a:r>
            <a:r>
              <a:rPr lang="ru-RU" dirty="0">
                <a:latin typeface="Cambria" panose="02040503050406030204" pitchFamily="18" charset="0"/>
              </a:rPr>
              <a:t> </a:t>
            </a:r>
            <a:r>
              <a:rPr lang="ru-RU" dirty="0" err="1">
                <a:latin typeface="Cambria" panose="02040503050406030204" pitchFamily="18" charset="0"/>
              </a:rPr>
              <a:t>безконтактний</a:t>
            </a:r>
            <a:r>
              <a:rPr lang="ru-RU" dirty="0">
                <a:latin typeface="Cambria" panose="02040503050406030204" pitchFamily="18" charset="0"/>
              </a:rPr>
              <a:t> </a:t>
            </a:r>
            <a:r>
              <a:rPr lang="ru-RU" dirty="0" err="1">
                <a:latin typeface="Cambria" panose="02040503050406030204" pitchFamily="18" charset="0"/>
              </a:rPr>
              <a:t>вплив</a:t>
            </a:r>
            <a:r>
              <a:rPr lang="ru-RU" dirty="0">
                <a:latin typeface="Cambria" panose="02040503050406030204" pitchFamily="18" charset="0"/>
              </a:rPr>
              <a:t> на супротивника </a:t>
            </a:r>
            <a:r>
              <a:rPr lang="ru-RU" dirty="0" err="1">
                <a:latin typeface="Cambria" panose="02040503050406030204" pitchFamily="18" charset="0"/>
              </a:rPr>
              <a:t>стає</a:t>
            </a:r>
            <a:r>
              <a:rPr lang="ru-RU" dirty="0">
                <a:latin typeface="Cambria" panose="02040503050406030204" pitchFamily="18" charset="0"/>
              </a:rPr>
              <a:t> </a:t>
            </a:r>
            <a:r>
              <a:rPr lang="ru-RU" dirty="0" err="1">
                <a:latin typeface="Cambria" panose="02040503050406030204" pitchFamily="18" charset="0"/>
              </a:rPr>
              <a:t>головним</a:t>
            </a:r>
            <a:r>
              <a:rPr lang="ru-RU" dirty="0">
                <a:latin typeface="Cambria" panose="02040503050406030204" pitchFamily="18" charset="0"/>
              </a:rPr>
              <a:t> </a:t>
            </a:r>
            <a:r>
              <a:rPr lang="ru-RU" dirty="0" err="1">
                <a:latin typeface="Cambria" panose="02040503050406030204" pitchFamily="18" charset="0"/>
              </a:rPr>
              <a:t>засобом</a:t>
            </a:r>
            <a:r>
              <a:rPr lang="ru-RU" dirty="0">
                <a:latin typeface="Cambria" panose="02040503050406030204" pitchFamily="18" charset="0"/>
              </a:rPr>
              <a:t> </a:t>
            </a:r>
            <a:r>
              <a:rPr lang="ru-RU" dirty="0" err="1">
                <a:latin typeface="Cambria" panose="02040503050406030204" pitchFamily="18" charset="0"/>
              </a:rPr>
              <a:t>досягнення</a:t>
            </a:r>
            <a:r>
              <a:rPr lang="ru-RU" dirty="0">
                <a:latin typeface="Cambria" panose="02040503050406030204" pitchFamily="18" charset="0"/>
              </a:rPr>
              <a:t> </a:t>
            </a:r>
            <a:r>
              <a:rPr lang="ru-RU" dirty="0" err="1">
                <a:latin typeface="Cambria" panose="02040503050406030204" pitchFamily="18" charset="0"/>
              </a:rPr>
              <a:t>цілей</a:t>
            </a:r>
            <a:r>
              <a:rPr lang="ru-RU" dirty="0">
                <a:latin typeface="Cambria" panose="02040503050406030204" pitchFamily="18" charset="0"/>
              </a:rPr>
              <a:t> бою та </a:t>
            </a:r>
            <a:r>
              <a:rPr lang="ru-RU" dirty="0" err="1">
                <a:latin typeface="Cambria" panose="02040503050406030204" pitchFamily="18" charset="0"/>
              </a:rPr>
              <a:t>операції</a:t>
            </a:r>
            <a:r>
              <a:rPr lang="ru-RU" dirty="0">
                <a:latin typeface="Cambria" panose="02040503050406030204" pitchFamily="18" charset="0"/>
              </a:rPr>
              <a:t>. </a:t>
            </a:r>
            <a:r>
              <a:rPr lang="ru-RU" dirty="0" err="1">
                <a:latin typeface="Cambria" panose="02040503050406030204" pitchFamily="18" charset="0"/>
              </a:rPr>
              <a:t>Ураження</a:t>
            </a:r>
            <a:r>
              <a:rPr lang="ru-RU" dirty="0">
                <a:latin typeface="Cambria" panose="02040503050406030204" pitchFamily="18" charset="0"/>
              </a:rPr>
              <a:t> </a:t>
            </a:r>
            <a:r>
              <a:rPr lang="ru-RU" dirty="0" err="1">
                <a:latin typeface="Cambria" panose="02040503050406030204" pitchFamily="18" charset="0"/>
              </a:rPr>
              <a:t>його</a:t>
            </a:r>
            <a:r>
              <a:rPr lang="ru-RU" dirty="0">
                <a:latin typeface="Cambria" panose="02040503050406030204" pitchFamily="18" charset="0"/>
              </a:rPr>
              <a:t> </a:t>
            </a:r>
            <a:r>
              <a:rPr lang="ru-RU" dirty="0" err="1">
                <a:latin typeface="Cambria" panose="02040503050406030204" pitchFamily="18" charset="0"/>
              </a:rPr>
              <a:t>об'єктів</a:t>
            </a:r>
            <a:r>
              <a:rPr lang="ru-RU" dirty="0">
                <a:latin typeface="Cambria" panose="02040503050406030204" pitchFamily="18" charset="0"/>
              </a:rPr>
              <a:t> </a:t>
            </a:r>
            <a:r>
              <a:rPr lang="ru-RU" dirty="0" err="1">
                <a:latin typeface="Cambria" panose="02040503050406030204" pitchFamily="18" charset="0"/>
              </a:rPr>
              <a:t>здійснюється</a:t>
            </a:r>
            <a:r>
              <a:rPr lang="ru-RU" dirty="0">
                <a:latin typeface="Cambria" panose="02040503050406030204" pitchFamily="18" charset="0"/>
              </a:rPr>
              <a:t> на всю </a:t>
            </a:r>
            <a:r>
              <a:rPr lang="ru-RU" dirty="0" err="1">
                <a:latin typeface="Cambria" panose="02040503050406030204" pitchFamily="18" charset="0"/>
              </a:rPr>
              <a:t>глибину</a:t>
            </a:r>
            <a:r>
              <a:rPr lang="ru-RU" dirty="0">
                <a:latin typeface="Cambria" panose="02040503050406030204" pitchFamily="18" charset="0"/>
              </a:rPr>
              <a:t> </a:t>
            </a:r>
            <a:r>
              <a:rPr lang="ru-RU" dirty="0" err="1">
                <a:latin typeface="Cambria" panose="02040503050406030204" pitchFamily="18" charset="0"/>
              </a:rPr>
              <a:t>території</a:t>
            </a:r>
            <a:r>
              <a:rPr lang="ru-RU" dirty="0">
                <a:latin typeface="Cambria" panose="02040503050406030204" pitchFamily="18" charset="0"/>
              </a:rPr>
              <a:t>;</a:t>
            </a:r>
          </a:p>
          <a:p>
            <a:pPr algn="just"/>
            <a:endParaRPr lang="ru-RU" dirty="0">
              <a:latin typeface="Cambria" panose="02040503050406030204" pitchFamily="18" charset="0"/>
            </a:endParaRPr>
          </a:p>
          <a:p>
            <a:pPr marL="257175" indent="-257175" algn="just">
              <a:buFont typeface="Wingdings" panose="05000000000000000000" pitchFamily="2" charset="2"/>
              <a:buChar char="§"/>
            </a:pPr>
            <a:r>
              <a:rPr lang="ru-RU" dirty="0" err="1">
                <a:latin typeface="Cambria" panose="02040503050406030204" pitchFamily="18" charset="0"/>
              </a:rPr>
              <a:t>широке</a:t>
            </a:r>
            <a:r>
              <a:rPr lang="ru-RU" dirty="0">
                <a:latin typeface="Cambria" panose="02040503050406030204" pitchFamily="18" charset="0"/>
              </a:rPr>
              <a:t> </a:t>
            </a:r>
            <a:r>
              <a:rPr lang="ru-RU" dirty="0" err="1">
                <a:latin typeface="Cambria" panose="02040503050406030204" pitchFamily="18" charset="0"/>
              </a:rPr>
              <a:t>розповсюдження</a:t>
            </a:r>
            <a:r>
              <a:rPr lang="ru-RU" dirty="0">
                <a:latin typeface="Cambria" panose="02040503050406030204" pitchFamily="18" charset="0"/>
              </a:rPr>
              <a:t> </a:t>
            </a:r>
            <a:r>
              <a:rPr lang="ru-RU" i="1" dirty="0" err="1">
                <a:latin typeface="Cambria" panose="02040503050406030204" pitchFamily="18" charset="0"/>
              </a:rPr>
              <a:t>отримали</a:t>
            </a:r>
            <a:r>
              <a:rPr lang="ru-RU" i="1" dirty="0">
                <a:latin typeface="Cambria" panose="02040503050406030204" pitchFamily="18" charset="0"/>
              </a:rPr>
              <a:t> </a:t>
            </a:r>
            <a:r>
              <a:rPr lang="ru-RU" i="1" dirty="0" err="1">
                <a:latin typeface="Cambria" panose="02040503050406030204" pitchFamily="18" charset="0"/>
              </a:rPr>
              <a:t>асиметричні</a:t>
            </a:r>
            <a:r>
              <a:rPr lang="ru-RU" i="1" dirty="0">
                <a:latin typeface="Cambria" panose="02040503050406030204" pitchFamily="18" charset="0"/>
              </a:rPr>
              <a:t> </a:t>
            </a:r>
            <a:r>
              <a:rPr lang="ru-RU" i="1" dirty="0" err="1">
                <a:latin typeface="Cambria" panose="02040503050406030204" pitchFamily="18" charset="0"/>
              </a:rPr>
              <a:t>дії</a:t>
            </a:r>
            <a:r>
              <a:rPr lang="ru-RU" i="1" dirty="0">
                <a:latin typeface="Cambria" panose="02040503050406030204" pitchFamily="18" charset="0"/>
              </a:rPr>
              <a:t>, </a:t>
            </a:r>
            <a:r>
              <a:rPr lang="ru-RU" i="1" dirty="0" err="1">
                <a:latin typeface="Cambria" panose="02040503050406030204" pitchFamily="18" charset="0"/>
              </a:rPr>
              <a:t>що</a:t>
            </a:r>
            <a:r>
              <a:rPr lang="ru-RU" i="1" dirty="0">
                <a:latin typeface="Cambria" panose="02040503050406030204" pitchFamily="18" charset="0"/>
              </a:rPr>
              <a:t> </a:t>
            </a:r>
            <a:r>
              <a:rPr lang="ru-RU" i="1" dirty="0" err="1">
                <a:latin typeface="Cambria" panose="02040503050406030204" pitchFamily="18" charset="0"/>
              </a:rPr>
              <a:t>дозволяють</a:t>
            </a:r>
            <a:r>
              <a:rPr lang="ru-RU" i="1" dirty="0">
                <a:latin typeface="Cambria" panose="02040503050406030204" pitchFamily="18" charset="0"/>
              </a:rPr>
              <a:t> </a:t>
            </a:r>
            <a:r>
              <a:rPr lang="ru-RU" i="1" dirty="0" err="1">
                <a:latin typeface="Cambria" panose="02040503050406030204" pitchFamily="18" charset="0"/>
              </a:rPr>
              <a:t>нівелювати</a:t>
            </a:r>
            <a:r>
              <a:rPr lang="ru-RU" i="1" dirty="0">
                <a:latin typeface="Cambria" panose="02040503050406030204" pitchFamily="18" charset="0"/>
              </a:rPr>
              <a:t> </a:t>
            </a:r>
            <a:r>
              <a:rPr lang="ru-RU" i="1" dirty="0" err="1">
                <a:latin typeface="Cambria" panose="02040503050406030204" pitchFamily="18" charset="0"/>
              </a:rPr>
              <a:t>перевагу</a:t>
            </a:r>
            <a:r>
              <a:rPr lang="ru-RU" i="1" dirty="0">
                <a:latin typeface="Cambria" panose="02040503050406030204" pitchFamily="18" charset="0"/>
              </a:rPr>
              <a:t> супротивника у </a:t>
            </a:r>
            <a:r>
              <a:rPr lang="ru-RU" i="1" dirty="0" err="1">
                <a:latin typeface="Cambria" panose="02040503050406030204" pitchFamily="18" charset="0"/>
              </a:rPr>
              <a:t>військовій</a:t>
            </a:r>
            <a:r>
              <a:rPr lang="ru-RU" i="1" dirty="0">
                <a:latin typeface="Cambria" panose="02040503050406030204" pitchFamily="18" charset="0"/>
              </a:rPr>
              <a:t> </a:t>
            </a:r>
            <a:r>
              <a:rPr lang="ru-RU" i="1" dirty="0" err="1">
                <a:latin typeface="Cambria" panose="02040503050406030204" pitchFamily="18" charset="0"/>
              </a:rPr>
              <a:t>боротьбі</a:t>
            </a:r>
            <a:r>
              <a:rPr lang="ru-RU" dirty="0">
                <a:latin typeface="Cambria" panose="02040503050406030204" pitchFamily="18" charset="0"/>
              </a:rPr>
              <a:t>. До них належать </a:t>
            </a:r>
            <a:r>
              <a:rPr lang="ru-RU" dirty="0" err="1">
                <a:latin typeface="Cambria" panose="02040503050406030204" pitchFamily="18" charset="0"/>
              </a:rPr>
              <a:t>використання</a:t>
            </a:r>
            <a:r>
              <a:rPr lang="ru-RU" dirty="0">
                <a:latin typeface="Cambria" panose="02040503050406030204" pitchFamily="18" charset="0"/>
              </a:rPr>
              <a:t> сил </a:t>
            </a:r>
            <a:r>
              <a:rPr lang="ru-RU" dirty="0" err="1">
                <a:latin typeface="Cambria" panose="02040503050406030204" pitchFamily="18" charset="0"/>
              </a:rPr>
              <a:t>спеціальних</a:t>
            </a:r>
            <a:r>
              <a:rPr lang="ru-RU" dirty="0">
                <a:latin typeface="Cambria" panose="02040503050406030204" pitchFamily="18" charset="0"/>
              </a:rPr>
              <a:t> </a:t>
            </a:r>
            <a:r>
              <a:rPr lang="ru-RU" dirty="0" err="1">
                <a:latin typeface="Cambria" panose="02040503050406030204" pitchFamily="18" charset="0"/>
              </a:rPr>
              <a:t>операцій</a:t>
            </a:r>
            <a:r>
              <a:rPr lang="ru-RU" dirty="0">
                <a:latin typeface="Cambria" panose="02040503050406030204" pitchFamily="18" charset="0"/>
              </a:rPr>
              <a:t> та </a:t>
            </a:r>
            <a:r>
              <a:rPr lang="ru-RU" dirty="0" err="1">
                <a:latin typeface="Cambria" panose="02040503050406030204" pitchFamily="18" charset="0"/>
              </a:rPr>
              <a:t>внутрішньої</a:t>
            </a:r>
            <a:r>
              <a:rPr lang="ru-RU" dirty="0">
                <a:latin typeface="Cambria" panose="02040503050406030204" pitchFamily="18" charset="0"/>
              </a:rPr>
              <a:t> </a:t>
            </a:r>
            <a:r>
              <a:rPr lang="ru-RU" dirty="0" err="1">
                <a:latin typeface="Cambria" panose="02040503050406030204" pitchFamily="18" charset="0"/>
              </a:rPr>
              <a:t>опозиції</a:t>
            </a:r>
            <a:r>
              <a:rPr lang="ru-RU" dirty="0">
                <a:latin typeface="Cambria" panose="02040503050406030204" pitchFamily="18" charset="0"/>
              </a:rPr>
              <a:t> для </a:t>
            </a:r>
            <a:r>
              <a:rPr lang="ru-RU" dirty="0" err="1">
                <a:latin typeface="Cambria" panose="02040503050406030204" pitchFamily="18" charset="0"/>
              </a:rPr>
              <a:t>створення</a:t>
            </a:r>
            <a:r>
              <a:rPr lang="ru-RU" dirty="0">
                <a:latin typeface="Cambria" panose="02040503050406030204" pitchFamily="18" charset="0"/>
              </a:rPr>
              <a:t> </a:t>
            </a:r>
            <a:r>
              <a:rPr lang="ru-RU" dirty="0" err="1">
                <a:latin typeface="Cambria" panose="02040503050406030204" pitchFamily="18" charset="0"/>
              </a:rPr>
              <a:t>постійного</a:t>
            </a:r>
            <a:r>
              <a:rPr lang="ru-RU" dirty="0">
                <a:latin typeface="Cambria" panose="02040503050406030204" pitchFamily="18" charset="0"/>
              </a:rPr>
              <a:t> фронту на </a:t>
            </a:r>
            <a:r>
              <a:rPr lang="ru-RU" dirty="0" err="1">
                <a:latin typeface="Cambria" panose="02040503050406030204" pitchFamily="18" charset="0"/>
              </a:rPr>
              <a:t>всій</a:t>
            </a:r>
            <a:r>
              <a:rPr lang="ru-RU" dirty="0">
                <a:latin typeface="Cambria" panose="02040503050406030204" pitchFamily="18" charset="0"/>
              </a:rPr>
              <a:t> </a:t>
            </a:r>
            <a:r>
              <a:rPr lang="ru-RU" dirty="0" err="1">
                <a:latin typeface="Cambria" panose="02040503050406030204" pitchFamily="18" charset="0"/>
              </a:rPr>
              <a:t>території</a:t>
            </a:r>
            <a:r>
              <a:rPr lang="ru-RU" dirty="0">
                <a:latin typeface="Cambria" panose="02040503050406030204" pitchFamily="18" charset="0"/>
              </a:rPr>
              <a:t> </a:t>
            </a:r>
            <a:r>
              <a:rPr lang="ru-RU" dirty="0" err="1">
                <a:latin typeface="Cambria" panose="02040503050406030204" pitchFamily="18" charset="0"/>
              </a:rPr>
              <a:t>супротивної</a:t>
            </a:r>
            <a:r>
              <a:rPr lang="ru-RU" dirty="0">
                <a:latin typeface="Cambria" panose="02040503050406030204" pitchFamily="18" charset="0"/>
              </a:rPr>
              <a:t> </a:t>
            </a:r>
            <a:r>
              <a:rPr lang="ru-RU" dirty="0" err="1">
                <a:latin typeface="Cambria" panose="02040503050406030204" pitchFamily="18" charset="0"/>
              </a:rPr>
              <a:t>держави</a:t>
            </a:r>
            <a:r>
              <a:rPr lang="ru-RU" dirty="0">
                <a:latin typeface="Cambria" panose="02040503050406030204" pitchFamily="18" charset="0"/>
              </a:rPr>
              <a:t>, а </a:t>
            </a:r>
            <a:r>
              <a:rPr lang="ru-RU" dirty="0" err="1">
                <a:latin typeface="Cambria" panose="02040503050406030204" pitchFamily="18" charset="0"/>
              </a:rPr>
              <a:t>також</a:t>
            </a:r>
            <a:r>
              <a:rPr lang="ru-RU" dirty="0">
                <a:latin typeface="Cambria" panose="02040503050406030204" pitchFamily="18" charset="0"/>
              </a:rPr>
              <a:t> </a:t>
            </a:r>
            <a:r>
              <a:rPr lang="ru-RU" dirty="0" err="1">
                <a:latin typeface="Cambria" panose="02040503050406030204" pitchFamily="18" charset="0"/>
              </a:rPr>
              <a:t>інформаційний</a:t>
            </a:r>
            <a:r>
              <a:rPr lang="ru-RU" dirty="0">
                <a:latin typeface="Cambria" panose="02040503050406030204" pitchFamily="18" charset="0"/>
              </a:rPr>
              <a:t> </a:t>
            </a:r>
            <a:r>
              <a:rPr lang="ru-RU" dirty="0" err="1">
                <a:latin typeface="Cambria" panose="02040503050406030204" pitchFamily="18" charset="0"/>
              </a:rPr>
              <a:t>вплив</a:t>
            </a:r>
            <a:r>
              <a:rPr lang="ru-RU" dirty="0">
                <a:latin typeface="Cambria" panose="02040503050406030204" pitchFamily="18" charset="0"/>
              </a:rPr>
              <a:t>, </a:t>
            </a:r>
            <a:r>
              <a:rPr lang="ru-RU" dirty="0" err="1">
                <a:latin typeface="Cambria" panose="02040503050406030204" pitchFamily="18" charset="0"/>
              </a:rPr>
              <a:t>форми</a:t>
            </a:r>
            <a:r>
              <a:rPr lang="ru-RU" dirty="0">
                <a:latin typeface="Cambria" panose="02040503050406030204" pitchFamily="18" charset="0"/>
              </a:rPr>
              <a:t> і </a:t>
            </a:r>
            <a:r>
              <a:rPr lang="ru-RU" dirty="0" err="1">
                <a:latin typeface="Cambria" panose="02040503050406030204" pitchFamily="18" charset="0"/>
              </a:rPr>
              <a:t>засоби</a:t>
            </a:r>
            <a:r>
              <a:rPr lang="ru-RU" dirty="0">
                <a:latin typeface="Cambria" panose="02040503050406030204" pitchFamily="18" charset="0"/>
              </a:rPr>
              <a:t> </a:t>
            </a:r>
            <a:r>
              <a:rPr lang="ru-RU" dirty="0" err="1">
                <a:latin typeface="Cambria" panose="02040503050406030204" pitchFamily="18" charset="0"/>
              </a:rPr>
              <a:t>якого</a:t>
            </a:r>
            <a:r>
              <a:rPr lang="ru-RU" dirty="0">
                <a:latin typeface="Cambria" panose="02040503050406030204" pitchFamily="18" charset="0"/>
              </a:rPr>
              <a:t> весь час </a:t>
            </a:r>
            <a:r>
              <a:rPr lang="ru-RU" dirty="0" err="1">
                <a:latin typeface="Cambria" panose="02040503050406030204" pitchFamily="18" charset="0"/>
              </a:rPr>
              <a:t>удосконалюються</a:t>
            </a:r>
            <a:r>
              <a:rPr lang="ru-RU" dirty="0">
                <a:latin typeface="Cambria" panose="02040503050406030204" pitchFamily="18" charset="0"/>
              </a:rPr>
              <a:t>» та «</a:t>
            </a:r>
            <a:r>
              <a:rPr lang="ru-RU" dirty="0" err="1">
                <a:latin typeface="Cambria" panose="02040503050406030204" pitchFamily="18" charset="0"/>
              </a:rPr>
              <a:t>інформаційне</a:t>
            </a:r>
            <a:r>
              <a:rPr lang="ru-RU" dirty="0">
                <a:latin typeface="Cambria" panose="02040503050406030204" pitchFamily="18" charset="0"/>
              </a:rPr>
              <a:t> </a:t>
            </a:r>
            <a:r>
              <a:rPr lang="ru-RU" dirty="0" err="1">
                <a:latin typeface="Cambria" panose="02040503050406030204" pitchFamily="18" charset="0"/>
              </a:rPr>
              <a:t>протиборство</a:t>
            </a:r>
            <a:r>
              <a:rPr lang="ru-RU" dirty="0">
                <a:latin typeface="Cambria" panose="02040503050406030204" pitchFamily="18" charset="0"/>
              </a:rPr>
              <a:t> </a:t>
            </a:r>
            <a:r>
              <a:rPr lang="ru-RU" dirty="0" err="1">
                <a:latin typeface="Cambria" panose="02040503050406030204" pitchFamily="18" charset="0"/>
              </a:rPr>
              <a:t>відкриває</a:t>
            </a:r>
            <a:r>
              <a:rPr lang="ru-RU" dirty="0">
                <a:latin typeface="Cambria" panose="02040503050406030204" pitchFamily="18" charset="0"/>
              </a:rPr>
              <a:t> </a:t>
            </a:r>
            <a:r>
              <a:rPr lang="ru-RU" dirty="0" err="1">
                <a:latin typeface="Cambria" panose="02040503050406030204" pitchFamily="18" charset="0"/>
              </a:rPr>
              <a:t>широкі</a:t>
            </a:r>
            <a:r>
              <a:rPr lang="ru-RU" dirty="0">
                <a:latin typeface="Cambria" panose="02040503050406030204" pitchFamily="18" charset="0"/>
              </a:rPr>
              <a:t> </a:t>
            </a:r>
            <a:r>
              <a:rPr lang="ru-RU" dirty="0" err="1">
                <a:latin typeface="Cambria" panose="02040503050406030204" pitchFamily="18" charset="0"/>
              </a:rPr>
              <a:t>асиметричні</a:t>
            </a:r>
            <a:r>
              <a:rPr lang="ru-RU" dirty="0">
                <a:latin typeface="Cambria" panose="02040503050406030204" pitchFamily="18" charset="0"/>
              </a:rPr>
              <a:t> </a:t>
            </a:r>
            <a:r>
              <a:rPr lang="ru-RU" dirty="0" err="1">
                <a:latin typeface="Cambria" panose="02040503050406030204" pitchFamily="18" charset="0"/>
              </a:rPr>
              <a:t>можливості</a:t>
            </a:r>
            <a:r>
              <a:rPr lang="ru-RU" dirty="0">
                <a:latin typeface="Cambria" panose="02040503050406030204" pitchFamily="18" charset="0"/>
              </a:rPr>
              <a:t> для </a:t>
            </a:r>
            <a:r>
              <a:rPr lang="ru-RU" dirty="0" err="1">
                <a:latin typeface="Cambria" panose="02040503050406030204" pitchFamily="18" charset="0"/>
              </a:rPr>
              <a:t>зменшення</a:t>
            </a:r>
            <a:r>
              <a:rPr lang="ru-RU" dirty="0">
                <a:latin typeface="Cambria" panose="02040503050406030204" pitchFamily="18" charset="0"/>
              </a:rPr>
              <a:t> </a:t>
            </a:r>
            <a:r>
              <a:rPr lang="ru-RU" dirty="0" err="1">
                <a:latin typeface="Cambria" panose="02040503050406030204" pitchFamily="18" charset="0"/>
              </a:rPr>
              <a:t>бойового</a:t>
            </a:r>
            <a:r>
              <a:rPr lang="ru-RU" dirty="0">
                <a:latin typeface="Cambria" panose="02040503050406030204" pitchFamily="18" charset="0"/>
              </a:rPr>
              <a:t> </a:t>
            </a:r>
            <a:r>
              <a:rPr lang="ru-RU" dirty="0" err="1">
                <a:latin typeface="Cambria" panose="02040503050406030204" pitchFamily="18" charset="0"/>
              </a:rPr>
              <a:t>потенціалу</a:t>
            </a:r>
            <a:r>
              <a:rPr lang="ru-RU" dirty="0">
                <a:latin typeface="Cambria" panose="02040503050406030204" pitchFamily="18" charset="0"/>
              </a:rPr>
              <a:t> </a:t>
            </a:r>
            <a:r>
              <a:rPr lang="ru-RU" dirty="0">
                <a:latin typeface="Cambria" panose="02040503050406030204" pitchFamily="18" charset="0"/>
              </a:rPr>
              <a:t>супротивника.</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136" y="906132"/>
            <a:ext cx="1267691" cy="2695309"/>
          </a:xfrm>
          <a:prstGeom prst="rect">
            <a:avLst/>
          </a:prstGeom>
        </p:spPr>
      </p:pic>
      <p:sp>
        <p:nvSpPr>
          <p:cNvPr id="4" name="Прямоугольник 3"/>
          <p:cNvSpPr/>
          <p:nvPr/>
        </p:nvSpPr>
        <p:spPr>
          <a:xfrm>
            <a:off x="7845136" y="3601440"/>
            <a:ext cx="1267691" cy="2377574"/>
          </a:xfrm>
          <a:prstGeom prst="rect">
            <a:avLst/>
          </a:prstGeom>
          <a:solidFill>
            <a:srgbClr val="FFC000"/>
          </a:solidFill>
        </p:spPr>
        <p:txBody>
          <a:bodyPr wrap="square">
            <a:spAutoFit/>
          </a:bodyPr>
          <a:lstStyle/>
          <a:p>
            <a:r>
              <a:rPr lang="ru-RU" sz="1350" dirty="0"/>
              <a:t>Генерал </a:t>
            </a:r>
            <a:r>
              <a:rPr lang="ru-RU" sz="1350" dirty="0" err="1"/>
              <a:t>армії</a:t>
            </a:r>
            <a:r>
              <a:rPr lang="ru-RU" sz="1350" dirty="0"/>
              <a:t> РФ </a:t>
            </a:r>
            <a:r>
              <a:rPr lang="ru-RU" sz="1350" dirty="0"/>
              <a:t>(20 лютого 2013 р</a:t>
            </a:r>
            <a:r>
              <a:rPr lang="ru-RU" sz="1350" dirty="0"/>
              <a:t>.)</a:t>
            </a:r>
          </a:p>
          <a:p>
            <a:endParaRPr lang="ru-RU" sz="1350" dirty="0"/>
          </a:p>
          <a:p>
            <a:endParaRPr lang="ru-RU" sz="1350" dirty="0"/>
          </a:p>
          <a:p>
            <a:endParaRPr lang="ru-RU" sz="1350" dirty="0"/>
          </a:p>
          <a:p>
            <a:endParaRPr lang="ru-RU" sz="1350" dirty="0"/>
          </a:p>
          <a:p>
            <a:endParaRPr lang="ru-RU" sz="1350" dirty="0"/>
          </a:p>
          <a:p>
            <a:endParaRPr lang="ru-RU" sz="1350" dirty="0"/>
          </a:p>
          <a:p>
            <a:endParaRPr lang="ru-RU" sz="1350" dirty="0"/>
          </a:p>
          <a:p>
            <a:endParaRPr lang="uk-UA" sz="1350" dirty="0"/>
          </a:p>
        </p:txBody>
      </p:sp>
    </p:spTree>
    <p:extLst>
      <p:ext uri="{BB962C8B-B14F-4D97-AF65-F5344CB8AC3E}">
        <p14:creationId xmlns:p14="http://schemas.microsoft.com/office/powerpoint/2010/main" val="60201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9" y="6734"/>
            <a:ext cx="9127611" cy="6555641"/>
          </a:xfrm>
          <a:prstGeom prst="rect">
            <a:avLst/>
          </a:prstGeom>
          <a:solidFill>
            <a:schemeClr val="accent2">
              <a:lumMod val="20000"/>
              <a:lumOff val="80000"/>
            </a:schemeClr>
          </a:solidFill>
        </p:spPr>
        <p:txBody>
          <a:bodyPr wrap="square">
            <a:spAutoFit/>
          </a:bodyPr>
          <a:lstStyle/>
          <a:p>
            <a:pPr algn="just"/>
            <a:r>
              <a:rPr lang="uk-UA" dirty="0" smtClean="0">
                <a:latin typeface="+mj-lt"/>
              </a:rPr>
              <a:t>Н</a:t>
            </a:r>
            <a:r>
              <a:rPr lang="uk-UA" sz="1600" dirty="0" smtClean="0">
                <a:latin typeface="+mj-lt"/>
              </a:rPr>
              <a:t>а думку </a:t>
            </a:r>
            <a:r>
              <a:rPr lang="uk-UA" sz="1600" b="1" i="1" dirty="0" err="1" smtClean="0">
                <a:latin typeface="+mj-lt"/>
              </a:rPr>
              <a:t>Філипа</a:t>
            </a:r>
            <a:r>
              <a:rPr lang="uk-UA" sz="1600" b="1" i="1" dirty="0" smtClean="0">
                <a:latin typeface="+mj-lt"/>
              </a:rPr>
              <a:t> </a:t>
            </a:r>
            <a:r>
              <a:rPr lang="uk-UA" sz="1600" b="1" i="1" dirty="0" err="1" smtClean="0">
                <a:latin typeface="+mj-lt"/>
              </a:rPr>
              <a:t>Корбера</a:t>
            </a:r>
            <a:r>
              <a:rPr lang="uk-UA" sz="1600" dirty="0" smtClean="0">
                <a:latin typeface="+mj-lt"/>
              </a:rPr>
              <a:t>, в російській моделі гібридної війни можна простежити три стадії:</a:t>
            </a:r>
          </a:p>
          <a:p>
            <a:pPr algn="just"/>
            <a:r>
              <a:rPr lang="uk-UA" sz="1600" dirty="0" smtClean="0">
                <a:latin typeface="+mj-lt"/>
              </a:rPr>
              <a:t>– дестабілізація країни через роздмухування внутрішнього конфлікту;</a:t>
            </a:r>
          </a:p>
          <a:p>
            <a:pPr algn="just"/>
            <a:r>
              <a:rPr lang="uk-UA" sz="1600" dirty="0" smtClean="0">
                <a:latin typeface="+mj-lt"/>
              </a:rPr>
              <a:t>– намагання знищити державу через катастрофічне руйнування економіки та інфраструктури;</a:t>
            </a:r>
          </a:p>
          <a:p>
            <a:pPr algn="just"/>
            <a:r>
              <a:rPr lang="uk-UA" sz="1600" dirty="0" smtClean="0">
                <a:latin typeface="+mj-lt"/>
              </a:rPr>
              <a:t>– заміщення місцевої влади власними прихильниками, «запрошення рятівників» </a:t>
            </a:r>
          </a:p>
          <a:p>
            <a:pPr algn="just"/>
            <a:r>
              <a:rPr lang="en-US" sz="1600" i="1" dirty="0" err="1" smtClean="0">
                <a:latin typeface="+mj-lt"/>
              </a:rPr>
              <a:t>Karber</a:t>
            </a:r>
            <a:r>
              <a:rPr lang="en-US" sz="1600" i="1" dirty="0" smtClean="0">
                <a:latin typeface="+mj-lt"/>
              </a:rPr>
              <a:t>, Dr. Phillip A. Russia´s Hybrid War Campaign, Implications </a:t>
            </a:r>
            <a:r>
              <a:rPr lang="en-US" sz="1600" i="1" dirty="0" err="1" smtClean="0">
                <a:latin typeface="+mj-lt"/>
              </a:rPr>
              <a:t>forUkraine</a:t>
            </a:r>
            <a:r>
              <a:rPr lang="en-US" sz="1600" i="1" dirty="0" smtClean="0">
                <a:latin typeface="+mj-lt"/>
              </a:rPr>
              <a:t> &amp; Beyond, Washington CSIS 1o March 2015,</a:t>
            </a:r>
          </a:p>
          <a:p>
            <a:pPr algn="just"/>
            <a:r>
              <a:rPr lang="en-US" i="1" dirty="0" smtClean="0">
                <a:latin typeface="+mj-lt"/>
              </a:rPr>
              <a:t>http://fortunascorner.com/wp-content/uploads/2015/03/ </a:t>
            </a:r>
            <a:r>
              <a:rPr lang="en-US" i="1" dirty="0" err="1" smtClean="0">
                <a:latin typeface="+mj-lt"/>
              </a:rPr>
              <a:t>hybridwarfarebrief</a:t>
            </a:r>
            <a:endParaRPr lang="en-US" dirty="0" smtClean="0">
              <a:latin typeface="+mj-lt"/>
            </a:endParaRPr>
          </a:p>
          <a:p>
            <a:pPr algn="just"/>
            <a:r>
              <a:rPr lang="uk-UA" sz="1600" dirty="0" smtClean="0">
                <a:latin typeface="+mj-lt"/>
              </a:rPr>
              <a:t>Особливо вражаючим, на переконання </a:t>
            </a:r>
            <a:r>
              <a:rPr lang="uk-UA" sz="1600" b="1" i="1" dirty="0" smtClean="0">
                <a:latin typeface="+mj-lt"/>
              </a:rPr>
              <a:t>Стефана </a:t>
            </a:r>
            <a:r>
              <a:rPr lang="uk-UA" sz="1600" b="1" i="1" dirty="0" err="1" smtClean="0">
                <a:latin typeface="+mj-lt"/>
              </a:rPr>
              <a:t>Бленка</a:t>
            </a:r>
            <a:r>
              <a:rPr lang="uk-UA" sz="1600" dirty="0" smtClean="0">
                <a:latin typeface="+mj-lt"/>
              </a:rPr>
              <a:t>, виглядає використання Росією невійськових інструментів гібридної війни. Серед них:</a:t>
            </a:r>
          </a:p>
          <a:p>
            <a:pPr algn="just"/>
            <a:r>
              <a:rPr lang="uk-UA" sz="1600" dirty="0" smtClean="0">
                <a:latin typeface="+mj-lt"/>
              </a:rPr>
              <a:t>– Інвестування у ключові сектори економік європейських держав.</a:t>
            </a:r>
          </a:p>
          <a:p>
            <a:pPr algn="just"/>
            <a:r>
              <a:rPr lang="uk-UA" sz="1600" dirty="0" smtClean="0">
                <a:latin typeface="+mj-lt"/>
              </a:rPr>
              <a:t>– Використання російських інвестицій, торгівлі та капіталу для хабарів та підвищення впливу на економічну і політичну еліту західних країн.</a:t>
            </a:r>
          </a:p>
          <a:p>
            <a:pPr algn="just"/>
            <a:r>
              <a:rPr lang="uk-UA" sz="1600" dirty="0" smtClean="0">
                <a:latin typeface="+mj-lt"/>
              </a:rPr>
              <a:t>– Підкуп представників західних медіа та підтримка антиінтеграційних проросійських політичних партій.</a:t>
            </a:r>
          </a:p>
          <a:p>
            <a:pPr algn="just"/>
            <a:r>
              <a:rPr lang="uk-UA" sz="1600" dirty="0" smtClean="0">
                <a:latin typeface="+mj-lt"/>
              </a:rPr>
              <a:t>– Продаж озброєння та військової техніки для досягнення впливу на прийняття воєнних рішень зарубіжними країнами.</a:t>
            </a:r>
          </a:p>
          <a:p>
            <a:pPr algn="just"/>
            <a:r>
              <a:rPr lang="uk-UA" sz="1600" dirty="0" smtClean="0">
                <a:latin typeface="+mj-lt"/>
              </a:rPr>
              <a:t>– Широкомасштабне проникнення розвідки в європейські організації.</a:t>
            </a:r>
          </a:p>
          <a:p>
            <a:pPr algn="just"/>
            <a:r>
              <a:rPr lang="uk-UA" sz="1600" dirty="0" smtClean="0">
                <a:latin typeface="+mj-lt"/>
              </a:rPr>
              <a:t>– Налагодження </a:t>
            </a:r>
            <a:r>
              <a:rPr lang="uk-UA" sz="1600" dirty="0" err="1" smtClean="0">
                <a:latin typeface="+mj-lt"/>
              </a:rPr>
              <a:t>зв’язків</a:t>
            </a:r>
            <a:r>
              <a:rPr lang="uk-UA" sz="1600" dirty="0" smtClean="0">
                <a:latin typeface="+mj-lt"/>
              </a:rPr>
              <a:t> між російською організованою злочинністю та місцевими кримінальними елементами.</a:t>
            </a:r>
          </a:p>
          <a:p>
            <a:pPr algn="just"/>
            <a:r>
              <a:rPr lang="uk-UA" sz="1600" dirty="0" smtClean="0">
                <a:latin typeface="+mj-lt"/>
              </a:rPr>
              <a:t>– Встановлення контактів серед релігійних інститутів, які використовують нерозв’язані етнічні суперечності та розгортають кампанії проти «прав меншостей».</a:t>
            </a:r>
          </a:p>
          <a:p>
            <a:pPr algn="just"/>
            <a:r>
              <a:rPr lang="uk-UA" sz="1600" dirty="0" smtClean="0">
                <a:latin typeface="+mj-lt"/>
              </a:rPr>
              <a:t>– Значна підтримка російської інформації за кордоном. </a:t>
            </a:r>
          </a:p>
          <a:p>
            <a:pPr algn="just"/>
            <a:r>
              <a:rPr lang="uk-UA" sz="1600" dirty="0" smtClean="0">
                <a:latin typeface="+mj-lt"/>
              </a:rPr>
              <a:t>– Масивна координація кібератак на обрані цілі </a:t>
            </a:r>
            <a:r>
              <a:rPr lang="en-US" sz="1600" i="1" dirty="0" smtClean="0">
                <a:latin typeface="+mj-lt"/>
              </a:rPr>
              <a:t>Blank, Stephen. Russia, Hybrid War and the evolution of Europe.</a:t>
            </a:r>
          </a:p>
          <a:p>
            <a:pPr algn="just"/>
            <a:r>
              <a:rPr lang="en-US" sz="1600" i="1" dirty="0" smtClean="0">
                <a:latin typeface="+mj-lt"/>
              </a:rPr>
              <a:t>Second Line of Defense. 2015-02-14, http://www.sldinfo.com/russia-hybridwar-and-the-evolution-of-europe/</a:t>
            </a:r>
            <a:endParaRPr lang="en-US" sz="1600" i="1" dirty="0">
              <a:latin typeface="+mj-lt"/>
            </a:endParaRPr>
          </a:p>
        </p:txBody>
      </p:sp>
    </p:spTree>
    <p:extLst>
      <p:ext uri="{BB962C8B-B14F-4D97-AF65-F5344CB8AC3E}">
        <p14:creationId xmlns:p14="http://schemas.microsoft.com/office/powerpoint/2010/main" val="2364830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432" y="-19025"/>
            <a:ext cx="9120593" cy="6924973"/>
          </a:xfrm>
          <a:prstGeom prst="rect">
            <a:avLst/>
          </a:prstGeom>
          <a:solidFill>
            <a:schemeClr val="accent2">
              <a:lumMod val="20000"/>
              <a:lumOff val="80000"/>
            </a:schemeClr>
          </a:solidFill>
        </p:spPr>
        <p:txBody>
          <a:bodyPr wrap="square">
            <a:spAutoFit/>
          </a:bodyPr>
          <a:lstStyle/>
          <a:p>
            <a:pPr algn="just"/>
            <a:endParaRPr lang="uk-UA" sz="2400" dirty="0"/>
          </a:p>
          <a:p>
            <a:pPr algn="just"/>
            <a:r>
              <a:rPr lang="uk-UA" sz="2000" dirty="0"/>
              <a:t>Наприклад, у </a:t>
            </a:r>
            <a:r>
              <a:rPr lang="uk-UA" sz="2000" dirty="0"/>
              <a:t>Латвії та Естонії чотири з десяти найбільш популярних телевізійних каналів транслювали російський контент. Вважається, що однією з причин привабливості російських телеканалів є суттєва різниця між фінансуванням латвійських та російських каналів. За даними дослідження аналітичного центру Призма, ці канали мають аудиторію у 24,8% та 16,3% в Латвії та Естонії </a:t>
            </a:r>
            <a:r>
              <a:rPr lang="uk-UA" sz="2000" dirty="0"/>
              <a:t>відповідно. </a:t>
            </a:r>
            <a:r>
              <a:rPr lang="uk-UA" sz="2000" dirty="0"/>
              <a:t>Перш за все глядачами російських телевізійних каналів є російськомовне населення Прибалтійських республік. </a:t>
            </a:r>
            <a:r>
              <a:rPr lang="uk-UA" sz="2000" dirty="0"/>
              <a:t>Враховуючи це в Естонії, наприклад, де частка етнічних росіян складає близько 25 відсотків, у 2015 році був створений власний російськомовний </a:t>
            </a:r>
            <a:r>
              <a:rPr lang="uk-UA" sz="2000" dirty="0"/>
              <a:t>канал. </a:t>
            </a:r>
            <a:endParaRPr lang="uk-UA" sz="2000" dirty="0" smtClean="0"/>
          </a:p>
          <a:p>
            <a:pPr algn="just"/>
            <a:endParaRPr lang="uk-UA" sz="2000" dirty="0"/>
          </a:p>
          <a:p>
            <a:pPr algn="just"/>
            <a:endParaRPr lang="uk-UA" sz="2000" dirty="0"/>
          </a:p>
          <a:p>
            <a:pPr algn="just"/>
            <a:endParaRPr lang="uk-UA" sz="2000" dirty="0" smtClean="0"/>
          </a:p>
          <a:p>
            <a:pPr algn="just"/>
            <a:r>
              <a:rPr lang="uk-UA" dirty="0"/>
              <a:t>Починаючи з 2015 року Європейський Союз розробив і реалізує заходи щодо боротьби з дезінформацією. </a:t>
            </a:r>
            <a:r>
              <a:rPr lang="uk-UA" dirty="0" smtClean="0"/>
              <a:t> На </a:t>
            </a:r>
            <a:r>
              <a:rPr lang="uk-UA" dirty="0"/>
              <a:t>сьогодні Робоча група здійснила каталогізацію, аналіз та підвищення обізнаності щодо понад 4500 прикладів проросійської дезінформації та значно покращила розуміння інструментів, методів та намірів дезінформації. </a:t>
            </a:r>
          </a:p>
          <a:p>
            <a:pPr algn="just"/>
            <a:r>
              <a:rPr lang="uk-UA" dirty="0"/>
              <a:t>У 2017 році в Гельсінкі було створено Європейський центр передового досвіду з протидії гібридним загрозам</a:t>
            </a:r>
            <a:r>
              <a:rPr lang="uk-UA" dirty="0" smtClean="0"/>
              <a:t>.</a:t>
            </a:r>
          </a:p>
          <a:p>
            <a:pPr algn="just"/>
            <a:endParaRPr lang="uk-UA" dirty="0"/>
          </a:p>
          <a:p>
            <a:pPr algn="just"/>
            <a:endParaRPr lang="uk-UA" dirty="0" smtClean="0"/>
          </a:p>
          <a:p>
            <a:pPr algn="just"/>
            <a:endParaRPr lang="uk-UA" dirty="0" smtClean="0"/>
          </a:p>
          <a:p>
            <a:pPr algn="just"/>
            <a:endParaRPr lang="uk-UA" dirty="0"/>
          </a:p>
        </p:txBody>
      </p:sp>
    </p:spTree>
    <p:extLst>
      <p:ext uri="{BB962C8B-B14F-4D97-AF65-F5344CB8AC3E}">
        <p14:creationId xmlns:p14="http://schemas.microsoft.com/office/powerpoint/2010/main" val="3374747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1337" y="1238157"/>
            <a:ext cx="2603222" cy="4357348"/>
          </a:xfrm>
          <a:prstGeom prst="rect">
            <a:avLst/>
          </a:prstGeom>
        </p:spPr>
      </p:pic>
      <p:pic>
        <p:nvPicPr>
          <p:cNvPr id="3" name="Рисунок 2"/>
          <p:cNvPicPr>
            <a:picLocks noChangeAspect="1"/>
          </p:cNvPicPr>
          <p:nvPr/>
        </p:nvPicPr>
        <p:blipFill>
          <a:blip r:embed="rId3"/>
          <a:stretch>
            <a:fillRect/>
          </a:stretch>
        </p:blipFill>
        <p:spPr>
          <a:xfrm>
            <a:off x="2884048" y="1238157"/>
            <a:ext cx="5574152" cy="4357348"/>
          </a:xfrm>
          <a:prstGeom prst="rect">
            <a:avLst/>
          </a:prstGeom>
        </p:spPr>
      </p:pic>
      <p:sp>
        <p:nvSpPr>
          <p:cNvPr id="4" name="Прямоугольник 3"/>
          <p:cNvSpPr/>
          <p:nvPr/>
        </p:nvSpPr>
        <p:spPr>
          <a:xfrm>
            <a:off x="301337" y="961158"/>
            <a:ext cx="5855521" cy="300082"/>
          </a:xfrm>
          <a:prstGeom prst="rect">
            <a:avLst/>
          </a:prstGeom>
        </p:spPr>
        <p:txBody>
          <a:bodyPr wrap="square">
            <a:spAutoFit/>
          </a:bodyPr>
          <a:lstStyle/>
          <a:p>
            <a:r>
              <a:rPr lang="en-US" sz="1350" dirty="0"/>
              <a:t>http://resource.history.org.ua/item/0013707</a:t>
            </a:r>
            <a:endParaRPr lang="uk-UA" sz="1350" dirty="0"/>
          </a:p>
        </p:txBody>
      </p:sp>
    </p:spTree>
    <p:extLst>
      <p:ext uri="{BB962C8B-B14F-4D97-AF65-F5344CB8AC3E}">
        <p14:creationId xmlns:p14="http://schemas.microsoft.com/office/powerpoint/2010/main" val="2441236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286" y="1156004"/>
            <a:ext cx="5161589" cy="1246495"/>
          </a:xfrm>
          <a:prstGeom prst="rect">
            <a:avLst/>
          </a:prstGeom>
          <a:solidFill>
            <a:schemeClr val="accent2">
              <a:lumMod val="20000"/>
              <a:lumOff val="80000"/>
            </a:schemeClr>
          </a:solidFill>
        </p:spPr>
        <p:txBody>
          <a:bodyPr wrap="square">
            <a:spAutoFit/>
          </a:bodyPr>
          <a:lstStyle/>
          <a:p>
            <a:pPr algn="just"/>
            <a:r>
              <a:rPr lang="uk-UA" sz="1500" dirty="0">
                <a:latin typeface="Cambria" panose="02040503050406030204" pitchFamily="18" charset="0"/>
              </a:rPr>
              <a:t>Гібридна війна: </a:t>
            </a:r>
            <a:r>
              <a:rPr lang="en-US" sz="1500" dirty="0">
                <a:latin typeface="Cambria" panose="02040503050406030204" pitchFamily="18" charset="0"/>
              </a:rPr>
              <a:t>in </a:t>
            </a:r>
            <a:r>
              <a:rPr lang="en-US" sz="1500" dirty="0" err="1">
                <a:latin typeface="Cambria" panose="02040503050406030204" pitchFamily="18" charset="0"/>
              </a:rPr>
              <a:t>verbo</a:t>
            </a:r>
            <a:r>
              <a:rPr lang="en-US" sz="1500" dirty="0">
                <a:latin typeface="Cambria" panose="02040503050406030204" pitchFamily="18" charset="0"/>
              </a:rPr>
              <a:t> et in </a:t>
            </a:r>
            <a:r>
              <a:rPr lang="en-US" sz="1500" dirty="0" err="1">
                <a:latin typeface="Cambria" panose="02040503050406030204" pitchFamily="18" charset="0"/>
              </a:rPr>
              <a:t>praxi</a:t>
            </a:r>
            <a:r>
              <a:rPr lang="en-US" sz="1500" dirty="0">
                <a:latin typeface="Cambria" panose="02040503050406030204" pitchFamily="18" charset="0"/>
              </a:rPr>
              <a:t> : </a:t>
            </a:r>
            <a:r>
              <a:rPr lang="uk-UA" sz="1500" dirty="0">
                <a:latin typeface="Cambria" panose="02040503050406030204" pitchFamily="18" charset="0"/>
              </a:rPr>
              <a:t>монографія /</a:t>
            </a:r>
          </a:p>
          <a:p>
            <a:pPr algn="just"/>
            <a:r>
              <a:rPr lang="uk-UA" sz="1500" dirty="0">
                <a:latin typeface="Cambria" panose="02040503050406030204" pitchFamily="18" charset="0"/>
              </a:rPr>
              <a:t>Донецький національний університет імені Василя Стуса /</a:t>
            </a:r>
          </a:p>
          <a:p>
            <a:pPr algn="just"/>
            <a:r>
              <a:rPr lang="uk-UA" sz="1500" dirty="0">
                <a:latin typeface="Cambria" panose="02040503050406030204" pitchFamily="18" charset="0"/>
              </a:rPr>
              <a:t>під. </a:t>
            </a:r>
            <a:r>
              <a:rPr lang="uk-UA" sz="1500" dirty="0" err="1">
                <a:latin typeface="Cambria" panose="02040503050406030204" pitchFamily="18" charset="0"/>
              </a:rPr>
              <a:t>заг</a:t>
            </a:r>
            <a:r>
              <a:rPr lang="uk-UA" sz="1500" dirty="0">
                <a:latin typeface="Cambria" panose="02040503050406030204" pitchFamily="18" charset="0"/>
              </a:rPr>
              <a:t>. ред. проф. Р.О. </a:t>
            </a:r>
            <a:r>
              <a:rPr lang="uk-UA" sz="1500" dirty="0" err="1">
                <a:latin typeface="Cambria" panose="02040503050406030204" pitchFamily="18" charset="0"/>
              </a:rPr>
              <a:t>Додонова</a:t>
            </a:r>
            <a:r>
              <a:rPr lang="uk-UA" sz="1500" dirty="0">
                <a:latin typeface="Cambria" panose="02040503050406030204" pitchFamily="18" charset="0"/>
              </a:rPr>
              <a:t>. – Вінниця : ТОВ «</a:t>
            </a:r>
            <a:r>
              <a:rPr lang="uk-UA" sz="1500" dirty="0" err="1">
                <a:latin typeface="Cambria" panose="02040503050406030204" pitchFamily="18" charset="0"/>
              </a:rPr>
              <a:t>Нілан</a:t>
            </a:r>
            <a:r>
              <a:rPr lang="uk-UA" sz="1500" dirty="0">
                <a:latin typeface="Cambria" panose="02040503050406030204" pitchFamily="18" charset="0"/>
              </a:rPr>
              <a:t>-</a:t>
            </a:r>
          </a:p>
          <a:p>
            <a:pPr algn="just"/>
            <a:r>
              <a:rPr lang="uk-UA" sz="1500" dirty="0">
                <a:latin typeface="Cambria" panose="02040503050406030204" pitchFamily="18" charset="0"/>
              </a:rPr>
              <a:t>ЛТД», 2017. – 412 с.</a:t>
            </a: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85" y="2379416"/>
            <a:ext cx="5161589" cy="3403126"/>
          </a:xfrm>
          <a:prstGeom prst="rect">
            <a:avLst/>
          </a:prstGeom>
        </p:spPr>
      </p:pic>
      <p:pic>
        <p:nvPicPr>
          <p:cNvPr id="4" name="Рисунок 3"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874" y="1134249"/>
            <a:ext cx="3228880" cy="4626538"/>
          </a:xfrm>
          <a:prstGeom prst="rect">
            <a:avLst/>
          </a:prstGeom>
        </p:spPr>
      </p:pic>
      <p:sp>
        <p:nvSpPr>
          <p:cNvPr id="5" name="Прямоугольник 4"/>
          <p:cNvSpPr/>
          <p:nvPr/>
        </p:nvSpPr>
        <p:spPr>
          <a:xfrm>
            <a:off x="348284" y="857250"/>
            <a:ext cx="6133687" cy="300082"/>
          </a:xfrm>
          <a:prstGeom prst="rect">
            <a:avLst/>
          </a:prstGeom>
        </p:spPr>
        <p:txBody>
          <a:bodyPr wrap="square">
            <a:spAutoFit/>
          </a:bodyPr>
          <a:lstStyle/>
          <a:p>
            <a:r>
              <a:rPr lang="en-US" sz="1350" dirty="0"/>
              <a:t>https://jmonographs.donnu.edu.ua/article/view/3781</a:t>
            </a:r>
            <a:endParaRPr lang="uk-UA" sz="1350" dirty="0"/>
          </a:p>
        </p:txBody>
      </p:sp>
    </p:spTree>
    <p:extLst>
      <p:ext uri="{BB962C8B-B14F-4D97-AF65-F5344CB8AC3E}">
        <p14:creationId xmlns:p14="http://schemas.microsoft.com/office/powerpoint/2010/main" val="4034904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539552" y="1628800"/>
            <a:ext cx="8352928" cy="2664296"/>
          </a:xfrm>
          <a:solidFill>
            <a:schemeClr val="accent2">
              <a:lumMod val="40000"/>
              <a:lumOff val="60000"/>
            </a:schemeClr>
          </a:solidFill>
        </p:spPr>
        <p:txBody>
          <a:bodyPr>
            <a:normAutofit fontScale="92500" lnSpcReduction="10000"/>
          </a:bodyPr>
          <a:lstStyle/>
          <a:p>
            <a:r>
              <a:rPr lang="ru-RU" dirty="0" err="1" smtClean="0"/>
              <a:t>Міжнародні</a:t>
            </a:r>
            <a:r>
              <a:rPr lang="ru-RU" dirty="0" smtClean="0"/>
              <a:t> </a:t>
            </a:r>
            <a:r>
              <a:rPr lang="ru-RU" dirty="0" err="1"/>
              <a:t>відносини</a:t>
            </a:r>
            <a:r>
              <a:rPr lang="ru-RU" dirty="0"/>
              <a:t> все </a:t>
            </a:r>
            <a:r>
              <a:rPr lang="ru-RU" dirty="0" err="1"/>
              <a:t>ще</a:t>
            </a:r>
            <a:r>
              <a:rPr lang="ru-RU" dirty="0"/>
              <a:t> </a:t>
            </a:r>
            <a:r>
              <a:rPr lang="ru-RU" dirty="0" err="1"/>
              <a:t>залишаються</a:t>
            </a:r>
            <a:r>
              <a:rPr lang="ru-RU" dirty="0"/>
              <a:t> сферою </a:t>
            </a:r>
            <a:r>
              <a:rPr lang="ru-RU" dirty="0" err="1"/>
              <a:t>розбіжностей</a:t>
            </a:r>
            <a:r>
              <a:rPr lang="ru-RU" dirty="0"/>
              <a:t> </a:t>
            </a:r>
            <a:r>
              <a:rPr lang="ru-RU" dirty="0" err="1"/>
              <a:t>інтересів</a:t>
            </a:r>
            <a:r>
              <a:rPr lang="ru-RU" dirty="0"/>
              <a:t>, </a:t>
            </a:r>
            <a:r>
              <a:rPr lang="ru-RU" dirty="0" err="1"/>
              <a:t>суперництва</a:t>
            </a:r>
            <a:r>
              <a:rPr lang="ru-RU" dirty="0"/>
              <a:t>, </a:t>
            </a:r>
            <a:r>
              <a:rPr lang="ru-RU" dirty="0" err="1"/>
              <a:t>непередбачуваності</a:t>
            </a:r>
            <a:r>
              <a:rPr lang="ru-RU" dirty="0"/>
              <a:t>, </a:t>
            </a:r>
            <a:r>
              <a:rPr lang="ru-RU" dirty="0" err="1"/>
              <a:t>конфліктів</a:t>
            </a:r>
            <a:r>
              <a:rPr lang="ru-RU" dirty="0"/>
              <a:t> і </a:t>
            </a:r>
            <a:r>
              <a:rPr lang="ru-RU" dirty="0" err="1"/>
              <a:t>насильства</a:t>
            </a:r>
            <a:r>
              <a:rPr lang="ru-RU" dirty="0"/>
              <a:t>. </a:t>
            </a:r>
            <a:r>
              <a:rPr lang="ru-RU" dirty="0" err="1"/>
              <a:t>Можна</a:t>
            </a:r>
            <a:r>
              <a:rPr lang="ru-RU" dirty="0"/>
              <a:t> </a:t>
            </a:r>
            <a:r>
              <a:rPr lang="ru-RU" dirty="0" err="1"/>
              <a:t>стверджувати</a:t>
            </a:r>
            <a:r>
              <a:rPr lang="ru-RU" dirty="0"/>
              <a:t>, </a:t>
            </a:r>
            <a:r>
              <a:rPr lang="ru-RU" dirty="0" err="1"/>
              <a:t>що</a:t>
            </a:r>
            <a:r>
              <a:rPr lang="ru-RU" dirty="0"/>
              <a:t> </a:t>
            </a:r>
            <a:r>
              <a:rPr lang="ru-RU" dirty="0" err="1"/>
              <a:t>міжнародний</a:t>
            </a:r>
            <a:r>
              <a:rPr lang="ru-RU" dirty="0"/>
              <a:t> </a:t>
            </a:r>
            <a:r>
              <a:rPr lang="ru-RU" dirty="0" err="1"/>
              <a:t>конфлікт</a:t>
            </a:r>
            <a:r>
              <a:rPr lang="ru-RU" dirty="0"/>
              <a:t> — </a:t>
            </a:r>
            <a:r>
              <a:rPr lang="ru-RU" dirty="0" err="1"/>
              <a:t>це</a:t>
            </a:r>
            <a:r>
              <a:rPr lang="ru-RU" dirty="0"/>
              <a:t> </a:t>
            </a:r>
            <a:r>
              <a:rPr lang="ru-RU" dirty="0" err="1"/>
              <a:t>зіткнення</a:t>
            </a:r>
            <a:r>
              <a:rPr lang="ru-RU" dirty="0"/>
              <a:t> </a:t>
            </a:r>
            <a:r>
              <a:rPr lang="ru-RU" dirty="0" err="1"/>
              <a:t>двох</a:t>
            </a:r>
            <a:r>
              <a:rPr lang="ru-RU" dirty="0"/>
              <a:t> </a:t>
            </a:r>
            <a:r>
              <a:rPr lang="ru-RU" dirty="0" err="1"/>
              <a:t>або</a:t>
            </a:r>
            <a:r>
              <a:rPr lang="ru-RU" dirty="0"/>
              <a:t> </a:t>
            </a:r>
            <a:r>
              <a:rPr lang="ru-RU" dirty="0" err="1"/>
              <a:t>більше</a:t>
            </a:r>
            <a:r>
              <a:rPr lang="ru-RU" dirty="0"/>
              <a:t> </a:t>
            </a:r>
            <a:r>
              <a:rPr lang="ru-RU" dirty="0" err="1"/>
              <a:t>різноспрямованих</a:t>
            </a:r>
            <a:r>
              <a:rPr lang="ru-RU" dirty="0"/>
              <a:t> сил з метою </a:t>
            </a:r>
            <a:r>
              <a:rPr lang="ru-RU" dirty="0" err="1"/>
              <a:t>реалізації</a:t>
            </a:r>
            <a:r>
              <a:rPr lang="ru-RU" dirty="0"/>
              <a:t> </a:t>
            </a:r>
            <a:r>
              <a:rPr lang="ru-RU" dirty="0" err="1"/>
              <a:t>цілей</a:t>
            </a:r>
            <a:r>
              <a:rPr lang="ru-RU" dirty="0"/>
              <a:t> та </a:t>
            </a:r>
            <a:r>
              <a:rPr lang="ru-RU" dirty="0" err="1"/>
              <a:t>інтересів</a:t>
            </a:r>
            <a:r>
              <a:rPr lang="ru-RU" dirty="0"/>
              <a:t> в </a:t>
            </a:r>
            <a:r>
              <a:rPr lang="ru-RU" dirty="0" err="1"/>
              <a:t>умовах</a:t>
            </a:r>
            <a:r>
              <a:rPr lang="ru-RU" dirty="0"/>
              <a:t> </a:t>
            </a:r>
            <a:r>
              <a:rPr lang="ru-RU" dirty="0" err="1"/>
              <a:t>протидії</a:t>
            </a:r>
            <a:r>
              <a:rPr lang="ru-RU" dirty="0"/>
              <a:t>.</a:t>
            </a:r>
          </a:p>
        </p:txBody>
      </p:sp>
      <p:sp>
        <p:nvSpPr>
          <p:cNvPr id="4" name="Объект 3"/>
          <p:cNvSpPr>
            <a:spLocks noGrp="1"/>
          </p:cNvSpPr>
          <p:nvPr>
            <p:ph sz="quarter" idx="2"/>
          </p:nvPr>
        </p:nvSpPr>
        <p:spPr>
          <a:xfrm>
            <a:off x="539552" y="4263752"/>
            <a:ext cx="8352928" cy="1613520"/>
          </a:xfrm>
          <a:solidFill>
            <a:schemeClr val="accent2">
              <a:lumMod val="40000"/>
              <a:lumOff val="60000"/>
            </a:schemeClr>
          </a:solidFill>
        </p:spPr>
        <p:txBody>
          <a:bodyPr>
            <a:normAutofit fontScale="92500" lnSpcReduction="10000"/>
          </a:bodyPr>
          <a:lstStyle/>
          <a:p>
            <a:pPr algn="just"/>
            <a:r>
              <a:rPr lang="ru-RU" sz="2400" dirty="0" err="1"/>
              <a:t>Ці</a:t>
            </a:r>
            <a:r>
              <a:rPr lang="ru-RU" sz="2400" dirty="0"/>
              <a:t> </a:t>
            </a:r>
            <a:r>
              <a:rPr lang="ru-RU" sz="2400" dirty="0" err="1"/>
              <a:t>конфлікти</a:t>
            </a:r>
            <a:r>
              <a:rPr lang="ru-RU" sz="2400" dirty="0"/>
              <a:t> </a:t>
            </a:r>
            <a:r>
              <a:rPr lang="ru-RU" sz="2400" dirty="0" err="1"/>
              <a:t>м</a:t>
            </a:r>
            <a:r>
              <a:rPr lang="ru-RU" sz="2400" dirty="0" err="1" smtClean="0"/>
              <a:t>ожуть</a:t>
            </a:r>
            <a:r>
              <a:rPr lang="ru-RU" sz="2400" dirty="0" smtClean="0"/>
              <a:t> </a:t>
            </a:r>
            <a:r>
              <a:rPr lang="ru-RU" sz="2400" dirty="0" err="1" smtClean="0"/>
              <a:t>призвести</a:t>
            </a:r>
            <a:r>
              <a:rPr lang="ru-RU" sz="2400" dirty="0" smtClean="0"/>
              <a:t> </a:t>
            </a:r>
            <a:r>
              <a:rPr lang="ru-RU" sz="2400" dirty="0"/>
              <a:t>до </a:t>
            </a:r>
            <a:r>
              <a:rPr lang="ru-RU" sz="2400" dirty="0" err="1"/>
              <a:t>небезпечних</a:t>
            </a:r>
            <a:r>
              <a:rPr lang="ru-RU" sz="2400" dirty="0"/>
              <a:t> </a:t>
            </a:r>
            <a:r>
              <a:rPr lang="ru-RU" sz="2400" dirty="0" err="1"/>
              <a:t>міжнародних</a:t>
            </a:r>
            <a:r>
              <a:rPr lang="ru-RU" sz="2400" dirty="0"/>
              <a:t> криз і </a:t>
            </a:r>
            <a:r>
              <a:rPr lang="ru-RU" sz="2400" dirty="0" err="1"/>
              <a:t>збройної</a:t>
            </a:r>
            <a:r>
              <a:rPr lang="ru-RU" sz="2400" dirty="0"/>
              <a:t> </a:t>
            </a:r>
            <a:r>
              <a:rPr lang="ru-RU" sz="2400" dirty="0" err="1"/>
              <a:t>боротьби</a:t>
            </a:r>
            <a:r>
              <a:rPr lang="ru-RU" sz="2400" dirty="0"/>
              <a:t>, </a:t>
            </a:r>
            <a:r>
              <a:rPr lang="ru-RU" sz="2400" dirty="0" err="1"/>
              <a:t>які</a:t>
            </a:r>
            <a:r>
              <a:rPr lang="ru-RU" sz="2400" dirty="0"/>
              <a:t> </a:t>
            </a:r>
            <a:r>
              <a:rPr lang="ru-RU" sz="2400" dirty="0" err="1"/>
              <a:t>спричиняли</a:t>
            </a:r>
            <a:r>
              <a:rPr lang="ru-RU" sz="2400" dirty="0"/>
              <a:t> </a:t>
            </a:r>
            <a:r>
              <a:rPr lang="ru-RU" sz="2400" dirty="0" err="1"/>
              <a:t>серйозні</a:t>
            </a:r>
            <a:r>
              <a:rPr lang="ru-RU" sz="2400" dirty="0"/>
              <a:t> та </a:t>
            </a:r>
            <a:r>
              <a:rPr lang="ru-RU" sz="2400" dirty="0" err="1"/>
              <a:t>небезпечні</a:t>
            </a:r>
            <a:r>
              <a:rPr lang="ru-RU" sz="2400" dirty="0"/>
              <a:t> </a:t>
            </a:r>
            <a:r>
              <a:rPr lang="ru-RU" sz="2400" dirty="0" err="1"/>
              <a:t>наслідки</a:t>
            </a:r>
            <a:r>
              <a:rPr lang="ru-RU" sz="2400" dirty="0"/>
              <a:t>. </a:t>
            </a:r>
            <a:r>
              <a:rPr lang="ru-RU" sz="2400" dirty="0" err="1"/>
              <a:t>Декотрі</a:t>
            </a:r>
            <a:r>
              <a:rPr lang="ru-RU" sz="2400" dirty="0"/>
              <a:t> з них </a:t>
            </a:r>
            <a:r>
              <a:rPr lang="ru-RU" sz="2400" dirty="0" err="1"/>
              <a:t>виявилися</a:t>
            </a:r>
            <a:r>
              <a:rPr lang="ru-RU" sz="2400" dirty="0"/>
              <a:t> </a:t>
            </a:r>
            <a:r>
              <a:rPr lang="ru-RU" sz="2400" dirty="0" err="1"/>
              <a:t>стійкими</a:t>
            </a:r>
            <a:r>
              <a:rPr lang="ru-RU" sz="2400" dirty="0"/>
              <a:t>, </a:t>
            </a:r>
            <a:r>
              <a:rPr lang="ru-RU" sz="2400" dirty="0" err="1"/>
              <a:t>тривали</a:t>
            </a:r>
            <a:r>
              <a:rPr lang="ru-RU" sz="2400" dirty="0"/>
              <a:t> </a:t>
            </a:r>
            <a:r>
              <a:rPr lang="ru-RU" sz="2400" dirty="0" err="1"/>
              <a:t>упродовж</a:t>
            </a:r>
            <a:r>
              <a:rPr lang="ru-RU" sz="2400" dirty="0"/>
              <a:t> </a:t>
            </a:r>
            <a:r>
              <a:rPr lang="ru-RU" sz="2400" dirty="0" err="1"/>
              <a:t>років</a:t>
            </a:r>
            <a:r>
              <a:rPr lang="ru-RU" sz="2400" dirty="0"/>
              <a:t> і </a:t>
            </a:r>
            <a:r>
              <a:rPr lang="ru-RU" sz="2400" dirty="0" err="1"/>
              <a:t>десятиліть</a:t>
            </a:r>
            <a:r>
              <a:rPr lang="ru-RU" sz="2400" dirty="0"/>
              <a:t>, </a:t>
            </a:r>
            <a:r>
              <a:rPr lang="ru-RU" sz="2400" dirty="0" err="1"/>
              <a:t>інші</a:t>
            </a:r>
            <a:r>
              <a:rPr lang="ru-RU" sz="2400" dirty="0"/>
              <a:t> затихали на </a:t>
            </a:r>
            <a:r>
              <a:rPr lang="ru-RU" sz="2400" dirty="0" err="1"/>
              <a:t>певний</a:t>
            </a:r>
            <a:r>
              <a:rPr lang="ru-RU" sz="2400" dirty="0"/>
              <a:t> час і за </a:t>
            </a:r>
            <a:r>
              <a:rPr lang="ru-RU" sz="2400" dirty="0" err="1"/>
              <a:t>певних</a:t>
            </a:r>
            <a:r>
              <a:rPr lang="ru-RU" sz="2400" dirty="0"/>
              <a:t> умов </a:t>
            </a:r>
            <a:r>
              <a:rPr lang="ru-RU" sz="2400" dirty="0" err="1"/>
              <a:t>починалися</a:t>
            </a:r>
            <a:r>
              <a:rPr lang="ru-RU" sz="2400" dirty="0"/>
              <a:t> з новою силою.</a:t>
            </a:r>
          </a:p>
        </p:txBody>
      </p:sp>
    </p:spTree>
    <p:extLst>
      <p:ext uri="{BB962C8B-B14F-4D97-AF65-F5344CB8AC3E}">
        <p14:creationId xmlns:p14="http://schemas.microsoft.com/office/powerpoint/2010/main" val="488292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734" y="332656"/>
            <a:ext cx="6205548" cy="6324808"/>
          </a:xfrm>
          <a:prstGeom prst="rect">
            <a:avLst/>
          </a:prstGeom>
          <a:solidFill>
            <a:schemeClr val="accent5">
              <a:lumMod val="20000"/>
              <a:lumOff val="80000"/>
            </a:schemeClr>
          </a:solidFill>
        </p:spPr>
        <p:txBody>
          <a:bodyPr wrap="square">
            <a:spAutoFit/>
          </a:bodyPr>
          <a:lstStyle/>
          <a:p>
            <a:pPr algn="ctr"/>
            <a:r>
              <a:rPr lang="uk-UA" dirty="0">
                <a:latin typeface="Cambria" panose="02040503050406030204" pitchFamily="18" charset="0"/>
              </a:rPr>
              <a:t>Психологічна війна</a:t>
            </a:r>
            <a:endParaRPr lang="uk-UA" dirty="0">
              <a:latin typeface="Cambria" panose="02040503050406030204" pitchFamily="18" charset="0"/>
            </a:endParaRPr>
          </a:p>
          <a:p>
            <a:r>
              <a:rPr lang="uk-UA" sz="1500" dirty="0">
                <a:latin typeface="Cambria" panose="02040503050406030204" pitchFamily="18" charset="0"/>
              </a:rPr>
              <a:t>	У </a:t>
            </a:r>
            <a:r>
              <a:rPr lang="uk-UA" sz="1500" dirty="0">
                <a:latin typeface="Cambria" panose="02040503050406030204" pitchFamily="18" charset="0"/>
              </a:rPr>
              <a:t>науковий обіг поняття «психологічна війна» ввійшло в часи Другої світової війни. Відомий американський вчений Пол </a:t>
            </a:r>
            <a:r>
              <a:rPr lang="uk-UA" sz="1500" dirty="0" err="1">
                <a:latin typeface="Cambria" panose="02040503050406030204" pitchFamily="18" charset="0"/>
              </a:rPr>
              <a:t>Лайнбарджер</a:t>
            </a:r>
            <a:r>
              <a:rPr lang="uk-UA" sz="1500" dirty="0">
                <a:latin typeface="Cambria" panose="02040503050406030204" pitchFamily="18" charset="0"/>
              </a:rPr>
              <a:t> у книзі «Психологічна війна. Теорія і практика обробки масової свідомості» (1948) визначив особливості такої війни. На його думку психологічна відрізняється від звичайної війни перш за все тим, що вона починається задовго до оголошення бойових дій і триває після їх закінчення. </a:t>
            </a:r>
            <a:r>
              <a:rPr lang="uk-UA" sz="1500" dirty="0">
                <a:latin typeface="Cambria" panose="02040503050406030204" pitchFamily="18" charset="0"/>
              </a:rPr>
              <a:t>Через </a:t>
            </a:r>
            <a:r>
              <a:rPr lang="uk-UA" sz="1500" dirty="0">
                <a:latin typeface="Cambria" panose="02040503050406030204" pitchFamily="18" charset="0"/>
              </a:rPr>
              <a:t>особливість методів і завдань психологічна війна не вписується у звичайні концепції </a:t>
            </a:r>
            <a:r>
              <a:rPr lang="uk-UA" sz="1500" dirty="0">
                <a:latin typeface="Cambria" panose="02040503050406030204" pitchFamily="18" charset="0"/>
              </a:rPr>
              <a:t>війни. </a:t>
            </a:r>
            <a:endParaRPr lang="ru-RU" sz="1500" dirty="0">
              <a:latin typeface="Cambria" panose="02040503050406030204" pitchFamily="18" charset="0"/>
            </a:endParaRPr>
          </a:p>
          <a:p>
            <a:r>
              <a:rPr lang="ru-RU" sz="1350" i="1" dirty="0" err="1">
                <a:latin typeface="Cambria" panose="02040503050406030204" pitchFamily="18" charset="0"/>
              </a:rPr>
              <a:t>Лайнбарджер</a:t>
            </a:r>
            <a:r>
              <a:rPr lang="ru-RU" sz="1350" i="1" dirty="0">
                <a:latin typeface="Cambria" panose="02040503050406030204" pitchFamily="18" charset="0"/>
              </a:rPr>
              <a:t> </a:t>
            </a:r>
            <a:r>
              <a:rPr lang="ru-RU" sz="1350" i="1" dirty="0">
                <a:latin typeface="Cambria" panose="02040503050406030204" pitchFamily="18" charset="0"/>
              </a:rPr>
              <a:t>П. Психологическая война. Теория и практика обработки массового сознания. URL: </a:t>
            </a:r>
            <a:r>
              <a:rPr lang="ru-RU" sz="1350" i="1" dirty="0">
                <a:latin typeface="Cambria" panose="02040503050406030204" pitchFamily="18" charset="0"/>
                <a:hlinkClick r:id="rId2"/>
              </a:rPr>
              <a:t>https://www.litres.ru/p-m-laynbardzher/psihologicheskaya-voyna-teoriya-i-praktika-obrabotki-mass/chitat-onlayn</a:t>
            </a:r>
            <a:r>
              <a:rPr lang="ru-RU" sz="1350" dirty="0">
                <a:latin typeface="Cambria" panose="02040503050406030204" pitchFamily="18" charset="0"/>
                <a:hlinkClick r:id="rId2"/>
              </a:rPr>
              <a:t>/</a:t>
            </a:r>
            <a:endParaRPr lang="ru-RU" sz="1350" dirty="0">
              <a:latin typeface="Cambria" panose="02040503050406030204" pitchFamily="18" charset="0"/>
            </a:endParaRPr>
          </a:p>
          <a:p>
            <a:endParaRPr lang="uk-UA" dirty="0">
              <a:latin typeface="Cambria" panose="02040503050406030204" pitchFamily="18" charset="0"/>
            </a:endParaRPr>
          </a:p>
          <a:p>
            <a:r>
              <a:rPr lang="uk-UA" sz="1500" dirty="0">
                <a:latin typeface="Cambria" panose="02040503050406030204" pitchFamily="18" charset="0"/>
              </a:rPr>
              <a:t>	Використання </a:t>
            </a:r>
            <a:r>
              <a:rPr lang="uk-UA" sz="1500" dirty="0">
                <a:latin typeface="Cambria" panose="02040503050406030204" pitchFamily="18" charset="0"/>
              </a:rPr>
              <a:t>поняття «психологічна війна» є виправданим, оскільки, як зауважує </a:t>
            </a:r>
            <a:r>
              <a:rPr lang="uk-UA" sz="1500" dirty="0" err="1">
                <a:latin typeface="Cambria" panose="02040503050406030204" pitchFamily="18" charset="0"/>
              </a:rPr>
              <a:t>Д.Ольшанський</a:t>
            </a:r>
            <a:r>
              <a:rPr lang="uk-UA" sz="1500" dirty="0">
                <a:latin typeface="Cambria" panose="02040503050406030204" pitchFamily="18" charset="0"/>
              </a:rPr>
              <a:t>, така війна є неодмінним компонентом будь-якої війни й збройного конфлікту. В такій війні «зброєю» є «</a:t>
            </a:r>
            <a:r>
              <a:rPr lang="uk-UA" sz="1500" dirty="0" err="1">
                <a:latin typeface="Cambria" panose="02040503050406030204" pitchFamily="18" charset="0"/>
              </a:rPr>
              <a:t>спецпропаганда</a:t>
            </a:r>
            <a:r>
              <a:rPr lang="uk-UA" sz="1500" dirty="0">
                <a:latin typeface="Cambria" panose="02040503050406030204" pitchFamily="18" charset="0"/>
              </a:rPr>
              <a:t>», розрахована на війська і мирне населення реального супротивника. Кінцевою метою психологічної війни є зміна масової свідомості та масових </a:t>
            </a:r>
            <a:r>
              <a:rPr lang="uk-UA" sz="1500" dirty="0">
                <a:latin typeface="Cambria" panose="02040503050406030204" pitchFamily="18" charset="0"/>
              </a:rPr>
              <a:t>настроїв  </a:t>
            </a:r>
            <a:r>
              <a:rPr lang="ru-RU" sz="1500" dirty="0">
                <a:latin typeface="Cambria" panose="02040503050406030204" pitchFamily="18" charset="0"/>
              </a:rPr>
              <a:t>	</a:t>
            </a:r>
            <a:endParaRPr lang="ru-RU" sz="1500" dirty="0">
              <a:latin typeface="Cambria" panose="02040503050406030204" pitchFamily="18" charset="0"/>
            </a:endParaRPr>
          </a:p>
          <a:p>
            <a:r>
              <a:rPr lang="ru-RU" sz="1500" i="1" dirty="0">
                <a:latin typeface="Cambria" panose="02040503050406030204" pitchFamily="18" charset="0"/>
              </a:rPr>
              <a:t>Ольшанский </a:t>
            </a:r>
            <a:r>
              <a:rPr lang="ru-RU" sz="1500" i="1" dirty="0">
                <a:latin typeface="Cambria" panose="02040503050406030204" pitchFamily="18" charset="0"/>
              </a:rPr>
              <a:t>Д. Психологическая война. </a:t>
            </a:r>
            <a:r>
              <a:rPr lang="ru-RU" sz="1500" i="1" dirty="0">
                <a:latin typeface="Cambria" panose="02040503050406030204" pitchFamily="18" charset="0"/>
              </a:rPr>
              <a:t>Приемы психологической войны URL: </a:t>
            </a:r>
            <a:r>
              <a:rPr lang="ru-RU" sz="1500" i="1" dirty="0">
                <a:latin typeface="Cambria" panose="02040503050406030204" pitchFamily="18" charset="0"/>
                <a:hlinkClick r:id="rId3"/>
              </a:rPr>
              <a:t>https://</a:t>
            </a:r>
            <a:r>
              <a:rPr lang="ru-RU" sz="1500" i="1" dirty="0" smtClean="0">
                <a:latin typeface="Cambria" panose="02040503050406030204" pitchFamily="18" charset="0"/>
                <a:hlinkClick r:id="rId3"/>
              </a:rPr>
              <a:t>psyfactor.org/lib/psywar41.htm</a:t>
            </a:r>
            <a:endParaRPr lang="ru-RU" sz="1500" i="1" dirty="0" smtClean="0">
              <a:latin typeface="Cambria" panose="02040503050406030204" pitchFamily="18" charset="0"/>
            </a:endParaRPr>
          </a:p>
          <a:p>
            <a:endParaRPr lang="ru-RU" sz="1500" i="1" dirty="0">
              <a:latin typeface="Cambria" panose="02040503050406030204" pitchFamily="18" charset="0"/>
            </a:endParaRPr>
          </a:p>
          <a:p>
            <a:endParaRPr lang="ru-RU" sz="1500" i="1" dirty="0" smtClean="0">
              <a:latin typeface="Cambria" panose="02040503050406030204" pitchFamily="18" charset="0"/>
            </a:endParaRPr>
          </a:p>
          <a:p>
            <a:endParaRPr lang="ru-RU" sz="1500" i="1" dirty="0">
              <a:latin typeface="Cambria" panose="02040503050406030204" pitchFamily="18" charset="0"/>
            </a:endParaRPr>
          </a:p>
          <a:p>
            <a:endParaRPr lang="ru-RU" sz="1500" i="1" dirty="0">
              <a:latin typeface="Cambria" panose="02040503050406030204" pitchFamily="18" charset="0"/>
            </a:endParaRPr>
          </a:p>
        </p:txBody>
      </p:sp>
      <p:pic>
        <p:nvPicPr>
          <p:cNvPr id="3" name="Рисунок 2"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7282" y="857250"/>
            <a:ext cx="2680855" cy="5143500"/>
          </a:xfrm>
          <a:prstGeom prst="rect">
            <a:avLst/>
          </a:prstGeom>
        </p:spPr>
      </p:pic>
    </p:spTree>
    <p:extLst>
      <p:ext uri="{BB962C8B-B14F-4D97-AF65-F5344CB8AC3E}">
        <p14:creationId xmlns:p14="http://schemas.microsoft.com/office/powerpoint/2010/main" val="1198601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a:solidFill>
            <a:schemeClr val="accent1">
              <a:lumMod val="60000"/>
              <a:lumOff val="40000"/>
            </a:schemeClr>
          </a:solidFill>
        </p:spPr>
        <p:txBody>
          <a:bodyPr wrap="square">
            <a:spAutoFit/>
          </a:bodyPr>
          <a:lstStyle/>
          <a:p>
            <a:pPr algn="just"/>
            <a:r>
              <a:rPr lang="uk-UA" sz="2000" dirty="0" err="1" smtClean="0"/>
              <a:t>Д.Кравцов</a:t>
            </a:r>
            <a:r>
              <a:rPr lang="uk-UA" sz="2000" dirty="0" smtClean="0"/>
              <a:t> (Росія) у </a:t>
            </a:r>
            <a:r>
              <a:rPr lang="uk-UA" sz="2000" dirty="0"/>
              <a:t>статті «Інформаційно-психологічна зброя як засіб забезпечення захисту національних інтересів держави» (2017) перераховує основні заходи інформаційно-психологічної операції. </a:t>
            </a:r>
            <a:endParaRPr lang="uk-UA" sz="2000" dirty="0"/>
          </a:p>
          <a:p>
            <a:pPr algn="just"/>
            <a:endParaRPr lang="uk-UA" sz="2000" dirty="0"/>
          </a:p>
          <a:p>
            <a:pPr algn="just"/>
            <a:r>
              <a:rPr lang="uk-UA" sz="2000" dirty="0"/>
              <a:t>Серед </a:t>
            </a:r>
            <a:r>
              <a:rPr lang="uk-UA" sz="2000" dirty="0"/>
              <a:t>них він називає і такі: </a:t>
            </a:r>
          </a:p>
          <a:p>
            <a:pPr algn="just"/>
            <a:r>
              <a:rPr lang="uk-UA" sz="2000" dirty="0"/>
              <a:t>- психологічний вплив на різні соціальні групи з метою </a:t>
            </a:r>
            <a:r>
              <a:rPr lang="uk-UA" sz="2000" dirty="0" err="1"/>
              <a:t>делегітимації</a:t>
            </a:r>
            <a:r>
              <a:rPr lang="uk-UA" sz="2000" dirty="0"/>
              <a:t> населенням чинного політичного режиму;</a:t>
            </a:r>
          </a:p>
          <a:p>
            <a:pPr algn="just"/>
            <a:r>
              <a:rPr lang="uk-UA" sz="2000" dirty="0"/>
              <a:t>- формування ідеологічних розбіжностей в середовищі населення сторони, що протидіє, культивування сепаратизму, екстремізму і революціонізму під хибними гаслами;</a:t>
            </a:r>
          </a:p>
          <a:p>
            <a:pPr marL="257175" indent="-257175" algn="just">
              <a:buFontTx/>
              <a:buChar char="-"/>
            </a:pPr>
            <a:r>
              <a:rPr lang="uk-UA" sz="2000" dirty="0"/>
              <a:t>поширення </a:t>
            </a:r>
            <a:r>
              <a:rPr lang="uk-UA" sz="2000" dirty="0"/>
              <a:t>відомостей, що ганьблять політичних лідерів держави, що протидіє та ін. </a:t>
            </a:r>
            <a:endParaRPr lang="uk-UA" sz="2000" dirty="0"/>
          </a:p>
          <a:p>
            <a:pPr marL="257175" indent="-257175" algn="just">
              <a:buFontTx/>
              <a:buChar char="-"/>
            </a:pPr>
            <a:endParaRPr lang="ru-RU" sz="2000" dirty="0"/>
          </a:p>
          <a:p>
            <a:pPr algn="just"/>
            <a:r>
              <a:rPr lang="ru-RU" sz="2000" dirty="0"/>
              <a:t>Кравцов </a:t>
            </a:r>
            <a:r>
              <a:rPr lang="ru-RU" sz="2000" dirty="0"/>
              <a:t>Д.Н. (2017) Информационно-психологическое оружие как средство обеспечения защиты национальных интересов государства. Communicology.2017.Vol.5. No.3 http://www. Communicology.2017.Vol.5. No.3. Р. 78-89. </a:t>
            </a:r>
            <a:r>
              <a:rPr lang="ru-RU" sz="2000" dirty="0"/>
              <a:t>URL: </a:t>
            </a:r>
            <a:r>
              <a:rPr lang="ru-RU" sz="2000" dirty="0">
                <a:hlinkClick r:id="rId2"/>
              </a:rPr>
              <a:t>https://</a:t>
            </a:r>
            <a:r>
              <a:rPr lang="ru-RU" sz="2000" dirty="0" smtClean="0">
                <a:hlinkClick r:id="rId2"/>
              </a:rPr>
              <a:t>cyberleninka.ru/article/n/informatsionno-psihologicheskoe-oruzhie-kak-sredstvo-obespecheniya-zaschity-natsionalnyh-interesov-gosudarstva</a:t>
            </a:r>
            <a:endParaRPr lang="ru-RU" sz="2000" dirty="0" smtClean="0"/>
          </a:p>
          <a:p>
            <a:pPr algn="just"/>
            <a:endParaRPr lang="ru-RU" sz="2000" dirty="0"/>
          </a:p>
          <a:p>
            <a:pPr algn="just"/>
            <a:endParaRPr lang="ru-RU" sz="2000" dirty="0" smtClean="0"/>
          </a:p>
          <a:p>
            <a:pPr algn="just"/>
            <a:endParaRPr lang="ru-RU" sz="2000" dirty="0"/>
          </a:p>
          <a:p>
            <a:pPr algn="just"/>
            <a:endParaRPr lang="ru-RU" sz="2000" dirty="0"/>
          </a:p>
        </p:txBody>
      </p:sp>
    </p:spTree>
    <p:extLst>
      <p:ext uri="{BB962C8B-B14F-4D97-AF65-F5344CB8AC3E}">
        <p14:creationId xmlns:p14="http://schemas.microsoft.com/office/powerpoint/2010/main" val="69384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9087"/>
            <a:ext cx="9144000" cy="2862322"/>
          </a:xfrm>
          <a:prstGeom prst="rect">
            <a:avLst/>
          </a:prstGeom>
          <a:solidFill>
            <a:schemeClr val="accent1">
              <a:lumMod val="60000"/>
              <a:lumOff val="40000"/>
            </a:schemeClr>
          </a:solidFill>
        </p:spPr>
        <p:txBody>
          <a:bodyPr wrap="square">
            <a:spAutoFit/>
          </a:bodyPr>
          <a:lstStyle/>
          <a:p>
            <a:pPr algn="ctr"/>
            <a:r>
              <a:rPr lang="uk-UA" dirty="0">
                <a:latin typeface="Cambria" panose="02040503050406030204" pitchFamily="18" charset="0"/>
              </a:rPr>
              <a:t>СИЛИ ПСИХОЛОГІЧНИХ ОПЕРАЦІЙ</a:t>
            </a:r>
            <a:endParaRPr lang="uk-UA" dirty="0">
              <a:latin typeface="Cambria" panose="02040503050406030204" pitchFamily="18" charset="0"/>
            </a:endParaRPr>
          </a:p>
          <a:p>
            <a:pPr algn="just"/>
            <a:r>
              <a:rPr lang="uk-UA" dirty="0">
                <a:latin typeface="Cambria" panose="02040503050406030204" pitchFamily="18" charset="0"/>
              </a:rPr>
              <a:t>Нині </a:t>
            </a:r>
            <a:r>
              <a:rPr lang="uk-UA" dirty="0">
                <a:latin typeface="Cambria" panose="02040503050406030204" pitchFamily="18" charset="0"/>
              </a:rPr>
              <a:t>сили психологічних операцій (</a:t>
            </a:r>
            <a:r>
              <a:rPr lang="uk-UA" dirty="0" err="1">
                <a:latin typeface="Cambria" panose="02040503050406030204" pitchFamily="18" charset="0"/>
              </a:rPr>
              <a:t>ПсО</a:t>
            </a:r>
            <a:r>
              <a:rPr lang="uk-UA" dirty="0">
                <a:latin typeface="Cambria" panose="02040503050406030204" pitchFamily="18" charset="0"/>
              </a:rPr>
              <a:t>) Російської федерації складаються з декількох компонентів: </a:t>
            </a:r>
            <a:endParaRPr lang="uk-UA" dirty="0">
              <a:latin typeface="Cambria" panose="02040503050406030204" pitchFamily="18" charset="0"/>
            </a:endParaRPr>
          </a:p>
          <a:p>
            <a:pPr algn="just"/>
            <a:endParaRPr lang="uk-UA" dirty="0">
              <a:latin typeface="Cambria" panose="02040503050406030204" pitchFamily="18" charset="0"/>
            </a:endParaRPr>
          </a:p>
          <a:p>
            <a:pPr marL="257175" indent="-257175" algn="just">
              <a:buFont typeface="Wingdings" panose="05000000000000000000" pitchFamily="2" charset="2"/>
              <a:buChar char="Ø"/>
            </a:pPr>
            <a:r>
              <a:rPr lang="uk-UA" dirty="0">
                <a:latin typeface="Cambria" panose="02040503050406030204" pitchFamily="18" charset="0"/>
              </a:rPr>
              <a:t>сили </a:t>
            </a:r>
            <a:r>
              <a:rPr lang="uk-UA" dirty="0">
                <a:latin typeface="Cambria" panose="02040503050406030204" pitchFamily="18" charset="0"/>
              </a:rPr>
              <a:t>та засоби </a:t>
            </a:r>
            <a:r>
              <a:rPr lang="uk-UA" dirty="0" err="1">
                <a:latin typeface="Cambria" panose="02040503050406030204" pitchFamily="18" charset="0"/>
              </a:rPr>
              <a:t>ПсО</a:t>
            </a:r>
            <a:r>
              <a:rPr lang="uk-UA" dirty="0">
                <a:latin typeface="Cambria" panose="02040503050406030204" pitchFamily="18" charset="0"/>
              </a:rPr>
              <a:t> військових формувань та спецслужб; </a:t>
            </a:r>
            <a:endParaRPr lang="uk-UA" dirty="0">
              <a:latin typeface="Cambria" panose="02040503050406030204" pitchFamily="18" charset="0"/>
            </a:endParaRPr>
          </a:p>
          <a:p>
            <a:pPr algn="just"/>
            <a:endParaRPr lang="uk-UA" dirty="0">
              <a:latin typeface="Cambria" panose="02040503050406030204" pitchFamily="18" charset="0"/>
            </a:endParaRPr>
          </a:p>
          <a:p>
            <a:pPr marL="257175" indent="-257175" algn="just">
              <a:buFont typeface="Wingdings" panose="05000000000000000000" pitchFamily="2" charset="2"/>
              <a:buChar char="Ø"/>
            </a:pPr>
            <a:r>
              <a:rPr lang="uk-UA" dirty="0">
                <a:latin typeface="Cambria" panose="02040503050406030204" pitchFamily="18" charset="0"/>
              </a:rPr>
              <a:t>цивільні </a:t>
            </a:r>
            <a:r>
              <a:rPr lang="uk-UA" dirty="0">
                <a:latin typeface="Cambria" panose="02040503050406030204" pitchFamily="18" charset="0"/>
              </a:rPr>
              <a:t>державні структури та цивільні недержавні структури (підконтрольні уряду</a:t>
            </a:r>
            <a:r>
              <a:rPr lang="uk-UA" dirty="0">
                <a:latin typeface="Cambria" panose="02040503050406030204" pitchFamily="18" charset="0"/>
              </a:rPr>
              <a:t>); </a:t>
            </a:r>
          </a:p>
          <a:p>
            <a:pPr algn="just"/>
            <a:endParaRPr lang="uk-UA" dirty="0">
              <a:latin typeface="Cambria" panose="02040503050406030204" pitchFamily="18" charset="0"/>
            </a:endParaRPr>
          </a:p>
          <a:p>
            <a:pPr marL="257175" indent="-257175" algn="just">
              <a:buFont typeface="Wingdings" panose="05000000000000000000" pitchFamily="2" charset="2"/>
              <a:buChar char="Ø"/>
            </a:pPr>
            <a:r>
              <a:rPr lang="uk-UA" dirty="0">
                <a:latin typeface="Cambria" panose="02040503050406030204" pitchFamily="18" charset="0"/>
              </a:rPr>
              <a:t>релігійні </a:t>
            </a:r>
            <a:r>
              <a:rPr lang="uk-UA" dirty="0">
                <a:latin typeface="Cambria" panose="02040503050406030204" pitchFamily="18" charset="0"/>
              </a:rPr>
              <a:t>організації, які залучені до проведення інформаційних </a:t>
            </a:r>
            <a:r>
              <a:rPr lang="uk-UA" dirty="0" smtClean="0">
                <a:latin typeface="Cambria" panose="02040503050406030204" pitchFamily="18" charset="0"/>
              </a:rPr>
              <a:t>операцій</a:t>
            </a:r>
            <a:endParaRPr lang="uk-UA" dirty="0">
              <a:latin typeface="Cambria" panose="02040503050406030204" pitchFamily="18" charset="0"/>
            </a:endParaRPr>
          </a:p>
        </p:txBody>
      </p:sp>
      <p:pic>
        <p:nvPicPr>
          <p:cNvPr id="3" name="Рисунок 2"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1410"/>
            <a:ext cx="9144000" cy="3966590"/>
          </a:xfrm>
          <a:prstGeom prst="rect">
            <a:avLst/>
          </a:prstGeom>
        </p:spPr>
      </p:pic>
    </p:spTree>
    <p:extLst>
      <p:ext uri="{BB962C8B-B14F-4D97-AF65-F5344CB8AC3E}">
        <p14:creationId xmlns:p14="http://schemas.microsoft.com/office/powerpoint/2010/main" val="2633020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82" y="1345623"/>
            <a:ext cx="8167255" cy="4156364"/>
          </a:xfrm>
          <a:prstGeom prst="rect">
            <a:avLst/>
          </a:prstGeom>
        </p:spPr>
      </p:pic>
      <p:sp>
        <p:nvSpPr>
          <p:cNvPr id="3" name="Прямоугольник 2"/>
          <p:cNvSpPr/>
          <p:nvPr/>
        </p:nvSpPr>
        <p:spPr>
          <a:xfrm>
            <a:off x="477982" y="857250"/>
            <a:ext cx="5912427" cy="507831"/>
          </a:xfrm>
          <a:prstGeom prst="rect">
            <a:avLst/>
          </a:prstGeom>
        </p:spPr>
        <p:txBody>
          <a:bodyPr wrap="square">
            <a:spAutoFit/>
          </a:bodyPr>
          <a:lstStyle/>
          <a:p>
            <a:r>
              <a:rPr lang="en-US" sz="1350" dirty="0"/>
              <a:t>https://mil.in.ua/uk/articles/pidrozdily-psyhologichnyh-operatsij-rosijskoyi-armiyi/</a:t>
            </a:r>
            <a:endParaRPr lang="uk-UA" sz="1350" dirty="0"/>
          </a:p>
        </p:txBody>
      </p:sp>
    </p:spTree>
    <p:extLst>
      <p:ext uri="{BB962C8B-B14F-4D97-AF65-F5344CB8AC3E}">
        <p14:creationId xmlns:p14="http://schemas.microsoft.com/office/powerpoint/2010/main" val="9311966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8800" y="1119940"/>
            <a:ext cx="8646401" cy="4618121"/>
          </a:xfrm>
          <a:prstGeom prst="rect">
            <a:avLst/>
          </a:prstGeom>
        </p:spPr>
      </p:pic>
    </p:spTree>
    <p:extLst>
      <p:ext uri="{BB962C8B-B14F-4D97-AF65-F5344CB8AC3E}">
        <p14:creationId xmlns:p14="http://schemas.microsoft.com/office/powerpoint/2010/main" val="19298323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323528" y="1772816"/>
            <a:ext cx="5618584" cy="4572000"/>
          </a:xfrm>
        </p:spPr>
        <p:txBody>
          <a:bodyPr>
            <a:normAutofit fontScale="55000" lnSpcReduction="20000"/>
          </a:bodyPr>
          <a:lstStyle/>
          <a:p>
            <a:pPr algn="just"/>
            <a:r>
              <a:rPr lang="ru-RU" sz="4400" b="1" i="1" dirty="0" err="1"/>
              <a:t>Конфлікти</a:t>
            </a:r>
            <a:r>
              <a:rPr lang="ru-RU" sz="4400" b="1" i="1" dirty="0"/>
              <a:t> </a:t>
            </a:r>
            <a:r>
              <a:rPr lang="ru-RU" sz="4400" b="1" i="1" dirty="0" err="1"/>
              <a:t>малої</a:t>
            </a:r>
            <a:r>
              <a:rPr lang="ru-RU" sz="4400" b="1" i="1" dirty="0"/>
              <a:t> </a:t>
            </a:r>
            <a:r>
              <a:rPr lang="ru-RU" sz="4400" b="1" i="1" dirty="0" err="1"/>
              <a:t>інтенсивності</a:t>
            </a:r>
            <a:r>
              <a:rPr lang="ru-RU" sz="4400" b="1" i="1" dirty="0"/>
              <a:t>. </a:t>
            </a:r>
            <a:r>
              <a:rPr lang="ru-RU" sz="3800" dirty="0" err="1"/>
              <a:t>Відносини</a:t>
            </a:r>
            <a:r>
              <a:rPr lang="ru-RU" sz="3800" dirty="0"/>
              <a:t> </a:t>
            </a:r>
            <a:r>
              <a:rPr lang="ru-RU" sz="3800" dirty="0" err="1"/>
              <a:t>між</a:t>
            </a:r>
            <a:r>
              <a:rPr lang="ru-RU" sz="3800" dirty="0"/>
              <a:t> </a:t>
            </a:r>
            <a:r>
              <a:rPr lang="ru-RU" sz="3800" dirty="0" err="1"/>
              <a:t>державними</a:t>
            </a:r>
            <a:r>
              <a:rPr lang="ru-RU" sz="3800" dirty="0"/>
              <a:t> та </a:t>
            </a:r>
            <a:r>
              <a:rPr lang="ru-RU" sz="3800" dirty="0" err="1"/>
              <a:t>недержавними</a:t>
            </a:r>
            <a:r>
              <a:rPr lang="ru-RU" sz="3800" dirty="0"/>
              <a:t> </a:t>
            </a:r>
            <a:r>
              <a:rPr lang="ru-RU" sz="3800" dirty="0" err="1"/>
              <a:t>суб'єктами</a:t>
            </a:r>
            <a:r>
              <a:rPr lang="ru-RU" sz="3800" dirty="0"/>
              <a:t> </a:t>
            </a:r>
            <a:r>
              <a:rPr lang="ru-RU" sz="3800" dirty="0" err="1"/>
              <a:t>доволі</a:t>
            </a:r>
            <a:r>
              <a:rPr lang="ru-RU" sz="3800" dirty="0"/>
              <a:t> часто </a:t>
            </a:r>
            <a:r>
              <a:rPr lang="ru-RU" sz="3800" dirty="0" err="1"/>
              <a:t>захмарюються</a:t>
            </a:r>
            <a:r>
              <a:rPr lang="ru-RU" sz="3800" dirty="0"/>
              <a:t> </a:t>
            </a:r>
            <a:r>
              <a:rPr lang="ru-RU" sz="3800" dirty="0" err="1"/>
              <a:t>дрібними</a:t>
            </a:r>
            <a:r>
              <a:rPr lang="ru-RU" sz="3800" dirty="0"/>
              <a:t> </a:t>
            </a:r>
            <a:r>
              <a:rPr lang="ru-RU" sz="3800" dirty="0" err="1"/>
              <a:t>сутичками</a:t>
            </a:r>
            <a:r>
              <a:rPr lang="ru-RU" sz="3800" dirty="0"/>
              <a:t> на кордонах, </a:t>
            </a:r>
            <a:r>
              <a:rPr lang="ru-RU" sz="3800" dirty="0" err="1"/>
              <a:t>індивідуальним</a:t>
            </a:r>
            <a:r>
              <a:rPr lang="ru-RU" sz="3800" dirty="0"/>
              <a:t> </a:t>
            </a:r>
            <a:r>
              <a:rPr lang="ru-RU" sz="3800" dirty="0" err="1"/>
              <a:t>або</a:t>
            </a:r>
            <a:r>
              <a:rPr lang="ru-RU" sz="3800" dirty="0"/>
              <a:t> невеликим </a:t>
            </a:r>
            <a:r>
              <a:rPr lang="ru-RU" sz="3800" dirty="0" err="1"/>
              <a:t>груповим</a:t>
            </a:r>
            <a:r>
              <a:rPr lang="ru-RU" sz="3800" dirty="0"/>
              <a:t> </a:t>
            </a:r>
            <a:r>
              <a:rPr lang="ru-RU" sz="3800" dirty="0" err="1"/>
              <a:t>насильством</a:t>
            </a:r>
            <a:r>
              <a:rPr lang="ru-RU" sz="3800" dirty="0"/>
              <a:t>. </a:t>
            </a:r>
            <a:r>
              <a:rPr lang="ru-RU" sz="3800" dirty="0" err="1"/>
              <a:t>їх</a:t>
            </a:r>
            <a:r>
              <a:rPr lang="ru-RU" sz="3800" dirty="0"/>
              <a:t> </a:t>
            </a:r>
            <a:r>
              <a:rPr lang="ru-RU" sz="3800" dirty="0" err="1"/>
              <a:t>небезпеку</a:t>
            </a:r>
            <a:r>
              <a:rPr lang="ru-RU" sz="3800" dirty="0"/>
              <a:t> почали </a:t>
            </a:r>
            <a:r>
              <a:rPr lang="ru-RU" sz="3800" dirty="0" err="1"/>
              <a:t>розуміти</a:t>
            </a:r>
            <a:r>
              <a:rPr lang="ru-RU" sz="3800" dirty="0"/>
              <a:t> </a:t>
            </a:r>
            <a:r>
              <a:rPr lang="ru-RU" sz="3800" dirty="0" err="1"/>
              <a:t>лише</a:t>
            </a:r>
            <a:r>
              <a:rPr lang="ru-RU" sz="3800" dirty="0"/>
              <a:t> </a:t>
            </a:r>
            <a:r>
              <a:rPr lang="ru-RU" sz="3800" dirty="0" err="1"/>
              <a:t>сьогодні</a:t>
            </a:r>
            <a:r>
              <a:rPr lang="ru-RU" sz="3800" dirty="0"/>
              <a:t>. Вона </a:t>
            </a:r>
            <a:r>
              <a:rPr lang="ru-RU" sz="3800" dirty="0" err="1"/>
              <a:t>полягає</a:t>
            </a:r>
            <a:r>
              <a:rPr lang="ru-RU" sz="3800" dirty="0"/>
              <a:t> в тому, </a:t>
            </a:r>
            <a:r>
              <a:rPr lang="ru-RU" sz="3800" dirty="0" err="1"/>
              <a:t>що</a:t>
            </a:r>
            <a:r>
              <a:rPr lang="ru-RU" sz="3800" dirty="0"/>
              <a:t>, </a:t>
            </a:r>
            <a:r>
              <a:rPr lang="ru-RU" sz="3800" dirty="0" err="1"/>
              <a:t>по-перше</a:t>
            </a:r>
            <a:r>
              <a:rPr lang="ru-RU" sz="3800" dirty="0"/>
              <a:t>, </a:t>
            </a:r>
            <a:r>
              <a:rPr lang="ru-RU" sz="3800" dirty="0" err="1"/>
              <a:t>такий</a:t>
            </a:r>
            <a:r>
              <a:rPr lang="ru-RU" sz="3800" dirty="0"/>
              <a:t> </a:t>
            </a:r>
            <a:r>
              <a:rPr lang="ru-RU" sz="3800" dirty="0" err="1"/>
              <a:t>конфлікт</a:t>
            </a:r>
            <a:r>
              <a:rPr lang="ru-RU" sz="3800" dirty="0"/>
              <a:t> </a:t>
            </a:r>
            <a:r>
              <a:rPr lang="ru-RU" sz="3800" dirty="0" err="1"/>
              <a:t>може</a:t>
            </a:r>
            <a:r>
              <a:rPr lang="ru-RU" sz="3800" dirty="0"/>
              <a:t> </a:t>
            </a:r>
            <a:r>
              <a:rPr lang="ru-RU" sz="3800" dirty="0" err="1"/>
              <a:t>перетворитися</a:t>
            </a:r>
            <a:r>
              <a:rPr lang="ru-RU" sz="3800" dirty="0"/>
              <a:t> у </a:t>
            </a:r>
            <a:r>
              <a:rPr lang="ru-RU" sz="3800" dirty="0" err="1"/>
              <a:t>повномасштабний</a:t>
            </a:r>
            <a:r>
              <a:rPr lang="ru-RU" sz="3800" dirty="0"/>
              <a:t>. </a:t>
            </a:r>
            <a:r>
              <a:rPr lang="ru-RU" sz="3800" dirty="0" err="1"/>
              <a:t>По-друге</a:t>
            </a:r>
            <a:r>
              <a:rPr lang="ru-RU" sz="3800" dirty="0"/>
              <a:t>, при </a:t>
            </a:r>
            <a:r>
              <a:rPr lang="ru-RU" sz="3800" dirty="0" err="1"/>
              <a:t>сучасних</a:t>
            </a:r>
            <a:r>
              <a:rPr lang="ru-RU" sz="3800" dirty="0"/>
              <a:t> </a:t>
            </a:r>
            <a:r>
              <a:rPr lang="ru-RU" sz="3800" dirty="0" err="1"/>
              <a:t>військових</a:t>
            </a:r>
            <a:r>
              <a:rPr lang="ru-RU" sz="3800" dirty="0"/>
              <a:t> </a:t>
            </a:r>
            <a:r>
              <a:rPr lang="ru-RU" sz="3800" dirty="0" err="1"/>
              <a:t>озброєннях</a:t>
            </a:r>
            <a:r>
              <a:rPr lang="ru-RU" sz="3800" dirty="0"/>
              <a:t> </a:t>
            </a:r>
            <a:r>
              <a:rPr lang="ru-RU" sz="3800" dirty="0" err="1"/>
              <a:t>навіть</a:t>
            </a:r>
            <a:r>
              <a:rPr lang="ru-RU" sz="3800" dirty="0"/>
              <a:t> </a:t>
            </a:r>
            <a:r>
              <a:rPr lang="ru-RU" sz="3800" dirty="0" err="1"/>
              <a:t>конфлікт</a:t>
            </a:r>
            <a:r>
              <a:rPr lang="ru-RU" sz="3800" dirty="0"/>
              <a:t> </a:t>
            </a:r>
            <a:r>
              <a:rPr lang="ru-RU" sz="3800" dirty="0" err="1"/>
              <a:t>малої</a:t>
            </a:r>
            <a:r>
              <a:rPr lang="ru-RU" sz="3800" dirty="0"/>
              <a:t> </a:t>
            </a:r>
            <a:r>
              <a:rPr lang="ru-RU" sz="3800" dirty="0" err="1"/>
              <a:t>інтенсивності</a:t>
            </a:r>
            <a:r>
              <a:rPr lang="ru-RU" sz="3800" dirty="0"/>
              <a:t> </a:t>
            </a:r>
            <a:r>
              <a:rPr lang="ru-RU" sz="3800" dirty="0" err="1"/>
              <a:t>може</a:t>
            </a:r>
            <a:r>
              <a:rPr lang="ru-RU" sz="3800" dirty="0"/>
              <a:t> </a:t>
            </a:r>
            <a:r>
              <a:rPr lang="ru-RU" sz="3800" dirty="0" err="1"/>
              <a:t>призвести</a:t>
            </a:r>
            <a:r>
              <a:rPr lang="ru-RU" sz="3800" dirty="0"/>
              <a:t> до великих </a:t>
            </a:r>
            <a:r>
              <a:rPr lang="ru-RU" sz="3800" dirty="0" err="1"/>
              <a:t>руйнувань</a:t>
            </a:r>
            <a:r>
              <a:rPr lang="ru-RU" sz="3800" dirty="0"/>
              <a:t>. </a:t>
            </a:r>
            <a:r>
              <a:rPr lang="ru-RU" sz="3800" dirty="0" err="1"/>
              <a:t>По-третє</a:t>
            </a:r>
            <a:r>
              <a:rPr lang="ru-RU" sz="3800" dirty="0"/>
              <a:t>, в </a:t>
            </a:r>
            <a:r>
              <a:rPr lang="ru-RU" sz="3800" dirty="0" err="1"/>
              <a:t>умовах</a:t>
            </a:r>
            <a:r>
              <a:rPr lang="ru-RU" sz="3800" dirty="0"/>
              <a:t> </a:t>
            </a:r>
            <a:r>
              <a:rPr lang="ru-RU" sz="3800" dirty="0" err="1"/>
              <a:t>тісного</a:t>
            </a:r>
            <a:r>
              <a:rPr lang="ru-RU" sz="3800" dirty="0"/>
              <a:t> </a:t>
            </a:r>
            <a:r>
              <a:rPr lang="ru-RU" sz="3800" dirty="0" err="1"/>
              <a:t>взаємозв'язку</a:t>
            </a:r>
            <a:r>
              <a:rPr lang="ru-RU" sz="3800" dirty="0"/>
              <a:t> </a:t>
            </a:r>
            <a:r>
              <a:rPr lang="ru-RU" sz="3800" dirty="0" err="1"/>
              <a:t>сучасних</a:t>
            </a:r>
            <a:r>
              <a:rPr lang="ru-RU" sz="3800" dirty="0"/>
              <a:t> </a:t>
            </a:r>
            <a:r>
              <a:rPr lang="ru-RU" sz="3800" dirty="0" err="1"/>
              <a:t>незалежних</a:t>
            </a:r>
            <a:r>
              <a:rPr lang="ru-RU" sz="3800" dirty="0"/>
              <a:t> держав </a:t>
            </a:r>
            <a:r>
              <a:rPr lang="ru-RU" sz="3800" dirty="0" err="1"/>
              <a:t>порушення</a:t>
            </a:r>
            <a:r>
              <a:rPr lang="ru-RU" sz="3800" dirty="0"/>
              <a:t> мирного </a:t>
            </a:r>
            <a:r>
              <a:rPr lang="ru-RU" sz="3800" dirty="0" err="1"/>
              <a:t>життя</a:t>
            </a:r>
            <a:r>
              <a:rPr lang="ru-RU" sz="3800" dirty="0"/>
              <a:t> в одному </a:t>
            </a:r>
            <a:r>
              <a:rPr lang="ru-RU" sz="3800" dirty="0" err="1"/>
              <a:t>регіоні</a:t>
            </a:r>
            <a:r>
              <a:rPr lang="ru-RU" sz="3800" dirty="0"/>
              <a:t> </a:t>
            </a:r>
            <a:r>
              <a:rPr lang="ru-RU" sz="3800" dirty="0" err="1"/>
              <a:t>впливає</a:t>
            </a:r>
            <a:r>
              <a:rPr lang="ru-RU" sz="3800" dirty="0"/>
              <a:t> на </a:t>
            </a:r>
            <a:r>
              <a:rPr lang="ru-RU" sz="3800" dirty="0" err="1"/>
              <a:t>всі</a:t>
            </a:r>
            <a:r>
              <a:rPr lang="ru-RU" sz="3800" dirty="0"/>
              <a:t> </a:t>
            </a:r>
            <a:r>
              <a:rPr lang="ru-RU" sz="3800" dirty="0" err="1"/>
              <a:t>інші</a:t>
            </a:r>
            <a:r>
              <a:rPr lang="ru-RU" sz="3800" dirty="0"/>
              <a:t>. </a:t>
            </a:r>
            <a:r>
              <a:rPr lang="ru-RU" sz="3800" dirty="0" err="1"/>
              <a:t>Наприклад</a:t>
            </a:r>
            <a:r>
              <a:rPr lang="ru-RU" sz="3800" dirty="0"/>
              <a:t>, </a:t>
            </a:r>
            <a:r>
              <a:rPr lang="ru-RU" sz="3800" dirty="0" err="1"/>
              <a:t>радянсько-китайські</a:t>
            </a:r>
            <a:r>
              <a:rPr lang="ru-RU" sz="3800" dirty="0"/>
              <a:t> </a:t>
            </a:r>
            <a:r>
              <a:rPr lang="ru-RU" sz="3800" dirty="0" err="1"/>
              <a:t>прикордонні</a:t>
            </a:r>
            <a:r>
              <a:rPr lang="ru-RU" sz="3800" dirty="0"/>
              <a:t> </a:t>
            </a:r>
            <a:r>
              <a:rPr lang="ru-RU" sz="3800" dirty="0" err="1"/>
              <a:t>конфлікти</a:t>
            </a:r>
            <a:r>
              <a:rPr lang="ru-RU" sz="3800" dirty="0"/>
              <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1700808"/>
            <a:ext cx="3001516" cy="2543175"/>
          </a:xfrm>
          <a:prstGeom prst="rect">
            <a:avLst/>
          </a:prstGeom>
        </p:spPr>
      </p:pic>
    </p:spTree>
    <p:extLst>
      <p:ext uri="{BB962C8B-B14F-4D97-AF65-F5344CB8AC3E}">
        <p14:creationId xmlns:p14="http://schemas.microsoft.com/office/powerpoint/2010/main" val="140729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err="1" smtClean="0"/>
              <a:t>Міжнародний</a:t>
            </a:r>
            <a:r>
              <a:rPr lang="ru-RU" sz="4000" dirty="0" smtClean="0"/>
              <a:t> </a:t>
            </a:r>
            <a:r>
              <a:rPr lang="ru-RU" sz="4000" dirty="0" err="1" smtClean="0"/>
              <a:t>тероризм</a:t>
            </a:r>
            <a:endParaRPr lang="ru-RU" sz="4000" dirty="0"/>
          </a:p>
        </p:txBody>
      </p:sp>
      <p:sp>
        <p:nvSpPr>
          <p:cNvPr id="3" name="Объект 2"/>
          <p:cNvSpPr>
            <a:spLocks noGrp="1"/>
          </p:cNvSpPr>
          <p:nvPr>
            <p:ph sz="quarter" idx="1"/>
          </p:nvPr>
        </p:nvSpPr>
        <p:spPr>
          <a:xfrm>
            <a:off x="107504" y="1589567"/>
            <a:ext cx="5616624" cy="5007785"/>
          </a:xfrm>
        </p:spPr>
        <p:txBody>
          <a:bodyPr>
            <a:normAutofit/>
          </a:bodyPr>
          <a:lstStyle/>
          <a:p>
            <a:pPr algn="just"/>
            <a:r>
              <a:rPr lang="ru-RU" sz="2400" b="1" dirty="0" err="1"/>
              <a:t>Тероризм</a:t>
            </a:r>
            <a:r>
              <a:rPr lang="ru-RU" sz="2400" b="1" dirty="0"/>
              <a:t>. </a:t>
            </a:r>
            <a:r>
              <a:rPr lang="ru-RU" sz="2400" dirty="0" err="1" smtClean="0"/>
              <a:t>Багато</a:t>
            </a:r>
            <a:r>
              <a:rPr lang="ru-RU" sz="2400" dirty="0" smtClean="0"/>
              <a:t> держав </a:t>
            </a:r>
            <a:r>
              <a:rPr lang="ru-RU" sz="2400" dirty="0" err="1" smtClean="0"/>
              <a:t>підтримують</a:t>
            </a:r>
            <a:r>
              <a:rPr lang="ru-RU" sz="2400" dirty="0" smtClean="0"/>
              <a:t> </a:t>
            </a:r>
            <a:r>
              <a:rPr lang="ru-RU" sz="2400" dirty="0" err="1" smtClean="0"/>
              <a:t>терористичну</a:t>
            </a:r>
            <a:r>
              <a:rPr lang="ru-RU" sz="2400" dirty="0" smtClean="0"/>
              <a:t> </a:t>
            </a:r>
            <a:r>
              <a:rPr lang="ru-RU" sz="2400" dirty="0" err="1" smtClean="0"/>
              <a:t>діяльність</a:t>
            </a:r>
            <a:r>
              <a:rPr lang="ru-RU" sz="2400" dirty="0" smtClean="0"/>
              <a:t>. </a:t>
            </a:r>
            <a:r>
              <a:rPr lang="ru-RU" sz="2400" dirty="0" err="1" smtClean="0"/>
              <a:t>Усі</a:t>
            </a:r>
            <a:r>
              <a:rPr lang="ru-RU" sz="2400" dirty="0" smtClean="0"/>
              <a:t> </a:t>
            </a:r>
            <a:r>
              <a:rPr lang="ru-RU" sz="2400" dirty="0"/>
              <a:t>вони </a:t>
            </a:r>
            <a:r>
              <a:rPr lang="ru-RU" sz="2400" dirty="0" err="1"/>
              <a:t>заперечують</a:t>
            </a:r>
            <a:r>
              <a:rPr lang="ru-RU" sz="2400" dirty="0"/>
              <a:t> свою </a:t>
            </a:r>
            <a:r>
              <a:rPr lang="ru-RU" sz="2400" dirty="0" err="1"/>
              <a:t>причетність</a:t>
            </a:r>
            <a:r>
              <a:rPr lang="ru-RU" sz="2400" dirty="0"/>
              <a:t> до </a:t>
            </a:r>
            <a:r>
              <a:rPr lang="ru-RU" sz="2400" dirty="0" err="1" smtClean="0"/>
              <a:t>тероризму</a:t>
            </a:r>
            <a:r>
              <a:rPr lang="ru-RU" sz="2400" dirty="0" smtClean="0"/>
              <a:t>.</a:t>
            </a:r>
          </a:p>
          <a:p>
            <a:pPr algn="just"/>
            <a:r>
              <a:rPr lang="ru-RU" sz="2400" dirty="0" err="1"/>
              <a:t>Термін</a:t>
            </a:r>
            <a:r>
              <a:rPr lang="ru-RU" sz="2400" dirty="0"/>
              <a:t> </a:t>
            </a:r>
            <a:r>
              <a:rPr lang="ru-RU" sz="2400" b="1" i="1" dirty="0" smtClean="0"/>
              <a:t>«</a:t>
            </a:r>
            <a:r>
              <a:rPr lang="ru-RU" sz="2400" b="1" i="1" dirty="0" err="1" smtClean="0"/>
              <a:t>міжнародний</a:t>
            </a:r>
            <a:r>
              <a:rPr lang="ru-RU" sz="2400" b="1" i="1" dirty="0" smtClean="0"/>
              <a:t> </a:t>
            </a:r>
            <a:r>
              <a:rPr lang="ru-RU" sz="2400" b="1" i="1" dirty="0" err="1" smtClean="0"/>
              <a:t>тероризм</a:t>
            </a:r>
            <a:r>
              <a:rPr lang="ru-RU" sz="2400" b="1" i="1" dirty="0" smtClean="0"/>
              <a:t>» </a:t>
            </a:r>
            <a:r>
              <a:rPr lang="ru-RU" sz="2400" dirty="0" err="1"/>
              <a:t>використовується</a:t>
            </a:r>
            <a:r>
              <a:rPr lang="ru-RU" sz="2400" dirty="0"/>
              <a:t> з 70-х </a:t>
            </a:r>
            <a:r>
              <a:rPr lang="ru-RU" sz="2400" dirty="0" err="1"/>
              <a:t>рр</a:t>
            </a:r>
            <a:r>
              <a:rPr lang="ru-RU" sz="2400" dirty="0"/>
              <a:t>. ХХ ст. У </a:t>
            </a:r>
            <a:r>
              <a:rPr lang="ru-RU" sz="2400" b="1" i="1" dirty="0" err="1"/>
              <a:t>кодексі</a:t>
            </a:r>
            <a:r>
              <a:rPr lang="ru-RU" sz="2400" b="1" i="1" dirty="0"/>
              <a:t> </a:t>
            </a:r>
            <a:r>
              <a:rPr lang="ru-RU" sz="2400" b="1" i="1" dirty="0" err="1"/>
              <a:t>злочинів</a:t>
            </a:r>
            <a:r>
              <a:rPr lang="ru-RU" sz="2400" b="1" i="1" dirty="0"/>
              <a:t> </a:t>
            </a:r>
            <a:r>
              <a:rPr lang="ru-RU" sz="2400" b="1" i="1" dirty="0" err="1"/>
              <a:t>проти</a:t>
            </a:r>
            <a:r>
              <a:rPr lang="ru-RU" sz="2400" b="1" i="1" dirty="0"/>
              <a:t> </a:t>
            </a:r>
            <a:r>
              <a:rPr lang="ru-RU" sz="2400" b="1" i="1" dirty="0" err="1"/>
              <a:t>світу</a:t>
            </a:r>
            <a:r>
              <a:rPr lang="ru-RU" sz="2400" b="1" i="1" dirty="0"/>
              <a:t> і </a:t>
            </a:r>
            <a:r>
              <a:rPr lang="ru-RU" sz="2400" b="1" i="1" dirty="0" err="1"/>
              <a:t>безпеки</a:t>
            </a:r>
            <a:r>
              <a:rPr lang="ru-RU" sz="2400" b="1" i="1" dirty="0"/>
              <a:t> </a:t>
            </a:r>
            <a:r>
              <a:rPr lang="ru-RU" sz="2400" b="1" i="1" dirty="0" err="1"/>
              <a:t>людства</a:t>
            </a:r>
            <a:r>
              <a:rPr lang="ru-RU" sz="2400" b="1" i="1" dirty="0"/>
              <a:t> ООН </a:t>
            </a:r>
            <a:r>
              <a:rPr lang="ru-RU" sz="2400" dirty="0" err="1"/>
              <a:t>він</a:t>
            </a:r>
            <a:r>
              <a:rPr lang="ru-RU" sz="2400" dirty="0"/>
              <a:t> </a:t>
            </a:r>
            <a:r>
              <a:rPr lang="ru-RU" sz="2400" dirty="0" err="1"/>
              <a:t>визначається</a:t>
            </a:r>
            <a:r>
              <a:rPr lang="ru-RU" sz="2400" dirty="0"/>
              <a:t> як </a:t>
            </a:r>
            <a:r>
              <a:rPr lang="ru-RU" sz="2400" i="1" dirty="0" smtClean="0"/>
              <a:t>«</a:t>
            </a:r>
            <a:r>
              <a:rPr lang="ru-RU" sz="2400" i="1" dirty="0" err="1" smtClean="0"/>
              <a:t>вчинення</a:t>
            </a:r>
            <a:r>
              <a:rPr lang="ru-RU" sz="2400" i="1" dirty="0"/>
              <a:t>, </a:t>
            </a:r>
            <a:r>
              <a:rPr lang="ru-RU" sz="2400" i="1" dirty="0" err="1"/>
              <a:t>організація</a:t>
            </a:r>
            <a:r>
              <a:rPr lang="ru-RU" sz="2400" i="1" dirty="0"/>
              <a:t>, </a:t>
            </a:r>
            <a:r>
              <a:rPr lang="ru-RU" sz="2400" i="1" dirty="0" err="1"/>
              <a:t>сприяння</a:t>
            </a:r>
            <a:r>
              <a:rPr lang="ru-RU" sz="2400" i="1" dirty="0"/>
              <a:t> </a:t>
            </a:r>
            <a:r>
              <a:rPr lang="ru-RU" sz="2400" i="1" dirty="0" err="1"/>
              <a:t>здійсненню</a:t>
            </a:r>
            <a:r>
              <a:rPr lang="ru-RU" sz="2400" i="1" dirty="0"/>
              <a:t> </a:t>
            </a:r>
            <a:r>
              <a:rPr lang="ru-RU" sz="2400" i="1" dirty="0" err="1"/>
              <a:t>чи</a:t>
            </a:r>
            <a:r>
              <a:rPr lang="ru-RU" sz="2400" i="1" dirty="0"/>
              <a:t> </a:t>
            </a:r>
            <a:r>
              <a:rPr lang="ru-RU" sz="2400" i="1" dirty="0" err="1"/>
              <a:t>фінансування</a:t>
            </a:r>
            <a:r>
              <a:rPr lang="ru-RU" sz="2400" i="1" dirty="0"/>
              <a:t> </a:t>
            </a:r>
            <a:r>
              <a:rPr lang="ru-RU" sz="2400" i="1" dirty="0" err="1"/>
              <a:t>заохочення</a:t>
            </a:r>
            <a:r>
              <a:rPr lang="ru-RU" sz="2400" i="1" dirty="0"/>
              <a:t> агентами </a:t>
            </a:r>
            <a:r>
              <a:rPr lang="ru-RU" sz="2400" i="1" dirty="0" err="1"/>
              <a:t>чи</a:t>
            </a:r>
            <a:r>
              <a:rPr lang="ru-RU" sz="2400" i="1" dirty="0"/>
              <a:t> </a:t>
            </a:r>
            <a:r>
              <a:rPr lang="ru-RU" sz="2400" i="1" dirty="0" err="1"/>
              <a:t>представниками</a:t>
            </a:r>
            <a:r>
              <a:rPr lang="ru-RU" sz="2400" i="1" dirty="0"/>
              <a:t> </a:t>
            </a:r>
            <a:r>
              <a:rPr lang="ru-RU" sz="2400" i="1" dirty="0" err="1"/>
              <a:t>однієї</a:t>
            </a:r>
            <a:r>
              <a:rPr lang="ru-RU" sz="2400" i="1" dirty="0"/>
              <a:t> </a:t>
            </a:r>
            <a:r>
              <a:rPr lang="ru-RU" sz="2400" i="1" dirty="0" err="1"/>
              <a:t>держави</a:t>
            </a:r>
            <a:r>
              <a:rPr lang="ru-RU" sz="2400" i="1" dirty="0"/>
              <a:t> </a:t>
            </a:r>
            <a:r>
              <a:rPr lang="ru-RU" sz="2400" i="1" dirty="0" err="1"/>
              <a:t>актів</a:t>
            </a:r>
            <a:r>
              <a:rPr lang="ru-RU" sz="2400" i="1" dirty="0"/>
              <a:t> </a:t>
            </a:r>
            <a:r>
              <a:rPr lang="ru-RU" sz="2400" i="1" dirty="0" err="1"/>
              <a:t>проти</a:t>
            </a:r>
            <a:r>
              <a:rPr lang="ru-RU" sz="2400" i="1" dirty="0"/>
              <a:t> </a:t>
            </a:r>
            <a:r>
              <a:rPr lang="ru-RU" sz="2400" i="1" dirty="0" err="1"/>
              <a:t>іншої</a:t>
            </a:r>
            <a:r>
              <a:rPr lang="ru-RU" sz="2400" i="1" dirty="0"/>
              <a:t> </a:t>
            </a:r>
            <a:r>
              <a:rPr lang="ru-RU" sz="2400" i="1" dirty="0" err="1" smtClean="0"/>
              <a:t>держави</a:t>
            </a:r>
            <a:r>
              <a:rPr lang="ru-RU" sz="2400" i="1" dirty="0" smtClean="0"/>
              <a:t>».</a:t>
            </a:r>
            <a:endParaRPr lang="ru-RU" sz="2400" i="1"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502" y="3501008"/>
            <a:ext cx="3245346" cy="3067819"/>
          </a:xfrm>
          <a:prstGeom prst="rect">
            <a:avLst/>
          </a:prstGeom>
        </p:spPr>
      </p:pic>
    </p:spTree>
    <p:extLst>
      <p:ext uri="{BB962C8B-B14F-4D97-AF65-F5344CB8AC3E}">
        <p14:creationId xmlns:p14="http://schemas.microsoft.com/office/powerpoint/2010/main" val="7749751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79513" y="2930740"/>
            <a:ext cx="6552728" cy="3926160"/>
          </a:xfrm>
          <a:solidFill>
            <a:schemeClr val="accent1">
              <a:lumMod val="40000"/>
              <a:lumOff val="60000"/>
            </a:schemeClr>
          </a:solidFill>
        </p:spPr>
        <p:txBody>
          <a:bodyPr>
            <a:noAutofit/>
          </a:bodyPr>
          <a:lstStyle/>
          <a:p>
            <a:r>
              <a:rPr lang="ru-RU" sz="2000" dirty="0"/>
              <a:t> Теракт 11 </a:t>
            </a:r>
            <a:r>
              <a:rPr lang="ru-RU" sz="2000" dirty="0" err="1"/>
              <a:t>вересня</a:t>
            </a:r>
            <a:r>
              <a:rPr lang="ru-RU" sz="2000" dirty="0"/>
              <a:t> 2001 року в США – </a:t>
            </a:r>
            <a:r>
              <a:rPr lang="ru-RU" sz="2000" dirty="0" err="1"/>
              <a:t>серія</a:t>
            </a:r>
            <a:r>
              <a:rPr lang="ru-RU" sz="2000" dirty="0"/>
              <a:t> </a:t>
            </a:r>
            <a:r>
              <a:rPr lang="ru-RU" sz="2000" dirty="0" err="1"/>
              <a:t>терористичних</a:t>
            </a:r>
            <a:r>
              <a:rPr lang="ru-RU" sz="2000" dirty="0"/>
              <a:t> атак, </a:t>
            </a:r>
            <a:r>
              <a:rPr lang="ru-RU" sz="2000" dirty="0" err="1"/>
              <a:t>під</a:t>
            </a:r>
            <a:r>
              <a:rPr lang="ru-RU" sz="2000" dirty="0"/>
              <a:t> час </a:t>
            </a:r>
            <a:r>
              <a:rPr lang="ru-RU" sz="2000" dirty="0" err="1"/>
              <a:t>яких</a:t>
            </a:r>
            <a:r>
              <a:rPr lang="ru-RU" sz="2000" dirty="0"/>
              <a:t> </a:t>
            </a:r>
            <a:r>
              <a:rPr lang="ru-RU" sz="2000" dirty="0" err="1"/>
              <a:t>терористи</a:t>
            </a:r>
            <a:r>
              <a:rPr lang="ru-RU" sz="2000" dirty="0"/>
              <a:t>-смертники на </a:t>
            </a:r>
            <a:r>
              <a:rPr lang="ru-RU" sz="2000" dirty="0" err="1"/>
              <a:t>захоплених</a:t>
            </a:r>
            <a:r>
              <a:rPr lang="ru-RU" sz="2000" dirty="0"/>
              <a:t> </a:t>
            </a:r>
            <a:r>
              <a:rPr lang="ru-RU" sz="2000" dirty="0" err="1"/>
              <a:t>літаках</a:t>
            </a:r>
            <a:r>
              <a:rPr lang="ru-RU" sz="2000" dirty="0"/>
              <a:t> </a:t>
            </a:r>
            <a:r>
              <a:rPr lang="ru-RU" sz="2000" dirty="0" err="1"/>
              <a:t>атакували</a:t>
            </a:r>
            <a:r>
              <a:rPr lang="ru-RU" sz="2000" dirty="0"/>
              <a:t> </a:t>
            </a:r>
            <a:r>
              <a:rPr lang="ru-RU" sz="2000" dirty="0" err="1"/>
              <a:t>вежі</a:t>
            </a:r>
            <a:r>
              <a:rPr lang="ru-RU" sz="2000" dirty="0"/>
              <a:t> </a:t>
            </a:r>
            <a:r>
              <a:rPr lang="ru-RU" sz="2000" dirty="0" err="1"/>
              <a:t>Всесвітнього</a:t>
            </a:r>
            <a:r>
              <a:rPr lang="ru-RU" sz="2000" dirty="0"/>
              <a:t> торгового центру в Нью-Йорку і </a:t>
            </a:r>
            <a:r>
              <a:rPr lang="ru-RU" sz="2000" dirty="0" err="1"/>
              <a:t>будівлю</a:t>
            </a:r>
            <a:r>
              <a:rPr lang="ru-RU" sz="2000" dirty="0"/>
              <a:t> Пентагону у </a:t>
            </a:r>
            <a:r>
              <a:rPr lang="ru-RU" sz="2000" dirty="0" err="1"/>
              <a:t>Вашингтоні</a:t>
            </a:r>
            <a:r>
              <a:rPr lang="ru-RU" sz="2000" dirty="0"/>
              <a:t>.</a:t>
            </a:r>
          </a:p>
          <a:p>
            <a:endParaRPr lang="ru-RU" sz="2000" dirty="0"/>
          </a:p>
          <a:p>
            <a:r>
              <a:rPr lang="ru-RU" sz="2000" dirty="0"/>
              <a:t>     </a:t>
            </a:r>
            <a:r>
              <a:rPr lang="ru-RU" sz="2000" dirty="0" err="1"/>
              <a:t>Згідно</a:t>
            </a:r>
            <a:r>
              <a:rPr lang="ru-RU" sz="2000" dirty="0"/>
              <a:t> з </a:t>
            </a:r>
            <a:r>
              <a:rPr lang="ru-RU" sz="2000" dirty="0" err="1"/>
              <a:t>даними</a:t>
            </a:r>
            <a:r>
              <a:rPr lang="ru-RU" sz="2000" dirty="0"/>
              <a:t>, </a:t>
            </a:r>
            <a:r>
              <a:rPr lang="ru-RU" sz="2000" dirty="0" err="1"/>
              <a:t>опублікованими</a:t>
            </a:r>
            <a:r>
              <a:rPr lang="ru-RU" sz="2000" dirty="0"/>
              <a:t> у </a:t>
            </a:r>
            <a:r>
              <a:rPr lang="ru-RU" sz="2000" dirty="0" err="1"/>
              <a:t>підсумковому</a:t>
            </a:r>
            <a:r>
              <a:rPr lang="ru-RU" sz="2000" dirty="0"/>
              <a:t> </a:t>
            </a:r>
            <a:r>
              <a:rPr lang="ru-RU" sz="2000" dirty="0" err="1"/>
              <a:t>звіті</a:t>
            </a:r>
            <a:r>
              <a:rPr lang="ru-RU" sz="2000" dirty="0"/>
              <a:t> </a:t>
            </a:r>
            <a:r>
              <a:rPr lang="ru-RU" sz="2000" dirty="0" err="1"/>
              <a:t>Національної</a:t>
            </a:r>
            <a:r>
              <a:rPr lang="ru-RU" sz="2000" dirty="0"/>
              <a:t> </a:t>
            </a:r>
            <a:r>
              <a:rPr lang="ru-RU" sz="2000" dirty="0" err="1"/>
              <a:t>комісії</a:t>
            </a:r>
            <a:r>
              <a:rPr lang="ru-RU" sz="2000" dirty="0"/>
              <a:t> </a:t>
            </a:r>
            <a:r>
              <a:rPr lang="ru-RU" sz="2000" dirty="0" err="1"/>
              <a:t>щодо</a:t>
            </a:r>
            <a:r>
              <a:rPr lang="ru-RU" sz="2000" dirty="0"/>
              <a:t> </a:t>
            </a:r>
            <a:r>
              <a:rPr lang="ru-RU" sz="2000" dirty="0" err="1"/>
              <a:t>терористичних</a:t>
            </a:r>
            <a:r>
              <a:rPr lang="ru-RU" sz="2000" dirty="0"/>
              <a:t> атак </a:t>
            </a:r>
            <a:r>
              <a:rPr lang="ru-RU" sz="2000" dirty="0" err="1"/>
              <a:t>проти</a:t>
            </a:r>
            <a:r>
              <a:rPr lang="ru-RU" sz="2000" dirty="0"/>
              <a:t> </a:t>
            </a:r>
            <a:r>
              <a:rPr lang="ru-RU" sz="2000" dirty="0" err="1"/>
              <a:t>Сполучених</a:t>
            </a:r>
            <a:r>
              <a:rPr lang="ru-RU" sz="2000" dirty="0"/>
              <a:t> </a:t>
            </a:r>
            <a:r>
              <a:rPr lang="ru-RU" sz="2000" dirty="0" err="1"/>
              <a:t>Штатів</a:t>
            </a:r>
            <a:r>
              <a:rPr lang="ru-RU" sz="2000" dirty="0"/>
              <a:t> (</a:t>
            </a:r>
            <a:r>
              <a:rPr lang="ru-RU" sz="2000" dirty="0" err="1"/>
              <a:t>комісія</a:t>
            </a:r>
            <a:r>
              <a:rPr lang="ru-RU" sz="2000" dirty="0"/>
              <a:t> 9/11), у </a:t>
            </a:r>
            <a:r>
              <a:rPr lang="ru-RU" sz="2000" dirty="0" err="1"/>
              <a:t>Всесвітньому</a:t>
            </a:r>
            <a:r>
              <a:rPr lang="ru-RU" sz="2000" dirty="0"/>
              <a:t> </a:t>
            </a:r>
            <a:r>
              <a:rPr lang="ru-RU" sz="2000" dirty="0" err="1"/>
              <a:t>торговельному</a:t>
            </a:r>
            <a:r>
              <a:rPr lang="ru-RU" sz="2000" dirty="0"/>
              <a:t> </a:t>
            </a:r>
            <a:r>
              <a:rPr lang="ru-RU" sz="2000" dirty="0" err="1"/>
              <a:t>центрі</a:t>
            </a:r>
            <a:r>
              <a:rPr lang="ru-RU" sz="2000" dirty="0"/>
              <a:t> </a:t>
            </a:r>
            <a:r>
              <a:rPr lang="ru-RU" sz="2000" dirty="0" err="1"/>
              <a:t>загинули</a:t>
            </a:r>
            <a:r>
              <a:rPr lang="ru-RU" sz="2000" dirty="0"/>
              <a:t> </a:t>
            </a:r>
            <a:r>
              <a:rPr lang="ru-RU" sz="2000" dirty="0" err="1"/>
              <a:t>понад</a:t>
            </a:r>
            <a:r>
              <a:rPr lang="ru-RU" sz="2000" dirty="0"/>
              <a:t> 2600 </a:t>
            </a:r>
            <a:r>
              <a:rPr lang="ru-RU" sz="2000" dirty="0" err="1"/>
              <a:t>осіб</a:t>
            </a:r>
            <a:r>
              <a:rPr lang="ru-RU" sz="2000" dirty="0"/>
              <a:t>; 125 </a:t>
            </a:r>
            <a:r>
              <a:rPr lang="ru-RU" sz="2000" dirty="0" err="1"/>
              <a:t>загинули</a:t>
            </a:r>
            <a:r>
              <a:rPr lang="ru-RU" sz="2000" dirty="0"/>
              <a:t> в </a:t>
            </a:r>
            <a:r>
              <a:rPr lang="ru-RU" sz="2000" dirty="0" err="1"/>
              <a:t>Пентагоні</a:t>
            </a:r>
            <a:r>
              <a:rPr lang="ru-RU" sz="2000" dirty="0"/>
              <a:t>; 256 людей </a:t>
            </a:r>
            <a:r>
              <a:rPr lang="ru-RU" sz="2000" dirty="0" err="1"/>
              <a:t>загинули</a:t>
            </a:r>
            <a:r>
              <a:rPr lang="ru-RU" sz="2000" dirty="0"/>
              <a:t> в </a:t>
            </a:r>
            <a:r>
              <a:rPr lang="ru-RU" sz="2000" dirty="0" err="1"/>
              <a:t>усіх</a:t>
            </a:r>
            <a:r>
              <a:rPr lang="ru-RU" sz="2000" dirty="0"/>
              <a:t> </a:t>
            </a:r>
            <a:r>
              <a:rPr lang="ru-RU" sz="2000" dirty="0" err="1"/>
              <a:t>чотирьох</a:t>
            </a:r>
            <a:r>
              <a:rPr lang="ru-RU" sz="2000" dirty="0"/>
              <a:t> </a:t>
            </a:r>
            <a:r>
              <a:rPr lang="ru-RU" sz="2000" dirty="0" err="1"/>
              <a:t>літаках</a:t>
            </a:r>
            <a:r>
              <a:rPr lang="ru-RU" sz="2000" dirty="0"/>
              <a:t>. </a:t>
            </a:r>
            <a:r>
              <a:rPr lang="ru-RU" sz="2000" dirty="0" err="1"/>
              <a:t>Загинули</a:t>
            </a:r>
            <a:r>
              <a:rPr lang="ru-RU" sz="2000" dirty="0"/>
              <a:t> </a:t>
            </a:r>
            <a:r>
              <a:rPr lang="ru-RU" sz="2000" dirty="0" err="1"/>
              <a:t>громадяни</a:t>
            </a:r>
            <a:r>
              <a:rPr lang="ru-RU" sz="2000" dirty="0"/>
              <a:t> США і </a:t>
            </a:r>
            <a:r>
              <a:rPr lang="ru-RU" sz="2000" dirty="0" err="1"/>
              <a:t>ще</a:t>
            </a:r>
            <a:r>
              <a:rPr lang="ru-RU" sz="2000" dirty="0"/>
              <a:t> 91 </a:t>
            </a:r>
            <a:r>
              <a:rPr lang="ru-RU" sz="2000" dirty="0" err="1"/>
              <a:t>держави</a:t>
            </a:r>
            <a:r>
              <a:rPr lang="ru-RU" sz="2000" dirty="0"/>
              <a:t>, в тому </a:t>
            </a:r>
            <a:r>
              <a:rPr lang="ru-RU" sz="2000" dirty="0" err="1"/>
              <a:t>числі</a:t>
            </a:r>
            <a:r>
              <a:rPr lang="ru-RU" sz="2000" dirty="0"/>
              <a:t> і </a:t>
            </a:r>
            <a:r>
              <a:rPr lang="ru-RU" sz="2000" dirty="0" err="1"/>
              <a:t>України</a:t>
            </a:r>
            <a:r>
              <a:rPr lang="ru-RU" sz="2000" dirty="0"/>
              <a:t>. </a:t>
            </a:r>
            <a:endParaRPr lang="uk-UA" sz="2000" dirty="0"/>
          </a:p>
        </p:txBody>
      </p:sp>
      <p:sp>
        <p:nvSpPr>
          <p:cNvPr id="3" name="Заголовок 2"/>
          <p:cNvSpPr>
            <a:spLocks noGrp="1"/>
          </p:cNvSpPr>
          <p:nvPr>
            <p:ph type="title"/>
          </p:nvPr>
        </p:nvSpPr>
        <p:spPr/>
        <p:txBody>
          <a:bodyPr>
            <a:normAutofit/>
          </a:bodyPr>
          <a:lstStyle/>
          <a:p>
            <a:r>
              <a:rPr lang="ru-RU" sz="3200" dirty="0"/>
              <a:t>Теракт 11 </a:t>
            </a:r>
            <a:r>
              <a:rPr lang="ru-RU" sz="3200" dirty="0" err="1"/>
              <a:t>вересня</a:t>
            </a:r>
            <a:r>
              <a:rPr lang="ru-RU" sz="3200" dirty="0"/>
              <a:t> 2001 року в США </a:t>
            </a:r>
            <a:endParaRPr lang="uk-UA" sz="3200" dirty="0"/>
          </a:p>
        </p:txBody>
      </p:sp>
      <p:pic>
        <p:nvPicPr>
          <p:cNvPr id="4" name="Рисунок 3"/>
          <p:cNvPicPr>
            <a:picLocks noChangeAspect="1"/>
          </p:cNvPicPr>
          <p:nvPr/>
        </p:nvPicPr>
        <p:blipFill>
          <a:blip r:embed="rId2"/>
          <a:stretch>
            <a:fillRect/>
          </a:stretch>
        </p:blipFill>
        <p:spPr>
          <a:xfrm>
            <a:off x="6732241" y="2929283"/>
            <a:ext cx="2265961" cy="3927617"/>
          </a:xfrm>
          <a:prstGeom prst="rect">
            <a:avLst/>
          </a:prstGeom>
        </p:spPr>
      </p:pic>
      <p:sp>
        <p:nvSpPr>
          <p:cNvPr id="5" name="Прямоугольник 4"/>
          <p:cNvSpPr/>
          <p:nvPr/>
        </p:nvSpPr>
        <p:spPr>
          <a:xfrm>
            <a:off x="2555776" y="260648"/>
            <a:ext cx="4608512" cy="584775"/>
          </a:xfrm>
          <a:prstGeom prst="rect">
            <a:avLst/>
          </a:prstGeom>
        </p:spPr>
        <p:txBody>
          <a:bodyPr wrap="square">
            <a:spAutoFit/>
          </a:bodyPr>
          <a:lstStyle/>
          <a:p>
            <a:r>
              <a:rPr lang="uk-UA" sz="3200" dirty="0"/>
              <a:t>Міжнародний тероризм</a:t>
            </a:r>
          </a:p>
        </p:txBody>
      </p:sp>
    </p:spTree>
    <p:extLst>
      <p:ext uri="{BB962C8B-B14F-4D97-AF65-F5344CB8AC3E}">
        <p14:creationId xmlns:p14="http://schemas.microsoft.com/office/powerpoint/2010/main" val="351690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3175756"/>
            <a:ext cx="9144000" cy="3682244"/>
          </a:xfrm>
          <a:solidFill>
            <a:schemeClr val="accent4">
              <a:lumMod val="40000"/>
              <a:lumOff val="60000"/>
            </a:schemeClr>
          </a:solidFill>
        </p:spPr>
        <p:txBody>
          <a:bodyPr>
            <a:noAutofit/>
          </a:bodyPr>
          <a:lstStyle/>
          <a:p>
            <a:pPr algn="just"/>
            <a:r>
              <a:rPr lang="ru-RU" sz="2400" dirty="0" err="1" smtClean="0"/>
              <a:t>Чинники</a:t>
            </a:r>
            <a:r>
              <a:rPr lang="ru-RU" sz="2400" dirty="0"/>
              <a:t>, </a:t>
            </a:r>
            <a:r>
              <a:rPr lang="ru-RU" sz="2400" dirty="0" err="1"/>
              <a:t>які</a:t>
            </a:r>
            <a:r>
              <a:rPr lang="ru-RU" sz="2400" dirty="0"/>
              <a:t> </a:t>
            </a:r>
            <a:r>
              <a:rPr lang="ru-RU" sz="2400" dirty="0" err="1"/>
              <a:t>сприяють</a:t>
            </a:r>
            <a:r>
              <a:rPr lang="ru-RU" sz="2400" dirty="0"/>
              <a:t> </a:t>
            </a:r>
            <a:r>
              <a:rPr lang="ru-RU" sz="2400" dirty="0" err="1"/>
              <a:t>подоланню</a:t>
            </a:r>
            <a:r>
              <a:rPr lang="ru-RU" sz="2400" dirty="0"/>
              <a:t> </a:t>
            </a:r>
            <a:r>
              <a:rPr lang="ru-RU" sz="2400" dirty="0" err="1"/>
              <a:t>конфліктів</a:t>
            </a:r>
            <a:r>
              <a:rPr lang="ru-RU" sz="2400" dirty="0"/>
              <a:t> і </a:t>
            </a:r>
            <a:r>
              <a:rPr lang="ru-RU" sz="2400" dirty="0" err="1"/>
              <a:t>конфліктних</a:t>
            </a:r>
            <a:r>
              <a:rPr lang="ru-RU" sz="2400" dirty="0"/>
              <a:t> </a:t>
            </a:r>
            <a:r>
              <a:rPr lang="ru-RU" sz="2400" dirty="0" err="1"/>
              <a:t>ситуацій</a:t>
            </a:r>
            <a:r>
              <a:rPr lang="ru-RU" sz="2400" dirty="0"/>
              <a:t>, </a:t>
            </a:r>
            <a:r>
              <a:rPr lang="ru-RU" sz="2400" dirty="0" err="1"/>
              <a:t>мають</a:t>
            </a:r>
            <a:r>
              <a:rPr lang="ru-RU" sz="2400" dirty="0"/>
              <a:t> як </a:t>
            </a:r>
            <a:r>
              <a:rPr lang="ru-RU" sz="2400" dirty="0" err="1"/>
              <a:t>об'єктивний</a:t>
            </a:r>
            <a:r>
              <a:rPr lang="ru-RU" sz="2400" dirty="0"/>
              <a:t>, так і </a:t>
            </a:r>
            <a:r>
              <a:rPr lang="ru-RU" sz="2400" dirty="0" err="1"/>
              <a:t>суб'єктивний</a:t>
            </a:r>
            <a:r>
              <a:rPr lang="ru-RU" sz="2400" dirty="0"/>
              <a:t> характер. </a:t>
            </a:r>
            <a:r>
              <a:rPr lang="ru-RU" sz="2400" dirty="0" err="1"/>
              <a:t>Це</a:t>
            </a:r>
            <a:r>
              <a:rPr lang="ru-RU" sz="2400" dirty="0"/>
              <a:t> </a:t>
            </a:r>
            <a:r>
              <a:rPr lang="ru-RU" sz="2400" dirty="0" err="1"/>
              <a:t>передусім</a:t>
            </a:r>
            <a:r>
              <a:rPr lang="ru-RU" sz="2400" dirty="0"/>
              <a:t> </a:t>
            </a:r>
            <a:r>
              <a:rPr lang="ru-RU" sz="2400" dirty="0" err="1"/>
              <a:t>загальна</a:t>
            </a:r>
            <a:r>
              <a:rPr lang="ru-RU" sz="2400" dirty="0"/>
              <a:t> </a:t>
            </a:r>
            <a:r>
              <a:rPr lang="ru-RU" sz="2400" dirty="0" err="1"/>
              <a:t>міжнародна</a:t>
            </a:r>
            <a:r>
              <a:rPr lang="ru-RU" sz="2400" dirty="0"/>
              <a:t> обстановка і </a:t>
            </a:r>
            <a:r>
              <a:rPr lang="ru-RU" sz="2400" dirty="0" err="1"/>
              <a:t>зацікавленість</a:t>
            </a:r>
            <a:r>
              <a:rPr lang="ru-RU" sz="2400" dirty="0"/>
              <a:t> </a:t>
            </a:r>
            <a:r>
              <a:rPr lang="ru-RU" sz="2400" dirty="0" err="1"/>
              <a:t>конфліктуючих</a:t>
            </a:r>
            <a:r>
              <a:rPr lang="ru-RU" sz="2400" dirty="0"/>
              <a:t> </a:t>
            </a:r>
            <a:r>
              <a:rPr lang="ru-RU" sz="2400" dirty="0" err="1"/>
              <a:t>сторін</a:t>
            </a:r>
            <a:r>
              <a:rPr lang="ru-RU" sz="2400" dirty="0"/>
              <a:t> у </a:t>
            </a:r>
            <a:r>
              <a:rPr lang="ru-RU" sz="2400" dirty="0" err="1"/>
              <a:t>подоланні</a:t>
            </a:r>
            <a:r>
              <a:rPr lang="ru-RU" sz="2400" dirty="0"/>
              <a:t> </a:t>
            </a:r>
            <a:r>
              <a:rPr lang="ru-RU" sz="2400" dirty="0" err="1"/>
              <a:t>конфлікту</a:t>
            </a:r>
            <a:r>
              <a:rPr lang="ru-RU" sz="2400" dirty="0"/>
              <a:t>. </a:t>
            </a:r>
            <a:r>
              <a:rPr lang="ru-RU" sz="2400" dirty="0" err="1"/>
              <a:t>Це</a:t>
            </a:r>
            <a:r>
              <a:rPr lang="ru-RU" sz="2400" dirty="0"/>
              <a:t> </a:t>
            </a:r>
            <a:r>
              <a:rPr lang="ru-RU" sz="2400" dirty="0" err="1"/>
              <a:t>також</a:t>
            </a:r>
            <a:r>
              <a:rPr lang="ru-RU" sz="2400" dirty="0"/>
              <a:t> </a:t>
            </a:r>
            <a:r>
              <a:rPr lang="ru-RU" sz="2400" dirty="0" err="1"/>
              <a:t>ступінь</a:t>
            </a:r>
            <a:r>
              <a:rPr lang="ru-RU" sz="2400" dirty="0"/>
              <a:t> </a:t>
            </a:r>
            <a:r>
              <a:rPr lang="ru-RU" sz="2400" dirty="0" err="1"/>
              <a:t>розвитку</a:t>
            </a:r>
            <a:r>
              <a:rPr lang="ru-RU" sz="2400" dirty="0"/>
              <a:t> </a:t>
            </a:r>
            <a:r>
              <a:rPr lang="ru-RU" sz="2400" dirty="0" err="1"/>
              <a:t>демократії</a:t>
            </a:r>
            <a:r>
              <a:rPr lang="ru-RU" sz="2400" dirty="0"/>
              <a:t> в </a:t>
            </a:r>
            <a:r>
              <a:rPr lang="ru-RU" sz="2400" dirty="0" err="1"/>
              <a:t>суспільстві</a:t>
            </a:r>
            <a:r>
              <a:rPr lang="ru-RU" sz="2400" dirty="0"/>
              <a:t> та </a:t>
            </a:r>
            <a:r>
              <a:rPr lang="ru-RU" sz="2400" dirty="0" err="1"/>
              <a:t>усвідомлення</a:t>
            </a:r>
            <a:r>
              <a:rPr lang="ru-RU" sz="2400" dirty="0"/>
              <a:t> </a:t>
            </a:r>
            <a:r>
              <a:rPr lang="ru-RU" sz="2400" dirty="0" err="1"/>
              <a:t>необхідності</a:t>
            </a:r>
            <a:r>
              <a:rPr lang="ru-RU" sz="2400" dirty="0"/>
              <a:t> </a:t>
            </a:r>
            <a:r>
              <a:rPr lang="ru-RU" sz="2400" dirty="0" err="1"/>
              <a:t>ліквідувати</a:t>
            </a:r>
            <a:r>
              <a:rPr lang="ru-RU" sz="2400" dirty="0"/>
              <a:t> причини, </a:t>
            </a:r>
            <a:r>
              <a:rPr lang="ru-RU" sz="2400" dirty="0" err="1"/>
              <a:t>що</a:t>
            </a:r>
            <a:r>
              <a:rPr lang="ru-RU" sz="2400" dirty="0"/>
              <a:t> </a:t>
            </a:r>
            <a:r>
              <a:rPr lang="ru-RU" sz="2400" dirty="0" err="1"/>
              <a:t>призвели</a:t>
            </a:r>
            <a:r>
              <a:rPr lang="ru-RU" sz="2400" dirty="0"/>
              <a:t> до </a:t>
            </a:r>
            <a:r>
              <a:rPr lang="ru-RU" sz="2400" dirty="0" err="1"/>
              <a:t>конфлікту</a:t>
            </a:r>
            <a:r>
              <a:rPr lang="ru-RU" sz="2400" dirty="0"/>
              <a:t>; </a:t>
            </a:r>
            <a:r>
              <a:rPr lang="ru-RU" sz="2400" dirty="0" err="1"/>
              <a:t>це</a:t>
            </a:r>
            <a:r>
              <a:rPr lang="ru-RU" sz="2400" dirty="0"/>
              <a:t> </a:t>
            </a:r>
            <a:r>
              <a:rPr lang="ru-RU" sz="2400" dirty="0" err="1"/>
              <a:t>наявність</a:t>
            </a:r>
            <a:r>
              <a:rPr lang="ru-RU" sz="2400" dirty="0"/>
              <a:t> уряду, </a:t>
            </a:r>
            <a:r>
              <a:rPr lang="ru-RU" sz="2400" dirty="0" err="1"/>
              <a:t>якому</a:t>
            </a:r>
            <a:r>
              <a:rPr lang="ru-RU" sz="2400" dirty="0"/>
              <a:t> </a:t>
            </a:r>
            <a:r>
              <a:rPr lang="ru-RU" sz="2400" dirty="0" err="1"/>
              <a:t>довіряє</a:t>
            </a:r>
            <a:r>
              <a:rPr lang="ru-RU" sz="2400" dirty="0"/>
              <a:t> народ; </a:t>
            </a:r>
            <a:r>
              <a:rPr lang="ru-RU" sz="2400" dirty="0" err="1"/>
              <a:t>це</a:t>
            </a:r>
            <a:r>
              <a:rPr lang="ru-RU" sz="2400" dirty="0"/>
              <a:t> </a:t>
            </a:r>
            <a:r>
              <a:rPr lang="ru-RU" sz="2400" dirty="0" err="1"/>
              <a:t>здатність</a:t>
            </a:r>
            <a:r>
              <a:rPr lang="ru-RU" sz="2400" dirty="0"/>
              <a:t> </a:t>
            </a:r>
            <a:r>
              <a:rPr lang="ru-RU" sz="2400" dirty="0" err="1"/>
              <a:t>держави</a:t>
            </a:r>
            <a:r>
              <a:rPr lang="ru-RU" sz="2400" dirty="0"/>
              <a:t> </a:t>
            </a:r>
            <a:r>
              <a:rPr lang="ru-RU" sz="2400" dirty="0" err="1"/>
              <a:t>чи</a:t>
            </a:r>
            <a:r>
              <a:rPr lang="ru-RU" sz="2400" dirty="0"/>
              <a:t> </a:t>
            </a:r>
            <a:r>
              <a:rPr lang="ru-RU" sz="2400" dirty="0" err="1"/>
              <a:t>міжнародних</a:t>
            </a:r>
            <a:r>
              <a:rPr lang="ru-RU" sz="2400" dirty="0"/>
              <a:t> структур </a:t>
            </a:r>
            <a:r>
              <a:rPr lang="ru-RU" sz="2400" dirty="0" err="1"/>
              <a:t>консолідувати</a:t>
            </a:r>
            <a:r>
              <a:rPr lang="ru-RU" sz="2400" dirty="0"/>
              <a:t> </a:t>
            </a:r>
            <a:r>
              <a:rPr lang="ru-RU" sz="2400" dirty="0" err="1"/>
              <a:t>національні</a:t>
            </a:r>
            <a:r>
              <a:rPr lang="ru-RU" sz="2400" dirty="0"/>
              <a:t>, </a:t>
            </a:r>
            <a:r>
              <a:rPr lang="ru-RU" sz="2400" dirty="0" err="1"/>
              <a:t>регіональні</a:t>
            </a:r>
            <a:r>
              <a:rPr lang="ru-RU" sz="2400" dirty="0"/>
              <a:t> та </a:t>
            </a:r>
            <a:r>
              <a:rPr lang="ru-RU" sz="2400" dirty="0" err="1"/>
              <a:t>міжнародні</a:t>
            </a:r>
            <a:r>
              <a:rPr lang="ru-RU" sz="2400" dirty="0"/>
              <a:t> </a:t>
            </a:r>
            <a:r>
              <a:rPr lang="ru-RU" sz="2400" dirty="0" err="1"/>
              <a:t>політичні</a:t>
            </a:r>
            <a:r>
              <a:rPr lang="ru-RU" sz="2400" dirty="0"/>
              <a:t> </a:t>
            </a:r>
            <a:r>
              <a:rPr lang="ru-RU" sz="2400" dirty="0" err="1"/>
              <a:t>сили</a:t>
            </a:r>
            <a:r>
              <a:rPr lang="ru-RU" sz="2400" dirty="0"/>
              <a:t> </a:t>
            </a:r>
            <a:r>
              <a:rPr lang="ru-RU" sz="2400" dirty="0" err="1"/>
              <a:t>довкола</a:t>
            </a:r>
            <a:r>
              <a:rPr lang="ru-RU" sz="2400" dirty="0"/>
              <a:t> </a:t>
            </a:r>
            <a:r>
              <a:rPr lang="ru-RU" sz="2400" dirty="0" err="1"/>
              <a:t>програми</a:t>
            </a:r>
            <a:r>
              <a:rPr lang="ru-RU" sz="2400" dirty="0"/>
              <a:t> </a:t>
            </a:r>
            <a:r>
              <a:rPr lang="ru-RU" sz="2400" dirty="0" err="1"/>
              <a:t>виходу</a:t>
            </a:r>
            <a:r>
              <a:rPr lang="ru-RU" sz="2400" dirty="0"/>
              <a:t> з </a:t>
            </a:r>
            <a:r>
              <a:rPr lang="ru-RU" sz="2400" dirty="0" err="1"/>
              <a:t>конфлікту</a:t>
            </a:r>
            <a:r>
              <a:rPr lang="ru-RU" sz="2400"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51932">
            <a:off x="3732809" y="161149"/>
            <a:ext cx="4573331" cy="2853457"/>
          </a:xfrm>
          <a:prstGeom prst="rect">
            <a:avLst/>
          </a:prstGeom>
        </p:spPr>
      </p:pic>
    </p:spTree>
    <p:extLst>
      <p:ext uri="{BB962C8B-B14F-4D97-AF65-F5344CB8AC3E}">
        <p14:creationId xmlns:p14="http://schemas.microsoft.com/office/powerpoint/2010/main" val="18753470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1484784"/>
            <a:ext cx="9143999" cy="5373216"/>
          </a:xfrm>
          <a:solidFill>
            <a:schemeClr val="accent4">
              <a:lumMod val="40000"/>
              <a:lumOff val="60000"/>
            </a:schemeClr>
          </a:solidFill>
        </p:spPr>
        <p:txBody>
          <a:bodyPr>
            <a:noAutofit/>
          </a:bodyPr>
          <a:lstStyle/>
          <a:p>
            <a:pPr algn="just"/>
            <a:r>
              <a:rPr lang="ru-RU" sz="2000" dirty="0" err="1" smtClean="0"/>
              <a:t>Згідно</a:t>
            </a:r>
            <a:r>
              <a:rPr lang="ru-RU" sz="2000" dirty="0" smtClean="0"/>
              <a:t> </a:t>
            </a:r>
            <a:r>
              <a:rPr lang="ru-RU" sz="2000" dirty="0" err="1" smtClean="0"/>
              <a:t>зі</a:t>
            </a:r>
            <a:r>
              <a:rPr lang="ru-RU" sz="2000" dirty="0" smtClean="0"/>
              <a:t> </a:t>
            </a:r>
            <a:r>
              <a:rPr lang="ru-RU" sz="2000" dirty="0" err="1" smtClean="0"/>
              <a:t>статтею</a:t>
            </a:r>
            <a:r>
              <a:rPr lang="ru-RU" sz="2000" dirty="0" smtClean="0"/>
              <a:t> </a:t>
            </a:r>
            <a:r>
              <a:rPr lang="ru-RU" sz="2000" dirty="0"/>
              <a:t>33 Статуту ООН </a:t>
            </a:r>
            <a:r>
              <a:rPr lang="ru-RU" sz="2000" dirty="0" err="1"/>
              <a:t>визначено</a:t>
            </a:r>
            <a:r>
              <a:rPr lang="ru-RU" sz="2000" dirty="0"/>
              <a:t> шляхи </a:t>
            </a:r>
            <a:r>
              <a:rPr lang="ru-RU" sz="2000" dirty="0" err="1"/>
              <a:t>регулювання</a:t>
            </a:r>
            <a:r>
              <a:rPr lang="ru-RU" sz="2000" dirty="0"/>
              <a:t> </a:t>
            </a:r>
            <a:r>
              <a:rPr lang="ru-RU" sz="2000" dirty="0" err="1"/>
              <a:t>міжнародних</a:t>
            </a:r>
            <a:r>
              <a:rPr lang="ru-RU" sz="2000" dirty="0"/>
              <a:t> </a:t>
            </a:r>
            <a:r>
              <a:rPr lang="ru-RU" sz="2000" dirty="0" err="1"/>
              <a:t>суперечностей</a:t>
            </a:r>
            <a:r>
              <a:rPr lang="ru-RU" sz="2000" dirty="0"/>
              <a:t> і </a:t>
            </a:r>
            <a:r>
              <a:rPr lang="ru-RU" sz="2000" dirty="0" err="1"/>
              <a:t>конфліктів</a:t>
            </a:r>
            <a:r>
              <a:rPr lang="ru-RU" sz="2000" dirty="0"/>
              <a:t>, </a:t>
            </a:r>
            <a:r>
              <a:rPr lang="ru-RU" sz="2000" dirty="0" err="1"/>
              <a:t>які</a:t>
            </a:r>
            <a:r>
              <a:rPr lang="ru-RU" sz="2000" dirty="0"/>
              <a:t> </a:t>
            </a:r>
            <a:r>
              <a:rPr lang="ru-RU" sz="2000" dirty="0" err="1"/>
              <a:t>можуть</a:t>
            </a:r>
            <a:r>
              <a:rPr lang="ru-RU" sz="2000" dirty="0"/>
              <a:t> </a:t>
            </a:r>
            <a:r>
              <a:rPr lang="ru-RU" sz="2000" dirty="0" err="1"/>
              <a:t>призвести</a:t>
            </a:r>
            <a:r>
              <a:rPr lang="ru-RU" sz="2000" dirty="0"/>
              <a:t> до </a:t>
            </a:r>
            <a:r>
              <a:rPr lang="ru-RU" sz="2000" dirty="0" err="1"/>
              <a:t>порушення</a:t>
            </a:r>
            <a:r>
              <a:rPr lang="ru-RU" sz="2000" dirty="0"/>
              <a:t> миру і </a:t>
            </a:r>
            <a:r>
              <a:rPr lang="ru-RU" sz="2000" dirty="0" err="1"/>
              <a:t>спокою</a:t>
            </a:r>
            <a:r>
              <a:rPr lang="ru-RU" sz="2000" dirty="0"/>
              <a:t> </a:t>
            </a:r>
            <a:r>
              <a:rPr lang="ru-RU" sz="2000" dirty="0" err="1"/>
              <a:t>між</a:t>
            </a:r>
            <a:r>
              <a:rPr lang="ru-RU" sz="2000" dirty="0"/>
              <a:t> народами. </a:t>
            </a:r>
            <a:endParaRPr lang="ru-RU" sz="2000" dirty="0" smtClean="0"/>
          </a:p>
          <a:p>
            <a:pPr algn="just"/>
            <a:r>
              <a:rPr lang="ru-RU" sz="2000" dirty="0" err="1" smtClean="0"/>
              <a:t>Цей</a:t>
            </a:r>
            <a:r>
              <a:rPr lang="ru-RU" sz="2000" dirty="0" smtClean="0"/>
              <a:t> </a:t>
            </a:r>
            <a:r>
              <a:rPr lang="ru-RU" sz="2000" dirty="0"/>
              <a:t>документ </a:t>
            </a:r>
            <a:r>
              <a:rPr lang="ru-RU" sz="2000" dirty="0" err="1"/>
              <a:t>зобов'язує</a:t>
            </a:r>
            <a:r>
              <a:rPr lang="ru-RU" sz="2000" dirty="0"/>
              <a:t> </a:t>
            </a:r>
            <a:r>
              <a:rPr lang="ru-RU" sz="2000" dirty="0" err="1"/>
              <a:t>членів</a:t>
            </a:r>
            <a:r>
              <a:rPr lang="ru-RU" sz="2000" dirty="0"/>
              <a:t> ООН </a:t>
            </a:r>
            <a:r>
              <a:rPr lang="ru-RU" sz="2000" dirty="0" err="1"/>
              <a:t>дотримуватися</a:t>
            </a:r>
            <a:r>
              <a:rPr lang="ru-RU" sz="2000" dirty="0"/>
              <a:t> </a:t>
            </a:r>
            <a:r>
              <a:rPr lang="ru-RU" sz="2000" dirty="0" err="1"/>
              <a:t>принципів</a:t>
            </a:r>
            <a:r>
              <a:rPr lang="ru-RU" sz="2000" dirty="0"/>
              <a:t> </a:t>
            </a:r>
            <a:r>
              <a:rPr lang="ru-RU" sz="2000" dirty="0" err="1"/>
              <a:t>справедливості</a:t>
            </a:r>
            <a:r>
              <a:rPr lang="ru-RU" sz="2000" dirty="0"/>
              <a:t> та права, </a:t>
            </a:r>
            <a:r>
              <a:rPr lang="ru-RU" sz="2000" dirty="0" err="1"/>
              <a:t>щоб</a:t>
            </a:r>
            <a:r>
              <a:rPr lang="ru-RU" sz="2000" dirty="0"/>
              <a:t> на </a:t>
            </a:r>
            <a:r>
              <a:rPr lang="ru-RU" sz="2000" dirty="0" err="1"/>
              <a:t>цій</a:t>
            </a:r>
            <a:r>
              <a:rPr lang="ru-RU" sz="2000" dirty="0"/>
              <a:t> </a:t>
            </a:r>
            <a:r>
              <a:rPr lang="ru-RU" sz="2000" dirty="0" err="1"/>
              <a:t>основі</a:t>
            </a:r>
            <a:r>
              <a:rPr lang="ru-RU" sz="2000" dirty="0"/>
              <a:t> </a:t>
            </a:r>
            <a:r>
              <a:rPr lang="ru-RU" sz="2000" i="1" dirty="0"/>
              <a:t>шляхом </a:t>
            </a:r>
            <a:r>
              <a:rPr lang="ru-RU" sz="2000" i="1" dirty="0" err="1"/>
              <a:t>переговорів</a:t>
            </a:r>
            <a:r>
              <a:rPr lang="ru-RU" sz="2000" i="1" dirty="0"/>
              <a:t>, </a:t>
            </a:r>
            <a:r>
              <a:rPr lang="ru-RU" sz="2000" i="1" dirty="0" err="1"/>
              <a:t>всебічним</a:t>
            </a:r>
            <a:r>
              <a:rPr lang="ru-RU" sz="2000" i="1" dirty="0"/>
              <a:t> </a:t>
            </a:r>
            <a:r>
              <a:rPr lang="ru-RU" sz="2000" i="1" dirty="0" err="1"/>
              <a:t>вивченням</a:t>
            </a:r>
            <a:r>
              <a:rPr lang="ru-RU" sz="2000" i="1" dirty="0"/>
              <a:t> </a:t>
            </a:r>
            <a:r>
              <a:rPr lang="ru-RU" sz="2000" i="1" dirty="0" err="1"/>
              <a:t>проблеми</a:t>
            </a:r>
            <a:r>
              <a:rPr lang="ru-RU" sz="2000" i="1" dirty="0"/>
              <a:t>, </a:t>
            </a:r>
            <a:r>
              <a:rPr lang="ru-RU" sz="2000" i="1" dirty="0" err="1"/>
              <a:t>залученням</a:t>
            </a:r>
            <a:r>
              <a:rPr lang="ru-RU" sz="2000" i="1" dirty="0"/>
              <a:t> </a:t>
            </a:r>
            <a:r>
              <a:rPr lang="ru-RU" sz="2000" i="1" dirty="0" err="1"/>
              <a:t>різноманітних</a:t>
            </a:r>
            <a:r>
              <a:rPr lang="ru-RU" sz="2000" i="1" dirty="0"/>
              <a:t> </a:t>
            </a:r>
            <a:r>
              <a:rPr lang="ru-RU" sz="2000" i="1" dirty="0" err="1"/>
              <a:t>посередників</a:t>
            </a:r>
            <a:r>
              <a:rPr lang="ru-RU" sz="2000" i="1" dirty="0"/>
              <a:t> та </a:t>
            </a:r>
            <a:r>
              <a:rPr lang="ru-RU" sz="2000" i="1" dirty="0" err="1"/>
              <a:t>арбітрів</a:t>
            </a:r>
            <a:r>
              <a:rPr lang="ru-RU" sz="2000" i="1" dirty="0"/>
              <a:t> </a:t>
            </a:r>
            <a:r>
              <a:rPr lang="ru-RU" sz="2000" i="1" dirty="0" err="1"/>
              <a:t>шукати</a:t>
            </a:r>
            <a:r>
              <a:rPr lang="ru-RU" sz="2000" i="1" dirty="0"/>
              <a:t> й </a:t>
            </a:r>
            <a:r>
              <a:rPr lang="ru-RU" sz="2000" i="1" dirty="0" err="1"/>
              <a:t>знаходити</a:t>
            </a:r>
            <a:r>
              <a:rPr lang="ru-RU" sz="2000" i="1" dirty="0"/>
              <a:t> </a:t>
            </a:r>
            <a:r>
              <a:rPr lang="ru-RU" sz="2000" i="1" dirty="0" err="1"/>
              <a:t>виходи</a:t>
            </a:r>
            <a:r>
              <a:rPr lang="ru-RU" sz="2000" i="1" dirty="0"/>
              <a:t>, </a:t>
            </a:r>
            <a:r>
              <a:rPr lang="ru-RU" sz="2000" i="1" dirty="0" err="1"/>
              <a:t>безумовно</a:t>
            </a:r>
            <a:r>
              <a:rPr lang="ru-RU" sz="2000" i="1" dirty="0"/>
              <a:t>, </a:t>
            </a:r>
            <a:r>
              <a:rPr lang="ru-RU" sz="2000" i="1" dirty="0" err="1"/>
              <a:t>дотримуючись</a:t>
            </a:r>
            <a:r>
              <a:rPr lang="ru-RU" sz="2000" i="1" dirty="0"/>
              <a:t> </a:t>
            </a:r>
            <a:r>
              <a:rPr lang="ru-RU" sz="2000" i="1" dirty="0" err="1"/>
              <a:t>судової</a:t>
            </a:r>
            <a:r>
              <a:rPr lang="ru-RU" sz="2000" i="1" dirty="0"/>
              <a:t> </a:t>
            </a:r>
            <a:r>
              <a:rPr lang="ru-RU" sz="2000" i="1" dirty="0" err="1"/>
              <a:t>процедури</a:t>
            </a:r>
            <a:r>
              <a:rPr lang="ru-RU" sz="2000" i="1" dirty="0"/>
              <a:t> і мирно </a:t>
            </a:r>
            <a:r>
              <a:rPr lang="ru-RU" sz="2000" i="1" dirty="0" err="1"/>
              <a:t>регулюючи</a:t>
            </a:r>
            <a:r>
              <a:rPr lang="ru-RU" sz="2000" i="1" dirty="0"/>
              <a:t> проблему</a:t>
            </a:r>
            <a:r>
              <a:rPr lang="ru-RU" sz="2000" dirty="0"/>
              <a:t>. При </a:t>
            </a:r>
            <a:r>
              <a:rPr lang="ru-RU" sz="2000" dirty="0" err="1"/>
              <a:t>цьому</a:t>
            </a:r>
            <a:r>
              <a:rPr lang="ru-RU" sz="2000" dirty="0"/>
              <a:t> </a:t>
            </a:r>
            <a:r>
              <a:rPr lang="ru-RU" sz="2000" i="1" dirty="0" err="1"/>
              <a:t>основна</a:t>
            </a:r>
            <a:r>
              <a:rPr lang="ru-RU" sz="2000" i="1" dirty="0"/>
              <a:t> роль </a:t>
            </a:r>
            <a:r>
              <a:rPr lang="ru-RU" sz="2000" i="1" dirty="0" err="1"/>
              <a:t>належить</a:t>
            </a:r>
            <a:r>
              <a:rPr lang="ru-RU" sz="2000" i="1" dirty="0"/>
              <a:t> </a:t>
            </a:r>
            <a:r>
              <a:rPr lang="ru-RU" sz="2000" i="1" dirty="0" err="1"/>
              <a:t>дипломатичним</a:t>
            </a:r>
            <a:r>
              <a:rPr lang="ru-RU" sz="2000" i="1" dirty="0"/>
              <a:t> службам. </a:t>
            </a:r>
            <a:r>
              <a:rPr lang="ru-RU" sz="2000" dirty="0"/>
              <a:t>У </a:t>
            </a:r>
            <a:r>
              <a:rPr lang="ru-RU" sz="2000" dirty="0" err="1"/>
              <a:t>процесі</a:t>
            </a:r>
            <a:r>
              <a:rPr lang="ru-RU" sz="2000" dirty="0"/>
              <a:t> </a:t>
            </a:r>
            <a:r>
              <a:rPr lang="ru-RU" sz="2000" dirty="0" err="1"/>
              <a:t>переговорів</a:t>
            </a:r>
            <a:r>
              <a:rPr lang="ru-RU" sz="2000" dirty="0"/>
              <a:t> </a:t>
            </a:r>
            <a:r>
              <a:rPr lang="ru-RU" sz="2000" dirty="0" err="1"/>
              <a:t>конфліктну</a:t>
            </a:r>
            <a:r>
              <a:rPr lang="ru-RU" sz="2000" dirty="0"/>
              <a:t> </a:t>
            </a:r>
            <a:r>
              <a:rPr lang="ru-RU" sz="2000" dirty="0" err="1"/>
              <a:t>ситуацію</a:t>
            </a:r>
            <a:r>
              <a:rPr lang="ru-RU" sz="2000" dirty="0"/>
              <a:t> </a:t>
            </a:r>
            <a:r>
              <a:rPr lang="ru-RU" sz="2000" i="1" dirty="0" err="1"/>
              <a:t>можна</a:t>
            </a:r>
            <a:r>
              <a:rPr lang="ru-RU" sz="2000" i="1" dirty="0"/>
              <a:t> </a:t>
            </a:r>
            <a:r>
              <a:rPr lang="ru-RU" sz="2000" i="1" dirty="0" err="1"/>
              <a:t>вирішити</a:t>
            </a:r>
            <a:r>
              <a:rPr lang="ru-RU" sz="2000" i="1" dirty="0"/>
              <a:t> </a:t>
            </a:r>
            <a:r>
              <a:rPr lang="ru-RU" sz="2000" i="1" dirty="0" err="1"/>
              <a:t>односторонніми</a:t>
            </a:r>
            <a:r>
              <a:rPr lang="ru-RU" sz="2000" i="1" dirty="0"/>
              <a:t> </a:t>
            </a:r>
            <a:r>
              <a:rPr lang="ru-RU" sz="2000" i="1" dirty="0" err="1"/>
              <a:t>або</a:t>
            </a:r>
            <a:r>
              <a:rPr lang="ru-RU" sz="2000" i="1" dirty="0"/>
              <a:t> </a:t>
            </a:r>
            <a:r>
              <a:rPr lang="ru-RU" sz="2000" i="1" dirty="0" err="1"/>
              <a:t>взаємними</a:t>
            </a:r>
            <a:r>
              <a:rPr lang="ru-RU" sz="2000" i="1" dirty="0"/>
              <a:t> поступками, </a:t>
            </a:r>
            <a:r>
              <a:rPr lang="ru-RU" sz="2000" i="1" dirty="0" err="1"/>
              <a:t>іншою</a:t>
            </a:r>
            <a:r>
              <a:rPr lang="ru-RU" sz="2000" i="1" dirty="0"/>
              <a:t> </a:t>
            </a:r>
            <a:r>
              <a:rPr lang="ru-RU" sz="2000" i="1" dirty="0" err="1"/>
              <a:t>прийнятною</a:t>
            </a:r>
            <a:r>
              <a:rPr lang="ru-RU" sz="2000" i="1" dirty="0"/>
              <a:t> формою </a:t>
            </a:r>
            <a:r>
              <a:rPr lang="ru-RU" sz="2000" i="1" dirty="0" err="1"/>
              <a:t>компромісу</a:t>
            </a:r>
            <a:r>
              <a:rPr lang="ru-RU" sz="2000" i="1" dirty="0"/>
              <a:t>. </a:t>
            </a:r>
            <a:r>
              <a:rPr lang="ru-RU" sz="2000" dirty="0" err="1"/>
              <a:t>Сторони</a:t>
            </a:r>
            <a:r>
              <a:rPr lang="ru-RU" sz="2000" dirty="0"/>
              <a:t>, </a:t>
            </a:r>
            <a:r>
              <a:rPr lang="ru-RU" sz="2000" dirty="0" err="1"/>
              <a:t>які</a:t>
            </a:r>
            <a:r>
              <a:rPr lang="ru-RU" sz="2000" dirty="0"/>
              <a:t> </a:t>
            </a:r>
            <a:r>
              <a:rPr lang="ru-RU" sz="2000" dirty="0" err="1"/>
              <a:t>конфліктують</a:t>
            </a:r>
            <a:r>
              <a:rPr lang="ru-RU" sz="2000" dirty="0"/>
              <a:t>, </a:t>
            </a:r>
            <a:r>
              <a:rPr lang="ru-RU" sz="2000" dirty="0" err="1"/>
              <a:t>можуть</a:t>
            </a:r>
            <a:r>
              <a:rPr lang="ru-RU" sz="2000" dirty="0"/>
              <a:t> </a:t>
            </a:r>
            <a:r>
              <a:rPr lang="ru-RU" sz="2000" dirty="0" err="1"/>
              <a:t>досягти</a:t>
            </a:r>
            <a:r>
              <a:rPr lang="ru-RU" sz="2000" dirty="0"/>
              <a:t> </a:t>
            </a:r>
            <a:r>
              <a:rPr lang="ru-RU" sz="2000" dirty="0" err="1"/>
              <a:t>остаточної</a:t>
            </a:r>
            <a:r>
              <a:rPr lang="ru-RU" sz="2000" dirty="0"/>
              <a:t> </a:t>
            </a:r>
            <a:r>
              <a:rPr lang="ru-RU" sz="2000" dirty="0" err="1"/>
              <a:t>згоди</a:t>
            </a:r>
            <a:r>
              <a:rPr lang="ru-RU" sz="2000" dirty="0"/>
              <a:t>, </a:t>
            </a:r>
            <a:r>
              <a:rPr lang="ru-RU" sz="2000" i="1" dirty="0" err="1"/>
              <a:t>констатуючи</a:t>
            </a:r>
            <a:r>
              <a:rPr lang="ru-RU" sz="2000" i="1" dirty="0"/>
              <a:t> (початково) факт </a:t>
            </a:r>
            <a:r>
              <a:rPr lang="ru-RU" sz="2000" i="1" dirty="0" err="1"/>
              <a:t>наявності</a:t>
            </a:r>
            <a:r>
              <a:rPr lang="ru-RU" sz="2000" i="1" dirty="0"/>
              <a:t> </a:t>
            </a:r>
            <a:r>
              <a:rPr lang="ru-RU" sz="2000" i="1" dirty="0" err="1"/>
              <a:t>пробле</a:t>
            </a:r>
            <a:r>
              <a:rPr lang="ru-RU" sz="2000" dirty="0" err="1"/>
              <a:t>ми</a:t>
            </a:r>
            <a:r>
              <a:rPr lang="ru-RU" sz="2000" dirty="0"/>
              <a:t>. </a:t>
            </a:r>
            <a:r>
              <a:rPr lang="ru-RU" sz="2000" dirty="0" err="1"/>
              <a:t>Відтак</a:t>
            </a:r>
            <a:r>
              <a:rPr lang="ru-RU" sz="2000" dirty="0"/>
              <a:t>, </a:t>
            </a:r>
            <a:r>
              <a:rPr lang="ru-RU" sz="2000" dirty="0" err="1"/>
              <a:t>регулювання</a:t>
            </a:r>
            <a:r>
              <a:rPr lang="ru-RU" sz="2000" dirty="0"/>
              <a:t> </a:t>
            </a:r>
            <a:r>
              <a:rPr lang="ru-RU" sz="2000" dirty="0" err="1"/>
              <a:t>справи</a:t>
            </a:r>
            <a:r>
              <a:rPr lang="ru-RU" sz="2000" dirty="0"/>
              <a:t> </a:t>
            </a:r>
            <a:r>
              <a:rPr lang="ru-RU" sz="2000" dirty="0" err="1"/>
              <a:t>доручають</a:t>
            </a:r>
            <a:r>
              <a:rPr lang="ru-RU" sz="2000" dirty="0"/>
              <a:t> </a:t>
            </a:r>
            <a:r>
              <a:rPr lang="ru-RU" sz="2000" dirty="0" err="1"/>
              <a:t>довіреним</a:t>
            </a:r>
            <a:r>
              <a:rPr lang="ru-RU" sz="2000" dirty="0"/>
              <a:t> </a:t>
            </a:r>
            <a:r>
              <a:rPr lang="ru-RU" sz="2000" dirty="0" err="1"/>
              <a:t>представникам</a:t>
            </a:r>
            <a:r>
              <a:rPr lang="ru-RU" sz="2000" dirty="0"/>
              <a:t> (глава </a:t>
            </a:r>
            <a:r>
              <a:rPr lang="ru-RU" sz="2000" dirty="0" err="1"/>
              <a:t>держави</a:t>
            </a:r>
            <a:r>
              <a:rPr lang="ru-RU" sz="2000" dirty="0"/>
              <a:t>, </a:t>
            </a:r>
            <a:r>
              <a:rPr lang="ru-RU" sz="2000" dirty="0" err="1"/>
              <a:t>керівник</a:t>
            </a:r>
            <a:r>
              <a:rPr lang="ru-RU" sz="2000" dirty="0"/>
              <a:t> уряду, </a:t>
            </a:r>
            <a:r>
              <a:rPr lang="ru-RU" sz="2000" dirty="0" err="1"/>
              <a:t>міністр</a:t>
            </a:r>
            <a:r>
              <a:rPr lang="ru-RU" sz="2000" dirty="0"/>
              <a:t> </a:t>
            </a:r>
            <a:r>
              <a:rPr lang="ru-RU" sz="2000" dirty="0" err="1"/>
              <a:t>закордонних</a:t>
            </a:r>
            <a:r>
              <a:rPr lang="ru-RU" sz="2000" dirty="0"/>
              <a:t> справ, посол). Роботу в </a:t>
            </a:r>
            <a:r>
              <a:rPr lang="ru-RU" sz="2000" dirty="0" err="1"/>
              <a:t>цьому</a:t>
            </a:r>
            <a:r>
              <a:rPr lang="ru-RU" sz="2000" dirty="0"/>
              <a:t> </a:t>
            </a:r>
            <a:r>
              <a:rPr lang="ru-RU" sz="2000" dirty="0" err="1"/>
              <a:t>напрямі</a:t>
            </a:r>
            <a:r>
              <a:rPr lang="ru-RU" sz="2000" dirty="0"/>
              <a:t> </a:t>
            </a:r>
            <a:r>
              <a:rPr lang="ru-RU" sz="2000" dirty="0" err="1"/>
              <a:t>можна</a:t>
            </a:r>
            <a:r>
              <a:rPr lang="ru-RU" sz="2000" dirty="0"/>
              <a:t> </a:t>
            </a:r>
            <a:r>
              <a:rPr lang="ru-RU" sz="2000" dirty="0" err="1"/>
              <a:t>продовжити</a:t>
            </a:r>
            <a:r>
              <a:rPr lang="ru-RU" sz="2000" dirty="0"/>
              <a:t> </a:t>
            </a:r>
            <a:r>
              <a:rPr lang="ru-RU" sz="2000" dirty="0" err="1"/>
              <a:t>обміном</a:t>
            </a:r>
            <a:r>
              <a:rPr lang="ru-RU" sz="2000" dirty="0"/>
              <a:t> </a:t>
            </a:r>
            <a:r>
              <a:rPr lang="ru-RU" sz="2000" dirty="0" err="1"/>
              <a:t>дипломатичними</a:t>
            </a:r>
            <a:r>
              <a:rPr lang="ru-RU" sz="2000" dirty="0"/>
              <a:t> нотами. Для </a:t>
            </a:r>
            <a:r>
              <a:rPr lang="ru-RU" sz="2000" dirty="0" err="1"/>
              <a:t>вирішення</a:t>
            </a:r>
            <a:r>
              <a:rPr lang="ru-RU" sz="2000" dirty="0"/>
              <a:t> </a:t>
            </a:r>
            <a:r>
              <a:rPr lang="ru-RU" sz="2000" dirty="0" err="1"/>
              <a:t>суперечностей</a:t>
            </a:r>
            <a:r>
              <a:rPr lang="ru-RU" sz="2000" dirty="0"/>
              <a:t> </a:t>
            </a:r>
            <a:r>
              <a:rPr lang="ru-RU" sz="2000" dirty="0" err="1"/>
              <a:t>може</a:t>
            </a:r>
            <a:r>
              <a:rPr lang="ru-RU" sz="2000" dirty="0"/>
              <a:t> бути залучено </a:t>
            </a:r>
            <a:r>
              <a:rPr lang="ru-RU" sz="2000" dirty="0" err="1"/>
              <a:t>також</a:t>
            </a:r>
            <a:r>
              <a:rPr lang="ru-RU" sz="2000" dirty="0"/>
              <a:t> </a:t>
            </a:r>
            <a:r>
              <a:rPr lang="ru-RU" sz="2000" dirty="0" err="1"/>
              <a:t>інших</a:t>
            </a:r>
            <a:r>
              <a:rPr lang="ru-RU" sz="2000" dirty="0"/>
              <a:t> </a:t>
            </a:r>
            <a:r>
              <a:rPr lang="ru-RU" sz="2000" dirty="0" err="1"/>
              <a:t>зацікавлених</a:t>
            </a:r>
            <a:r>
              <a:rPr lang="ru-RU" sz="2000" dirty="0"/>
              <a:t> </a:t>
            </a:r>
            <a:r>
              <a:rPr lang="ru-RU" sz="2000" dirty="0" err="1"/>
              <a:t>сторін</a:t>
            </a:r>
            <a:r>
              <a:rPr lang="ru-RU" sz="2000" dirty="0"/>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764"/>
            <a:ext cx="1259631" cy="1152128"/>
          </a:xfrm>
          <a:prstGeom prst="rect">
            <a:avLst/>
          </a:prstGeom>
        </p:spPr>
      </p:pic>
    </p:spTree>
    <p:extLst>
      <p:ext uri="{BB962C8B-B14F-4D97-AF65-F5344CB8AC3E}">
        <p14:creationId xmlns:p14="http://schemas.microsoft.com/office/powerpoint/2010/main" val="601981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1" end="1"/>
                                            </p:txEl>
                                          </p:spTgt>
                                        </p:tgtEl>
                                      </p:cBhvr>
                                    </p:animEffect>
                                    <p:animScale>
                                      <p:cBhvr>
                                        <p:cTn id="17"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2915816" y="1484784"/>
            <a:ext cx="6050632" cy="5112568"/>
          </a:xfrm>
          <a:solidFill>
            <a:schemeClr val="accent3">
              <a:lumMod val="20000"/>
              <a:lumOff val="80000"/>
            </a:schemeClr>
          </a:solidFill>
        </p:spPr>
        <p:txBody>
          <a:bodyPr>
            <a:noAutofit/>
          </a:bodyPr>
          <a:lstStyle/>
          <a:p>
            <a:pPr algn="just"/>
            <a:r>
              <a:rPr lang="ru-RU" sz="2000" dirty="0" err="1"/>
              <a:t>Незважаючи</a:t>
            </a:r>
            <a:r>
              <a:rPr lang="ru-RU" sz="2000" dirty="0"/>
              <a:t> на те, </a:t>
            </a:r>
            <a:r>
              <a:rPr lang="ru-RU" sz="2000" dirty="0" err="1"/>
              <a:t>що</a:t>
            </a:r>
            <a:r>
              <a:rPr lang="ru-RU" sz="2000" dirty="0"/>
              <a:t> в </a:t>
            </a:r>
            <a:r>
              <a:rPr lang="ru-RU" sz="2000" dirty="0" err="1"/>
              <a:t>середині</a:t>
            </a:r>
            <a:r>
              <a:rPr lang="ru-RU" sz="2000" dirty="0"/>
              <a:t> </a:t>
            </a:r>
            <a:r>
              <a:rPr lang="ru-RU" sz="2000" dirty="0" err="1"/>
              <a:t>XX</a:t>
            </a:r>
            <a:r>
              <a:rPr lang="ru-RU" sz="2000" dirty="0"/>
              <a:t> ст. </a:t>
            </a:r>
            <a:r>
              <a:rPr lang="ru-RU" sz="2000" dirty="0" err="1"/>
              <a:t>виникла</a:t>
            </a:r>
            <a:r>
              <a:rPr lang="ru-RU" sz="2000" dirty="0"/>
              <a:t> </a:t>
            </a:r>
            <a:r>
              <a:rPr lang="ru-RU" sz="2000" dirty="0" err="1"/>
              <a:t>певна</a:t>
            </a:r>
            <a:r>
              <a:rPr lang="ru-RU" sz="2000" dirty="0"/>
              <a:t> </a:t>
            </a:r>
            <a:r>
              <a:rPr lang="ru-RU" sz="2000" dirty="0" err="1"/>
              <a:t>тенденція</a:t>
            </a:r>
            <a:r>
              <a:rPr lang="ru-RU" sz="2000" dirty="0"/>
              <a:t> до </a:t>
            </a:r>
            <a:r>
              <a:rPr lang="ru-RU" sz="2000" dirty="0" err="1"/>
              <a:t>зниження</a:t>
            </a:r>
            <a:r>
              <a:rPr lang="ru-RU" sz="2000" dirty="0"/>
              <a:t> </a:t>
            </a:r>
            <a:r>
              <a:rPr lang="ru-RU" sz="2000" dirty="0" err="1"/>
              <a:t>загальної</a:t>
            </a:r>
            <a:r>
              <a:rPr lang="ru-RU" sz="2000" dirty="0"/>
              <a:t> </a:t>
            </a:r>
            <a:r>
              <a:rPr lang="ru-RU" sz="2000" dirty="0" err="1"/>
              <a:t>кількості</a:t>
            </a:r>
            <a:r>
              <a:rPr lang="ru-RU" sz="2000" dirty="0"/>
              <a:t> </a:t>
            </a:r>
            <a:r>
              <a:rPr lang="ru-RU" sz="2000" dirty="0" err="1"/>
              <a:t>конфліктів</a:t>
            </a:r>
            <a:r>
              <a:rPr lang="ru-RU" sz="2000" dirty="0"/>
              <a:t> на </a:t>
            </a:r>
            <a:r>
              <a:rPr lang="ru-RU" sz="2000" dirty="0" err="1"/>
              <a:t>планеті</a:t>
            </a:r>
            <a:r>
              <a:rPr lang="ru-RU" sz="2000" dirty="0"/>
              <a:t> (так, </a:t>
            </a:r>
            <a:r>
              <a:rPr lang="ru-RU" sz="2000" dirty="0" err="1"/>
              <a:t>якщо</a:t>
            </a:r>
            <a:r>
              <a:rPr lang="ru-RU" sz="2000" dirty="0"/>
              <a:t> 1989 р. </a:t>
            </a:r>
            <a:r>
              <a:rPr lang="ru-RU" sz="2000" dirty="0" err="1"/>
              <a:t>налічувалося</a:t>
            </a:r>
            <a:r>
              <a:rPr lang="ru-RU" sz="2000" dirty="0"/>
              <a:t> 36 </a:t>
            </a:r>
            <a:r>
              <a:rPr lang="ru-RU" sz="2000" dirty="0" err="1"/>
              <a:t>крупних</a:t>
            </a:r>
            <a:r>
              <a:rPr lang="ru-RU" sz="2000" dirty="0"/>
              <a:t> </a:t>
            </a:r>
            <a:r>
              <a:rPr lang="ru-RU" sz="2000" dirty="0" err="1"/>
              <a:t>збройних</a:t>
            </a:r>
            <a:r>
              <a:rPr lang="ru-RU" sz="2000" dirty="0"/>
              <a:t> </a:t>
            </a:r>
            <a:r>
              <a:rPr lang="ru-RU" sz="2000" dirty="0" err="1"/>
              <a:t>конфліктів</a:t>
            </a:r>
            <a:r>
              <a:rPr lang="ru-RU" sz="2000" dirty="0"/>
              <a:t> у 32 районах </a:t>
            </a:r>
            <a:r>
              <a:rPr lang="ru-RU" sz="2000" dirty="0" err="1"/>
              <a:t>світу</a:t>
            </a:r>
            <a:r>
              <a:rPr lang="ru-RU" sz="2000" dirty="0"/>
              <a:t>, а 1995 р. </a:t>
            </a:r>
            <a:r>
              <a:rPr lang="ru-RU" sz="2000" dirty="0" err="1"/>
              <a:t>їх</a:t>
            </a:r>
            <a:r>
              <a:rPr lang="ru-RU" sz="2000" dirty="0"/>
              <a:t> </a:t>
            </a:r>
            <a:r>
              <a:rPr lang="ru-RU" sz="2000" dirty="0" err="1"/>
              <a:t>було</a:t>
            </a:r>
            <a:r>
              <a:rPr lang="ru-RU" sz="2000" dirty="0"/>
              <a:t> </a:t>
            </a:r>
            <a:r>
              <a:rPr lang="ru-RU" sz="2000" dirty="0" smtClean="0"/>
              <a:t>30 </a:t>
            </a:r>
            <a:r>
              <a:rPr lang="ru-RU" sz="2000" dirty="0"/>
              <a:t>у 25), проблему </a:t>
            </a:r>
            <a:r>
              <a:rPr lang="ru-RU" sz="2000" dirty="0" err="1"/>
              <a:t>їх</a:t>
            </a:r>
            <a:r>
              <a:rPr lang="ru-RU" sz="2000" dirty="0"/>
              <a:t> мирного </a:t>
            </a:r>
            <a:r>
              <a:rPr lang="ru-RU" sz="2000" dirty="0" err="1"/>
              <a:t>врегулювання</a:t>
            </a:r>
            <a:r>
              <a:rPr lang="ru-RU" sz="2000" dirty="0"/>
              <a:t> не </a:t>
            </a:r>
            <a:r>
              <a:rPr lang="ru-RU" sz="2000" dirty="0" err="1"/>
              <a:t>знято</a:t>
            </a:r>
            <a:r>
              <a:rPr lang="ru-RU" sz="2000" dirty="0"/>
              <a:t> з порядку денного. Ба </a:t>
            </a:r>
            <a:r>
              <a:rPr lang="ru-RU" sz="2000" dirty="0" err="1"/>
              <a:t>більше</a:t>
            </a:r>
            <a:r>
              <a:rPr lang="ru-RU" sz="2000" dirty="0"/>
              <a:t>, </a:t>
            </a:r>
            <a:r>
              <a:rPr lang="ru-RU" sz="2000" dirty="0" err="1"/>
              <a:t>кінець</a:t>
            </a:r>
            <a:r>
              <a:rPr lang="ru-RU" sz="2000" dirty="0"/>
              <a:t> </a:t>
            </a:r>
            <a:r>
              <a:rPr lang="ru-RU" sz="2000" dirty="0" err="1"/>
              <a:t>XX</a:t>
            </a:r>
            <a:r>
              <a:rPr lang="ru-RU" sz="2000" dirty="0"/>
              <a:t> і початок </a:t>
            </a:r>
            <a:r>
              <a:rPr lang="ru-RU" sz="2000" dirty="0" err="1"/>
              <a:t>XXI</a:t>
            </a:r>
            <a:r>
              <a:rPr lang="ru-RU" sz="2000" dirty="0"/>
              <a:t> ст. </a:t>
            </a:r>
            <a:r>
              <a:rPr lang="ru-RU" sz="2000" dirty="0" err="1"/>
              <a:t>ознаменувалися</a:t>
            </a:r>
            <a:r>
              <a:rPr lang="ru-RU" sz="2000" dirty="0"/>
              <a:t> низкою </a:t>
            </a:r>
            <a:r>
              <a:rPr lang="ru-RU" sz="2000" dirty="0" err="1"/>
              <a:t>серйозних</a:t>
            </a:r>
            <a:r>
              <a:rPr lang="ru-RU" sz="2000" dirty="0"/>
              <a:t> </a:t>
            </a:r>
            <a:r>
              <a:rPr lang="ru-RU" sz="2000" dirty="0" err="1" smtClean="0"/>
              <a:t>між</a:t>
            </a:r>
            <a:r>
              <a:rPr lang="ru-RU" sz="2000" dirty="0" err="1"/>
              <a:t>народних</a:t>
            </a:r>
            <a:r>
              <a:rPr lang="ru-RU" sz="2000" dirty="0"/>
              <a:t> криз, </a:t>
            </a:r>
            <a:r>
              <a:rPr lang="ru-RU" sz="2000" dirty="0" err="1"/>
              <a:t>які</a:t>
            </a:r>
            <a:r>
              <a:rPr lang="ru-RU" sz="2000" dirty="0"/>
              <a:t> в </a:t>
            </a:r>
            <a:r>
              <a:rPr lang="ru-RU" sz="2000" dirty="0" err="1"/>
              <a:t>сукупності</a:t>
            </a:r>
            <a:r>
              <a:rPr lang="ru-RU" sz="2000" dirty="0"/>
              <a:t> </a:t>
            </a:r>
            <a:r>
              <a:rPr lang="ru-RU" sz="2000" dirty="0" err="1"/>
              <a:t>суттєво</a:t>
            </a:r>
            <a:r>
              <a:rPr lang="ru-RU" sz="2000" dirty="0"/>
              <a:t> </a:t>
            </a:r>
            <a:r>
              <a:rPr lang="ru-RU" sz="2000" dirty="0" err="1"/>
              <a:t>посилюють</a:t>
            </a:r>
            <a:r>
              <a:rPr lang="ru-RU" sz="2000" dirty="0"/>
              <a:t> </a:t>
            </a:r>
            <a:r>
              <a:rPr lang="ru-RU" sz="2000" dirty="0" err="1"/>
              <a:t>міжнародне</a:t>
            </a:r>
            <a:r>
              <a:rPr lang="ru-RU" sz="2000" dirty="0"/>
              <a:t> </a:t>
            </a:r>
            <a:r>
              <a:rPr lang="ru-RU" sz="2000" dirty="0" err="1"/>
              <a:t>напруження</a:t>
            </a:r>
            <a:r>
              <a:rPr lang="ru-RU" sz="2000" dirty="0"/>
              <a:t> (Косово, Чечня, </a:t>
            </a:r>
            <a:r>
              <a:rPr lang="ru-RU" sz="2000" dirty="0" err="1"/>
              <a:t>Афганістан</a:t>
            </a:r>
            <a:r>
              <a:rPr lang="ru-RU" sz="2000" dirty="0"/>
              <a:t>, </a:t>
            </a:r>
            <a:r>
              <a:rPr lang="ru-RU" sz="2000" dirty="0" err="1"/>
              <a:t>Ірак</a:t>
            </a:r>
            <a:r>
              <a:rPr lang="ru-RU" sz="2000" dirty="0"/>
              <a:t> </a:t>
            </a:r>
            <a:r>
              <a:rPr lang="ru-RU" sz="2000" dirty="0" err="1"/>
              <a:t>тощо</a:t>
            </a:r>
            <a:r>
              <a:rPr lang="ru-RU" sz="2000" dirty="0"/>
              <a:t>). </a:t>
            </a:r>
            <a:r>
              <a:rPr lang="ru-RU" sz="2000" dirty="0" err="1"/>
              <a:t>Хочемо</a:t>
            </a:r>
            <a:r>
              <a:rPr lang="ru-RU" sz="2000" dirty="0"/>
              <a:t> ми </a:t>
            </a:r>
            <a:r>
              <a:rPr lang="ru-RU" sz="2000" dirty="0" err="1"/>
              <a:t>цього</a:t>
            </a:r>
            <a:r>
              <a:rPr lang="ru-RU" sz="2000" dirty="0"/>
              <a:t> </a:t>
            </a:r>
            <a:r>
              <a:rPr lang="ru-RU" sz="2000" dirty="0" err="1"/>
              <a:t>чи</a:t>
            </a:r>
            <a:r>
              <a:rPr lang="ru-RU" sz="2000" dirty="0"/>
              <a:t> </a:t>
            </a:r>
            <a:r>
              <a:rPr lang="ru-RU" sz="2000" dirty="0" err="1"/>
              <a:t>ні</a:t>
            </a:r>
            <a:r>
              <a:rPr lang="ru-RU" sz="2000" dirty="0"/>
              <a:t>, в </a:t>
            </a:r>
            <a:r>
              <a:rPr lang="ru-RU" sz="2000" dirty="0" err="1"/>
              <a:t>розвитку</a:t>
            </a:r>
            <a:r>
              <a:rPr lang="ru-RU" sz="2000" dirty="0"/>
              <a:t> </a:t>
            </a:r>
            <a:r>
              <a:rPr lang="ru-RU" sz="2000" dirty="0" err="1"/>
              <a:t>світового</a:t>
            </a:r>
            <a:r>
              <a:rPr lang="ru-RU" sz="2000" dirty="0"/>
              <a:t> </a:t>
            </a:r>
            <a:r>
              <a:rPr lang="ru-RU" sz="2000" dirty="0" err="1"/>
              <a:t>співтовариства</a:t>
            </a:r>
            <a:r>
              <a:rPr lang="ru-RU" sz="2000" dirty="0"/>
              <a:t> </a:t>
            </a:r>
            <a:r>
              <a:rPr lang="ru-RU" sz="2000" dirty="0" err="1"/>
              <a:t>існували</a:t>
            </a:r>
            <a:r>
              <a:rPr lang="ru-RU" sz="2000" dirty="0"/>
              <a:t> й </a:t>
            </a:r>
            <a:r>
              <a:rPr lang="ru-RU" sz="2000" dirty="0" err="1"/>
              <a:t>існуватимуть</a:t>
            </a:r>
            <a:r>
              <a:rPr lang="ru-RU" sz="2000" dirty="0"/>
              <a:t> </a:t>
            </a:r>
            <a:r>
              <a:rPr lang="ru-RU" sz="2000" dirty="0" err="1"/>
              <a:t>проблеми</a:t>
            </a:r>
            <a:r>
              <a:rPr lang="ru-RU" sz="2000" dirty="0"/>
              <a:t>. </a:t>
            </a:r>
            <a:r>
              <a:rPr lang="ru-RU" sz="2000" dirty="0" err="1"/>
              <a:t>Важливо</a:t>
            </a:r>
            <a:r>
              <a:rPr lang="ru-RU" sz="2000" dirty="0"/>
              <a:t>, як </a:t>
            </a:r>
            <a:r>
              <a:rPr lang="ru-RU" sz="2000" dirty="0" err="1"/>
              <a:t>їх</a:t>
            </a:r>
            <a:r>
              <a:rPr lang="ru-RU" sz="2000" dirty="0"/>
              <a:t> </a:t>
            </a:r>
            <a:r>
              <a:rPr lang="ru-RU" sz="2000" dirty="0" err="1"/>
              <a:t>вирішують</a:t>
            </a:r>
            <a:r>
              <a:rPr lang="ru-RU" sz="2000" dirty="0"/>
              <a:t>. Є </a:t>
            </a:r>
            <a:r>
              <a:rPr lang="ru-RU" sz="2000" dirty="0" err="1"/>
              <a:t>способи</a:t>
            </a:r>
            <a:r>
              <a:rPr lang="ru-RU" sz="2000" dirty="0"/>
              <a:t> </a:t>
            </a:r>
            <a:r>
              <a:rPr lang="ru-RU" sz="2000" dirty="0" err="1"/>
              <a:t>їх</a:t>
            </a:r>
            <a:r>
              <a:rPr lang="ru-RU" sz="2000" dirty="0"/>
              <a:t> </a:t>
            </a:r>
            <a:r>
              <a:rPr lang="ru-RU" sz="2000" dirty="0" err="1"/>
              <a:t>владнання</a:t>
            </a:r>
            <a:r>
              <a:rPr lang="ru-RU" sz="2000" dirty="0"/>
              <a:t>: через </a:t>
            </a:r>
            <a:r>
              <a:rPr lang="ru-RU" sz="2000" dirty="0" err="1"/>
              <a:t>насильство</a:t>
            </a:r>
            <a:r>
              <a:rPr lang="ru-RU" sz="2000" dirty="0"/>
              <a:t>, </a:t>
            </a:r>
            <a:r>
              <a:rPr lang="ru-RU" sz="2000" dirty="0" err="1"/>
              <a:t>збройні</a:t>
            </a:r>
            <a:r>
              <a:rPr lang="ru-RU" sz="2000" dirty="0"/>
              <a:t> </a:t>
            </a:r>
            <a:r>
              <a:rPr lang="ru-RU" sz="2000" dirty="0" err="1"/>
              <a:t>конфлікти</a:t>
            </a:r>
            <a:r>
              <a:rPr lang="ru-RU" sz="2000" dirty="0"/>
              <a:t>, </a:t>
            </a:r>
            <a:r>
              <a:rPr lang="ru-RU" sz="2000" dirty="0" err="1"/>
              <a:t>або</a:t>
            </a:r>
            <a:r>
              <a:rPr lang="ru-RU" sz="2000" dirty="0"/>
              <a:t> </a:t>
            </a:r>
            <a:r>
              <a:rPr lang="ru-RU" sz="2000" dirty="0" err="1"/>
              <a:t>мирним</a:t>
            </a:r>
            <a:r>
              <a:rPr lang="ru-RU" sz="2000" dirty="0"/>
              <a:t> шляхом.</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7214">
            <a:off x="145978" y="4648398"/>
            <a:ext cx="2888913" cy="1929381"/>
          </a:xfrm>
          <a:prstGeom prst="rect">
            <a:avLst/>
          </a:prstGeom>
        </p:spPr>
      </p:pic>
    </p:spTree>
    <p:extLst>
      <p:ext uri="{BB962C8B-B14F-4D97-AF65-F5344CB8AC3E}">
        <p14:creationId xmlns:p14="http://schemas.microsoft.com/office/powerpoint/2010/main" val="28182936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772816"/>
            <a:ext cx="4067944" cy="4093428"/>
          </a:xfrm>
          <a:prstGeom prst="rect">
            <a:avLst/>
          </a:prstGeom>
          <a:solidFill>
            <a:schemeClr val="accent2">
              <a:lumMod val="40000"/>
              <a:lumOff val="60000"/>
            </a:schemeClr>
          </a:solidFill>
        </p:spPr>
        <p:txBody>
          <a:bodyPr wrap="square">
            <a:spAutoFit/>
          </a:bodyPr>
          <a:lstStyle/>
          <a:p>
            <a:pPr algn="just"/>
            <a:r>
              <a:rPr lang="uk-UA" sz="2000" dirty="0"/>
              <a:t>Можна виділити декілька основних причин міжнародних конфліктів:</a:t>
            </a:r>
          </a:p>
          <a:p>
            <a:pPr algn="just"/>
            <a:r>
              <a:rPr lang="uk-UA" sz="2000" dirty="0"/>
              <a:t>недосконалість людської природи; </a:t>
            </a:r>
          </a:p>
          <a:p>
            <a:pPr algn="just"/>
            <a:r>
              <a:rPr lang="uk-UA" sz="2000" dirty="0"/>
              <a:t>бідність та нерівність у добробуті народів різних країн;</a:t>
            </a:r>
          </a:p>
          <a:p>
            <a:pPr algn="just"/>
            <a:r>
              <a:rPr lang="uk-UA" sz="2000" dirty="0"/>
              <a:t>соціально-економічний та політичний лад держави, рівень її культури і цивілізованості;</a:t>
            </a:r>
          </a:p>
          <a:p>
            <a:pPr algn="just"/>
            <a:r>
              <a:rPr lang="uk-UA" sz="2000" dirty="0"/>
              <a:t>невпорядкованість міжнародних стосунків</a:t>
            </a:r>
            <a:r>
              <a:rPr lang="uk-UA" sz="2000" dirty="0" smtClean="0"/>
              <a:t>.</a:t>
            </a:r>
          </a:p>
          <a:p>
            <a:pPr algn="just"/>
            <a:endParaRPr lang="uk-UA" sz="2000" dirty="0"/>
          </a:p>
          <a:p>
            <a:pPr algn="just"/>
            <a:endParaRPr lang="uk-UA" sz="2000" dirty="0" smtClean="0"/>
          </a:p>
          <a:p>
            <a:pPr algn="just"/>
            <a:endParaRPr lang="uk-UA" sz="2000" dirty="0"/>
          </a:p>
        </p:txBody>
      </p:sp>
      <p:sp>
        <p:nvSpPr>
          <p:cNvPr id="3" name="Прямоугольник 2"/>
          <p:cNvSpPr/>
          <p:nvPr/>
        </p:nvSpPr>
        <p:spPr>
          <a:xfrm>
            <a:off x="1187624" y="188640"/>
            <a:ext cx="7488832" cy="707886"/>
          </a:xfrm>
          <a:prstGeom prst="rect">
            <a:avLst/>
          </a:prstGeom>
          <a:solidFill>
            <a:schemeClr val="accent2">
              <a:lumMod val="40000"/>
              <a:lumOff val="60000"/>
            </a:schemeClr>
          </a:solidFill>
        </p:spPr>
        <p:txBody>
          <a:bodyPr wrap="square">
            <a:spAutoFit/>
          </a:bodyPr>
          <a:lstStyle/>
          <a:p>
            <a:r>
              <a:rPr lang="uk-UA" sz="4000" dirty="0" smtClean="0"/>
              <a:t>Причини міжнародних конфліктів</a:t>
            </a:r>
            <a:endParaRPr lang="uk-UA" sz="4000" dirty="0"/>
          </a:p>
        </p:txBody>
      </p:sp>
      <p:sp>
        <p:nvSpPr>
          <p:cNvPr id="5" name="Прямоугольник 4"/>
          <p:cNvSpPr/>
          <p:nvPr/>
        </p:nvSpPr>
        <p:spPr>
          <a:xfrm>
            <a:off x="0" y="1268760"/>
            <a:ext cx="611560" cy="369332"/>
          </a:xfrm>
          <a:prstGeom prst="rect">
            <a:avLst/>
          </a:prstGeom>
          <a:solidFill>
            <a:schemeClr val="accent2">
              <a:lumMod val="40000"/>
              <a:lumOff val="60000"/>
            </a:schemeClr>
          </a:solidFill>
        </p:spPr>
        <p:txBody>
          <a:bodyPr wrap="square">
            <a:spAutoFit/>
          </a:bodyPr>
          <a:lstStyle/>
          <a:p>
            <a:endParaRPr lang="uk-UA" dirty="0"/>
          </a:p>
        </p:txBody>
      </p:sp>
      <p:sp>
        <p:nvSpPr>
          <p:cNvPr id="6" name="Прямоугольник 5"/>
          <p:cNvSpPr/>
          <p:nvPr/>
        </p:nvSpPr>
        <p:spPr>
          <a:xfrm>
            <a:off x="611560" y="1268760"/>
            <a:ext cx="8532439" cy="369332"/>
          </a:xfrm>
          <a:prstGeom prst="rect">
            <a:avLst/>
          </a:prstGeom>
          <a:solidFill>
            <a:schemeClr val="accent1"/>
          </a:solidFill>
        </p:spPr>
        <p:txBody>
          <a:bodyPr wrap="square">
            <a:spAutoFit/>
          </a:bodyPr>
          <a:lstStyle/>
          <a:p>
            <a:endParaRPr lang="uk-UA" dirty="0"/>
          </a:p>
        </p:txBody>
      </p:sp>
      <p:sp>
        <p:nvSpPr>
          <p:cNvPr id="7" name="Прямоугольник 6"/>
          <p:cNvSpPr/>
          <p:nvPr/>
        </p:nvSpPr>
        <p:spPr>
          <a:xfrm>
            <a:off x="4429651" y="1772816"/>
            <a:ext cx="4714348" cy="4093428"/>
          </a:xfrm>
          <a:prstGeom prst="rect">
            <a:avLst/>
          </a:prstGeom>
          <a:solidFill>
            <a:schemeClr val="accent1">
              <a:lumMod val="40000"/>
              <a:lumOff val="60000"/>
            </a:schemeClr>
          </a:solidFill>
        </p:spPr>
        <p:txBody>
          <a:bodyPr wrap="square">
            <a:spAutoFit/>
          </a:bodyPr>
          <a:lstStyle/>
          <a:p>
            <a:r>
              <a:rPr lang="uk-UA" sz="2000" dirty="0"/>
              <a:t>Практика міжнародних відносин свідчить, що в основі суперечності зрідка лежить якийсь один чинник. Джерелом суперечностей здебільшого є інтереси певних держав, економічних союзів, а також військово-політичних блоків. Предметом суперечностей часто є території та кордони, прагнення посісти домінуюче становище в регіоні, протистояння економічних, політичних інтересів країн, що розвиваються, негативні етнічні стереотипи, релігійні протиріччя</a:t>
            </a:r>
            <a:r>
              <a:rPr lang="uk-UA" sz="2000" dirty="0" smtClean="0"/>
              <a:t>.</a:t>
            </a:r>
          </a:p>
        </p:txBody>
      </p:sp>
    </p:spTree>
    <p:extLst>
      <p:ext uri="{BB962C8B-B14F-4D97-AF65-F5344CB8AC3E}">
        <p14:creationId xmlns:p14="http://schemas.microsoft.com/office/powerpoint/2010/main" val="56222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179512" y="1589567"/>
            <a:ext cx="4316288" cy="4572000"/>
          </a:xfrm>
        </p:spPr>
        <p:txBody>
          <a:bodyPr>
            <a:normAutofit fontScale="92500"/>
          </a:bodyPr>
          <a:lstStyle/>
          <a:p>
            <a:pPr marL="0" indent="0" algn="just">
              <a:buNone/>
            </a:pPr>
            <a:r>
              <a:rPr lang="ru-RU" dirty="0" err="1"/>
              <a:t>Суб'єктами</a:t>
            </a:r>
            <a:r>
              <a:rPr lang="ru-RU" dirty="0"/>
              <a:t> </a:t>
            </a:r>
            <a:r>
              <a:rPr lang="ru-RU" dirty="0" err="1"/>
              <a:t>міжнародного</a:t>
            </a:r>
            <a:r>
              <a:rPr lang="ru-RU" dirty="0"/>
              <a:t> </a:t>
            </a:r>
            <a:r>
              <a:rPr lang="ru-RU" dirty="0" err="1"/>
              <a:t>конфлікту</a:t>
            </a:r>
            <a:r>
              <a:rPr lang="ru-RU" dirty="0"/>
              <a:t> </a:t>
            </a:r>
            <a:r>
              <a:rPr lang="ru-RU" dirty="0" err="1"/>
              <a:t>можуть</a:t>
            </a:r>
            <a:r>
              <a:rPr lang="ru-RU" dirty="0"/>
              <a:t> </a:t>
            </a:r>
            <a:r>
              <a:rPr lang="ru-RU" dirty="0" smtClean="0"/>
              <a:t>бути: </a:t>
            </a:r>
          </a:p>
          <a:p>
            <a:pPr algn="just">
              <a:buFont typeface="Arial" panose="020B0604020202020204" pitchFamily="34" charset="0"/>
              <a:buChar char="•"/>
            </a:pPr>
            <a:r>
              <a:rPr lang="ru-RU" dirty="0" err="1" smtClean="0"/>
              <a:t>держави</a:t>
            </a:r>
            <a:r>
              <a:rPr lang="ru-RU" dirty="0" smtClean="0"/>
              <a:t>;</a:t>
            </a:r>
          </a:p>
          <a:p>
            <a:pPr algn="just">
              <a:buFont typeface="Arial" panose="020B0604020202020204" pitchFamily="34" charset="0"/>
              <a:buChar char="•"/>
            </a:pPr>
            <a:r>
              <a:rPr lang="ru-RU" dirty="0" smtClean="0"/>
              <a:t> </a:t>
            </a:r>
            <a:r>
              <a:rPr lang="ru-RU" dirty="0" err="1"/>
              <a:t>міждержавні</a:t>
            </a:r>
            <a:r>
              <a:rPr lang="ru-RU" dirty="0"/>
              <a:t> </a:t>
            </a:r>
            <a:r>
              <a:rPr lang="ru-RU" dirty="0" err="1" smtClean="0"/>
              <a:t>об'єднання</a:t>
            </a:r>
            <a:r>
              <a:rPr lang="ru-RU" dirty="0"/>
              <a:t>;</a:t>
            </a:r>
            <a:r>
              <a:rPr lang="ru-RU" dirty="0" smtClean="0"/>
              <a:t> </a:t>
            </a:r>
          </a:p>
          <a:p>
            <a:pPr algn="just">
              <a:buFont typeface="Arial" panose="020B0604020202020204" pitchFamily="34" charset="0"/>
              <a:buChar char="•"/>
            </a:pPr>
            <a:r>
              <a:rPr lang="ru-RU" dirty="0" err="1" smtClean="0"/>
              <a:t>міжнародні</a:t>
            </a:r>
            <a:r>
              <a:rPr lang="ru-RU" dirty="0" smtClean="0"/>
              <a:t> </a:t>
            </a:r>
            <a:r>
              <a:rPr lang="ru-RU" dirty="0" err="1" smtClean="0"/>
              <a:t>організації</a:t>
            </a:r>
            <a:r>
              <a:rPr lang="ru-RU" dirty="0"/>
              <a:t>;</a:t>
            </a:r>
            <a:r>
              <a:rPr lang="ru-RU" dirty="0" smtClean="0"/>
              <a:t> </a:t>
            </a:r>
          </a:p>
          <a:p>
            <a:pPr algn="just">
              <a:buFont typeface="Arial" panose="020B0604020202020204" pitchFamily="34" charset="0"/>
              <a:buChar char="•"/>
            </a:pPr>
            <a:r>
              <a:rPr lang="ru-RU" dirty="0" err="1" smtClean="0"/>
              <a:t>організаційно</a:t>
            </a:r>
            <a:r>
              <a:rPr lang="ru-RU" dirty="0" smtClean="0"/>
              <a:t> </a:t>
            </a:r>
            <a:r>
              <a:rPr lang="ru-RU" dirty="0" err="1"/>
              <a:t>оформлені</a:t>
            </a:r>
            <a:r>
              <a:rPr lang="ru-RU" dirty="0"/>
              <a:t> </a:t>
            </a:r>
            <a:r>
              <a:rPr lang="ru-RU" dirty="0" err="1"/>
              <a:t>суспільно-політичні</a:t>
            </a:r>
            <a:r>
              <a:rPr lang="ru-RU" dirty="0"/>
              <a:t> </a:t>
            </a:r>
            <a:r>
              <a:rPr lang="ru-RU" dirty="0" err="1"/>
              <a:t>сили</a:t>
            </a:r>
            <a:r>
              <a:rPr lang="ru-RU" dirty="0"/>
              <a:t> </a:t>
            </a:r>
            <a:r>
              <a:rPr lang="ru-RU" dirty="0" err="1"/>
              <a:t>всередині</a:t>
            </a:r>
            <a:r>
              <a:rPr lang="ru-RU" dirty="0"/>
              <a:t> </a:t>
            </a:r>
            <a:r>
              <a:rPr lang="ru-RU" dirty="0" err="1"/>
              <a:t>держави</a:t>
            </a:r>
            <a:r>
              <a:rPr lang="ru-RU" dirty="0"/>
              <a:t> </a:t>
            </a:r>
            <a:r>
              <a:rPr lang="ru-RU" dirty="0" err="1"/>
              <a:t>або</a:t>
            </a:r>
            <a:r>
              <a:rPr lang="ru-RU" dirty="0"/>
              <a:t> на </a:t>
            </a:r>
            <a:r>
              <a:rPr lang="ru-RU" dirty="0" err="1"/>
              <a:t>міжнародній</a:t>
            </a:r>
            <a:r>
              <a:rPr lang="ru-RU" dirty="0"/>
              <a:t> </a:t>
            </a:r>
            <a:r>
              <a:rPr lang="ru-RU" dirty="0" err="1"/>
              <a:t>арені</a:t>
            </a:r>
            <a:r>
              <a:rPr lang="ru-RU" dirty="0"/>
              <a:t>.</a:t>
            </a:r>
          </a:p>
          <a:p>
            <a:endParaRPr lang="ru-RU" dirty="0"/>
          </a:p>
        </p:txBody>
      </p:sp>
      <p:pic>
        <p:nvPicPr>
          <p:cNvPr id="9" name="Рисунок 8"/>
          <p:cNvPicPr>
            <a:picLocks noChangeAspect="1"/>
          </p:cNvPicPr>
          <p:nvPr/>
        </p:nvPicPr>
        <p:blipFill>
          <a:blip r:embed="rId2"/>
          <a:stretch>
            <a:fillRect/>
          </a:stretch>
        </p:blipFill>
        <p:spPr>
          <a:xfrm>
            <a:off x="5508104" y="1589567"/>
            <a:ext cx="2688569" cy="2347163"/>
          </a:xfrm>
          <a:prstGeom prst="rect">
            <a:avLst/>
          </a:prstGeom>
        </p:spPr>
      </p:pic>
      <p:sp>
        <p:nvSpPr>
          <p:cNvPr id="4" name="Объект 3"/>
          <p:cNvSpPr>
            <a:spLocks noGrp="1"/>
          </p:cNvSpPr>
          <p:nvPr>
            <p:ph sz="quarter" idx="2"/>
          </p:nvPr>
        </p:nvSpPr>
        <p:spPr/>
        <p:txBody>
          <a:bodyPr>
            <a:normAutofit fontScale="92500"/>
          </a:bodyPr>
          <a:lstStyle/>
          <a:p>
            <a:endParaRPr lang="uk-UA" dirty="0"/>
          </a:p>
        </p:txBody>
      </p:sp>
    </p:spTree>
    <p:extLst>
      <p:ext uri="{BB962C8B-B14F-4D97-AF65-F5344CB8AC3E}">
        <p14:creationId xmlns:p14="http://schemas.microsoft.com/office/powerpoint/2010/main" val="3555349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Міжнародні конфлікти</a:t>
            </a:r>
            <a:endParaRPr lang="ru-RU"/>
          </a:p>
        </p:txBody>
      </p:sp>
      <p:sp>
        <p:nvSpPr>
          <p:cNvPr id="3" name="Объект 2"/>
          <p:cNvSpPr>
            <a:spLocks noGrp="1"/>
          </p:cNvSpPr>
          <p:nvPr>
            <p:ph sz="quarter" idx="1"/>
          </p:nvPr>
        </p:nvSpPr>
        <p:spPr>
          <a:xfrm>
            <a:off x="0" y="1484784"/>
            <a:ext cx="9144000" cy="3888432"/>
          </a:xfrm>
          <a:solidFill>
            <a:schemeClr val="accent1">
              <a:lumMod val="40000"/>
              <a:lumOff val="60000"/>
            </a:schemeClr>
          </a:solidFill>
        </p:spPr>
        <p:txBody>
          <a:bodyPr>
            <a:noAutofit/>
          </a:bodyPr>
          <a:lstStyle/>
          <a:p>
            <a:r>
              <a:rPr lang="ru-RU" sz="1800" dirty="0" err="1"/>
              <a:t>Розуміння</a:t>
            </a:r>
            <a:r>
              <a:rPr lang="ru-RU" sz="1800" dirty="0"/>
              <a:t> </a:t>
            </a:r>
            <a:r>
              <a:rPr lang="ru-RU" sz="1800" dirty="0" err="1"/>
              <a:t>природи</a:t>
            </a:r>
            <a:r>
              <a:rPr lang="ru-RU" sz="1800" dirty="0"/>
              <a:t> </a:t>
            </a:r>
            <a:r>
              <a:rPr lang="ru-RU" sz="1800" dirty="0" err="1"/>
              <a:t>міжнародних</a:t>
            </a:r>
            <a:r>
              <a:rPr lang="ru-RU" sz="1800" dirty="0"/>
              <a:t> </a:t>
            </a:r>
            <a:r>
              <a:rPr lang="ru-RU" sz="1800" dirty="0" err="1"/>
              <a:t>конфліктів</a:t>
            </a:r>
            <a:r>
              <a:rPr lang="ru-RU" sz="1800" dirty="0"/>
              <a:t> і </a:t>
            </a:r>
            <a:r>
              <a:rPr lang="ru-RU" sz="1800" dirty="0" err="1"/>
              <a:t>знаходження</a:t>
            </a:r>
            <a:r>
              <a:rPr lang="ru-RU" sz="1800" dirty="0"/>
              <a:t> </a:t>
            </a:r>
            <a:r>
              <a:rPr lang="ru-RU" sz="1800" dirty="0" err="1"/>
              <a:t>способів</a:t>
            </a:r>
            <a:r>
              <a:rPr lang="ru-RU" sz="1800" dirty="0"/>
              <a:t> </a:t>
            </a:r>
            <a:r>
              <a:rPr lang="ru-RU" sz="1800" dirty="0" err="1"/>
              <a:t>їх</a:t>
            </a:r>
            <a:r>
              <a:rPr lang="ru-RU" sz="1800" dirty="0"/>
              <a:t> </a:t>
            </a:r>
            <a:r>
              <a:rPr lang="ru-RU" sz="1800" dirty="0" err="1"/>
              <a:t>розв'язання</a:t>
            </a:r>
            <a:r>
              <a:rPr lang="ru-RU" sz="1800" dirty="0"/>
              <a:t> </a:t>
            </a:r>
            <a:r>
              <a:rPr lang="ru-RU" sz="1800" dirty="0" err="1"/>
              <a:t>вимагає</a:t>
            </a:r>
            <a:r>
              <a:rPr lang="ru-RU" sz="1800" dirty="0"/>
              <a:t>, </a:t>
            </a:r>
            <a:r>
              <a:rPr lang="ru-RU" sz="1800" dirty="0" err="1"/>
              <a:t>крім</a:t>
            </a:r>
            <a:r>
              <a:rPr lang="ru-RU" sz="1800" dirty="0"/>
              <a:t> </a:t>
            </a:r>
            <a:r>
              <a:rPr lang="ru-RU" sz="1800" dirty="0" err="1"/>
              <a:t>пояснення</a:t>
            </a:r>
            <a:r>
              <a:rPr lang="ru-RU" sz="1800" dirty="0"/>
              <a:t> </a:t>
            </a:r>
            <a:r>
              <a:rPr lang="ru-RU" sz="1800" dirty="0" err="1"/>
              <a:t>їх</a:t>
            </a:r>
            <a:r>
              <a:rPr lang="ru-RU" sz="1800" dirty="0"/>
              <a:t> причин, </a:t>
            </a:r>
            <a:r>
              <a:rPr lang="ru-RU" sz="1800" dirty="0" err="1"/>
              <a:t>з'ясування</a:t>
            </a:r>
            <a:r>
              <a:rPr lang="ru-RU" sz="1800" dirty="0"/>
              <a:t> </a:t>
            </a:r>
            <a:r>
              <a:rPr lang="ru-RU" sz="1800" dirty="0" err="1"/>
              <a:t>глибини</a:t>
            </a:r>
            <a:r>
              <a:rPr lang="ru-RU" sz="1800" dirty="0"/>
              <a:t> й характеру самого </a:t>
            </a:r>
            <a:r>
              <a:rPr lang="ru-RU" sz="1800" dirty="0" err="1"/>
              <a:t>конфлікту</a:t>
            </a:r>
            <a:r>
              <a:rPr lang="ru-RU" sz="1800" dirty="0"/>
              <a:t>, </a:t>
            </a:r>
            <a:r>
              <a:rPr lang="ru-RU" sz="1800" dirty="0" err="1"/>
              <a:t>що</a:t>
            </a:r>
            <a:r>
              <a:rPr lang="ru-RU" sz="1800" dirty="0"/>
              <a:t> </a:t>
            </a:r>
            <a:r>
              <a:rPr lang="ru-RU" sz="1800" dirty="0" err="1"/>
              <a:t>значною</a:t>
            </a:r>
            <a:r>
              <a:rPr lang="ru-RU" sz="1800" dirty="0"/>
              <a:t> </a:t>
            </a:r>
            <a:r>
              <a:rPr lang="ru-RU" sz="1800" dirty="0" err="1"/>
              <a:t>мірою</a:t>
            </a:r>
            <a:r>
              <a:rPr lang="ru-RU" sz="1800" dirty="0"/>
              <a:t> </a:t>
            </a:r>
            <a:r>
              <a:rPr lang="ru-RU" sz="1800" dirty="0" err="1"/>
              <a:t>досягаються</a:t>
            </a:r>
            <a:r>
              <a:rPr lang="ru-RU" sz="1800" dirty="0"/>
              <a:t> за </a:t>
            </a:r>
            <a:r>
              <a:rPr lang="ru-RU" sz="1800" dirty="0" err="1"/>
              <a:t>допомогою</a:t>
            </a:r>
            <a:r>
              <a:rPr lang="ru-RU" sz="1800" dirty="0"/>
              <a:t> </a:t>
            </a:r>
            <a:r>
              <a:rPr lang="ru-RU" sz="1800" dirty="0" err="1"/>
              <a:t>їх</a:t>
            </a:r>
            <a:r>
              <a:rPr lang="ru-RU" sz="1800" dirty="0"/>
              <a:t> </a:t>
            </a:r>
            <a:r>
              <a:rPr lang="ru-RU" sz="1800" dirty="0" err="1"/>
              <a:t>класифікації</a:t>
            </a:r>
            <a:r>
              <a:rPr lang="ru-RU" sz="1800" dirty="0"/>
              <a:t>. </a:t>
            </a:r>
            <a:endParaRPr lang="ru-RU" sz="1800" dirty="0" smtClean="0"/>
          </a:p>
          <a:p>
            <a:r>
              <a:rPr lang="ru-RU" sz="1800" dirty="0" err="1" smtClean="0"/>
              <a:t>Найпоширенішою</a:t>
            </a:r>
            <a:r>
              <a:rPr lang="ru-RU" sz="1800" dirty="0" smtClean="0"/>
              <a:t> є </a:t>
            </a:r>
            <a:r>
              <a:rPr lang="ru-RU" sz="1800" dirty="0" err="1"/>
              <a:t>традиційна</a:t>
            </a:r>
            <a:r>
              <a:rPr lang="ru-RU" sz="1800" dirty="0"/>
              <a:t> </a:t>
            </a:r>
            <a:r>
              <a:rPr lang="ru-RU" sz="1800" dirty="0" err="1"/>
              <a:t>типологія</a:t>
            </a:r>
            <a:r>
              <a:rPr lang="ru-RU" sz="1800" dirty="0"/>
              <a:t> </a:t>
            </a:r>
            <a:r>
              <a:rPr lang="ru-RU" sz="1800" dirty="0" err="1"/>
              <a:t>конфліктів</a:t>
            </a:r>
            <a:r>
              <a:rPr lang="ru-RU" sz="1800" dirty="0"/>
              <a:t>, </a:t>
            </a:r>
            <a:r>
              <a:rPr lang="ru-RU" sz="1800" dirty="0" err="1"/>
              <a:t>згідно</a:t>
            </a:r>
            <a:r>
              <a:rPr lang="ru-RU" sz="1800" dirty="0"/>
              <a:t> з </a:t>
            </a:r>
            <a:r>
              <a:rPr lang="ru-RU" sz="1800" dirty="0" err="1"/>
              <a:t>якою</a:t>
            </a:r>
            <a:r>
              <a:rPr lang="ru-RU" sz="1800" dirty="0"/>
              <a:t> </a:t>
            </a:r>
            <a:r>
              <a:rPr lang="ru-RU" sz="1800" dirty="0" err="1"/>
              <a:t>розрізняють</a:t>
            </a:r>
            <a:r>
              <a:rPr lang="ru-RU" sz="1800" dirty="0"/>
              <a:t>: </a:t>
            </a:r>
            <a:endParaRPr lang="ru-RU" sz="1800" dirty="0" smtClean="0"/>
          </a:p>
          <a:p>
            <a:r>
              <a:rPr lang="ru-RU" sz="1800" b="1" i="1" dirty="0" err="1" smtClean="0"/>
              <a:t>міжнародну</a:t>
            </a:r>
            <a:r>
              <a:rPr lang="ru-RU" sz="1800" b="1" i="1" dirty="0" smtClean="0"/>
              <a:t> </a:t>
            </a:r>
            <a:r>
              <a:rPr lang="ru-RU" sz="1800" b="1" i="1" dirty="0"/>
              <a:t>кризу; </a:t>
            </a:r>
            <a:endParaRPr lang="ru-RU" sz="1800" b="1" i="1" dirty="0" smtClean="0"/>
          </a:p>
          <a:p>
            <a:r>
              <a:rPr lang="ru-RU" sz="1800" b="1" i="1" dirty="0" err="1"/>
              <a:t>війну</a:t>
            </a:r>
            <a:r>
              <a:rPr lang="ru-RU" sz="1800" b="1" i="1" dirty="0"/>
              <a:t> та </a:t>
            </a:r>
            <a:r>
              <a:rPr lang="ru-RU" sz="1800" b="1" i="1" dirty="0" err="1"/>
              <a:t>світову</a:t>
            </a:r>
            <a:r>
              <a:rPr lang="ru-RU" sz="1800" b="1" i="1" dirty="0"/>
              <a:t> </a:t>
            </a:r>
            <a:r>
              <a:rPr lang="ru-RU" sz="1800" b="1" i="1" dirty="0" err="1"/>
              <a:t>війну</a:t>
            </a:r>
            <a:r>
              <a:rPr lang="ru-RU" sz="1800" b="1" i="1" dirty="0"/>
              <a:t>.</a:t>
            </a:r>
          </a:p>
          <a:p>
            <a:r>
              <a:rPr lang="ru-RU" sz="1800" b="1" i="1" dirty="0" err="1" smtClean="0"/>
              <a:t>тероризм</a:t>
            </a:r>
            <a:r>
              <a:rPr lang="ru-RU" sz="1800" b="1" i="1" dirty="0"/>
              <a:t>; </a:t>
            </a:r>
            <a:endParaRPr lang="ru-RU" sz="1800" b="1" i="1" dirty="0" smtClean="0"/>
          </a:p>
          <a:p>
            <a:r>
              <a:rPr lang="ru-RU" sz="1800" b="1" i="1" dirty="0" err="1" smtClean="0"/>
              <a:t>громадянську</a:t>
            </a:r>
            <a:r>
              <a:rPr lang="ru-RU" sz="1800" b="1" i="1" dirty="0" smtClean="0"/>
              <a:t> </a:t>
            </a:r>
            <a:r>
              <a:rPr lang="ru-RU" sz="1800" b="1" i="1" dirty="0" err="1"/>
              <a:t>війну</a:t>
            </a:r>
            <a:r>
              <a:rPr lang="ru-RU" sz="1800" b="1" i="1" dirty="0"/>
              <a:t> і </a:t>
            </a:r>
            <a:r>
              <a:rPr lang="ru-RU" sz="1800" b="1" i="1" dirty="0" err="1"/>
              <a:t>революцію</a:t>
            </a:r>
            <a:r>
              <a:rPr lang="ru-RU" sz="1800" b="1" i="1" dirty="0"/>
              <a:t>, </a:t>
            </a:r>
            <a:r>
              <a:rPr lang="ru-RU" sz="1800" b="1" i="1" dirty="0" err="1"/>
              <a:t>що</a:t>
            </a:r>
            <a:r>
              <a:rPr lang="ru-RU" sz="1800" b="1" i="1" dirty="0"/>
              <a:t> </a:t>
            </a:r>
            <a:r>
              <a:rPr lang="ru-RU" sz="1800" b="1" i="1" dirty="0" err="1"/>
              <a:t>набувають</a:t>
            </a:r>
            <a:r>
              <a:rPr lang="ru-RU" sz="1800" b="1" i="1" dirty="0"/>
              <a:t> </a:t>
            </a:r>
            <a:r>
              <a:rPr lang="ru-RU" sz="1800" b="1" i="1" dirty="0" err="1"/>
              <a:t>міжнародного</a:t>
            </a:r>
            <a:r>
              <a:rPr lang="ru-RU" sz="1800" b="1" i="1" dirty="0"/>
              <a:t> </a:t>
            </a:r>
            <a:r>
              <a:rPr lang="ru-RU" sz="1800" b="1" i="1" dirty="0" smtClean="0"/>
              <a:t>характеру («</a:t>
            </a:r>
            <a:r>
              <a:rPr lang="ru-RU" sz="1800" b="1" i="1" dirty="0" err="1" smtClean="0"/>
              <a:t>інтернаціоналізовані</a:t>
            </a:r>
            <a:r>
              <a:rPr lang="ru-RU" sz="1800" b="1" i="1" dirty="0" smtClean="0"/>
              <a:t>» </a:t>
            </a:r>
            <a:r>
              <a:rPr lang="ru-RU" sz="1800" b="1" i="1" dirty="0" err="1" smtClean="0"/>
              <a:t>конфлікти</a:t>
            </a:r>
            <a:r>
              <a:rPr lang="ru-RU" sz="1800" b="1" i="1" dirty="0" smtClean="0"/>
              <a:t>);</a:t>
            </a:r>
          </a:p>
          <a:p>
            <a:r>
              <a:rPr lang="ru-RU" sz="1800" b="1" i="1" dirty="0" smtClean="0"/>
              <a:t> </a:t>
            </a:r>
            <a:r>
              <a:rPr lang="ru-RU" sz="1800" b="1" i="1" dirty="0" err="1"/>
              <a:t>конфлікти</a:t>
            </a:r>
            <a:r>
              <a:rPr lang="ru-RU" sz="1800" b="1" i="1" dirty="0"/>
              <a:t> </a:t>
            </a:r>
            <a:r>
              <a:rPr lang="ru-RU" sz="1800" b="1" i="1" dirty="0" err="1"/>
              <a:t>малої</a:t>
            </a:r>
            <a:r>
              <a:rPr lang="ru-RU" sz="1800" b="1" i="1" dirty="0"/>
              <a:t> </a:t>
            </a:r>
            <a:r>
              <a:rPr lang="ru-RU" sz="1800" b="1" i="1" dirty="0" err="1" smtClean="0"/>
              <a:t>інтенсивності</a:t>
            </a:r>
            <a:r>
              <a:rPr lang="ru-RU" sz="1800" b="1" i="1" dirty="0"/>
              <a:t>.</a:t>
            </a:r>
          </a:p>
          <a:p>
            <a:endParaRPr lang="ru-RU" sz="1800" b="1" i="1"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7" y="5455437"/>
            <a:ext cx="4465762" cy="134533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702" y="5455437"/>
            <a:ext cx="4000500" cy="1263111"/>
          </a:xfrm>
          <a:prstGeom prst="rect">
            <a:avLst/>
          </a:prstGeom>
        </p:spPr>
      </p:pic>
    </p:spTree>
    <p:extLst>
      <p:ext uri="{BB962C8B-B14F-4D97-AF65-F5344CB8AC3E}">
        <p14:creationId xmlns:p14="http://schemas.microsoft.com/office/powerpoint/2010/main" val="1651833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Поняття міжнародної кризи</a:t>
            </a:r>
            <a:endParaRPr lang="ru-RU" dirty="0"/>
          </a:p>
        </p:txBody>
      </p:sp>
      <p:sp>
        <p:nvSpPr>
          <p:cNvPr id="3" name="Объект 2"/>
          <p:cNvSpPr>
            <a:spLocks noGrp="1"/>
          </p:cNvSpPr>
          <p:nvPr>
            <p:ph sz="quarter" idx="1"/>
          </p:nvPr>
        </p:nvSpPr>
        <p:spPr/>
        <p:txBody>
          <a:bodyPr>
            <a:normAutofit fontScale="85000" lnSpcReduction="20000"/>
          </a:bodyPr>
          <a:lstStyle/>
          <a:p>
            <a:r>
              <a:rPr lang="ru-RU" b="1"/>
              <a:t>Міжнародна криза</a:t>
            </a:r>
            <a:r>
              <a:rPr lang="ru-RU"/>
              <a:t> — це конфліктна ситуація, за якої: зачіпаються життєво важливі цілі діючих суб'єктів міжнародної політики; для прийняття рішення суб'єкти мають украй обмежений час; події зазвичай розвиваються непередбачувано; ситуація, однак, не переростає у збройний конфлікт.</a:t>
            </a:r>
          </a:p>
        </p:txBody>
      </p:sp>
      <p:pic>
        <p:nvPicPr>
          <p:cNvPr id="5" name="Объект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rot="21033069">
            <a:off x="4572000" y="2348880"/>
            <a:ext cx="4231720" cy="2644825"/>
          </a:xfrm>
        </p:spPr>
      </p:pic>
    </p:spTree>
    <p:extLst>
      <p:ext uri="{BB962C8B-B14F-4D97-AF65-F5344CB8AC3E}">
        <p14:creationId xmlns:p14="http://schemas.microsoft.com/office/powerpoint/2010/main" val="1061574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5"/>
                                        </p:tgtEl>
                                        <p:attrNameLst>
                                          <p:attrName>r</p:attrName>
                                        </p:attrNameLst>
                                      </p:cBhvr>
                                    </p:animRot>
                                    <p:animRot by="-240000">
                                      <p:cBhvr>
                                        <p:cTn id="14" dur="200" fill="hold">
                                          <p:stCondLst>
                                            <p:cond delay="200"/>
                                          </p:stCondLst>
                                        </p:cTn>
                                        <p:tgtEl>
                                          <p:spTgt spid="5"/>
                                        </p:tgtEl>
                                        <p:attrNameLst>
                                          <p:attrName>r</p:attrName>
                                        </p:attrNameLst>
                                      </p:cBhvr>
                                    </p:animRot>
                                    <p:animRot by="240000">
                                      <p:cBhvr>
                                        <p:cTn id="15" dur="200" fill="hold">
                                          <p:stCondLst>
                                            <p:cond delay="400"/>
                                          </p:stCondLst>
                                        </p:cTn>
                                        <p:tgtEl>
                                          <p:spTgt spid="5"/>
                                        </p:tgtEl>
                                        <p:attrNameLst>
                                          <p:attrName>r</p:attrName>
                                        </p:attrNameLst>
                                      </p:cBhvr>
                                    </p:animRot>
                                    <p:animRot by="-240000">
                                      <p:cBhvr>
                                        <p:cTn id="16" dur="200" fill="hold">
                                          <p:stCondLst>
                                            <p:cond delay="600"/>
                                          </p:stCondLst>
                                        </p:cTn>
                                        <p:tgtEl>
                                          <p:spTgt spid="5"/>
                                        </p:tgtEl>
                                        <p:attrNameLst>
                                          <p:attrName>r</p:attrName>
                                        </p:attrNameLst>
                                      </p:cBhvr>
                                    </p:animRot>
                                    <p:animRot by="120000">
                                      <p:cBhvr>
                                        <p:cTn id="17"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Поняття міжнародної кризи</a:t>
            </a:r>
            <a:endParaRPr lang="ru-RU"/>
          </a:p>
        </p:txBody>
      </p:sp>
      <p:sp>
        <p:nvSpPr>
          <p:cNvPr id="3" name="Объект 2"/>
          <p:cNvSpPr>
            <a:spLocks noGrp="1"/>
          </p:cNvSpPr>
          <p:nvPr>
            <p:ph sz="quarter" idx="1"/>
          </p:nvPr>
        </p:nvSpPr>
        <p:spPr/>
        <p:txBody>
          <a:bodyPr>
            <a:normAutofit fontScale="85000" lnSpcReduction="20000"/>
          </a:bodyPr>
          <a:lstStyle/>
          <a:p>
            <a:r>
              <a:rPr lang="ru-RU"/>
              <a:t>Отже, криза — це ще не війна, а радше, приклад ситуації "ні миру, ні війни". Це такий вид стосунків між суб'єктами міжнародних відносин, за якого жодна із сторін не бажає війни або насильства, але обидві вважають свої цілі достатньо вагомими, щоб ризикувати задля них можливим розв'язанням війни.</a:t>
            </a:r>
          </a:p>
        </p:txBody>
      </p:sp>
      <p:pic>
        <p:nvPicPr>
          <p:cNvPr id="5" name="Объект 4"/>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427984" y="2132856"/>
            <a:ext cx="4526657" cy="3394993"/>
          </a:xfrm>
        </p:spPr>
      </p:pic>
    </p:spTree>
    <p:extLst>
      <p:ext uri="{BB962C8B-B14F-4D97-AF65-F5344CB8AC3E}">
        <p14:creationId xmlns:p14="http://schemas.microsoft.com/office/powerpoint/2010/main" val="502053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6800181" y="0"/>
            <a:ext cx="2232248" cy="163448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Китайська народна республіка (Китай)</a:t>
            </a:r>
            <a:endParaRPr lang="uk-UA" dirty="0"/>
          </a:p>
        </p:txBody>
      </p:sp>
      <p:sp>
        <p:nvSpPr>
          <p:cNvPr id="3" name="Овал 2"/>
          <p:cNvSpPr/>
          <p:nvPr/>
        </p:nvSpPr>
        <p:spPr>
          <a:xfrm>
            <a:off x="63766" y="19701"/>
            <a:ext cx="1872208" cy="19945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США</a:t>
            </a:r>
            <a:endParaRPr lang="uk-UA" dirty="0"/>
          </a:p>
        </p:txBody>
      </p:sp>
      <p:sp>
        <p:nvSpPr>
          <p:cNvPr id="4" name="Овал 3"/>
          <p:cNvSpPr/>
          <p:nvPr/>
        </p:nvSpPr>
        <p:spPr>
          <a:xfrm>
            <a:off x="6847037" y="1980119"/>
            <a:ext cx="2185392" cy="9144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Кийтайська</a:t>
            </a:r>
            <a:r>
              <a:rPr lang="uk-UA" dirty="0" smtClean="0"/>
              <a:t> республіка (Тайвань)</a:t>
            </a:r>
            <a:endParaRPr lang="uk-UA" dirty="0"/>
          </a:p>
        </p:txBody>
      </p:sp>
      <p:sp>
        <p:nvSpPr>
          <p:cNvPr id="5" name="Овал 4"/>
          <p:cNvSpPr/>
          <p:nvPr/>
        </p:nvSpPr>
        <p:spPr>
          <a:xfrm>
            <a:off x="49837" y="3281353"/>
            <a:ext cx="2808312" cy="1368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Великобританія</a:t>
            </a:r>
            <a:endParaRPr lang="uk-UA" dirty="0"/>
          </a:p>
        </p:txBody>
      </p:sp>
      <p:sp>
        <p:nvSpPr>
          <p:cNvPr id="6" name="Овал 5"/>
          <p:cNvSpPr/>
          <p:nvPr/>
        </p:nvSpPr>
        <p:spPr>
          <a:xfrm>
            <a:off x="2663788" y="4242380"/>
            <a:ext cx="1656184" cy="9144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Австралія</a:t>
            </a:r>
            <a:endParaRPr lang="uk-UA" dirty="0"/>
          </a:p>
        </p:txBody>
      </p:sp>
      <p:cxnSp>
        <p:nvCxnSpPr>
          <p:cNvPr id="8" name="Прямая со стрелкой 7"/>
          <p:cNvCxnSpPr/>
          <p:nvPr/>
        </p:nvCxnSpPr>
        <p:spPr>
          <a:xfrm>
            <a:off x="1762180" y="1580220"/>
            <a:ext cx="455986" cy="538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endCxn id="15" idx="3"/>
          </p:cNvCxnSpPr>
          <p:nvPr/>
        </p:nvCxnSpPr>
        <p:spPr>
          <a:xfrm flipV="1">
            <a:off x="1475656" y="2841337"/>
            <a:ext cx="500748" cy="51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858150" y="3021876"/>
            <a:ext cx="374379" cy="1271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Овал 14"/>
          <p:cNvSpPr/>
          <p:nvPr/>
        </p:nvSpPr>
        <p:spPr>
          <a:xfrm>
            <a:off x="1691680" y="2060848"/>
            <a:ext cx="194421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AUKUS</a:t>
            </a:r>
            <a:endParaRPr lang="uk-UA" dirty="0" smtClean="0"/>
          </a:p>
          <a:p>
            <a:pPr algn="ctr"/>
            <a:r>
              <a:rPr lang="uk-UA" dirty="0" err="1" smtClean="0"/>
              <a:t>Безпековий</a:t>
            </a:r>
            <a:r>
              <a:rPr lang="uk-UA" dirty="0" smtClean="0"/>
              <a:t> блок</a:t>
            </a:r>
            <a:endParaRPr lang="uk-UA" dirty="0"/>
          </a:p>
        </p:txBody>
      </p:sp>
      <p:pic>
        <p:nvPicPr>
          <p:cNvPr id="31" name="Рисунок 30" descr="Вырезка экрана"/>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5" y="5162313"/>
            <a:ext cx="4496277" cy="1695687"/>
          </a:xfrm>
          <a:prstGeom prst="rect">
            <a:avLst/>
          </a:prstGeom>
        </p:spPr>
      </p:pic>
      <p:pic>
        <p:nvPicPr>
          <p:cNvPr id="32" name="Рисунок 31" descr="Вырезка э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27439"/>
            <a:ext cx="1650016" cy="1512257"/>
          </a:xfrm>
          <a:prstGeom prst="rect">
            <a:avLst/>
          </a:prstGeom>
        </p:spPr>
      </p:pic>
      <p:pic>
        <p:nvPicPr>
          <p:cNvPr id="33" name="Рисунок 32" descr="Вырезка экрана"/>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8646" y="1755886"/>
            <a:ext cx="2731536" cy="809738"/>
          </a:xfrm>
          <a:prstGeom prst="rect">
            <a:avLst/>
          </a:prstGeom>
        </p:spPr>
      </p:pic>
      <p:sp>
        <p:nvSpPr>
          <p:cNvPr id="34" name="Прямоугольник 33"/>
          <p:cNvSpPr/>
          <p:nvPr/>
        </p:nvSpPr>
        <p:spPr>
          <a:xfrm>
            <a:off x="3262616" y="3172470"/>
            <a:ext cx="4261712" cy="923330"/>
          </a:xfrm>
          <a:prstGeom prst="rect">
            <a:avLst/>
          </a:prstGeom>
          <a:solidFill>
            <a:schemeClr val="accent1">
              <a:lumMod val="75000"/>
            </a:schemeClr>
          </a:solidFill>
        </p:spPr>
        <p:txBody>
          <a:bodyPr wrap="square">
            <a:spAutoFit/>
          </a:bodyPr>
          <a:lstStyle/>
          <a:p>
            <a:r>
              <a:rPr lang="ru-RU" dirty="0" err="1"/>
              <a:t>Формування</a:t>
            </a:r>
            <a:r>
              <a:rPr lang="ru-RU" dirty="0"/>
              <a:t> </a:t>
            </a:r>
            <a:r>
              <a:rPr lang="ru-RU" dirty="0" err="1"/>
              <a:t>Aukus</a:t>
            </a:r>
            <a:r>
              <a:rPr lang="ru-RU" dirty="0"/>
              <a:t> </a:t>
            </a:r>
            <a:r>
              <a:rPr lang="ru-RU" dirty="0" err="1"/>
              <a:t>відбувається</a:t>
            </a:r>
            <a:r>
              <a:rPr lang="ru-RU" dirty="0"/>
              <a:t> на </a:t>
            </a:r>
            <a:r>
              <a:rPr lang="ru-RU" dirty="0" err="1"/>
              <a:t>тлі</a:t>
            </a:r>
            <a:r>
              <a:rPr lang="ru-RU" dirty="0"/>
              <a:t> </a:t>
            </a:r>
            <a:r>
              <a:rPr lang="ru-RU" dirty="0" err="1"/>
              <a:t>зростання</a:t>
            </a:r>
            <a:r>
              <a:rPr lang="ru-RU" dirty="0"/>
              <a:t> </a:t>
            </a:r>
            <a:r>
              <a:rPr lang="ru-RU" dirty="0" err="1"/>
              <a:t>напруженості</a:t>
            </a:r>
            <a:r>
              <a:rPr lang="ru-RU" dirty="0"/>
              <a:t>, особливо в </a:t>
            </a:r>
            <a:r>
              <a:rPr lang="ru-RU" dirty="0" err="1"/>
              <a:t>Південнокитайському</a:t>
            </a:r>
            <a:r>
              <a:rPr lang="ru-RU" dirty="0"/>
              <a:t> </a:t>
            </a:r>
            <a:r>
              <a:rPr lang="ru-RU" dirty="0" err="1"/>
              <a:t>морі</a:t>
            </a:r>
            <a:r>
              <a:rPr lang="ru-RU" dirty="0"/>
              <a:t> та на </a:t>
            </a:r>
            <a:r>
              <a:rPr lang="ru-RU" dirty="0" err="1"/>
              <a:t>Тайвані</a:t>
            </a:r>
            <a:r>
              <a:rPr lang="ru-RU" dirty="0"/>
              <a:t>.</a:t>
            </a:r>
            <a:endParaRPr lang="uk-UA" dirty="0"/>
          </a:p>
        </p:txBody>
      </p:sp>
    </p:spTree>
    <p:extLst>
      <p:ext uri="{BB962C8B-B14F-4D97-AF65-F5344CB8AC3E}">
        <p14:creationId xmlns:p14="http://schemas.microsoft.com/office/powerpoint/2010/main" val="33810074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283</TotalTime>
  <Words>2036</Words>
  <Application>Microsoft Office PowerPoint</Application>
  <PresentationFormat>Экран (4:3)</PresentationFormat>
  <Paragraphs>140</Paragraphs>
  <Slides>29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Calibri</vt:lpstr>
      <vt:lpstr>Cambria</vt:lpstr>
      <vt:lpstr>Tw Cen MT</vt:lpstr>
      <vt:lpstr>Wingdings</vt:lpstr>
      <vt:lpstr>Wingdings 2</vt:lpstr>
      <vt:lpstr>Обычная</vt:lpstr>
      <vt:lpstr>Міжнародні конфлікти</vt:lpstr>
      <vt:lpstr>Міжнародні конфлікти</vt:lpstr>
      <vt:lpstr>Міжнародні конфлікти</vt:lpstr>
      <vt:lpstr>Презентация PowerPoint</vt:lpstr>
      <vt:lpstr>Міжнародні конфлікти</vt:lpstr>
      <vt:lpstr>Міжнародні конфлікти</vt:lpstr>
      <vt:lpstr>Поняття міжнародної кризи</vt:lpstr>
      <vt:lpstr>Поняття міжнародної кризи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Міжнародний тероризм</vt:lpstr>
      <vt:lpstr>Теракт 11 вересня 2001 року в США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конфлікти</dc:title>
  <dc:creator>Samsung</dc:creator>
  <cp:lastModifiedBy>user</cp:lastModifiedBy>
  <cp:revision>35</cp:revision>
  <dcterms:created xsi:type="dcterms:W3CDTF">2012-10-22T13:45:50Z</dcterms:created>
  <dcterms:modified xsi:type="dcterms:W3CDTF">2021-10-23T11:53:12Z</dcterms:modified>
</cp:coreProperties>
</file>