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5BF9E71-E46D-48F3-A279-B2F4DFAAFE2E}">
          <p14:sldIdLst>
            <p14:sldId id="256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15" autoAdjust="0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92C4B-A1AA-4FC4-859E-5B38D57CEAE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8B7B3-6611-4FE4-ABDC-92DAB4BA76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695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06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47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866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482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882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268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729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35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94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58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21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89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47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8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10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0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E88E-4EF7-4175-BF50-2F3DEE28D01B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F5B941-94EE-43DC-AAD1-94DDC28CB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79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1B11C-C42F-4583-977E-483FDF91D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4550" y="860079"/>
            <a:ext cx="4472412" cy="1991763"/>
          </a:xfrm>
        </p:spPr>
        <p:txBody>
          <a:bodyPr>
            <a:noAutofit/>
          </a:bodyPr>
          <a:lstStyle/>
          <a:p>
            <a:r>
              <a:rPr lang="uk-UA" sz="6000" b="1" dirty="0"/>
              <a:t>Лекція № 5</a:t>
            </a:r>
            <a:endParaRPr lang="ru-RU" sz="72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ADCBDF-6AEA-4338-9E8C-49AD24658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8008" y="3559946"/>
            <a:ext cx="8593398" cy="2974108"/>
          </a:xfrm>
        </p:spPr>
        <p:txBody>
          <a:bodyPr>
            <a:normAutofit/>
          </a:bodyPr>
          <a:lstStyle/>
          <a:p>
            <a:r>
              <a:rPr lang="uk-UA" sz="5400" b="1" dirty="0"/>
              <a:t>Заходи процесуального примусу </a:t>
            </a:r>
            <a:endParaRPr lang="ru-RU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229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94053-6732-444D-81FA-2C42A30BA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Заходи процесуального примусу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DDC1C-275F-4112-A1E9-ADFA68D06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uk-UA" sz="3200" dirty="0"/>
          </a:p>
          <a:p>
            <a:pPr algn="just"/>
            <a:r>
              <a:rPr lang="uk-UA" sz="3200" dirty="0"/>
              <a:t>процесуальні дії, що вчиняються судом у визначених КАС України випадках з метою </a:t>
            </a:r>
          </a:p>
          <a:p>
            <a:pPr algn="just"/>
            <a:r>
              <a:rPr lang="uk-UA" sz="3200" dirty="0"/>
              <a:t>- спонукання відповідних осіб до виконання встановлених в суді правил, </a:t>
            </a:r>
          </a:p>
          <a:p>
            <a:pPr algn="just"/>
            <a:r>
              <a:rPr lang="uk-UA" sz="3200" dirty="0"/>
              <a:t>- добросовісного виконання процесуальних обов’язків,</a:t>
            </a:r>
          </a:p>
          <a:p>
            <a:pPr algn="just"/>
            <a:r>
              <a:rPr lang="uk-UA" sz="3200" dirty="0"/>
              <a:t>- припинення зловживання правами та запобігання створенню протиправних перешкод у здійсненні судочинства.</a:t>
            </a:r>
          </a:p>
        </p:txBody>
      </p:sp>
    </p:spTree>
    <p:extLst>
      <p:ext uri="{BB962C8B-B14F-4D97-AF65-F5344CB8AC3E}">
        <p14:creationId xmlns:p14="http://schemas.microsoft.com/office/powerpoint/2010/main" val="152758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D4BD8-995C-4E82-AE38-398D3D5E6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підстави для застосування заходів процесуального примусу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737F90-2930-463E-8984-8B139F2FF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sz="4000" dirty="0"/>
              <a:t>1. Порушення встановлених у суді правил. </a:t>
            </a:r>
            <a:endParaRPr lang="ru-RU" sz="4000" dirty="0"/>
          </a:p>
          <a:p>
            <a:r>
              <a:rPr lang="uk-UA" sz="4000" dirty="0"/>
              <a:t>2. Протиправне перешкоджання здійсненню адміністративного судочинства.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1405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0B705-87CB-43AD-A0E6-C0FD0FC6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заходів процесуального примусу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DA8147-568D-4C65-8E7D-DF8677AC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10622"/>
          </a:xfrm>
        </p:spPr>
        <p:txBody>
          <a:bodyPr>
            <a:normAutofit lnSpcReduction="10000"/>
          </a:bodyPr>
          <a:lstStyle/>
          <a:p>
            <a:endParaRPr lang="uk-UA" sz="3600" dirty="0"/>
          </a:p>
          <a:p>
            <a:r>
              <a:rPr lang="uk-UA" sz="3600" dirty="0"/>
              <a:t>1) попередження;</a:t>
            </a:r>
          </a:p>
          <a:p>
            <a:r>
              <a:rPr lang="uk-UA" sz="3600" dirty="0"/>
              <a:t>2) видалення із залу судового засідання;</a:t>
            </a:r>
          </a:p>
          <a:p>
            <a:r>
              <a:rPr lang="uk-UA" sz="3600" dirty="0"/>
              <a:t>3) тимчасове вилучення доказів для дослідження судом;</a:t>
            </a:r>
          </a:p>
          <a:p>
            <a:r>
              <a:rPr lang="uk-UA" sz="3600" dirty="0"/>
              <a:t>4) привід;</a:t>
            </a:r>
          </a:p>
          <a:p>
            <a:r>
              <a:rPr lang="uk-UA" sz="3600" dirty="0"/>
              <a:t>5) штраф.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46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C40D-C845-4C37-9FE6-AD113D642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Попередження і видалення із залу судового засідання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5CEF24-9857-4268-9B9F-C3F4BDE56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i="1" dirty="0"/>
          </a:p>
          <a:p>
            <a:pPr algn="just"/>
            <a:r>
              <a:rPr lang="uk-UA" i="1" dirty="0"/>
              <a:t>- застосовується до учасників судового процесу та інших осіб, присутніх у судовому засіданні, </a:t>
            </a:r>
          </a:p>
          <a:p>
            <a:pPr algn="just"/>
            <a:r>
              <a:rPr lang="uk-UA" i="1" dirty="0"/>
              <a:t>- підстава - порушення порядку під час судового засідання або невиконання ними розпоряджень судді (головуючого судді) </a:t>
            </a:r>
          </a:p>
          <a:p>
            <a:pPr algn="just"/>
            <a:r>
              <a:rPr lang="uk-UA" i="1" dirty="0"/>
              <a:t>- спочатку - застосовується попередження, а в разі повторного вчинення таких дій - видалення із залу судового засідання.</a:t>
            </a:r>
            <a:endParaRPr lang="ru-RU" dirty="0"/>
          </a:p>
          <a:p>
            <a:pPr algn="just"/>
            <a:r>
              <a:rPr lang="uk-UA" i="1" dirty="0"/>
              <a:t>- у разі повторного вчинення перекладачем, спеціалістом дій, визначених у частині першій цієї статті, суд оголошує перерву і надає час для заміни перекладача, спеціаліста.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84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87346-1A89-4217-8D9B-905C25AF3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Тимчасове вилучення доказів для дослідження судом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A4D3F0-60E4-4B92-8F14-87134FEF4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- підстава - неподання без поважних причин письмових, речових чи електронних доказів, що витребувані судом, або неповідомлення причин їх неподання суд</a:t>
            </a:r>
          </a:p>
          <a:p>
            <a:r>
              <a:rPr lang="uk-UA" i="1" dirty="0"/>
              <a:t>- оформлення – шляхом постановлення ухвали про тимчасове вилучення цих доказів державним виконавцем для дослідження судом.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57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ED8A1-D1E7-484B-A052-9E3797A6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Привід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1CE118-01BD-43F9-AB9F-C83270A42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5589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i="1" dirty="0"/>
              <a:t>- застосовується до </a:t>
            </a:r>
            <a:r>
              <a:rPr lang="uk-UA" b="1" i="1" dirty="0"/>
              <a:t>належно викликаних осіб,</a:t>
            </a:r>
            <a:r>
              <a:rPr lang="uk-UA" i="1" dirty="0"/>
              <a:t> особисту участь якої визнано судом обов’язковою, </a:t>
            </a:r>
            <a:r>
              <a:rPr lang="uk-UA" b="1" i="1" dirty="0"/>
              <a:t>свідка, </a:t>
            </a:r>
            <a:r>
              <a:rPr lang="uk-UA" i="1" dirty="0"/>
              <a:t>які без поважних причин не прибули у судове засідання або не повідомили причини неприбуття, </a:t>
            </a:r>
          </a:p>
          <a:p>
            <a:pPr algn="just"/>
            <a:r>
              <a:rPr lang="uk-UA" i="1" dirty="0"/>
              <a:t>- застосовується через органи Національної поліції України з відшкодуванням у дохід держави витрат на його здійснення,</a:t>
            </a:r>
            <a:endParaRPr lang="ru-RU" dirty="0"/>
          </a:p>
          <a:p>
            <a:pPr algn="just"/>
            <a:r>
              <a:rPr lang="uk-UA" i="1" dirty="0"/>
              <a:t>- не застосовується до малолітніх та неповнолітніх осіб, вагітних жінок, осіб з інвалідністю першої і другої груп, жінок, які доглядають дітей віком до шести років або дітей з інвалідністю, а також осіб, які згідно із КАС України не можуть бути допитані як свідки,</a:t>
            </a:r>
            <a:endParaRPr lang="ru-RU" dirty="0"/>
          </a:p>
          <a:p>
            <a:pPr algn="just"/>
            <a:r>
              <a:rPr lang="uk-UA" i="1" dirty="0"/>
              <a:t>- суд постановляє ухвалу, в якій зазначає ім’я фізичної особи, яка підлягає приводу, місце проживання (перебування), роботи, служби чи навчання, підстави застосування приводу, коли і куди ця особа повинна бути доставлена, кому доручається здійснення приводу,</a:t>
            </a:r>
            <a:endParaRPr lang="ru-RU" dirty="0"/>
          </a:p>
          <a:p>
            <a:pPr algn="just"/>
            <a:r>
              <a:rPr lang="uk-UA" i="1" dirty="0"/>
              <a:t>- у разі неможливості здійснення приводу особа, яка виконує ухвалу про привід до суду, через керівника органу Національної поліції України негайно повертає її суду з письмовим поясненням причин невиконання.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51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81A98-5CBA-40C6-BB08-F58C7492B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Штраф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329A6D-67C5-4AD0-8BCD-D8A4BA0B7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uk-UA" i="1" dirty="0"/>
              <a:t>Підстави:</a:t>
            </a:r>
          </a:p>
          <a:p>
            <a:pPr>
              <a:spcBef>
                <a:spcPts val="0"/>
              </a:spcBef>
            </a:pPr>
            <a:r>
              <a:rPr lang="uk-UA" i="1" dirty="0"/>
              <a:t>1) невиконання процесуальних обов’язків, зокрема ухилення від вчинення дій, покладених судом на учасника судового процесу;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uk-UA" i="1" dirty="0"/>
              <a:t>2) зловживання процесуальними правами, вчинення дій або допущення бездіяльності з метою перешкоджання судочинству;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uk-UA" i="1" dirty="0"/>
              <a:t>3) неповідомлення суду про неможливість подати докази, витребувані судом, або неподання таких доказів без поважних причин суб’єктом владних повноважень;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uk-UA" i="1" dirty="0"/>
              <a:t>4) використання під час процедури врегулювання спору за участю судді портативних, </a:t>
            </a:r>
            <a:r>
              <a:rPr lang="uk-UA" i="1" dirty="0" err="1"/>
              <a:t>аудіотехнічних</a:t>
            </a:r>
            <a:r>
              <a:rPr lang="uk-UA" i="1" dirty="0"/>
              <a:t> пристроїв, а також здійснення фото- і кінозйомки, відео-, звукозапису.</a:t>
            </a:r>
          </a:p>
          <a:p>
            <a:pPr>
              <a:spcBef>
                <a:spcPts val="0"/>
              </a:spcBef>
            </a:pPr>
            <a:endParaRPr lang="uk-UA" i="1" dirty="0"/>
          </a:p>
          <a:p>
            <a:pPr>
              <a:spcBef>
                <a:spcPts val="0"/>
              </a:spcBef>
            </a:pPr>
            <a:r>
              <a:rPr lang="uk-UA" i="1" dirty="0"/>
              <a:t>Розмір - у сумі від 0,3 до трьох розмірів прожиткового мінімуму для працездатних осіб.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39177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2814</TotalTime>
  <Words>522</Words>
  <Application>Microsoft Office PowerPoint</Application>
  <PresentationFormat>Широкоэкранный</PresentationFormat>
  <Paragraphs>42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Аспект</vt:lpstr>
      <vt:lpstr>Лекція № 5</vt:lpstr>
      <vt:lpstr>Заходи процесуального примусу</vt:lpstr>
      <vt:lpstr>підстави для застосування заходів процесуального примусу</vt:lpstr>
      <vt:lpstr>Види заходів процесуального примусу</vt:lpstr>
      <vt:lpstr>Попередження і видалення із залу судового засідання</vt:lpstr>
      <vt:lpstr>Тимчасове вилучення доказів для дослідження судом</vt:lpstr>
      <vt:lpstr>Привід</vt:lpstr>
      <vt:lpstr>Штраф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  «Основні засади та завдання адміністративного судочинства»</dc:title>
  <dc:creator>Lenovo</dc:creator>
  <cp:lastModifiedBy>Lenovo</cp:lastModifiedBy>
  <cp:revision>93</cp:revision>
  <dcterms:created xsi:type="dcterms:W3CDTF">2020-09-23T16:02:23Z</dcterms:created>
  <dcterms:modified xsi:type="dcterms:W3CDTF">2021-03-09T14:11:10Z</dcterms:modified>
</cp:coreProperties>
</file>