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B1262A-CDC7-4D87-82FD-C019211E51C8}" type="datetimeFigureOut">
              <a:rPr lang="uk-UA" smtClean="0"/>
              <a:pPr/>
              <a:t>02.04.2021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83256-E95C-427F-AE0C-5882A80962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B1262A-CDC7-4D87-82FD-C019211E51C8}" type="datetimeFigureOut">
              <a:rPr lang="uk-UA" smtClean="0"/>
              <a:pPr/>
              <a:t>02.04.2021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83256-E95C-427F-AE0C-5882A80962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B1262A-CDC7-4D87-82FD-C019211E51C8}" type="datetimeFigureOut">
              <a:rPr lang="uk-UA" smtClean="0"/>
              <a:pPr/>
              <a:t>02.04.2021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83256-E95C-427F-AE0C-5882A80962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B1262A-CDC7-4D87-82FD-C019211E51C8}" type="datetimeFigureOut">
              <a:rPr lang="uk-UA" smtClean="0"/>
              <a:pPr/>
              <a:t>02.04.2021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83256-E95C-427F-AE0C-5882A80962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B1262A-CDC7-4D87-82FD-C019211E51C8}" type="datetimeFigureOut">
              <a:rPr lang="uk-UA" smtClean="0"/>
              <a:pPr/>
              <a:t>02.04.2021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83256-E95C-427F-AE0C-5882A80962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B1262A-CDC7-4D87-82FD-C019211E51C8}" type="datetimeFigureOut">
              <a:rPr lang="uk-UA" smtClean="0"/>
              <a:pPr/>
              <a:t>02.04.2021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83256-E95C-427F-AE0C-5882A80962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B1262A-CDC7-4D87-82FD-C019211E51C8}" type="datetimeFigureOut">
              <a:rPr lang="uk-UA" smtClean="0"/>
              <a:pPr/>
              <a:t>02.04.2021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83256-E95C-427F-AE0C-5882A80962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B1262A-CDC7-4D87-82FD-C019211E51C8}" type="datetimeFigureOut">
              <a:rPr lang="uk-UA" smtClean="0"/>
              <a:pPr/>
              <a:t>02.04.2021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83256-E95C-427F-AE0C-5882A80962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B1262A-CDC7-4D87-82FD-C019211E51C8}" type="datetimeFigureOut">
              <a:rPr lang="uk-UA" smtClean="0"/>
              <a:pPr/>
              <a:t>02.04.2021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83256-E95C-427F-AE0C-5882A80962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B1262A-CDC7-4D87-82FD-C019211E51C8}" type="datetimeFigureOut">
              <a:rPr lang="uk-UA" smtClean="0"/>
              <a:pPr/>
              <a:t>02.04.2021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83256-E95C-427F-AE0C-5882A809628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B1262A-CDC7-4D87-82FD-C019211E51C8}" type="datetimeFigureOut">
              <a:rPr lang="uk-UA" smtClean="0"/>
              <a:pPr/>
              <a:t>02.04.2021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83256-E95C-427F-AE0C-5882A809628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5B1262A-CDC7-4D87-82FD-C019211E51C8}" type="datetimeFigureOut">
              <a:rPr lang="uk-UA" smtClean="0"/>
              <a:pPr/>
              <a:t>02.04.2021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4283256-E95C-427F-AE0C-5882A809628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kmair.ukma.edu.ua/bitstream/handle/123456789/4148/Martseniuk_henderna_polityka.pdf?sequence=1&amp;isAllowed=y" TargetMode="External"/><Relationship Id="rId2" Type="http://schemas.openxmlformats.org/officeDocument/2006/relationships/hyperlink" Target="http://gender.at.ua/_ld/1/186_osnovy_teorii_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&#1030;&#1088;&#1080;&#1085;&#1072;\Documents\%D0%97%D0%B0%D0%B2%D0%B0%D0%BD%D1%82%D0%B0%D0%B6%D0%B5%D0%BD%D0%BD%D1%8F\Genderna_rivnist_i_rozvutok_poglad_y_konteksti_evro_strateg_Ukr_2016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995_207" TargetMode="External"/><Relationship Id="rId2" Type="http://schemas.openxmlformats.org/officeDocument/2006/relationships/hyperlink" Target="https://zakon.rada.gov.ua/laws/show/995_15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n.org.ua/images/stories/docs/2015_MDGs_Ukraine_Report_ukr.pdf" TargetMode="External"/><Relationship Id="rId4" Type="http://schemas.openxmlformats.org/officeDocument/2006/relationships/hyperlink" Target="https://zakon.rada.gov.ua/laws/show/995_50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1714512"/>
          </a:xfrm>
        </p:spPr>
        <p:txBody>
          <a:bodyPr>
            <a:normAutofit/>
          </a:bodyPr>
          <a:lstStyle/>
          <a:p>
            <a:pPr algn="ctr"/>
            <a:r>
              <a:rPr lang="uk-UA" sz="40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Гендер</a:t>
            </a:r>
            <a:r>
              <a:rPr lang="uk-UA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і політика</a:t>
            </a:r>
            <a:endParaRPr lang="uk-UA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Лекція 9</a:t>
            </a:r>
            <a:endParaRPr lang="uk-UA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87220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Гендерні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квоти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Під</a:t>
            </a:r>
            <a:r>
              <a:rPr lang="ru-RU" sz="2800" b="0" dirty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800" b="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гендерним</a:t>
            </a:r>
            <a:r>
              <a:rPr lang="ru-RU" sz="2800" b="0" dirty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800" b="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квотуванням</a:t>
            </a:r>
            <a:r>
              <a:rPr lang="ru-RU" sz="2800" b="0" dirty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800" b="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розуміють</a:t>
            </a:r>
            <a:r>
              <a:rPr lang="ru-RU" sz="2800" b="0" dirty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800" b="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забезпечення</a:t>
            </a:r>
            <a:r>
              <a:rPr lang="ru-RU" sz="28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800" b="0" dirty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30-40 % </a:t>
            </a:r>
            <a:r>
              <a:rPr lang="ru-RU" sz="2800" b="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жінок</a:t>
            </a:r>
            <a:r>
              <a:rPr lang="ru-RU" sz="2800" b="0" dirty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800" b="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серед</a:t>
            </a:r>
            <a:r>
              <a:rPr lang="ru-RU" sz="2800" b="0" dirty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800" b="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кандидатів</a:t>
            </a:r>
            <a:r>
              <a:rPr lang="ru-RU" sz="2800" b="0" dirty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на </a:t>
            </a:r>
            <a:r>
              <a:rPr lang="ru-RU" sz="2800" b="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виборчі</a:t>
            </a:r>
            <a:r>
              <a:rPr lang="ru-RU" sz="2800" b="0" dirty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посади.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4797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33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491880" y="466647"/>
            <a:ext cx="2880320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Гендерні квоти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2852936"/>
            <a:ext cx="2880320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Законодавчі</a:t>
            </a: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8104" y="2852936"/>
            <a:ext cx="2880320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Добровільні партійні</a:t>
            </a:r>
            <a:endParaRPr lang="uk-UA" dirty="0"/>
          </a:p>
        </p:txBody>
      </p:sp>
      <p:cxnSp>
        <p:nvCxnSpPr>
          <p:cNvPr id="8" name="Прямая со стрелкой 7"/>
          <p:cNvCxnSpPr>
            <a:endCxn id="5" idx="0"/>
          </p:cNvCxnSpPr>
          <p:nvPr/>
        </p:nvCxnSpPr>
        <p:spPr>
          <a:xfrm flipH="1">
            <a:off x="2987824" y="1258735"/>
            <a:ext cx="1224136" cy="1594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6" idx="0"/>
          </p:cNvCxnSpPr>
          <p:nvPr/>
        </p:nvCxnSpPr>
        <p:spPr>
          <a:xfrm>
            <a:off x="5652120" y="1258735"/>
            <a:ext cx="1296144" cy="1594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187448" y="4474880"/>
            <a:ext cx="2448272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Кандидатські квоти</a:t>
            </a:r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1880" y="4474880"/>
            <a:ext cx="2448272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Зарезервовані місця</a:t>
            </a:r>
            <a:endParaRPr lang="uk-UA" dirty="0"/>
          </a:p>
        </p:txBody>
      </p:sp>
      <p:cxnSp>
        <p:nvCxnSpPr>
          <p:cNvPr id="3" name="Прямая со стрелкой 2"/>
          <p:cNvCxnSpPr>
            <a:endCxn id="7" idx="0"/>
          </p:cNvCxnSpPr>
          <p:nvPr/>
        </p:nvCxnSpPr>
        <p:spPr>
          <a:xfrm flipH="1">
            <a:off x="1411584" y="3645024"/>
            <a:ext cx="928168" cy="829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9" idx="0"/>
          </p:cNvCxnSpPr>
          <p:nvPr/>
        </p:nvCxnSpPr>
        <p:spPr>
          <a:xfrm>
            <a:off x="3707904" y="3645024"/>
            <a:ext cx="1008112" cy="829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045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71480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Зарезервовані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для жінок місця – це тип квоти, де держава визначає кількість місць у виборному органі для жінок, створюється окремий список для жінок-кандидаток, які конкурують між собою. Це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“жорсткі”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квоти.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14620"/>
            <a:ext cx="857250" cy="933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300037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Руанда – 57%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929066"/>
            <a:ext cx="857250" cy="8858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28794" y="414338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Афганістан – 28%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https://upload.wikimedia.org/wikipedia/commons/thumb/e/ec/Coat_of_arms_of_Iraq_%282008%E2%80%93present%29.svg/85px-Coat_of_arms_of_Iraq_%282008%E2%80%93present%29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71744"/>
            <a:ext cx="809625" cy="11144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572132" y="300037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Ірак – 27%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0" name="Picture 8" descr="Гер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929066"/>
            <a:ext cx="857250" cy="85725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15008" y="407194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Бангладеш – 20%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428604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Гендерні квоти можуть бути прописані у законі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000108"/>
            <a:ext cx="221457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Конституція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1000108"/>
            <a:ext cx="221457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 про вибори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14" y="2000240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Еквадор</a:t>
            </a:r>
            <a:endParaRPr lang="uk-U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414" y="3000372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Сербія</a:t>
            </a:r>
            <a:endParaRPr lang="uk-U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14414" y="4071942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Франція</a:t>
            </a:r>
            <a:endParaRPr lang="uk-U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4414" y="5072074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Гаїті</a:t>
            </a:r>
            <a:endParaRPr lang="uk-U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43570" y="1928802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ПАР</a:t>
            </a:r>
            <a:endParaRPr lang="uk-U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43570" y="2928934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Бельгія</a:t>
            </a:r>
            <a:endParaRPr lang="uk-U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43570" y="4000504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Узбекистан</a:t>
            </a:r>
            <a:endParaRPr lang="uk-U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43570" y="5072074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Панама</a:t>
            </a:r>
            <a:endParaRPr lang="uk-U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642918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Добровільні партійні квоти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були запроваджені у 1970-х роках деякими соціал-демократичними партіями Західної Європи.</a:t>
            </a: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Найбільш активно застосовується цей вид квот у країнах ЄС.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7" y="2571744"/>
          <a:ext cx="8286808" cy="3944527"/>
        </p:xfrm>
        <a:graphic>
          <a:graphicData uri="http://schemas.openxmlformats.org/drawingml/2006/table">
            <a:tbl>
              <a:tblPr/>
              <a:tblGrid>
                <a:gridCol w="2732481"/>
                <a:gridCol w="1388582"/>
                <a:gridCol w="1389440"/>
                <a:gridCol w="1388582"/>
                <a:gridCol w="1387723"/>
              </a:tblGrid>
              <a:tr h="792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Регіон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Немає квот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Законодавчо закріплені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Добровільні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Всього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0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Східна Азія й Океанія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26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8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2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36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51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Європа і Центральна Азія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22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18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17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57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51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Латинська Америка і Карибський регіон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22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17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2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41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51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Середній Схід і Північна Азія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10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9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2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21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0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Північна Америка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2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0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1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3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0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Південна Азія 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3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5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0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8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51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Африка на південь від Сахари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16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>
                          <a:latin typeface="Times New Roman"/>
                          <a:ea typeface="Noto Sans CJK SC"/>
                          <a:cs typeface="Lohit Devanagari"/>
                        </a:rPr>
                        <a:t>26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6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kern="100" dirty="0">
                          <a:latin typeface="Times New Roman"/>
                          <a:ea typeface="Noto Sans CJK SC"/>
                          <a:cs typeface="Lohit Devanagari"/>
                        </a:rPr>
                        <a:t>48</a:t>
                      </a:r>
                    </a:p>
                  </a:txBody>
                  <a:tcPr marL="33501" marR="34766" marT="34766" marB="34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5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zh-CN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oto Sans CJK SC"/>
                <a:cs typeface="Times New Roman" pitchFamily="18" charset="0"/>
              </a:rPr>
              <a:t>Гендерні квоти (розподіл за регіонами світу) </a:t>
            </a:r>
            <a:endParaRPr kumimoji="0" lang="uk-UA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714356"/>
            <a:ext cx="7858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2013 р.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– добровільна 30-відсоткова гендерна квота, партія отримує додатково 10% щорічного державного фінансування.</a:t>
            </a:r>
          </a:p>
          <a:p>
            <a:pPr algn="just"/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2019 р.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– затверджено Виборчий кодекс, який передбачає 40-відсоткові гендерні квоти. Недотримання цієї квоти призводе до відмови у реєстрації Центральною виборчою комісією всіх кандидатів у депутати, висунутих партією.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1267"/>
            <a:ext cx="6572296" cy="530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5786454"/>
            <a:ext cx="8215370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Громадський рух </a:t>
            </a:r>
            <a:r>
              <a:rPr lang="uk-UA" sz="2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“Чесно”</a:t>
            </a:r>
            <a:r>
              <a:rPr lang="uk-UA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про гендерні квоти в Україні </a:t>
            </a: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URL</a:t>
            </a:r>
            <a:r>
              <a:rPr lang="uk-UA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https://www.youtube.com/watch?v=3sRE7V0XfA4</a:t>
            </a:r>
            <a:endParaRPr lang="uk-UA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Анна Коваленко на штабі 39 сотн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2381250" cy="15906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14678" y="1000108"/>
            <a:ext cx="535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Анна Коваленко – єдина в Україні жінка-голова обласної державної адміністрації. Очолює Чернігівську ОДА. 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4" descr="https://zor.gov.ua/sites/default/files/styles/medium/public/%D0%96%D1%83%D0%BA_0.jpg?itok=mGLABX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643182"/>
            <a:ext cx="1390650" cy="20955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28860" y="3071810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Олена Жук – голова Запорізької обласної ради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71480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Запорізька міська рада</a:t>
            </a:r>
            <a:endParaRPr lang="uk-UA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1214422"/>
            <a:ext cx="235745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64 депутата</a:t>
            </a:r>
            <a:endParaRPr lang="uk-UA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2143116"/>
            <a:ext cx="228601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 жінок (23%)</a:t>
            </a:r>
            <a:endParaRPr lang="uk-UA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286248" y="1785926"/>
            <a:ext cx="714380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/>
        </p:nvSpPr>
        <p:spPr>
          <a:xfrm>
            <a:off x="571472" y="2857496"/>
            <a:ext cx="171451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Слуга народу - 6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1472" y="4000504"/>
            <a:ext cx="171451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Єднання - 3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42910" y="5143512"/>
            <a:ext cx="171451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ОПЗЖ - 2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643702" y="2786058"/>
            <a:ext cx="171451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Партія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Шарія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- 2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643702" y="3929066"/>
            <a:ext cx="171451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ЄС - 1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643702" y="5143512"/>
            <a:ext cx="171451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Нова політика - 1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2071670" y="3071810"/>
            <a:ext cx="2786082" cy="2071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4161232" y="3053952"/>
            <a:ext cx="2821801" cy="2143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2357422" y="2714620"/>
            <a:ext cx="2143140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500562" y="2714620"/>
            <a:ext cx="2071702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2357422" y="2714620"/>
            <a:ext cx="214314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2" idx="2"/>
          </p:cNvCxnSpPr>
          <p:nvPr/>
        </p:nvCxnSpPr>
        <p:spPr>
          <a:xfrm>
            <a:off x="4500564" y="2714622"/>
            <a:ext cx="2143138" cy="464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642918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Що заважає жінкам брати активну участь у політиці?</a:t>
            </a:r>
            <a:endParaRPr lang="uk-UA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Зображення4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28662" y="1714488"/>
            <a:ext cx="7358114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969822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714488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Подолання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ендерної асиметрії розподілу влади у суспільстві.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Гендерні квоти.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Приклади залучення жінок до політики. </a:t>
            </a:r>
            <a:endParaRPr lang="uk-UA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88840"/>
            <a:ext cx="8424936" cy="280831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/>
              <a:t>«Жінки у політиці» – моніторинг виборів;</a:t>
            </a:r>
          </a:p>
          <a:p>
            <a:pPr marL="109728" indent="0" algn="just">
              <a:buNone/>
            </a:pPr>
            <a:endParaRPr lang="uk-UA" dirty="0" smtClean="0"/>
          </a:p>
          <a:p>
            <a:pPr algn="just"/>
            <a:r>
              <a:rPr lang="uk-UA" dirty="0" smtClean="0"/>
              <a:t>«Жінки – 50% успіху України» – активізація і підтримка жінок у громадському та політичному житті;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Міжфракційне депутатське об</a:t>
            </a:r>
            <a:r>
              <a:rPr lang="en-US" dirty="0" smtClean="0"/>
              <a:t>’</a:t>
            </a:r>
            <a:r>
              <a:rPr lang="uk-UA" dirty="0" smtClean="0"/>
              <a:t>єднання</a:t>
            </a:r>
            <a:r>
              <a:rPr lang="en-US" dirty="0" smtClean="0"/>
              <a:t> </a:t>
            </a:r>
            <a:r>
              <a:rPr lang="uk-UA" dirty="0" smtClean="0"/>
              <a:t>«Рівні можливості».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42860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Приклади </a:t>
            </a:r>
            <a:r>
              <a:rPr lang="uk-UA" dirty="0"/>
              <a:t>залучення жінок до </a:t>
            </a:r>
            <a:r>
              <a:rPr lang="uk-UA" dirty="0" smtClean="0"/>
              <a:t>політики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51" t="6495" r="25759" b="6505"/>
          <a:stretch/>
        </p:blipFill>
        <p:spPr>
          <a:xfrm>
            <a:off x="6804248" y="4382216"/>
            <a:ext cx="1512168" cy="24944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2806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71480"/>
            <a:ext cx="7858180" cy="40011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МФО </a:t>
            </a:r>
            <a:r>
              <a:rPr lang="uk-UA" sz="20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“Рівні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можливості”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 Верховній Раді ІХ-го скликання</a:t>
            </a:r>
            <a:endParaRPr lang="uk-UA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Немає опису світлин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2000264" cy="2000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00496" y="1214422"/>
            <a:ext cx="3071834" cy="40011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87 народних депутатів</a:t>
            </a:r>
            <a:endParaRPr lang="uk-UA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14678" y="1928802"/>
            <a:ext cx="1857388" cy="785818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45 жінок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29322" y="1928802"/>
            <a:ext cx="1714512" cy="785818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42 чоловіка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>
            <a:stCxn id="6" idx="2"/>
          </p:cNvCxnSpPr>
          <p:nvPr/>
        </p:nvCxnSpPr>
        <p:spPr>
          <a:xfrm rot="16200000" flipH="1">
            <a:off x="5932922" y="1218022"/>
            <a:ext cx="314270" cy="1107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2"/>
            <a:endCxn id="7" idx="0"/>
          </p:cNvCxnSpPr>
          <p:nvPr/>
        </p:nvCxnSpPr>
        <p:spPr>
          <a:xfrm rot="5400000">
            <a:off x="4682758" y="1075147"/>
            <a:ext cx="314270" cy="13930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24" name="Picture 4" descr="Марина Бардіна під час конференції &quot;Діалоги про реформи. На шляху до Вільнюса&quot;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214686"/>
            <a:ext cx="1285884" cy="128588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42910" y="450057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М.Бардіна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6" name="Picture 6" descr="Олексій Жмеренецький (cropped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214686"/>
            <a:ext cx="857255" cy="130216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000232" y="4572008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Arial" pitchFamily="34" charset="0"/>
                <a:cs typeface="Arial" pitchFamily="34" charset="0"/>
              </a:rPr>
              <a:t>О.</a:t>
            </a:r>
            <a:r>
              <a:rPr lang="uk-UA" sz="1400" dirty="0" err="1" smtClean="0">
                <a:latin typeface="Arial" pitchFamily="34" charset="0"/>
                <a:cs typeface="Arial" pitchFamily="34" charset="0"/>
              </a:rPr>
              <a:t>Жмеренецький</a:t>
            </a:r>
            <a:endParaRPr lang="uk-UA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8" name="Picture 8" descr="Марія Іонова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214686"/>
            <a:ext cx="899218" cy="128588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500430" y="450057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М.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Іонова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0" name="Picture 10" descr="Фото ОК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214686"/>
            <a:ext cx="1285884" cy="128588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072066" y="457200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Arial" pitchFamily="34" charset="0"/>
                <a:cs typeface="Arial" pitchFamily="34" charset="0"/>
              </a:rPr>
              <a:t>О.Кондратюк</a:t>
            </a:r>
            <a:endParaRPr lang="uk-UA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2" name="Picture 12" descr="Інна Романівна Совсун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3214686"/>
            <a:ext cx="1948308" cy="128588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7143768" y="457200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І.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Совсун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969822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Рекомендована література: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214422"/>
            <a:ext cx="778674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itchFamily="34" charset="0"/>
                <a:cs typeface="Arial" pitchFamily="34" charset="0"/>
              </a:rPr>
              <a:t>1. Мельник Т.М.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Гендер</a:t>
            </a:r>
            <a:r>
              <a:rPr lang="uk-UA" dirty="0">
                <a:latin typeface="Arial" pitchFamily="34" charset="0"/>
                <a:cs typeface="Arial" pitchFamily="34" charset="0"/>
              </a:rPr>
              <a:t> у політиці. 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Основи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теорії </a:t>
            </a:r>
            <a:r>
              <a:rPr lang="uk-UA" i="1" dirty="0" err="1">
                <a:latin typeface="Arial" pitchFamily="34" charset="0"/>
                <a:cs typeface="Arial" pitchFamily="34" charset="0"/>
              </a:rPr>
              <a:t>гендеру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 : Навчальний посібник.</a:t>
            </a:r>
            <a:r>
              <a:rPr lang="uk-UA" dirty="0">
                <a:latin typeface="Arial" pitchFamily="34" charset="0"/>
                <a:cs typeface="Arial" pitchFamily="34" charset="0"/>
              </a:rPr>
              <a:t> Київ : «К.І.С.», 2004. С. 219-265. URL : </a:t>
            </a:r>
            <a:r>
              <a:rPr lang="uk-UA" u="sng" dirty="0">
                <a:latin typeface="Arial" pitchFamily="34" charset="0"/>
                <a:cs typeface="Arial" pitchFamily="34" charset="0"/>
                <a:hlinkClick r:id="rId2"/>
              </a:rPr>
              <a:t>http://gender.at.ua/_ld/1/186_osnovy_teorii_g.pdf</a:t>
            </a:r>
            <a:endParaRPr lang="uk-UA" dirty="0">
              <a:latin typeface="Arial" pitchFamily="34" charset="0"/>
              <a:cs typeface="Arial" pitchFamily="34" charset="0"/>
            </a:endParaRP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2.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Гендер</a:t>
            </a:r>
            <a:r>
              <a:rPr lang="uk-UA" dirty="0">
                <a:latin typeface="Arial" pitchFamily="34" charset="0"/>
                <a:cs typeface="Arial" pitchFamily="34" charset="0"/>
              </a:rPr>
              <a:t> для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медій</a:t>
            </a:r>
            <a:r>
              <a:rPr lang="uk-UA" dirty="0">
                <a:latin typeface="Arial" pitchFamily="34" charset="0"/>
                <a:cs typeface="Arial" pitchFamily="34" charset="0"/>
              </a:rPr>
              <a:t>: Підручник із гендерної теорії для журналістики та інших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соціогуманітарних</a:t>
            </a:r>
            <a:r>
              <a:rPr lang="uk-UA" dirty="0">
                <a:latin typeface="Arial" pitchFamily="34" charset="0"/>
                <a:cs typeface="Arial" pitchFamily="34" charset="0"/>
              </a:rPr>
              <a:t> спеціальностей. Київ: Критика, 2013. С. 182-202.</a:t>
            </a: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3.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Марценюк</a:t>
            </a:r>
            <a:r>
              <a:rPr lang="uk-UA" dirty="0">
                <a:latin typeface="Arial" pitchFamily="34" charset="0"/>
                <a:cs typeface="Arial" pitchFamily="34" charset="0"/>
              </a:rPr>
              <a:t> Т. Гендерна політика Європейського Союзу: загальні принципи та найкращі практики. Київ : Міжнародний центр перспективних досліджень, 2015. 44 с. URL : </a:t>
            </a:r>
            <a:r>
              <a:rPr lang="uk-UA" u="sng" dirty="0">
                <a:latin typeface="Arial" pitchFamily="34" charset="0"/>
                <a:cs typeface="Arial" pitchFamily="34" charset="0"/>
                <a:hlinkClick r:id="rId3"/>
              </a:rPr>
              <a:t>http://ekmair.ukma.edu.ua/bitstream/handle/123456789/4148/Martseniuk_henderna_polityka.pdf?sequence=1&amp;isAllowed=y</a:t>
            </a:r>
            <a:r>
              <a:rPr lang="uk-UA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4.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Марценюк</a:t>
            </a:r>
            <a:r>
              <a:rPr lang="uk-UA" dirty="0">
                <a:latin typeface="Arial" pitchFamily="34" charset="0"/>
                <a:cs typeface="Arial" pitchFamily="34" charset="0"/>
              </a:rPr>
              <a:t> Т.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Залученість</a:t>
            </a:r>
            <a:r>
              <a:rPr lang="uk-UA" dirty="0">
                <a:latin typeface="Arial" pitchFamily="34" charset="0"/>
                <a:cs typeface="Arial" pitchFamily="34" charset="0"/>
              </a:rPr>
              <a:t> жінок у політику: країни ЄС і Україна. 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Гендерна рівність і розвиток : погляд у контексті європейської стратегії України. </a:t>
            </a:r>
            <a:r>
              <a:rPr lang="uk-UA" dirty="0">
                <a:latin typeface="Arial" pitchFamily="34" charset="0"/>
                <a:cs typeface="Arial" pitchFamily="34" charset="0"/>
              </a:rPr>
              <a:t>Київ: Заповіт, 2016. С. 235-244. URL : </a:t>
            </a:r>
            <a:r>
              <a:rPr lang="uk-UA" u="sng" dirty="0">
                <a:latin typeface="Arial" pitchFamily="34" charset="0"/>
                <a:cs typeface="Arial" pitchFamily="34" charset="0"/>
                <a:hlinkClick r:id="rId4"/>
              </a:rPr>
              <a:t>file:///home/iryna/%D0%97%D0%B0%D0%B2%D0%B0%D0%BD%D1%82%D0%B0%D0%B6%D0%B5%D0%BD%D0%BD%D1%8F/Genderna_rivnist_i_rozvutok_poglad_y_konteksti_evro_strateg_Ukr_2016.pdf</a:t>
            </a:r>
            <a:r>
              <a:rPr lang="uk-UA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/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7044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571480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Жінки на чолі держав світу</a:t>
            </a:r>
            <a:endParaRPr lang="uk-UA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Indira Gandhi 19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1143008" cy="14532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1643050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Індіра Ганді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Margaret Thatcher (198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928934"/>
            <a:ext cx="1021640" cy="13573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00232" y="335756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Маргарет Тетчер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Angela Merkel. Tallinn Digital Sum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516900"/>
            <a:ext cx="1071570" cy="148489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85918" y="478632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Ангела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Меркель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10" descr="Dalia Grybauskaitė 2012-06-13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142984"/>
            <a:ext cx="1063805" cy="142876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714876" y="1500174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Даля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Грибаускайте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0" name="Picture 12" descr="Tarja Halonen 1c389 8827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000372"/>
            <a:ext cx="1143008" cy="135528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929190" y="3429000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Тар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я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Галонен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2" name="Picture 14" descr="Diarmuid Hegarty, President of Griffith College with Mary McAleese, President of Ireland (cropped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4572008"/>
            <a:ext cx="1263834" cy="146243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000628" y="5000636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Мері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Мак-Еліс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4" name="Picture 16" descr="Benazir Bhutt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42581" y="1214422"/>
            <a:ext cx="1075411" cy="142876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357950" y="2786058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Беназір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Бхутто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428596" y="428604"/>
            <a:ext cx="8424936" cy="492922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Гендерна політика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–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політика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держави, яка спрямована на забезпечення рівних прав та можливостей чоловіків і жінок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Гендерна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політика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повинна забезпечувати:</a:t>
            </a: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однаковий суспільний статус чоловіків і жінок</a:t>
            </a: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однакові умови реалізації прав людини для чоловіків і жінок</a:t>
            </a: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однакові можливості використання соціальних і економічних ресурсів для чоловіків і жінок</a:t>
            </a: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однакові можливості для чоловіків і жінок робити свій внесок у національний, політичний, соціальний, економічний, культурний розвиток</a:t>
            </a: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рівні права для чоловіків і жінок мати однакову користь від результатів їх діяльності.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72538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Конвенція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про політичні права жінок (1953 р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.)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URL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2"/>
              </a:rPr>
              <a:t>https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2"/>
              </a:rPr>
              <a:t>zakon.rada.gov.ua/laws/show/995_156#top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Конвенція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ООН про ліквідацію всіх форм дискримінації щодо жінок (</a:t>
            </a:r>
            <a:r>
              <a:rPr lang="es-ES_tradnl" sz="2400" dirty="0">
                <a:latin typeface="Arial" pitchFamily="34" charset="0"/>
                <a:cs typeface="Arial" pitchFamily="34" charset="0"/>
              </a:rPr>
              <a:t>CEDAW, 1979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р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.)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URL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3"/>
              </a:rPr>
              <a:t>zakon.rada.gov.ua/laws/show/995_207#Text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Пекінська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Платформа Дій та Пекінська декларація (1995 р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.)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URL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4"/>
              </a:rPr>
              <a:t>https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4"/>
              </a:rPr>
              <a:t>://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4"/>
              </a:rPr>
              <a:t>zakon.rada.gov.ua/laws/show/995_507#Text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Цілі Розвитку Тисячоліття (2000 р.)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URL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5"/>
              </a:rPr>
              <a:t>http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5"/>
              </a:rPr>
              <a:t>://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5"/>
              </a:rPr>
              <a:t>un.org.ua/images/stories/docs/2015_MDGs_Ukraine_Report_ukr.pdf</a:t>
            </a:r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Arial" pitchFamily="34" charset="0"/>
                <a:cs typeface="Arial" pitchFamily="34" charset="0"/>
              </a:rPr>
              <a:t>Міжнародні документи: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05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500042"/>
            <a:ext cx="91440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0112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215</TotalTime>
  <Words>728</Words>
  <Application>Microsoft Office PowerPoint</Application>
  <PresentationFormat>Экран (4:3)</PresentationFormat>
  <Paragraphs>128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Гендер і політика</vt:lpstr>
      <vt:lpstr>Слайд 2</vt:lpstr>
      <vt:lpstr>Слайд 3</vt:lpstr>
      <vt:lpstr>Слайд 4</vt:lpstr>
      <vt:lpstr>Слайд 5</vt:lpstr>
      <vt:lpstr>Слайд 6</vt:lpstr>
      <vt:lpstr>Міжнародні документи: </vt:lpstr>
      <vt:lpstr>Слайд 8</vt:lpstr>
      <vt:lpstr>Слайд 9</vt:lpstr>
      <vt:lpstr> Гендерні квоти. Під гендерним квотуванням розуміють забезпечення 30-40 % жінок серед кандидатів на виборчі посади.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Приклади залучення жінок до політики</vt:lpstr>
      <vt:lpstr>Слайд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 і політика</dc:title>
  <dc:creator>Ірина</dc:creator>
  <cp:lastModifiedBy>Ірина</cp:lastModifiedBy>
  <cp:revision>34</cp:revision>
  <dcterms:created xsi:type="dcterms:W3CDTF">2021-04-01T20:02:01Z</dcterms:created>
  <dcterms:modified xsi:type="dcterms:W3CDTF">2021-04-02T19:20:28Z</dcterms:modified>
</cp:coreProperties>
</file>