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7" r:id="rId6"/>
    <p:sldId id="268" r:id="rId7"/>
    <p:sldId id="265" r:id="rId8"/>
    <p:sldId id="271" r:id="rId9"/>
    <p:sldId id="272" r:id="rId10"/>
    <p:sldId id="262" r:id="rId11"/>
    <p:sldId id="264" r:id="rId12"/>
    <p:sldId id="263" r:id="rId13"/>
    <p:sldId id="269" r:id="rId14"/>
    <p:sldId id="259" r:id="rId15"/>
    <p:sldId id="260" r:id="rId16"/>
    <p:sldId id="261" r:id="rId17"/>
    <p:sldId id="26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F1E6F1-CDB4-423F-BAE3-A9BD3820B86A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E51DA1-5596-4265-BEE6-C07B17B039A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znu.edu.ua/mod/url/view.php?id=4394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oodle.znu.edu.ua/mod/url/view.php?id=4394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772400" cy="1470025"/>
          </a:xfrm>
        </p:spPr>
        <p:txBody>
          <a:bodyPr/>
          <a:lstStyle/>
          <a:p>
            <a:r>
              <a:rPr lang="uk-UA" dirty="0" smtClean="0"/>
              <a:t>Вікова психофізіологія</a:t>
            </a:r>
            <a:endParaRPr lang="ru-RU" dirty="0"/>
          </a:p>
        </p:txBody>
      </p:sp>
      <p:pic>
        <p:nvPicPr>
          <p:cNvPr id="8194" name="Picture 2" descr="C:\Users\91_am\Downloads\grey_ma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381750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91_am\Downloads\97da171f47e5d84082a7489e230aa1a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02563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91_am\Downloads\f63d1d3585d9760acbdd5b04c0a3fc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769471" cy="38447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Психофізіологія сну</a:t>
            </a:r>
            <a:endParaRPr lang="ru-RU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91_am\Downloads\640px-Response_to_st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5904656" cy="6548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91_am\Downloads\slid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930975" cy="5191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91_am\Downloads\00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260648"/>
            <a:ext cx="8239125" cy="5800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91_am\Downloads\2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752555" cy="506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91_am\Download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576953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91_am\Downloads\mtsh-bio-8-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644366" cy="453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1328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/>
              <a:t>Дякую за увагу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30534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Метою</a:t>
            </a:r>
            <a:r>
              <a:rPr lang="uk-UA" sz="2400" dirty="0"/>
              <a:t> вивчення навчальної дисципліни </a:t>
            </a:r>
            <a:r>
              <a:rPr lang="uk-UA" sz="2400" dirty="0" smtClean="0"/>
              <a:t>«Вікова </a:t>
            </a:r>
            <a:r>
              <a:rPr lang="uk-UA" sz="2400" dirty="0" smtClean="0">
                <a:hlinkClick r:id="rId2" tooltip="Психофізіологія"/>
              </a:rPr>
              <a:t>психофізіологія</a:t>
            </a:r>
            <a:r>
              <a:rPr lang="uk-UA" sz="2400" dirty="0" smtClean="0"/>
              <a:t>»</a:t>
            </a:r>
            <a:r>
              <a:rPr lang="uk-UA" sz="2400" dirty="0"/>
              <a:t> є знайомство здобувачів із сучасним розвитком уявлень про фізіологічні механізми психічної діяльності та поведінки людини в онтогенезі. Удосконаленні теоретичних знань та практичних навичок здобувачів з питань діагностики психофізіологічного стану людини, визначенні функціонального стану і структури складної діяльності людини, формулюванні рекомендацій відносно професійного і психічного здоров’я, здійснення професійного відбору, психофізіологічної підготовки та реабілітації.  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питання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розглянуті</a:t>
            </a:r>
            <a:r>
              <a:rPr lang="ru-RU" b="1" dirty="0"/>
              <a:t> при </a:t>
            </a:r>
            <a:r>
              <a:rPr lang="ru-RU" b="1" dirty="0" err="1"/>
              <a:t>вивчені</a:t>
            </a:r>
            <a:r>
              <a:rPr lang="ru-RU" b="1" dirty="0"/>
              <a:t> </a:t>
            </a:r>
            <a:r>
              <a:rPr lang="ru-RU" b="1" dirty="0" err="1"/>
              <a:t>дисципліни</a:t>
            </a:r>
            <a:r>
              <a:rPr lang="ru-RU" b="1" dirty="0"/>
              <a:t> </a:t>
            </a:r>
            <a:r>
              <a:rPr lang="ru-RU" b="1" dirty="0" err="1"/>
              <a:t>Вікова</a:t>
            </a:r>
            <a:r>
              <a:rPr lang="ru-RU" b="1" dirty="0"/>
              <a:t> </a:t>
            </a:r>
            <a:r>
              <a:rPr lang="ru-RU" b="1" dirty="0" err="1">
                <a:hlinkClick r:id="rId2" tooltip="Психофізіологія"/>
              </a:rPr>
              <a:t>психофізіологія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Предмет </a:t>
            </a:r>
            <a:r>
              <a:rPr lang="ru-RU" dirty="0" err="1"/>
              <a:t>вікової</a:t>
            </a:r>
            <a:r>
              <a:rPr lang="ru-RU" dirty="0"/>
              <a:t> </a:t>
            </a:r>
            <a:r>
              <a:rPr lang="ru-RU" dirty="0" err="1"/>
              <a:t>психофізіології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та </a:t>
            </a:r>
            <a:r>
              <a:rPr lang="ru-RU" dirty="0" err="1"/>
              <a:t>гуманітарних</a:t>
            </a:r>
            <a:r>
              <a:rPr lang="ru-RU" dirty="0"/>
              <a:t> наук.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вікової</a:t>
            </a:r>
            <a:r>
              <a:rPr lang="ru-RU" dirty="0"/>
              <a:t> </a:t>
            </a:r>
            <a:r>
              <a:rPr lang="ru-RU" dirty="0" err="1"/>
              <a:t>психофізіології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та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вікової</a:t>
            </a:r>
            <a:r>
              <a:rPr lang="ru-RU" dirty="0"/>
              <a:t> </a:t>
            </a:r>
            <a:r>
              <a:rPr lang="ru-RU" dirty="0" err="1"/>
              <a:t>психофізіології</a:t>
            </a:r>
            <a:r>
              <a:rPr lang="ru-RU" dirty="0"/>
              <a:t>.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дозрівання</a:t>
            </a:r>
            <a:r>
              <a:rPr lang="ru-RU" dirty="0"/>
              <a:t> головного </a:t>
            </a:r>
            <a:r>
              <a:rPr lang="ru-RU" dirty="0" err="1"/>
              <a:t>мозку</a:t>
            </a:r>
            <a:r>
              <a:rPr lang="ru-RU" dirty="0"/>
              <a:t> та </a:t>
            </a:r>
            <a:r>
              <a:rPr lang="ru-RU" dirty="0" err="1"/>
              <a:t>психічний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психофізіологічна</a:t>
            </a:r>
            <a:r>
              <a:rPr lang="ru-RU" dirty="0"/>
              <a:t> характеристика </a:t>
            </a:r>
            <a:r>
              <a:rPr lang="ru-RU" dirty="0" err="1"/>
              <a:t>дитячого</a:t>
            </a:r>
            <a:r>
              <a:rPr lang="ru-RU" dirty="0"/>
              <a:t> та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психофізіологічна</a:t>
            </a:r>
            <a:r>
              <a:rPr lang="ru-RU" dirty="0"/>
              <a:t> характеристика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психофізіологічна</a:t>
            </a:r>
            <a:r>
              <a:rPr lang="ru-RU" dirty="0"/>
              <a:t> характеристика </a:t>
            </a:r>
            <a:r>
              <a:rPr lang="ru-RU" dirty="0" err="1"/>
              <a:t>підліткового</a:t>
            </a:r>
            <a:r>
              <a:rPr lang="ru-RU" dirty="0"/>
              <a:t> та </a:t>
            </a:r>
            <a:r>
              <a:rPr lang="ru-RU" dirty="0" err="1"/>
              <a:t>юнацького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патологічні</a:t>
            </a:r>
            <a:r>
              <a:rPr lang="ru-RU" dirty="0"/>
              <a:t> прояви </a:t>
            </a:r>
            <a:r>
              <a:rPr lang="ru-RU" dirty="0" err="1"/>
              <a:t>психіки</a:t>
            </a:r>
            <a:r>
              <a:rPr lang="ru-RU" dirty="0"/>
              <a:t> та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та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.  </a:t>
            </a:r>
            <a:r>
              <a:rPr lang="ru-RU" dirty="0" err="1"/>
              <a:t>Психологічні</a:t>
            </a:r>
            <a:r>
              <a:rPr lang="ru-RU" dirty="0"/>
              <a:t> та </a:t>
            </a:r>
            <a:r>
              <a:rPr lang="ru-RU" dirty="0" err="1"/>
              <a:t>об'єктивні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старіння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91_am\Downloads\1_5S7bDlQIBRFbmdSMNhh6M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3724672" cy="222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99592" y="1772816"/>
            <a:ext cx="7343775" cy="35290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altLang="ru-RU" b="1" i="1" dirty="0" smtClean="0"/>
              <a:t>Психофізіологія – </a:t>
            </a:r>
            <a:r>
              <a:rPr lang="uk-UA" altLang="ru-RU" i="1" dirty="0" smtClean="0"/>
              <a:t>(</a:t>
            </a:r>
            <a:r>
              <a:rPr lang="uk-UA" altLang="ru-RU" i="1" dirty="0" err="1" smtClean="0"/>
              <a:t>грец</a:t>
            </a:r>
            <a:r>
              <a:rPr lang="uk-UA" altLang="ru-RU" i="1" dirty="0" smtClean="0"/>
              <a:t>. р</a:t>
            </a:r>
            <a:r>
              <a:rPr lang="en-US" altLang="ru-RU" i="1" dirty="0" err="1" smtClean="0"/>
              <a:t>syche</a:t>
            </a:r>
            <a:r>
              <a:rPr lang="en-US" altLang="ru-RU" i="1" dirty="0" smtClean="0"/>
              <a:t> </a:t>
            </a:r>
            <a:r>
              <a:rPr lang="uk-UA" altLang="ru-RU" i="1" dirty="0" smtClean="0"/>
              <a:t>– душа,  </a:t>
            </a:r>
            <a:r>
              <a:rPr lang="en-US" altLang="ru-RU" i="1" dirty="0" err="1" smtClean="0"/>
              <a:t>physis</a:t>
            </a:r>
            <a:r>
              <a:rPr lang="en-US" altLang="ru-RU" i="1" dirty="0" smtClean="0"/>
              <a:t> </a:t>
            </a:r>
            <a:r>
              <a:rPr lang="uk-UA" altLang="ru-RU" i="1" dirty="0" smtClean="0"/>
              <a:t>– природа,  </a:t>
            </a:r>
            <a:r>
              <a:rPr lang="en-US" altLang="ru-RU" i="1" dirty="0" smtClean="0"/>
              <a:t>logos </a:t>
            </a:r>
            <a:r>
              <a:rPr lang="uk-UA" altLang="ru-RU" i="1" dirty="0" smtClean="0"/>
              <a:t>– слово. вчення) – </a:t>
            </a:r>
            <a:r>
              <a:rPr lang="uk-UA" altLang="ru-RU" dirty="0" smtClean="0"/>
              <a:t>наука, що виникла на стику психології і фізіології, вивчає фізіологічні основи психічної діяльності та поведінки людини.</a:t>
            </a:r>
            <a:endParaRPr lang="ru-RU" alt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91_am\Downloads\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2375" cy="663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91_am\Downloads\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042988" y="1268413"/>
            <a:ext cx="7201420" cy="381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None/>
              <a:defRPr/>
            </a:pPr>
            <a:r>
              <a:rPr lang="uk-UA" altLang="ru-RU" b="1" kern="0" dirty="0" smtClean="0"/>
              <a:t>Основне завдання </a:t>
            </a:r>
            <a:r>
              <a:rPr lang="uk-UA" altLang="ru-RU" b="1" kern="0" dirty="0" smtClean="0"/>
              <a:t>вікової психофізіології</a:t>
            </a:r>
            <a:r>
              <a:rPr lang="uk-UA" altLang="ru-RU" b="1" kern="0" dirty="0" smtClean="0"/>
              <a:t>: </a:t>
            </a:r>
            <a:r>
              <a:rPr lang="uk-UA" altLang="ru-RU" kern="0" dirty="0" smtClean="0"/>
              <a:t>дослідження </a:t>
            </a:r>
            <a:r>
              <a:rPr lang="uk-UA" altLang="ru-RU" kern="0" dirty="0" smtClean="0"/>
              <a:t>вікових фізіологічних </a:t>
            </a:r>
            <a:r>
              <a:rPr lang="uk-UA" altLang="ru-RU" kern="0" dirty="0" smtClean="0"/>
              <a:t>механізмів психічних процесів, станів і поведінки на системному, нейронному, </a:t>
            </a:r>
            <a:r>
              <a:rPr lang="uk-UA" altLang="ru-RU" kern="0" dirty="0" err="1" smtClean="0"/>
              <a:t>синаптичному</a:t>
            </a:r>
            <a:r>
              <a:rPr lang="uk-UA" altLang="ru-RU" kern="0" dirty="0" smtClean="0"/>
              <a:t> і молекулярному рівнях.</a:t>
            </a:r>
            <a:endParaRPr lang="ru-RU" altLang="ru-RU" kern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Зв’язок </a:t>
            </a:r>
            <a:r>
              <a:rPr lang="uk-UA" altLang="ru-RU" sz="3200" dirty="0" smtClean="0">
                <a:latin typeface="Times New Roman" pitchFamily="18" charset="0"/>
                <a:cs typeface="Times New Roman" pitchFamily="18" charset="0"/>
              </a:rPr>
              <a:t>психофізіології з іншими науками</a:t>
            </a:r>
            <a:endParaRPr lang="ru-RU" altLang="ru-RU" sz="3200" dirty="0" smtClean="0"/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22238" y="933450"/>
            <a:ext cx="2089150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Генетика</a:t>
            </a:r>
            <a:endParaRPr lang="ru-RU" altLang="ru-RU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107950" y="1493838"/>
            <a:ext cx="2087563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Біохімія </a:t>
            </a:r>
            <a:endParaRPr lang="ru-RU" altLang="ru-RU"/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2978150" y="1855788"/>
            <a:ext cx="1871663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Біологія</a:t>
            </a:r>
            <a:endParaRPr lang="ru-RU" altLang="ru-RU"/>
          </a:p>
        </p:txBody>
      </p:sp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107950" y="2039938"/>
            <a:ext cx="2087563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Нейробіологія поведінки</a:t>
            </a:r>
            <a:endParaRPr lang="ru-RU" altLang="ru-RU"/>
          </a:p>
        </p:txBody>
      </p:sp>
      <p:sp>
        <p:nvSpPr>
          <p:cNvPr id="23559" name="Прямоугольник 8"/>
          <p:cNvSpPr>
            <a:spLocks noChangeArrowheads="1"/>
          </p:cNvSpPr>
          <p:nvPr/>
        </p:nvSpPr>
        <p:spPr bwMode="auto">
          <a:xfrm>
            <a:off x="138113" y="2852738"/>
            <a:ext cx="2057400" cy="354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Нейроморфологія</a:t>
            </a:r>
            <a:endParaRPr lang="ru-RU" altLang="ru-RU" sz="1700"/>
          </a:p>
        </p:txBody>
      </p:sp>
      <p:cxnSp>
        <p:nvCxnSpPr>
          <p:cNvPr id="23560" name="Прямая соединительная линия 11"/>
          <p:cNvCxnSpPr>
            <a:cxnSpLocks noChangeShapeType="1"/>
            <a:stCxn id="23555" idx="3"/>
          </p:cNvCxnSpPr>
          <p:nvPr/>
        </p:nvCxnSpPr>
        <p:spPr bwMode="auto">
          <a:xfrm>
            <a:off x="2211388" y="1117600"/>
            <a:ext cx="358775" cy="1841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1" name="Прямая соединительная линия 13"/>
          <p:cNvCxnSpPr>
            <a:cxnSpLocks noChangeShapeType="1"/>
            <a:endCxn id="23557" idx="1"/>
          </p:cNvCxnSpPr>
          <p:nvPr/>
        </p:nvCxnSpPr>
        <p:spPr bwMode="auto">
          <a:xfrm>
            <a:off x="2555875" y="1349375"/>
            <a:ext cx="422275" cy="6905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2" name="Прямая соединительная линия 15"/>
          <p:cNvCxnSpPr>
            <a:cxnSpLocks noChangeShapeType="1"/>
            <a:stCxn id="23559" idx="3"/>
          </p:cNvCxnSpPr>
          <p:nvPr/>
        </p:nvCxnSpPr>
        <p:spPr bwMode="auto">
          <a:xfrm flipV="1">
            <a:off x="2195513" y="2852738"/>
            <a:ext cx="360362" cy="177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3" name="Прямая соединительная линия 17"/>
          <p:cNvCxnSpPr>
            <a:cxnSpLocks noChangeShapeType="1"/>
            <a:endCxn id="23557" idx="1"/>
          </p:cNvCxnSpPr>
          <p:nvPr/>
        </p:nvCxnSpPr>
        <p:spPr bwMode="auto">
          <a:xfrm flipV="1">
            <a:off x="2555875" y="2039938"/>
            <a:ext cx="422275" cy="812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4" name="Прямая соединительная линия 20"/>
          <p:cNvCxnSpPr>
            <a:cxnSpLocks noChangeShapeType="1"/>
            <a:stCxn id="23556" idx="3"/>
          </p:cNvCxnSpPr>
          <p:nvPr/>
        </p:nvCxnSpPr>
        <p:spPr bwMode="auto">
          <a:xfrm>
            <a:off x="2195513" y="1677988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5" name="Прямая соединительная линия 23"/>
          <p:cNvCxnSpPr>
            <a:cxnSpLocks noChangeShapeType="1"/>
            <a:stCxn id="23558" idx="3"/>
          </p:cNvCxnSpPr>
          <p:nvPr/>
        </p:nvCxnSpPr>
        <p:spPr bwMode="auto">
          <a:xfrm flipV="1">
            <a:off x="2195513" y="2363788"/>
            <a:ext cx="3603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6" name="Прямая соединительная линия 25"/>
          <p:cNvCxnSpPr>
            <a:cxnSpLocks noChangeShapeType="1"/>
            <a:endCxn id="23557" idx="1"/>
          </p:cNvCxnSpPr>
          <p:nvPr/>
        </p:nvCxnSpPr>
        <p:spPr bwMode="auto">
          <a:xfrm flipV="1">
            <a:off x="2555875" y="2039938"/>
            <a:ext cx="422275" cy="323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67" name="Прямая соединительная линия 27"/>
          <p:cNvCxnSpPr>
            <a:cxnSpLocks noChangeShapeType="1"/>
            <a:endCxn id="23557" idx="1"/>
          </p:cNvCxnSpPr>
          <p:nvPr/>
        </p:nvCxnSpPr>
        <p:spPr bwMode="auto">
          <a:xfrm>
            <a:off x="2555875" y="1695450"/>
            <a:ext cx="422275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3568" name="Прямоугольник 29"/>
          <p:cNvSpPr>
            <a:spLocks noChangeArrowheads="1"/>
          </p:cNvSpPr>
          <p:nvPr/>
        </p:nvSpPr>
        <p:spPr bwMode="auto">
          <a:xfrm>
            <a:off x="2767013" y="4505325"/>
            <a:ext cx="1871662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Фізіологія </a:t>
            </a:r>
            <a:endParaRPr lang="ru-RU" altLang="ru-RU"/>
          </a:p>
        </p:txBody>
      </p:sp>
      <p:sp>
        <p:nvSpPr>
          <p:cNvPr id="23569" name="Прямоугольник 30"/>
          <p:cNvSpPr>
            <a:spLocks noChangeArrowheads="1"/>
          </p:cNvSpPr>
          <p:nvPr/>
        </p:nvSpPr>
        <p:spPr bwMode="auto">
          <a:xfrm>
            <a:off x="79375" y="5487988"/>
            <a:ext cx="2039938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Фізіологія праці</a:t>
            </a:r>
            <a:endParaRPr lang="ru-RU" altLang="ru-RU"/>
          </a:p>
        </p:txBody>
      </p:sp>
      <p:sp>
        <p:nvSpPr>
          <p:cNvPr id="23570" name="Прямоугольник 31"/>
          <p:cNvSpPr>
            <a:spLocks noChangeArrowheads="1"/>
          </p:cNvSpPr>
          <p:nvPr/>
        </p:nvSpPr>
        <p:spPr bwMode="auto">
          <a:xfrm>
            <a:off x="76200" y="5972175"/>
            <a:ext cx="2055813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Патофізіологія </a:t>
            </a:r>
            <a:endParaRPr lang="ru-RU" altLang="ru-RU"/>
          </a:p>
        </p:txBody>
      </p:sp>
      <p:sp>
        <p:nvSpPr>
          <p:cNvPr id="23571" name="Прямоугольник 32"/>
          <p:cNvSpPr>
            <a:spLocks noChangeArrowheads="1"/>
          </p:cNvSpPr>
          <p:nvPr/>
        </p:nvSpPr>
        <p:spPr bwMode="auto">
          <a:xfrm>
            <a:off x="87313" y="4954588"/>
            <a:ext cx="2047875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Нейрофізіологія</a:t>
            </a:r>
            <a:endParaRPr lang="ru-RU" altLang="ru-RU"/>
          </a:p>
        </p:txBody>
      </p:sp>
      <p:sp>
        <p:nvSpPr>
          <p:cNvPr id="23572" name="Прямоугольник 33"/>
          <p:cNvSpPr>
            <a:spLocks noChangeArrowheads="1"/>
          </p:cNvSpPr>
          <p:nvPr/>
        </p:nvSpPr>
        <p:spPr bwMode="auto">
          <a:xfrm>
            <a:off x="107950" y="4149725"/>
            <a:ext cx="2046288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Фізіологія сенсорних систем</a:t>
            </a:r>
            <a:endParaRPr lang="ru-RU" altLang="ru-RU" sz="1700"/>
          </a:p>
        </p:txBody>
      </p:sp>
      <p:sp>
        <p:nvSpPr>
          <p:cNvPr id="23573" name="Прямоугольник 34"/>
          <p:cNvSpPr>
            <a:spLocks noChangeArrowheads="1"/>
          </p:cNvSpPr>
          <p:nvPr/>
        </p:nvSpPr>
        <p:spPr bwMode="auto">
          <a:xfrm>
            <a:off x="87313" y="3603625"/>
            <a:ext cx="2057400" cy="369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Фізіологія ВНД</a:t>
            </a:r>
            <a:endParaRPr lang="ru-RU" altLang="ru-RU"/>
          </a:p>
        </p:txBody>
      </p:sp>
      <p:cxnSp>
        <p:nvCxnSpPr>
          <p:cNvPr id="23574" name="Прямая соединительная линия 35"/>
          <p:cNvCxnSpPr>
            <a:cxnSpLocks noChangeShapeType="1"/>
            <a:stCxn id="23573" idx="3"/>
            <a:endCxn id="23568" idx="1"/>
          </p:cNvCxnSpPr>
          <p:nvPr/>
        </p:nvCxnSpPr>
        <p:spPr bwMode="auto">
          <a:xfrm>
            <a:off x="2144713" y="3789363"/>
            <a:ext cx="622300" cy="9001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75" name="Прямая соединительная линия 37"/>
          <p:cNvCxnSpPr>
            <a:cxnSpLocks noChangeShapeType="1"/>
            <a:stCxn id="23572" idx="3"/>
            <a:endCxn id="23568" idx="1"/>
          </p:cNvCxnSpPr>
          <p:nvPr/>
        </p:nvCxnSpPr>
        <p:spPr bwMode="auto">
          <a:xfrm>
            <a:off x="2154238" y="4456113"/>
            <a:ext cx="612775" cy="2333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76" name="Прямая соединительная линия 39"/>
          <p:cNvCxnSpPr>
            <a:cxnSpLocks noChangeShapeType="1"/>
            <a:stCxn id="23571" idx="3"/>
            <a:endCxn id="23568" idx="1"/>
          </p:cNvCxnSpPr>
          <p:nvPr/>
        </p:nvCxnSpPr>
        <p:spPr bwMode="auto">
          <a:xfrm flipV="1">
            <a:off x="2135188" y="4689475"/>
            <a:ext cx="631825" cy="449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77" name="Прямая соединительная линия 41"/>
          <p:cNvCxnSpPr>
            <a:cxnSpLocks noChangeShapeType="1"/>
            <a:stCxn id="23569" idx="3"/>
            <a:endCxn id="23568" idx="1"/>
          </p:cNvCxnSpPr>
          <p:nvPr/>
        </p:nvCxnSpPr>
        <p:spPr bwMode="auto">
          <a:xfrm flipV="1">
            <a:off x="2119313" y="4689475"/>
            <a:ext cx="647700" cy="9826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78" name="Прямая соединительная линия 43"/>
          <p:cNvCxnSpPr>
            <a:cxnSpLocks noChangeShapeType="1"/>
            <a:stCxn id="23570" idx="3"/>
            <a:endCxn id="23568" idx="1"/>
          </p:cNvCxnSpPr>
          <p:nvPr/>
        </p:nvCxnSpPr>
        <p:spPr bwMode="auto">
          <a:xfrm flipV="1">
            <a:off x="2132013" y="4689475"/>
            <a:ext cx="635000" cy="1468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3579" name="Овал 44"/>
          <p:cNvSpPr>
            <a:spLocks noChangeArrowheads="1"/>
          </p:cNvSpPr>
          <p:nvPr/>
        </p:nvSpPr>
        <p:spPr bwMode="auto">
          <a:xfrm>
            <a:off x="4849813" y="2813050"/>
            <a:ext cx="1738312" cy="14255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altLang="ru-RU" dirty="0" smtClean="0"/>
              <a:t>Вікова </a:t>
            </a:r>
            <a:r>
              <a:rPr lang="uk-UA" altLang="ru-RU" dirty="0" err="1"/>
              <a:t>п</a:t>
            </a:r>
            <a:r>
              <a:rPr lang="uk-UA" altLang="ru-RU" dirty="0" err="1" smtClean="0"/>
              <a:t>сихо-фізіологія</a:t>
            </a:r>
            <a:endParaRPr lang="ru-RU" altLang="ru-RU" dirty="0"/>
          </a:p>
        </p:txBody>
      </p:sp>
      <p:sp>
        <p:nvSpPr>
          <p:cNvPr id="23580" name="Прямоугольник 46"/>
          <p:cNvSpPr>
            <a:spLocks noChangeArrowheads="1"/>
          </p:cNvSpPr>
          <p:nvPr/>
        </p:nvSpPr>
        <p:spPr bwMode="auto">
          <a:xfrm>
            <a:off x="4532313" y="5287963"/>
            <a:ext cx="2055812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Нейропсихологія </a:t>
            </a:r>
            <a:endParaRPr lang="ru-RU" altLang="ru-RU"/>
          </a:p>
        </p:txBody>
      </p:sp>
      <p:sp>
        <p:nvSpPr>
          <p:cNvPr id="23581" name="Прямоугольник 47"/>
          <p:cNvSpPr>
            <a:spLocks noChangeArrowheads="1"/>
          </p:cNvSpPr>
          <p:nvPr/>
        </p:nvSpPr>
        <p:spPr bwMode="auto">
          <a:xfrm>
            <a:off x="4598988" y="981075"/>
            <a:ext cx="2055812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Фізіологічна психологія </a:t>
            </a:r>
            <a:endParaRPr lang="ru-RU" altLang="ru-RU"/>
          </a:p>
        </p:txBody>
      </p:sp>
      <p:sp>
        <p:nvSpPr>
          <p:cNvPr id="23582" name="Прямоугольник 48"/>
          <p:cNvSpPr>
            <a:spLocks noChangeArrowheads="1"/>
          </p:cNvSpPr>
          <p:nvPr/>
        </p:nvSpPr>
        <p:spPr bwMode="auto">
          <a:xfrm>
            <a:off x="7197725" y="5138738"/>
            <a:ext cx="1873250" cy="369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Етика</a:t>
            </a:r>
            <a:endParaRPr lang="ru-RU" altLang="ru-RU"/>
          </a:p>
        </p:txBody>
      </p:sp>
      <p:sp>
        <p:nvSpPr>
          <p:cNvPr id="23583" name="Прямоугольник 49"/>
          <p:cNvSpPr>
            <a:spLocks noChangeArrowheads="1"/>
          </p:cNvSpPr>
          <p:nvPr/>
        </p:nvSpPr>
        <p:spPr bwMode="auto">
          <a:xfrm>
            <a:off x="7197725" y="3989388"/>
            <a:ext cx="1873250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Соціологія </a:t>
            </a:r>
            <a:endParaRPr lang="ru-RU" altLang="ru-RU"/>
          </a:p>
        </p:txBody>
      </p:sp>
      <p:sp>
        <p:nvSpPr>
          <p:cNvPr id="23584" name="Прямоугольник 50"/>
          <p:cNvSpPr>
            <a:spLocks noChangeArrowheads="1"/>
          </p:cNvSpPr>
          <p:nvPr/>
        </p:nvSpPr>
        <p:spPr bwMode="auto">
          <a:xfrm>
            <a:off x="7164388" y="2906713"/>
            <a:ext cx="1871662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Педагогіка </a:t>
            </a:r>
            <a:endParaRPr lang="ru-RU" altLang="ru-RU"/>
          </a:p>
        </p:txBody>
      </p:sp>
      <p:sp>
        <p:nvSpPr>
          <p:cNvPr id="23585" name="Прямоугольник 51"/>
          <p:cNvSpPr>
            <a:spLocks noChangeArrowheads="1"/>
          </p:cNvSpPr>
          <p:nvPr/>
        </p:nvSpPr>
        <p:spPr bwMode="auto">
          <a:xfrm>
            <a:off x="7164388" y="889000"/>
            <a:ext cx="1871662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Філософія</a:t>
            </a:r>
            <a:endParaRPr lang="ru-RU" altLang="ru-RU"/>
          </a:p>
        </p:txBody>
      </p:sp>
      <p:sp>
        <p:nvSpPr>
          <p:cNvPr id="23586" name="Прямоугольник 52"/>
          <p:cNvSpPr>
            <a:spLocks noChangeArrowheads="1"/>
          </p:cNvSpPr>
          <p:nvPr/>
        </p:nvSpPr>
        <p:spPr bwMode="auto">
          <a:xfrm>
            <a:off x="7164388" y="1855788"/>
            <a:ext cx="1871662" cy="36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/>
              <a:t>Психологія </a:t>
            </a:r>
            <a:endParaRPr lang="ru-RU" altLang="ru-RU"/>
          </a:p>
        </p:txBody>
      </p:sp>
      <p:cxnSp>
        <p:nvCxnSpPr>
          <p:cNvPr id="23587" name="Прямая соединительная линия 61"/>
          <p:cNvCxnSpPr>
            <a:cxnSpLocks noChangeShapeType="1"/>
            <a:stCxn id="23581" idx="2"/>
            <a:endCxn id="23579" idx="0"/>
          </p:cNvCxnSpPr>
          <p:nvPr/>
        </p:nvCxnSpPr>
        <p:spPr bwMode="auto">
          <a:xfrm>
            <a:off x="5627688" y="1627188"/>
            <a:ext cx="92075" cy="11858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88" name="Прямая соединительная линия 24575"/>
          <p:cNvCxnSpPr>
            <a:cxnSpLocks noChangeShapeType="1"/>
            <a:stCxn id="23585" idx="1"/>
          </p:cNvCxnSpPr>
          <p:nvPr/>
        </p:nvCxnSpPr>
        <p:spPr bwMode="auto">
          <a:xfrm flipH="1">
            <a:off x="6084888" y="1073150"/>
            <a:ext cx="1079500" cy="1779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89" name="Скругленная соединительная линия 24591"/>
          <p:cNvCxnSpPr>
            <a:cxnSpLocks noChangeShapeType="1"/>
            <a:stCxn id="23582" idx="1"/>
            <a:endCxn id="23579" idx="5"/>
          </p:cNvCxnSpPr>
          <p:nvPr/>
        </p:nvCxnSpPr>
        <p:spPr bwMode="auto">
          <a:xfrm rot="10800000">
            <a:off x="6334125" y="4030663"/>
            <a:ext cx="863600" cy="1292225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0" name="Скругленная соединительная линия 24593"/>
          <p:cNvCxnSpPr>
            <a:cxnSpLocks noChangeShapeType="1"/>
            <a:stCxn id="23583" idx="1"/>
          </p:cNvCxnSpPr>
          <p:nvPr/>
        </p:nvCxnSpPr>
        <p:spPr bwMode="auto">
          <a:xfrm rot="10800000">
            <a:off x="6499225" y="3789363"/>
            <a:ext cx="698500" cy="38417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1" name="Скругленная соединительная линия 24596"/>
          <p:cNvCxnSpPr>
            <a:cxnSpLocks noChangeShapeType="1"/>
            <a:stCxn id="23584" idx="1"/>
          </p:cNvCxnSpPr>
          <p:nvPr/>
        </p:nvCxnSpPr>
        <p:spPr bwMode="auto">
          <a:xfrm rot="10800000" flipV="1">
            <a:off x="6499225" y="3090863"/>
            <a:ext cx="665163" cy="1841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2" name="Скругленная соединительная линия 24598"/>
          <p:cNvCxnSpPr>
            <a:cxnSpLocks noChangeShapeType="1"/>
            <a:stCxn id="23586" idx="1"/>
            <a:endCxn id="23579" idx="7"/>
          </p:cNvCxnSpPr>
          <p:nvPr/>
        </p:nvCxnSpPr>
        <p:spPr bwMode="auto">
          <a:xfrm rot="10800000" flipV="1">
            <a:off x="6334125" y="2039938"/>
            <a:ext cx="830263" cy="981075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3" name="Скругленная соединительная линия 24604"/>
          <p:cNvCxnSpPr>
            <a:cxnSpLocks noChangeShapeType="1"/>
            <a:stCxn id="23557" idx="2"/>
            <a:endCxn id="23579" idx="1"/>
          </p:cNvCxnSpPr>
          <p:nvPr/>
        </p:nvCxnSpPr>
        <p:spPr bwMode="auto">
          <a:xfrm rot="16200000" flipH="1">
            <a:off x="4111625" y="2027238"/>
            <a:ext cx="796925" cy="1190625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4" name="Скругленная соединительная линия 24606"/>
          <p:cNvCxnSpPr>
            <a:cxnSpLocks noChangeShapeType="1"/>
            <a:stCxn id="23568" idx="0"/>
          </p:cNvCxnSpPr>
          <p:nvPr/>
        </p:nvCxnSpPr>
        <p:spPr bwMode="auto">
          <a:xfrm rot="5400000" flipH="1" flipV="1">
            <a:off x="3960020" y="3532981"/>
            <a:ext cx="715962" cy="1228725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3595" name="Скругленная соединительная линия 24609"/>
          <p:cNvCxnSpPr>
            <a:cxnSpLocks noChangeShapeType="1"/>
            <a:stCxn id="23580" idx="0"/>
          </p:cNvCxnSpPr>
          <p:nvPr/>
        </p:nvCxnSpPr>
        <p:spPr bwMode="auto">
          <a:xfrm rot="5400000" flipH="1" flipV="1">
            <a:off x="5034756" y="4763294"/>
            <a:ext cx="1049338" cy="1270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Содержимое 2"/>
          <p:cNvSpPr>
            <a:spLocks noGrp="1"/>
          </p:cNvSpPr>
          <p:nvPr>
            <p:ph idx="4294967295"/>
          </p:nvPr>
        </p:nvSpPr>
        <p:spPr>
          <a:xfrm>
            <a:off x="0" y="563563"/>
            <a:ext cx="9131300" cy="5386387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uk-UA" altLang="ru-RU" sz="3400" b="1" i="1" dirty="0" smtClean="0"/>
              <a:t>Психофізіологія і психологічні науки</a:t>
            </a:r>
          </a:p>
          <a:p>
            <a:pPr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Предмет загальної психофізіології -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фізіологічні основи (механізми, закономірності) психічної діяльності і поведінки людини.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uk-UA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Загальна психофізіологія: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Arial" charset="0"/>
              <a:buNone/>
              <a:defRPr/>
            </a:pPr>
            <a:endParaRPr lang="uk-UA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uk-UA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700" y="0"/>
            <a:ext cx="8856663" cy="563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altLang="ru-RU" sz="32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3200" kern="0" dirty="0" smtClean="0">
                <a:latin typeface="Times New Roman" pitchFamily="18" charset="0"/>
                <a:cs typeface="Times New Roman" pitchFamily="18" charset="0"/>
              </a:rPr>
              <a:t>Галузі психофізіології</a:t>
            </a:r>
            <a:endParaRPr lang="ru-RU" altLang="ru-RU" sz="3200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38113" y="3473450"/>
            <a:ext cx="18415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Сенсорна психофізіологія</a:t>
            </a:r>
            <a:endParaRPr lang="ru-RU" altLang="ru-RU" sz="17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95513" y="3468688"/>
            <a:ext cx="1871662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організації рухів</a:t>
            </a:r>
            <a:endParaRPr lang="ru-RU" altLang="ru-RU" sz="170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32275" y="3468688"/>
            <a:ext cx="1944688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активності</a:t>
            </a:r>
            <a:endParaRPr lang="ru-RU" altLang="ru-RU" sz="17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421438" y="3489325"/>
            <a:ext cx="2470150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пам'яті та навчання</a:t>
            </a:r>
            <a:endParaRPr lang="ru-RU" altLang="ru-RU" sz="17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82675" y="4543425"/>
            <a:ext cx="1839913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мовлення</a:t>
            </a:r>
            <a:endParaRPr lang="ru-RU" altLang="ru-RU" sz="17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398838" y="4525963"/>
            <a:ext cx="1841500" cy="61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сну і стресу</a:t>
            </a:r>
            <a:endParaRPr lang="ru-RU" altLang="ru-RU" sz="17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788025" y="4497388"/>
            <a:ext cx="1841500" cy="877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ru-RU" sz="1700"/>
              <a:t>Психофізіологія функціональних станів</a:t>
            </a:r>
            <a:endParaRPr lang="ru-RU" altLang="ru-RU" sz="17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</TotalTime>
  <Words>161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Вікова психофізіологія</vt:lpstr>
      <vt:lpstr>Слайд 2</vt:lpstr>
      <vt:lpstr>Слайд 3</vt:lpstr>
      <vt:lpstr>Слайд 4</vt:lpstr>
      <vt:lpstr>Слайд 5</vt:lpstr>
      <vt:lpstr>Слайд 6</vt:lpstr>
      <vt:lpstr>Слайд 7</vt:lpstr>
      <vt:lpstr>Зв’язок психофізіології з іншими науками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Вікова психофізіологія</dc:title>
  <dc:creator>Руслан Аминов</dc:creator>
  <cp:lastModifiedBy>Руслан Аминов</cp:lastModifiedBy>
  <cp:revision>1</cp:revision>
  <dcterms:created xsi:type="dcterms:W3CDTF">2023-03-01T18:05:51Z</dcterms:created>
  <dcterms:modified xsi:type="dcterms:W3CDTF">2023-03-01T18:24:06Z</dcterms:modified>
</cp:coreProperties>
</file>