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312" r:id="rId18"/>
    <p:sldId id="273" r:id="rId19"/>
    <p:sldId id="274" r:id="rId20"/>
    <p:sldId id="275"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2" r:id="rId44"/>
    <p:sldId id="303" r:id="rId45"/>
    <p:sldId id="304" r:id="rId46"/>
    <p:sldId id="305" r:id="rId47"/>
    <p:sldId id="306" r:id="rId48"/>
    <p:sldId id="307" r:id="rId49"/>
    <p:sldId id="309" r:id="rId50"/>
    <p:sldId id="310" r:id="rId51"/>
    <p:sldId id="311" r:id="rId5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0"/>
            <a:ext cx="8532440" cy="1944215"/>
          </a:xfrm>
          <a:solidFill>
            <a:schemeClr val="accent1"/>
          </a:solidFill>
        </p:spPr>
        <p:txBody>
          <a:bodyPr>
            <a:normAutofit/>
          </a:bodyPr>
          <a:lstStyle/>
          <a:p>
            <a:r>
              <a:rPr lang="uk-UA" b="1" smtClean="0"/>
              <a:t>МАРКЕТИНГОВА </a:t>
            </a:r>
            <a:r>
              <a:rPr lang="uk-UA" b="1" cap="all" dirty="0" smtClean="0"/>
              <a:t>цінова </a:t>
            </a:r>
            <a:r>
              <a:rPr lang="uk-UA" b="1" dirty="0" smtClean="0"/>
              <a:t>ПОЛІТИКА</a:t>
            </a:r>
            <a:endParaRPr lang="ru-RU" dirty="0">
              <a:solidFill>
                <a:schemeClr val="bg1"/>
              </a:solidFill>
            </a:endParaRPr>
          </a:p>
        </p:txBody>
      </p:sp>
      <p:sp>
        <p:nvSpPr>
          <p:cNvPr id="3" name="Подзаголовок 2"/>
          <p:cNvSpPr>
            <a:spLocks noGrp="1"/>
          </p:cNvSpPr>
          <p:nvPr>
            <p:ph type="subTitle" idx="1"/>
          </p:nvPr>
        </p:nvSpPr>
        <p:spPr>
          <a:xfrm>
            <a:off x="611560" y="1988840"/>
            <a:ext cx="8352928" cy="4536504"/>
          </a:xfrm>
          <a:solidFill>
            <a:schemeClr val="accent1">
              <a:alpha val="0"/>
            </a:schemeClr>
          </a:solidFill>
        </p:spPr>
        <p:txBody>
          <a:bodyPr>
            <a:normAutofit/>
          </a:bodyPr>
          <a:lstStyle/>
          <a:p>
            <a:pPr algn="just"/>
            <a:r>
              <a:rPr lang="uk-UA" sz="3600" b="1" dirty="0" smtClean="0">
                <a:solidFill>
                  <a:schemeClr val="tx1"/>
                </a:solidFill>
              </a:rPr>
              <a:t>1. Сутність маркетингової цінової політики</a:t>
            </a:r>
            <a:endParaRPr lang="ru-RU" sz="3600" dirty="0" smtClean="0">
              <a:solidFill>
                <a:schemeClr val="tx1"/>
              </a:solidFill>
            </a:endParaRPr>
          </a:p>
          <a:p>
            <a:pPr algn="just"/>
            <a:r>
              <a:rPr lang="uk-UA" sz="3600" b="1" dirty="0" smtClean="0">
                <a:solidFill>
                  <a:schemeClr val="tx1"/>
                </a:solidFill>
              </a:rPr>
              <a:t>2. Цілі цінової політики і фактори, що на неї впливають</a:t>
            </a:r>
            <a:endParaRPr lang="ru-RU" sz="3600" dirty="0" smtClean="0">
              <a:solidFill>
                <a:schemeClr val="tx1"/>
              </a:solidFill>
            </a:endParaRPr>
          </a:p>
          <a:p>
            <a:pPr algn="just"/>
            <a:r>
              <a:rPr lang="uk-UA" sz="3600" b="1" dirty="0" smtClean="0">
                <a:solidFill>
                  <a:schemeClr val="tx1"/>
                </a:solidFill>
              </a:rPr>
              <a:t>3. Цінові стратегії</a:t>
            </a:r>
            <a:endParaRPr lang="ru-RU" sz="3600" dirty="0" smtClean="0">
              <a:solidFill>
                <a:schemeClr val="tx1"/>
              </a:solidFill>
            </a:endParaRPr>
          </a:p>
          <a:p>
            <a:pPr algn="just"/>
            <a:r>
              <a:rPr lang="uk-UA" sz="3600" b="1" dirty="0" smtClean="0">
                <a:solidFill>
                  <a:schemeClr val="tx1"/>
                </a:solidFill>
              </a:rPr>
              <a:t>4. Управління цінами підприємства</a:t>
            </a:r>
            <a:endParaRPr lang="ru-RU" sz="3600" dirty="0" smtClean="0">
              <a:solidFill>
                <a:schemeClr val="tx1"/>
              </a:solidFill>
            </a:endParaRPr>
          </a:p>
          <a:p>
            <a:pPr algn="just"/>
            <a:r>
              <a:rPr lang="uk-UA" sz="3600" b="1" dirty="0" smtClean="0">
                <a:solidFill>
                  <a:schemeClr val="tx1"/>
                </a:solidFill>
              </a:rPr>
              <a:t>5. Види знижок</a:t>
            </a:r>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lnSpcReduction="10000"/>
          </a:bodyPr>
          <a:lstStyle/>
          <a:p>
            <a:pPr algn="just">
              <a:buNone/>
            </a:pPr>
            <a:r>
              <a:rPr lang="uk-UA" sz="3600" dirty="0" smtClean="0"/>
              <a:t>Максимальну ціну визначає попит на товар, а мінімальну — витрати, орієнтиром для встановлення конкретного значення ціни товару в певний період є ціни конкурентів. Тому фірма повинна бути добре обізнана з цінами і якістю товарів конкурентів. Для того можна вивчати їх каталоги і </a:t>
            </a:r>
            <a:r>
              <a:rPr lang="uk-UA" sz="3600" dirty="0" err="1" smtClean="0"/>
              <a:t>прайс-листи</a:t>
            </a:r>
            <a:r>
              <a:rPr lang="uk-UA" sz="3600" dirty="0" smtClean="0"/>
              <a:t>, опитувати покупців, виконувати порівняльні закупівлі, щоб зіставити ціни і самі товари між собою.</a:t>
            </a:r>
            <a:endParaRPr lang="ru-RU" sz="36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08712"/>
          </a:xfrm>
          <a:solidFill>
            <a:schemeClr val="accent1">
              <a:alpha val="0"/>
            </a:schemeClr>
          </a:solidFill>
        </p:spPr>
        <p:txBody>
          <a:bodyPr>
            <a:normAutofit/>
          </a:bodyPr>
          <a:lstStyle/>
          <a:p>
            <a:pPr algn="just">
              <a:buNone/>
            </a:pPr>
            <a:r>
              <a:rPr lang="uk-UA" sz="3600" b="1" dirty="0" smtClean="0"/>
              <a:t>Цінова політика </a:t>
            </a:r>
            <a:r>
              <a:rPr lang="uk-UA" sz="3600" dirty="0" smtClean="0"/>
              <a:t>підприємства докорінно </a:t>
            </a:r>
            <a:r>
              <a:rPr lang="uk-UA" sz="3600" b="1" dirty="0" smtClean="0"/>
              <a:t>залежить від типу ринку</a:t>
            </a:r>
            <a:r>
              <a:rPr lang="uk-UA" sz="3600" dirty="0" smtClean="0"/>
              <a:t>, на якому вона застосовується. Сьогодні виокремлюють чотири основні типи ринкової структури:</a:t>
            </a:r>
          </a:p>
          <a:p>
            <a:pPr algn="just"/>
            <a:r>
              <a:rPr lang="uk-UA" sz="3600" dirty="0" smtClean="0"/>
              <a:t>ринок чистої конкуренції;</a:t>
            </a:r>
          </a:p>
          <a:p>
            <a:pPr algn="just"/>
            <a:r>
              <a:rPr lang="uk-UA" sz="3600" dirty="0" smtClean="0"/>
              <a:t>ринок монополістичної конкуренції;</a:t>
            </a:r>
          </a:p>
          <a:p>
            <a:pPr algn="just"/>
            <a:r>
              <a:rPr lang="uk-UA" sz="3600" dirty="0" smtClean="0"/>
              <a:t>ринок </a:t>
            </a:r>
            <a:r>
              <a:rPr lang="uk-UA" sz="3600" dirty="0" err="1" smtClean="0"/>
              <a:t>олігополістичної</a:t>
            </a:r>
            <a:r>
              <a:rPr lang="uk-UA" sz="3600" dirty="0" smtClean="0"/>
              <a:t> конкуренції;</a:t>
            </a:r>
          </a:p>
          <a:p>
            <a:pPr algn="just"/>
            <a:r>
              <a:rPr lang="uk-UA" sz="3600" dirty="0" smtClean="0"/>
              <a:t>ринок чистої монополії.</a:t>
            </a:r>
          </a:p>
          <a:p>
            <a:pPr algn="just">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a:solidFill>
            <a:schemeClr val="accent1">
              <a:alpha val="0"/>
            </a:schemeClr>
          </a:solidFill>
        </p:spPr>
        <p:txBody>
          <a:bodyPr>
            <a:normAutofit fontScale="85000" lnSpcReduction="10000"/>
          </a:bodyPr>
          <a:lstStyle/>
          <a:p>
            <a:pPr algn="just">
              <a:buNone/>
            </a:pPr>
            <a:r>
              <a:rPr lang="uk-UA" sz="3600" b="1" dirty="0" smtClean="0"/>
              <a:t>Ринок чистої конкуренції </a:t>
            </a:r>
            <a:r>
              <a:rPr lang="uk-UA" sz="3600" dirty="0" smtClean="0"/>
              <a:t>складається з безлічі продавців і покупців якого-небудь схожого товарного продукту. Жоден окремий покупець чи продавець не чинить великого впливу на рівень поточних ринкових цін.</a:t>
            </a:r>
          </a:p>
          <a:p>
            <a:pPr algn="just">
              <a:buNone/>
            </a:pPr>
            <a:r>
              <a:rPr lang="uk-UA" sz="3600" dirty="0" smtClean="0"/>
              <a:t>Продавці на цих ринках не витрачають багато часу на розроблення стратегії маркетингу, тому що поки ринок залишається ринком чистої конкуренції, </a:t>
            </a:r>
            <a:r>
              <a:rPr lang="uk-UA" sz="3600" b="1" dirty="0" smtClean="0"/>
              <a:t>роль маркетингових досліджень, діяльності з розроблення товару, політики цін, реклами, стимулювання збуту й інших маркетингових заходів мінімальна</a:t>
            </a:r>
            <a:r>
              <a:rPr lang="uk-UA" sz="3600" dirty="0" smtClean="0"/>
              <a:t>.</a:t>
            </a:r>
            <a:endParaRPr lang="uk-UA" sz="36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712968" cy="6264696"/>
          </a:xfrm>
          <a:solidFill>
            <a:schemeClr val="accent1">
              <a:alpha val="0"/>
            </a:schemeClr>
          </a:solidFill>
        </p:spPr>
        <p:txBody>
          <a:bodyPr>
            <a:normAutofit/>
          </a:bodyPr>
          <a:lstStyle/>
          <a:p>
            <a:pPr algn="just">
              <a:buNone/>
            </a:pPr>
            <a:r>
              <a:rPr lang="uk-UA" dirty="0" smtClean="0"/>
              <a:t>Ринок монополістичної конкуренції складається з безлічі покупців і продавців, що укладають угоди не за єдиною ринковою ціною, а в широкому діапазоні цін. Наявність діапазону цін визначається здатністю продавців запропонувати покупцям різні варіанти товарів.</a:t>
            </a:r>
          </a:p>
          <a:p>
            <a:pPr algn="just">
              <a:buNone/>
            </a:pPr>
            <a:r>
              <a:rPr lang="uk-UA" b="1" dirty="0" smtClean="0"/>
              <a:t>Особливу роль у процесі розроблення товарних пропозицій відіграє формування ціни на товар виходячи зі структури попиту, цін конкурентів, витрат виробництва тощо.</a:t>
            </a:r>
            <a:endParaRPr lang="uk-UA"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80720"/>
          </a:xfrm>
          <a:solidFill>
            <a:schemeClr val="accent1">
              <a:alpha val="0"/>
            </a:schemeClr>
          </a:solidFill>
        </p:spPr>
        <p:txBody>
          <a:bodyPr>
            <a:normAutofit lnSpcReduction="10000"/>
          </a:bodyPr>
          <a:lstStyle/>
          <a:p>
            <a:pPr algn="just">
              <a:buNone/>
            </a:pPr>
            <a:r>
              <a:rPr lang="uk-UA" sz="2800" dirty="0" err="1" smtClean="0"/>
              <a:t>Олігополістичний</a:t>
            </a:r>
            <a:r>
              <a:rPr lang="uk-UA" sz="2800" dirty="0" smtClean="0"/>
              <a:t> ринок складається з невеликої кількості продавців, дуже чутливих до політики ціноутворення й маркетингових стратегій конкурентів. Товари можуть бути схожими чи несхожими.</a:t>
            </a:r>
          </a:p>
          <a:p>
            <a:pPr algn="just">
              <a:buNone/>
            </a:pPr>
            <a:r>
              <a:rPr lang="uk-UA" sz="2800" dirty="0" smtClean="0"/>
              <a:t>Підприємство на ринку </a:t>
            </a:r>
            <a:r>
              <a:rPr lang="uk-UA" sz="2800" dirty="0" err="1" smtClean="0"/>
              <a:t>олігополістичної</a:t>
            </a:r>
            <a:r>
              <a:rPr lang="uk-UA" sz="2800" dirty="0" smtClean="0"/>
              <a:t> конкуренції ніколи </a:t>
            </a:r>
            <a:r>
              <a:rPr lang="uk-UA" sz="2800" b="1" dirty="0" smtClean="0"/>
              <a:t>не отримає впевненості</a:t>
            </a:r>
            <a:r>
              <a:rPr lang="uk-UA" sz="2800" dirty="0" smtClean="0"/>
              <a:t>, </a:t>
            </a:r>
            <a:r>
              <a:rPr lang="uk-UA" sz="2800" b="1" dirty="0" smtClean="0"/>
              <a:t>що може домогтися </a:t>
            </a:r>
            <a:r>
              <a:rPr lang="uk-UA" sz="2800" dirty="0" smtClean="0"/>
              <a:t>якогось </a:t>
            </a:r>
            <a:r>
              <a:rPr lang="uk-UA" sz="2800" b="1" dirty="0" smtClean="0"/>
              <a:t>довгострокового результату за рахунок зниження цін</a:t>
            </a:r>
            <a:r>
              <a:rPr lang="uk-UA" sz="2800" dirty="0" smtClean="0"/>
              <a:t>. З іншого боку, якщо підприємство підвищить ціни, конкуренти можуть не слідувати його прикладу. І тоді йому доведеться або повертатися до колишніх цін, або ризикувати втратою клієнтури на користь конкурентів.</a:t>
            </a:r>
            <a:r>
              <a:rPr lang="ru-RU" sz="2800" dirty="0" smtClean="0"/>
              <a:t> </a:t>
            </a:r>
            <a:r>
              <a:rPr lang="uk-UA" sz="2800" b="1" dirty="0" smtClean="0"/>
              <a:t>Застосовується велика кількість цінових стратегій</a:t>
            </a:r>
            <a:r>
              <a:rPr lang="uk-UA" sz="2800" dirty="0" smtClean="0"/>
              <a:t>. </a:t>
            </a:r>
            <a:br>
              <a:rPr lang="uk-UA" sz="2800" dirty="0" smtClean="0"/>
            </a:br>
            <a:endParaRPr lang="uk-UA" sz="28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a:solidFill>
            <a:schemeClr val="accent1">
              <a:alpha val="0"/>
            </a:schemeClr>
          </a:solidFill>
        </p:spPr>
        <p:txBody>
          <a:bodyPr>
            <a:normAutofit/>
          </a:bodyPr>
          <a:lstStyle/>
          <a:p>
            <a:pPr algn="just">
              <a:buNone/>
            </a:pPr>
            <a:r>
              <a:rPr lang="uk-UA" dirty="0" smtClean="0"/>
              <a:t>В умовах чистої монополії на ринку діє один продавець.</a:t>
            </a:r>
            <a:r>
              <a:rPr lang="uk-UA" sz="2800" dirty="0" smtClean="0"/>
              <a:t> Це може бути державна монополія, приватна регульована монополія чи приватна нерегульована монополія.</a:t>
            </a:r>
          </a:p>
          <a:p>
            <a:pPr algn="just">
              <a:buNone/>
            </a:pPr>
            <a:r>
              <a:rPr lang="uk-UA" sz="2800" b="1" dirty="0" smtClean="0"/>
              <a:t>Державна монополія може встановити ціну нижче собівартості, регульованій монополії держава дозволяє компанії встановлювати розцінки, що забезпечують одержання «справедливої норми прибутку», нерегульована монополія сама вільна встановлювати будь-яку ціну, яку тільки-но витримає ринок.</a:t>
            </a:r>
          </a:p>
          <a:p>
            <a:pPr>
              <a:buNone/>
            </a:pPr>
            <a:endParaRPr lang="ru-RU" sz="28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a:bodyPr>
          <a:lstStyle/>
          <a:p>
            <a:pPr>
              <a:buNone/>
            </a:pPr>
            <a:r>
              <a:rPr lang="uk-UA" b="1" dirty="0" smtClean="0"/>
              <a:t>Чинники, що сприяють зниженню ціни:</a:t>
            </a:r>
          </a:p>
          <a:p>
            <a:r>
              <a:rPr lang="uk-UA" dirty="0" smtClean="0"/>
              <a:t>зростання обсягів виробництва;</a:t>
            </a:r>
          </a:p>
          <a:p>
            <a:r>
              <a:rPr lang="uk-UA" dirty="0" smtClean="0"/>
              <a:t>зниження виробничих витрат;</a:t>
            </a:r>
          </a:p>
          <a:p>
            <a:r>
              <a:rPr lang="uk-UA" dirty="0" smtClean="0"/>
              <a:t>зростання продуктивності праці;</a:t>
            </a:r>
          </a:p>
          <a:p>
            <a:r>
              <a:rPr lang="uk-UA" dirty="0" smtClean="0"/>
              <a:t>конкуренція;</a:t>
            </a:r>
          </a:p>
          <a:p>
            <a:r>
              <a:rPr lang="uk-UA" dirty="0" smtClean="0"/>
              <a:t>зниження податків тощо.</a:t>
            </a:r>
          </a:p>
          <a:p>
            <a:pPr>
              <a:buNone/>
            </a:pPr>
            <a:endParaRPr lang="uk-UA" sz="2800" b="1" dirty="0" smtClean="0"/>
          </a:p>
          <a:p>
            <a:pPr>
              <a:buNone/>
            </a:pPr>
            <a:endParaRPr lang="ru-RU" sz="28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fontScale="92500" lnSpcReduction="10000"/>
          </a:bodyPr>
          <a:lstStyle/>
          <a:p>
            <a:pPr>
              <a:buNone/>
            </a:pPr>
            <a:r>
              <a:rPr lang="uk-UA" b="1" dirty="0" smtClean="0"/>
              <a:t>Чинники, що викликають зростання ціни:</a:t>
            </a:r>
          </a:p>
          <a:p>
            <a:r>
              <a:rPr lang="uk-UA" dirty="0" smtClean="0"/>
              <a:t>зниження  обсягів виробництва;</a:t>
            </a:r>
          </a:p>
          <a:p>
            <a:r>
              <a:rPr lang="uk-UA" dirty="0" smtClean="0"/>
              <a:t>нестабільність економічної ситуації;</a:t>
            </a:r>
          </a:p>
          <a:p>
            <a:r>
              <a:rPr lang="uk-UA" dirty="0" smtClean="0"/>
              <a:t>монополістичний стан підприємства;</a:t>
            </a:r>
          </a:p>
          <a:p>
            <a:r>
              <a:rPr lang="uk-UA" dirty="0" smtClean="0"/>
              <a:t>ажіотажний попит;</a:t>
            </a:r>
          </a:p>
          <a:p>
            <a:r>
              <a:rPr lang="uk-UA" dirty="0" smtClean="0"/>
              <a:t>збільшення маси грошей в обігу;</a:t>
            </a:r>
          </a:p>
          <a:p>
            <a:r>
              <a:rPr lang="uk-UA" dirty="0" smtClean="0"/>
              <a:t>зростання податків;</a:t>
            </a:r>
          </a:p>
          <a:p>
            <a:r>
              <a:rPr lang="uk-UA" dirty="0" smtClean="0"/>
              <a:t>зростання заробітної платні;</a:t>
            </a:r>
          </a:p>
          <a:p>
            <a:r>
              <a:rPr lang="uk-UA" dirty="0" smtClean="0"/>
              <a:t>зростання ціни робочої сили;</a:t>
            </a:r>
          </a:p>
          <a:p>
            <a:r>
              <a:rPr lang="uk-UA" dirty="0" smtClean="0"/>
              <a:t>низька ефективність використання капіталу, обладнання, робочої сили, землі тощо.</a:t>
            </a:r>
          </a:p>
          <a:p>
            <a:pPr>
              <a:buNone/>
            </a:pPr>
            <a:endParaRPr lang="uk-UA" sz="2800" b="1" dirty="0" smtClean="0"/>
          </a:p>
          <a:p>
            <a:pPr>
              <a:buNone/>
            </a:pPr>
            <a:endParaRPr lang="ru-RU" sz="28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712968" cy="6336704"/>
          </a:xfrm>
          <a:solidFill>
            <a:schemeClr val="accent1">
              <a:alpha val="0"/>
            </a:schemeClr>
          </a:solidFill>
        </p:spPr>
        <p:txBody>
          <a:bodyPr>
            <a:normAutofit/>
          </a:bodyPr>
          <a:lstStyle/>
          <a:p>
            <a:pPr algn="just">
              <a:buNone/>
            </a:pPr>
            <a:r>
              <a:rPr lang="uk-UA" dirty="0" smtClean="0"/>
              <a:t>Основні </a:t>
            </a:r>
            <a:r>
              <a:rPr lang="uk-UA" b="1" dirty="0" smtClean="0"/>
              <a:t>зовнішні чинники, що впливають на ціноутворення:</a:t>
            </a:r>
          </a:p>
          <a:p>
            <a:pPr marL="514350" indent="-514350" algn="just">
              <a:buAutoNum type="arabicPeriod"/>
            </a:pPr>
            <a:r>
              <a:rPr lang="uk-UA" sz="2800" dirty="0" smtClean="0"/>
              <a:t>Держава (регулювання цін, кількість грошей в обігу….)</a:t>
            </a:r>
          </a:p>
          <a:p>
            <a:pPr marL="514350" indent="-514350" algn="just">
              <a:buAutoNum type="arabicPeriod"/>
            </a:pPr>
            <a:r>
              <a:rPr lang="uk-UA" sz="2800" dirty="0" smtClean="0"/>
              <a:t>Науково-технічний прогрес (НТП) (</a:t>
            </a:r>
            <a:r>
              <a:rPr lang="ru-RU" sz="2800" dirty="0" err="1" smtClean="0"/>
              <a:t>підвищення</a:t>
            </a:r>
            <a:r>
              <a:rPr lang="ru-RU" sz="2800" dirty="0" smtClean="0"/>
              <a:t> </a:t>
            </a:r>
            <a:r>
              <a:rPr lang="ru-RU" sz="2800" dirty="0" err="1" smtClean="0"/>
              <a:t>капіталомісткості</a:t>
            </a:r>
            <a:r>
              <a:rPr lang="ru-RU" sz="2800" dirty="0" smtClean="0"/>
              <a:t> </a:t>
            </a:r>
            <a:r>
              <a:rPr lang="ru-RU" sz="2800" dirty="0" err="1" smtClean="0"/>
              <a:t>виробництва</a:t>
            </a:r>
            <a:r>
              <a:rPr lang="ru-RU" sz="2800" dirty="0" smtClean="0"/>
              <a:t>, </a:t>
            </a:r>
            <a:r>
              <a:rPr lang="ru-RU" sz="2800" dirty="0" err="1" smtClean="0"/>
              <a:t>зниження</a:t>
            </a:r>
            <a:r>
              <a:rPr lang="ru-RU" sz="2800" dirty="0" smtClean="0"/>
              <a:t> </a:t>
            </a:r>
            <a:r>
              <a:rPr lang="ru-RU" sz="2800" dirty="0" err="1" smtClean="0"/>
              <a:t>витрат</a:t>
            </a:r>
            <a:r>
              <a:rPr lang="ru-RU" sz="2800" dirty="0" smtClean="0"/>
              <a:t> </a:t>
            </a:r>
            <a:r>
              <a:rPr lang="ru-RU" sz="2800" dirty="0" err="1" smtClean="0"/>
              <a:t>виробництва</a:t>
            </a:r>
            <a:r>
              <a:rPr lang="ru-RU" sz="2800" dirty="0" smtClean="0"/>
              <a:t>)</a:t>
            </a:r>
          </a:p>
          <a:p>
            <a:pPr marL="514350" indent="-514350" algn="just">
              <a:buAutoNum type="arabicPeriod"/>
            </a:pPr>
            <a:r>
              <a:rPr lang="uk-UA" sz="2800" dirty="0" smtClean="0"/>
              <a:t>Канали </a:t>
            </a:r>
            <a:r>
              <a:rPr lang="ru-RU" sz="2800" dirty="0" err="1" smtClean="0"/>
              <a:t>товарообігу</a:t>
            </a:r>
            <a:endParaRPr lang="ru-RU" sz="2800" dirty="0" smtClean="0"/>
          </a:p>
          <a:p>
            <a:pPr marL="514350" indent="-514350" algn="just">
              <a:buAutoNum type="arabicPeriod"/>
            </a:pPr>
            <a:r>
              <a:rPr lang="uk-UA" sz="2800" dirty="0" smtClean="0"/>
              <a:t>Споживачі</a:t>
            </a: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fontScale="62500" lnSpcReduction="20000"/>
          </a:bodyPr>
          <a:lstStyle/>
          <a:p>
            <a:pPr algn="ctr">
              <a:buNone/>
            </a:pPr>
            <a:r>
              <a:rPr lang="uk-UA" sz="4800" b="1" dirty="0" smtClean="0"/>
              <a:t>3. Цінові стратегії</a:t>
            </a:r>
          </a:p>
          <a:p>
            <a:pPr marL="0" indent="0" algn="just">
              <a:lnSpc>
                <a:spcPct val="120000"/>
              </a:lnSpc>
              <a:spcBef>
                <a:spcPts val="0"/>
              </a:spcBef>
              <a:buNone/>
            </a:pPr>
            <a:r>
              <a:rPr lang="uk-UA" sz="4800" dirty="0" smtClean="0"/>
              <a:t>Основні </a:t>
            </a:r>
            <a:r>
              <a:rPr lang="uk-UA" sz="4800" b="1" dirty="0" smtClean="0"/>
              <a:t>підходи до формування маркетингових стратегій ціноутворення</a:t>
            </a:r>
            <a:r>
              <a:rPr lang="uk-UA" sz="4800" dirty="0" smtClean="0"/>
              <a:t>, якими може скористатися керівництво фірми:</a:t>
            </a:r>
            <a:br>
              <a:rPr lang="uk-UA" sz="4800" dirty="0" smtClean="0"/>
            </a:br>
            <a:r>
              <a:rPr lang="uk-UA" sz="4800" dirty="0" smtClean="0"/>
              <a:t>• встановлення ціни на новий товар;</a:t>
            </a:r>
          </a:p>
          <a:p>
            <a:pPr marL="0" indent="0" algn="just">
              <a:lnSpc>
                <a:spcPct val="120000"/>
              </a:lnSpc>
              <a:spcBef>
                <a:spcPts val="0"/>
              </a:spcBef>
              <a:buNone/>
            </a:pPr>
            <a:r>
              <a:rPr lang="uk-UA" sz="4800" dirty="0" smtClean="0"/>
              <a:t>• встановлення цін на наявні товари й послуги;</a:t>
            </a:r>
          </a:p>
          <a:p>
            <a:pPr marL="0" indent="0" algn="just">
              <a:lnSpc>
                <a:spcPct val="120000"/>
              </a:lnSpc>
              <a:spcBef>
                <a:spcPts val="0"/>
              </a:spcBef>
              <a:buNone/>
            </a:pPr>
            <a:r>
              <a:rPr lang="uk-UA" sz="4800" dirty="0" smtClean="0"/>
              <a:t>• ціноутворення в межах товарної номенклатури;</a:t>
            </a:r>
          </a:p>
          <a:p>
            <a:pPr marL="0" indent="0" algn="just">
              <a:lnSpc>
                <a:spcPct val="120000"/>
              </a:lnSpc>
              <a:spcBef>
                <a:spcPts val="0"/>
              </a:spcBef>
              <a:buNone/>
            </a:pPr>
            <a:r>
              <a:rPr lang="uk-UA" sz="4800" dirty="0" smtClean="0"/>
              <a:t>• встановлення цін за географічним принципом;</a:t>
            </a:r>
          </a:p>
          <a:p>
            <a:pPr marL="0" indent="0" algn="just">
              <a:lnSpc>
                <a:spcPct val="120000"/>
              </a:lnSpc>
              <a:spcBef>
                <a:spcPts val="0"/>
              </a:spcBef>
              <a:buNone/>
            </a:pPr>
            <a:r>
              <a:rPr lang="uk-UA" sz="4800" dirty="0" smtClean="0"/>
              <a:t>• встановлення цін зі знижками і зарахуваннями;</a:t>
            </a:r>
          </a:p>
          <a:p>
            <a:pPr marL="0" indent="0" algn="just">
              <a:lnSpc>
                <a:spcPct val="120000"/>
              </a:lnSpc>
              <a:spcBef>
                <a:spcPts val="0"/>
              </a:spcBef>
              <a:buNone/>
            </a:pPr>
            <a:r>
              <a:rPr lang="uk-UA" sz="4800" dirty="0" smtClean="0"/>
              <a:t>• встановлення цін для стимулювання збуту;</a:t>
            </a:r>
          </a:p>
          <a:p>
            <a:pPr marL="0" indent="0" algn="just">
              <a:lnSpc>
                <a:spcPct val="120000"/>
              </a:lnSpc>
              <a:spcBef>
                <a:spcPts val="0"/>
              </a:spcBef>
              <a:buNone/>
            </a:pPr>
            <a:r>
              <a:rPr lang="uk-UA" sz="4800" dirty="0" smtClean="0"/>
              <a:t>• встановлення дискримінаційних цін.</a:t>
            </a: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uk-UA" b="1" dirty="0" smtClean="0"/>
              <a:t>1.</a:t>
            </a:r>
            <a:r>
              <a:rPr lang="uk-UA" b="1" dirty="0" smtClean="0">
                <a:solidFill>
                  <a:schemeClr val="bg1"/>
                </a:solidFill>
              </a:rPr>
              <a:t> </a:t>
            </a:r>
            <a:r>
              <a:rPr lang="uk-UA" b="1" dirty="0" smtClean="0"/>
              <a:t>Сутність маркетингової цінової політики</a:t>
            </a:r>
            <a:endParaRPr lang="ru-RU" dirty="0">
              <a:solidFill>
                <a:schemeClr val="bg1"/>
              </a:solidFill>
            </a:endParaRPr>
          </a:p>
        </p:txBody>
      </p:sp>
      <p:sp>
        <p:nvSpPr>
          <p:cNvPr id="3" name="Содержимое 2"/>
          <p:cNvSpPr>
            <a:spLocks noGrp="1"/>
          </p:cNvSpPr>
          <p:nvPr>
            <p:ph idx="1"/>
          </p:nvPr>
        </p:nvSpPr>
        <p:spPr>
          <a:xfrm>
            <a:off x="457200" y="1600200"/>
            <a:ext cx="8229600" cy="5069160"/>
          </a:xfrm>
          <a:solidFill>
            <a:schemeClr val="accent1">
              <a:alpha val="0"/>
            </a:schemeClr>
          </a:solidFill>
        </p:spPr>
        <p:txBody>
          <a:bodyPr>
            <a:normAutofit/>
          </a:bodyPr>
          <a:lstStyle/>
          <a:p>
            <a:pPr algn="just">
              <a:buNone/>
            </a:pPr>
            <a:r>
              <a:rPr lang="uk-UA" sz="3600" b="1" dirty="0" smtClean="0"/>
              <a:t>Маркетингова цінова політика</a:t>
            </a:r>
            <a:r>
              <a:rPr lang="uk-UA" sz="3600" dirty="0" smtClean="0"/>
              <a:t> — це комплекс заходів стосовно визначення відпускної ціни, знижок, умов оплати за товари чи послуги, управління цінами з урахуванням побажань та можливостей споживачів, а також одночасного забезпечення прибутку підприємства-товаровиробника чи продавця. </a:t>
            </a:r>
            <a:endParaRPr lang="en-US" sz="3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669360"/>
          </a:xfrm>
          <a:solidFill>
            <a:schemeClr val="accent1">
              <a:alpha val="0"/>
            </a:schemeClr>
          </a:solidFill>
        </p:spPr>
        <p:txBody>
          <a:bodyPr>
            <a:noAutofit/>
          </a:bodyPr>
          <a:lstStyle/>
          <a:p>
            <a:pPr marL="0" algn="just">
              <a:spcBef>
                <a:spcPts val="0"/>
              </a:spcBef>
              <a:buNone/>
            </a:pPr>
            <a:r>
              <a:rPr lang="uk-UA" sz="2800" dirty="0" smtClean="0"/>
              <a:t>Маркетингові стратегії встановлення ціни на новий товар</a:t>
            </a:r>
            <a:br>
              <a:rPr lang="uk-UA" sz="2800" dirty="0" smtClean="0"/>
            </a:br>
            <a:r>
              <a:rPr lang="uk-UA" sz="2800" dirty="0" smtClean="0"/>
              <a:t>1. </a:t>
            </a:r>
            <a:r>
              <a:rPr lang="uk-UA" sz="2800" b="1" dirty="0" smtClean="0"/>
              <a:t>"Збирання вершків"</a:t>
            </a:r>
            <a:r>
              <a:rPr lang="uk-UA" sz="2800" dirty="0" smtClean="0"/>
              <a:t> — встановлення високої ціни від початку просування на ринок нового або вдосконаленого продукту. </a:t>
            </a:r>
          </a:p>
          <a:p>
            <a:pPr marL="0" algn="just">
              <a:spcBef>
                <a:spcPts val="0"/>
              </a:spcBef>
              <a:buNone/>
            </a:pPr>
            <a:r>
              <a:rPr lang="uk-UA" sz="2800" b="1" dirty="0" smtClean="0"/>
              <a:t>Застосовують у таких випадках:</a:t>
            </a:r>
          </a:p>
          <a:p>
            <a:pPr marL="0" algn="just">
              <a:spcBef>
                <a:spcPts val="0"/>
              </a:spcBef>
              <a:buNone/>
            </a:pPr>
            <a:r>
              <a:rPr lang="uk-UA" sz="2800" dirty="0" smtClean="0"/>
              <a:t>• виходячи на ринок з абсолютно новими виробами, що не мають аналогів і перебувають на початковій стадії життєвого циклу;</a:t>
            </a:r>
          </a:p>
          <a:p>
            <a:pPr marL="0" algn="just">
              <a:spcBef>
                <a:spcPts val="0"/>
              </a:spcBef>
              <a:buNone/>
            </a:pPr>
            <a:r>
              <a:rPr lang="uk-UA" sz="2800" dirty="0" smtClean="0"/>
              <a:t>• формуючи новий товар;</a:t>
            </a:r>
          </a:p>
          <a:p>
            <a:pPr marL="0" algn="just">
              <a:spcBef>
                <a:spcPts val="0"/>
              </a:spcBef>
              <a:buNone/>
            </a:pPr>
            <a:r>
              <a:rPr lang="uk-UA" sz="2800" dirty="0" smtClean="0"/>
              <a:t>• працюючи на сегменті ринку, де попит не залежить від динаміки цін. </a:t>
            </a:r>
          </a:p>
          <a:p>
            <a:pPr marL="0" algn="just">
              <a:spcBef>
                <a:spcPts val="0"/>
              </a:spcBef>
              <a:buNone/>
            </a:pPr>
            <a:r>
              <a:rPr lang="uk-UA" sz="2800" dirty="0" smtClean="0"/>
              <a:t>Така стратегія виправдана тоді, коли є гарантія, що найближчим часом на ринку не загостриться конкуренція.</a:t>
            </a:r>
          </a:p>
          <a:p>
            <a:pPr algn="just">
              <a:buNone/>
            </a:pPr>
            <a:endParaRPr lang="ru-RU" sz="30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435280" cy="6408712"/>
          </a:xfrm>
          <a:solidFill>
            <a:schemeClr val="accent1">
              <a:alpha val="0"/>
            </a:schemeClr>
          </a:solidFill>
        </p:spPr>
        <p:txBody>
          <a:bodyPr>
            <a:normAutofit/>
          </a:bodyPr>
          <a:lstStyle/>
          <a:p>
            <a:pPr algn="just">
              <a:buNone/>
            </a:pPr>
            <a:r>
              <a:rPr lang="ru-RU" dirty="0" smtClean="0"/>
              <a:t>2. </a:t>
            </a:r>
            <a:r>
              <a:rPr lang="uk-UA" b="1" dirty="0" smtClean="0"/>
              <a:t>Стратегія </a:t>
            </a:r>
            <a:r>
              <a:rPr lang="uk-UA" b="1" dirty="0" err="1" smtClean="0"/>
              <a:t>“проникнення”</a:t>
            </a:r>
            <a:r>
              <a:rPr lang="uk-UA" b="1" dirty="0" smtClean="0"/>
              <a:t> </a:t>
            </a:r>
            <a:r>
              <a:rPr lang="uk-UA" dirty="0" smtClean="0"/>
              <a:t>— встановлення нижчої ціни, ніж на аналогічні товари на ринку. Ціна продукту, що впроваджується на ринок, заздалегідь занижена. В окремих ситуаціях така стратегія ціноутворення зумовлена прагненням підприємства збільшити свою частку на ринку. З огляду на фінансовий аспект діяльність підприємства, яке обрало таку стратегію, може характеризуватися як збільшенням розміру прибутку й прибутку на вкладений капітал, так і значним зниженням рентабельності.</a:t>
            </a:r>
          </a:p>
          <a:p>
            <a:pPr algn="just">
              <a:buNone/>
            </a:pPr>
            <a:endParaRPr lang="uk-UA" sz="36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712968" cy="6480720"/>
          </a:xfrm>
          <a:solidFill>
            <a:schemeClr val="accent1">
              <a:alpha val="0"/>
            </a:schemeClr>
          </a:solidFill>
        </p:spPr>
        <p:txBody>
          <a:bodyPr>
            <a:normAutofit fontScale="92500" lnSpcReduction="20000"/>
          </a:bodyPr>
          <a:lstStyle/>
          <a:p>
            <a:pPr marL="0" algn="just">
              <a:spcBef>
                <a:spcPts val="0"/>
              </a:spcBef>
              <a:buNone/>
            </a:pPr>
            <a:r>
              <a:rPr lang="ru-RU" dirty="0" smtClean="0"/>
              <a:t>3. </a:t>
            </a:r>
            <a:r>
              <a:rPr lang="uk-UA" b="1" dirty="0" smtClean="0"/>
              <a:t>"Психологічні ціни"</a:t>
            </a:r>
            <a:r>
              <a:rPr lang="uk-UA" dirty="0" smtClean="0"/>
              <a:t> — дещо нижчі від певної суми (наприклад, 99 </a:t>
            </a:r>
            <a:r>
              <a:rPr lang="uk-UA" dirty="0" err="1" smtClean="0"/>
              <a:t>грн</a:t>
            </a:r>
            <a:r>
              <a:rPr lang="uk-UA" dirty="0" smtClean="0"/>
              <a:t>); така ціна створює у споживача психологічне враження нижчої ціни.</a:t>
            </a:r>
            <a:br>
              <a:rPr lang="uk-UA" dirty="0" smtClean="0"/>
            </a:br>
            <a:r>
              <a:rPr lang="uk-UA" dirty="0" smtClean="0"/>
              <a:t/>
            </a:r>
            <a:br>
              <a:rPr lang="uk-UA" dirty="0" smtClean="0"/>
            </a:br>
            <a:r>
              <a:rPr lang="uk-UA" dirty="0" smtClean="0"/>
              <a:t>4. </a:t>
            </a:r>
            <a:r>
              <a:rPr lang="uk-UA" b="1" dirty="0" smtClean="0"/>
              <a:t>Лідерство на ринку або в галузі </a:t>
            </a:r>
            <a:r>
              <a:rPr lang="uk-UA" dirty="0" smtClean="0"/>
              <a:t>— встановлюється відповідно до ціни, запропонованої головними конкурентами на ринку, — переважно провідною фірмою галузі. Ціна лідера не допускає встановлення ціни на нові вироби відповідно до рівня цін головної компанії на ринку. Ціна на новий виріб може відхилятися від ціни компанії-лідера лише в певних межах, що визначаються якісною та кількісною перевагою продукції підприємства над виробами головних фірм на ринку.</a:t>
            </a:r>
          </a:p>
          <a:p>
            <a:pPr marL="0" algn="just">
              <a:spcBef>
                <a:spcPts val="0"/>
              </a:spcBef>
              <a:buNone/>
            </a:pPr>
            <a:r>
              <a:rPr lang="uk-UA" dirty="0" smtClean="0"/>
              <a:t/>
            </a:r>
            <a:br>
              <a:rPr lang="uk-UA" dirty="0" smtClean="0"/>
            </a:br>
            <a:endParaRPr lang="uk-U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60648"/>
            <a:ext cx="8784976" cy="6408712"/>
          </a:xfrm>
          <a:solidFill>
            <a:schemeClr val="accent1">
              <a:alpha val="0"/>
            </a:schemeClr>
          </a:solidFill>
        </p:spPr>
        <p:txBody>
          <a:bodyPr>
            <a:noAutofit/>
          </a:bodyPr>
          <a:lstStyle/>
          <a:p>
            <a:pPr marL="0" algn="just">
              <a:spcBef>
                <a:spcPts val="0"/>
              </a:spcBef>
              <a:buNone/>
            </a:pPr>
            <a:r>
              <a:rPr lang="ru-RU" sz="2800" dirty="0" smtClean="0"/>
              <a:t>5. </a:t>
            </a:r>
            <a:r>
              <a:rPr lang="uk-UA" b="1" dirty="0" smtClean="0"/>
              <a:t>Ціни з відшкодуванням витрат виробництва </a:t>
            </a:r>
            <a:r>
              <a:rPr lang="uk-UA" dirty="0" smtClean="0"/>
              <a:t>— встановлюються з урахуванням фактичних витрат на виробництво продукції й середньої норми прибутку на ринку або в галузі.</a:t>
            </a:r>
          </a:p>
          <a:p>
            <a:pPr marL="0" algn="just">
              <a:spcBef>
                <a:spcPts val="0"/>
              </a:spcBef>
              <a:buNone/>
            </a:pPr>
            <a:r>
              <a:rPr lang="uk-UA" dirty="0" smtClean="0"/>
              <a:t/>
            </a:r>
            <a:br>
              <a:rPr lang="uk-UA" dirty="0" smtClean="0"/>
            </a:br>
            <a:r>
              <a:rPr lang="uk-UA" dirty="0" smtClean="0"/>
              <a:t>6. </a:t>
            </a:r>
            <a:r>
              <a:rPr lang="uk-UA" b="1" dirty="0" smtClean="0"/>
              <a:t>Престижні ціни </a:t>
            </a:r>
            <a:r>
              <a:rPr lang="uk-UA" dirty="0" smtClean="0"/>
              <a:t>— встановлюються на вироби найвищої якості, що мають особливі, неперевершені властивості.</a:t>
            </a:r>
          </a:p>
          <a:p>
            <a:pPr marL="0" algn="just">
              <a:spcBef>
                <a:spcPts val="0"/>
              </a:spcBef>
              <a:buNone/>
            </a:pPr>
            <a:r>
              <a:rPr lang="uk-UA" dirty="0" smtClean="0"/>
              <a:t/>
            </a:r>
            <a:br>
              <a:rPr lang="uk-UA" dirty="0" smtClean="0"/>
            </a:br>
            <a:endParaRPr lang="uk-UA"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904656"/>
          </a:xfrm>
          <a:solidFill>
            <a:schemeClr val="accent1">
              <a:alpha val="0"/>
            </a:schemeClr>
          </a:solidFill>
        </p:spPr>
        <p:txBody>
          <a:bodyPr>
            <a:normAutofit fontScale="77500" lnSpcReduction="20000"/>
          </a:bodyPr>
          <a:lstStyle/>
          <a:p>
            <a:pPr marL="0" algn="ctr">
              <a:spcBef>
                <a:spcPts val="0"/>
              </a:spcBef>
              <a:buNone/>
            </a:pPr>
            <a:r>
              <a:rPr lang="uk-UA" sz="4300" b="1" dirty="0" smtClean="0"/>
              <a:t>Маркетингові стратегії встановлення ціни на наявні на ринку товари та послуги</a:t>
            </a:r>
          </a:p>
          <a:p>
            <a:pPr marL="171450" indent="-514350" algn="just">
              <a:spcBef>
                <a:spcPts val="0"/>
              </a:spcBef>
              <a:buAutoNum type="arabicPeriod"/>
            </a:pPr>
            <a:r>
              <a:rPr lang="uk-UA" sz="4300" b="1" dirty="0" smtClean="0"/>
              <a:t>Змінно-спадна ціна на вироби та послуги </a:t>
            </a:r>
            <a:r>
              <a:rPr lang="uk-UA" sz="4300" dirty="0" smtClean="0"/>
              <a:t>— встановлюється залежно від співвідношення попиту й пропозиції, поступово знижуючись при насиченні ринку.</a:t>
            </a:r>
          </a:p>
          <a:p>
            <a:pPr marL="171450" indent="-514350" algn="just">
              <a:spcBef>
                <a:spcPts val="0"/>
              </a:spcBef>
              <a:buNone/>
            </a:pPr>
            <a:r>
              <a:rPr lang="uk-UA" sz="4300" b="1" dirty="0" smtClean="0"/>
              <a:t>2. Довгострокова ціна </a:t>
            </a:r>
            <a:r>
              <a:rPr lang="uk-UA" sz="4300" dirty="0" smtClean="0"/>
              <a:t>— така, що тривалий час майже не змінюється.</a:t>
            </a:r>
          </a:p>
          <a:p>
            <a:pPr marL="171450" indent="-514350" algn="just">
              <a:spcBef>
                <a:spcPts val="0"/>
              </a:spcBef>
              <a:buNone/>
            </a:pPr>
            <a:r>
              <a:rPr lang="uk-UA" sz="4300" b="1" dirty="0" smtClean="0"/>
              <a:t>3. Ціна споживчого сегмента ринку </a:t>
            </a:r>
            <a:r>
              <a:rPr lang="uk-UA" sz="4300" dirty="0" smtClean="0"/>
              <a:t>— ціна на приблизно однакові види виробів і послуг, що реалізуються різним групам споживачів (залежно від сегментування конкретного ринку за споживачами).</a:t>
            </a:r>
            <a:endParaRPr lang="uk-U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a:solidFill>
            <a:schemeClr val="accent1">
              <a:alpha val="0"/>
            </a:schemeClr>
          </a:solidFill>
        </p:spPr>
        <p:txBody>
          <a:bodyPr>
            <a:normAutofit fontScale="70000" lnSpcReduction="20000"/>
          </a:bodyPr>
          <a:lstStyle/>
          <a:p>
            <a:pPr marL="0" algn="just">
              <a:lnSpc>
                <a:spcPct val="120000"/>
              </a:lnSpc>
              <a:spcBef>
                <a:spcPts val="0"/>
              </a:spcBef>
              <a:buNone/>
            </a:pPr>
            <a:r>
              <a:rPr lang="ru-RU" sz="3400" b="1" dirty="0" smtClean="0"/>
              <a:t>4</a:t>
            </a:r>
            <a:r>
              <a:rPr lang="uk-UA" sz="3400" b="1" dirty="0" smtClean="0"/>
              <a:t>. Еластична ціна </a:t>
            </a:r>
            <a:r>
              <a:rPr lang="uk-UA" sz="3400" dirty="0" smtClean="0"/>
              <a:t>— встановлюється залежно від зміни співвідношення між попитом і пропозицією.</a:t>
            </a:r>
          </a:p>
          <a:p>
            <a:pPr marL="0" algn="just">
              <a:lnSpc>
                <a:spcPct val="120000"/>
              </a:lnSpc>
              <a:spcBef>
                <a:spcPts val="0"/>
              </a:spcBef>
              <a:buNone/>
            </a:pPr>
            <a:r>
              <a:rPr lang="uk-UA" sz="3400" b="1" dirty="0" smtClean="0"/>
              <a:t>5. Переважна ціна </a:t>
            </a:r>
            <a:r>
              <a:rPr lang="uk-UA" sz="3400" dirty="0" smtClean="0"/>
              <a:t>— передбачає певне зниження цін на свої вироби фірмою, яка домінує на ринку і може забезпечити значне зниження витрат виробництва за рахунок збільшення обсягів збуту й економії на витратах, пов'язаних з реалізацією продукції.</a:t>
            </a:r>
          </a:p>
          <a:p>
            <a:pPr marL="0" algn="just">
              <a:lnSpc>
                <a:spcPct val="120000"/>
              </a:lnSpc>
              <a:spcBef>
                <a:spcPts val="0"/>
              </a:spcBef>
              <a:buNone/>
            </a:pPr>
            <a:r>
              <a:rPr lang="uk-UA" sz="3400" b="1" dirty="0" smtClean="0"/>
              <a:t>6. Ціна на знятий з виробництва виріб, </a:t>
            </a:r>
            <a:r>
              <a:rPr lang="uk-UA" sz="3400" dirty="0" smtClean="0"/>
              <a:t>випуск якого вже припинено.</a:t>
            </a:r>
          </a:p>
          <a:p>
            <a:pPr marL="0" algn="just">
              <a:lnSpc>
                <a:spcPct val="120000"/>
              </a:lnSpc>
              <a:spcBef>
                <a:spcPts val="0"/>
              </a:spcBef>
              <a:buNone/>
            </a:pPr>
            <a:r>
              <a:rPr lang="uk-UA" sz="3400" b="1" dirty="0" smtClean="0"/>
              <a:t>7. Ціна, що встановлюється нижчою, ніжу більшості фірм на ринку.</a:t>
            </a:r>
          </a:p>
          <a:p>
            <a:pPr marL="0" algn="just">
              <a:lnSpc>
                <a:spcPct val="120000"/>
              </a:lnSpc>
              <a:spcBef>
                <a:spcPts val="0"/>
              </a:spcBef>
              <a:buNone/>
            </a:pPr>
            <a:r>
              <a:rPr lang="uk-UA" sz="3400" b="1" dirty="0" smtClean="0"/>
              <a:t>8. Договірна ціна </a:t>
            </a:r>
            <a:r>
              <a:rPr lang="uk-UA" sz="3400" dirty="0" smtClean="0"/>
              <a:t>— встановлюється на спеціально вибрані види виробів або на певні групи виробів однієї чи кількох фірм і гарантує значні знижки порівняно зі звичайною ціною на однакові вироби при виконанні споживачами певних умов під час купівлі товару.</a:t>
            </a:r>
          </a:p>
          <a:p>
            <a:pPr marL="0" algn="just">
              <a:lnSpc>
                <a:spcPct val="120000"/>
              </a:lnSpc>
              <a:spcBef>
                <a:spcPts val="0"/>
              </a:spcBef>
              <a:buNone/>
            </a:pPr>
            <a:endParaRPr lang="uk-U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a:solidFill>
            <a:schemeClr val="accent1">
              <a:alpha val="0"/>
            </a:schemeClr>
          </a:solidFill>
        </p:spPr>
        <p:txBody>
          <a:bodyPr>
            <a:normAutofit fontScale="77500" lnSpcReduction="20000"/>
          </a:bodyPr>
          <a:lstStyle/>
          <a:p>
            <a:pPr marL="0" algn="ctr">
              <a:lnSpc>
                <a:spcPct val="120000"/>
              </a:lnSpc>
              <a:spcBef>
                <a:spcPts val="0"/>
              </a:spcBef>
              <a:buNone/>
            </a:pPr>
            <a:r>
              <a:rPr lang="uk-UA" b="1" dirty="0" smtClean="0"/>
              <a:t>Маркетингові стратегії ціноутворення в межах товарної номенклатури</a:t>
            </a:r>
          </a:p>
          <a:p>
            <a:pPr marL="171450" indent="-514350" algn="just">
              <a:lnSpc>
                <a:spcPct val="120000"/>
              </a:lnSpc>
              <a:spcBef>
                <a:spcPts val="0"/>
              </a:spcBef>
              <a:buAutoNum type="arabicPeriod"/>
            </a:pPr>
            <a:r>
              <a:rPr lang="uk-UA" b="1" dirty="0" smtClean="0"/>
              <a:t>Встановлення цін у межах товарного асортименту</a:t>
            </a:r>
            <a:r>
              <a:rPr lang="uk-UA" dirty="0" smtClean="0"/>
              <a:t>. Здебільшого фірма створює не один товар, а товарний асортимент, тобто базову модель і кілька її різновидів. Кожна наступна модель асортименту має додаткові властивості. Керівництво фірми повинно прийняти рішення про ступінчасте диференціювання цін на різні моделі. При застосуванні такої маркетингової цінової стратегії на кожному рівні необхідно враховувати різницю в собівартості моделей, відмінність в оцінках їх властивостей покупцями, а також ціни конкурентів. Якщо на дві моделі асортименту ціни різняться неістотно, споживачі купуватимуть досконалішу модель, у противному разі — менш досконалу.</a:t>
            </a:r>
          </a:p>
          <a:p>
            <a:pPr marL="171450" indent="-514350" algn="just">
              <a:lnSpc>
                <a:spcPct val="120000"/>
              </a:lnSpc>
              <a:spcBef>
                <a:spcPts val="0"/>
              </a:spcBef>
              <a:buAutoNum type="arabicPeriod"/>
            </a:pPr>
            <a:endParaRPr lang="ru-RU" dirty="0" smtClean="0"/>
          </a:p>
          <a:p>
            <a:pPr marL="171450" indent="-514350" algn="just">
              <a:lnSpc>
                <a:spcPct val="120000"/>
              </a:lnSpc>
              <a:spcBef>
                <a:spcPts val="0"/>
              </a:spcBef>
              <a:buAutoNum type="arabicPeriod"/>
            </a:pPr>
            <a:endParaRPr lang="uk-U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453336"/>
          </a:xfrm>
          <a:solidFill>
            <a:schemeClr val="accent1">
              <a:alpha val="0"/>
            </a:schemeClr>
          </a:solidFill>
        </p:spPr>
        <p:txBody>
          <a:bodyPr>
            <a:normAutofit fontScale="85000" lnSpcReduction="10000"/>
          </a:bodyPr>
          <a:lstStyle/>
          <a:p>
            <a:pPr algn="just">
              <a:buNone/>
            </a:pPr>
            <a:r>
              <a:rPr lang="ru-RU" sz="3300" dirty="0" smtClean="0"/>
              <a:t>2. </a:t>
            </a:r>
            <a:r>
              <a:rPr lang="uk-UA" sz="3300" b="1" dirty="0" smtClean="0"/>
              <a:t>Встановлення ціни на товари, що доповнюють основний. </a:t>
            </a:r>
            <a:r>
              <a:rPr lang="uk-UA" sz="3300" dirty="0" smtClean="0"/>
              <a:t>Чимало фірм поряд з основним товаром пропонують товари, що його доповнюють, або допоміжні вироби. При цьому керівництво фірми має вирішити, що доцільно зарахувати у вихідну ціну товару як стандартного набору, а що запропонувати як допоміжні вироби. Стратегія ціноутворення полягає в регламентуванні "</a:t>
            </a:r>
            <a:r>
              <a:rPr lang="uk-UA" sz="3300" dirty="0" err="1" smtClean="0"/>
              <a:t>неукомплектованої</a:t>
            </a:r>
            <a:r>
              <a:rPr lang="uk-UA" sz="3300" dirty="0" smtClean="0"/>
              <a:t>" моделі за низькою ціною для залучення споживачів до купівлі укомплектованих додатковими пристроями товарів за вищою ціною. Дешева "</a:t>
            </a:r>
            <a:r>
              <a:rPr lang="uk-UA" sz="3300" dirty="0" err="1" smtClean="0"/>
              <a:t>неукомплектована</a:t>
            </a:r>
            <a:r>
              <a:rPr lang="uk-UA" sz="3300" dirty="0" smtClean="0"/>
              <a:t>" модель не має достатньої кількості зручностей і переваг, тому більшість покупців відхиляють її, купуючи моделі, обладнані додатковими пристроями.</a:t>
            </a:r>
          </a:p>
          <a:p>
            <a:pPr algn="just">
              <a:buNone/>
            </a:pPr>
            <a:endParaRPr lang="uk-UA"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712968" cy="6264696"/>
          </a:xfrm>
          <a:solidFill>
            <a:schemeClr val="accent1">
              <a:alpha val="0"/>
            </a:schemeClr>
          </a:solidFill>
        </p:spPr>
        <p:txBody>
          <a:bodyPr>
            <a:normAutofit/>
          </a:bodyPr>
          <a:lstStyle/>
          <a:p>
            <a:pPr algn="just">
              <a:buNone/>
            </a:pPr>
            <a:r>
              <a:rPr lang="uk-UA" dirty="0" smtClean="0"/>
              <a:t>3. </a:t>
            </a:r>
            <a:r>
              <a:rPr lang="uk-UA" b="1" dirty="0" smtClean="0"/>
              <a:t>Встановлення цін на обов'язкові компоненти товару. </a:t>
            </a:r>
            <a:r>
              <a:rPr lang="uk-UA" dirty="0" smtClean="0"/>
              <a:t>У деяких галузях промисловості виробляють так звані обов'язкові компоненти, що мають використовуватись разом з основним товаром, наприклад леза для гоління і фотоплівка. Ціна на компонент до товару встановлюється, як правило, вищою, ніж на основний товар. Наприклад, ціна фотокамери відносно низька, а плівки — висока. Це провокує покупця купувати фотоапарат, а плівку він купуватиме обов'язково.</a:t>
            </a:r>
            <a:endParaRPr lang="uk-U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640960" cy="6408712"/>
          </a:xfrm>
          <a:solidFill>
            <a:schemeClr val="accent1">
              <a:alpha val="0"/>
            </a:schemeClr>
          </a:solidFill>
        </p:spPr>
        <p:txBody>
          <a:bodyPr>
            <a:normAutofit/>
          </a:bodyPr>
          <a:lstStyle/>
          <a:p>
            <a:pPr algn="just">
              <a:buNone/>
            </a:pPr>
            <a:r>
              <a:rPr lang="ru-RU" b="1" dirty="0" smtClean="0"/>
              <a:t>4. </a:t>
            </a:r>
            <a:r>
              <a:rPr lang="uk-UA" b="1" dirty="0" smtClean="0"/>
              <a:t>Встановлення цін на побічні продукти виробництва. </a:t>
            </a:r>
            <a:r>
              <a:rPr lang="uk-UA" dirty="0" smtClean="0"/>
              <a:t>Переробка багатьох видів сировини часто пов'язана з появою різних побічних продуктів. Якщо вони не мають ціннісної значущості, а їх утилізація дорога, це позначається на ціні основного товару. Виробник прагне знайти ринок для цих побічних продуктів і найчастіше готовий встановити будь-яку ціну, якщо вона покриває витрати на їх зберігання і доставку. Так він зможе знизити ціну на основний товар, зробивши його </a:t>
            </a:r>
            <a:r>
              <a:rPr lang="uk-UA" dirty="0" err="1" smtClean="0"/>
              <a:t>конкурентоспроможнішим</a:t>
            </a:r>
            <a:r>
              <a:rPr lang="uk-UA" dirty="0" smtClean="0"/>
              <a:t>.</a:t>
            </a:r>
          </a:p>
          <a:p>
            <a:pPr algn="just">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476672"/>
            <a:ext cx="8712968" cy="5760640"/>
          </a:xfrm>
          <a:solidFill>
            <a:schemeClr val="accent1">
              <a:alpha val="27000"/>
            </a:schemeClr>
          </a:solidFill>
        </p:spPr>
        <p:txBody>
          <a:bodyPr>
            <a:normAutofit fontScale="92500"/>
          </a:bodyPr>
          <a:lstStyle/>
          <a:p>
            <a:pPr algn="just">
              <a:buNone/>
            </a:pPr>
            <a:r>
              <a:rPr lang="uk-UA" sz="3600" dirty="0" smtClean="0"/>
              <a:t>Ціна, яку платять за товари чи послуги споживачі, має різні назви: плата (за навчання, квартиру, оренду), проценти (за банківський кредит, посередництво), страховий внесок, гонорар, тариф (за проїзд чи перевезення вантажів), аванс, комісійні, заробітна плата. У будь-якому разі з погляду маркетингу </a:t>
            </a:r>
            <a:r>
              <a:rPr lang="uk-UA" sz="3600" b="1" dirty="0" smtClean="0"/>
              <a:t>ціна </a:t>
            </a:r>
            <a:r>
              <a:rPr lang="uk-UA" sz="3600" dirty="0" smtClean="0"/>
              <a:t>— це гроші, або якась інша компенсація, що її пропонують за </a:t>
            </a:r>
            <a:r>
              <a:rPr lang="uk-UA" sz="3600" dirty="0" err="1" smtClean="0"/>
              <a:t>перевідступлення</a:t>
            </a:r>
            <a:r>
              <a:rPr lang="uk-UA" sz="3600" dirty="0" smtClean="0"/>
              <a:t> права власності чи користування товарами (послугами).</a:t>
            </a:r>
            <a:r>
              <a:rPr lang="uk-UA" sz="3900" dirty="0" smtClean="0">
                <a:solidFill>
                  <a:schemeClr val="bg1"/>
                </a:solidFill>
                <a:latin typeface="Times New Roman" pitchFamily="18" charset="0"/>
                <a:cs typeface="Times New Roman" pitchFamily="18" charset="0"/>
              </a:rPr>
              <a:t>  </a:t>
            </a: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
        <p:nvSpPr>
          <p:cNvPr id="32770" name="Rectangle 2"/>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264696"/>
          </a:xfrm>
          <a:solidFill>
            <a:schemeClr val="accent1">
              <a:alpha val="0"/>
            </a:schemeClr>
          </a:solidFill>
        </p:spPr>
        <p:txBody>
          <a:bodyPr>
            <a:normAutofit/>
          </a:bodyPr>
          <a:lstStyle/>
          <a:p>
            <a:pPr algn="just">
              <a:buNone/>
            </a:pPr>
            <a:r>
              <a:rPr lang="uk-UA" dirty="0" smtClean="0"/>
              <a:t>Маркетингові стратегії за географічним принципом</a:t>
            </a:r>
          </a:p>
          <a:p>
            <a:pPr algn="just">
              <a:buNone/>
            </a:pPr>
            <a:r>
              <a:rPr lang="uk-UA" dirty="0" smtClean="0"/>
              <a:t>Такі стратегії передбачають прийняття рішення про встановлення фірмою різних цін для споживачів у різних регіонах країни. Доставка товарів клієнтам, які перебувають на певній відстані, обходиться фірмі дорожче, ніж доставка найближчим клієнтам. Найчастіше використовують такі варіанти встановлення цін:</a:t>
            </a:r>
          </a:p>
          <a:p>
            <a:pPr algn="just">
              <a:buNone/>
            </a:pP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568952" cy="6120680"/>
          </a:xfrm>
          <a:solidFill>
            <a:schemeClr val="accent1">
              <a:alpha val="0"/>
            </a:schemeClr>
          </a:solidFill>
        </p:spPr>
        <p:txBody>
          <a:bodyPr>
            <a:normAutofit fontScale="92500" lnSpcReduction="20000"/>
          </a:bodyPr>
          <a:lstStyle/>
          <a:p>
            <a:pPr marL="514350" indent="-514350" algn="just">
              <a:buAutoNum type="arabicPeriod"/>
            </a:pPr>
            <a:r>
              <a:rPr lang="uk-UA" b="1" dirty="0" smtClean="0"/>
              <a:t>Встановлення ціни FOB у місці вироблення товару. </a:t>
            </a:r>
            <a:r>
              <a:rPr lang="uk-UA" dirty="0" smtClean="0"/>
              <a:t>За цією системою товар передається перевізнику на умовах франко-вагон, після чого всі права на товар і відповідальність за нього переходять до замовника, який оплачує всі витрати, пов'язані з транспортуванням від місця розташування заводу до місця призначення товару.</a:t>
            </a:r>
          </a:p>
          <a:p>
            <a:pPr marL="514350" indent="-514350" algn="just">
              <a:buNone/>
            </a:pPr>
            <a:r>
              <a:rPr lang="uk-UA" b="1" dirty="0" smtClean="0"/>
              <a:t>Переваги:</a:t>
            </a:r>
            <a:r>
              <a:rPr lang="uk-UA" dirty="0" smtClean="0"/>
              <a:t> цей метод дає змогу </a:t>
            </a:r>
            <a:r>
              <a:rPr lang="uk-UA" dirty="0" err="1" smtClean="0"/>
              <a:t>найдостовірніше</a:t>
            </a:r>
            <a:r>
              <a:rPr lang="uk-UA" dirty="0" smtClean="0"/>
              <a:t> оцінити транспортну роботу, оскільки кожний замовник оплачує її самостійно</a:t>
            </a:r>
          </a:p>
          <a:p>
            <a:pPr marL="514350" indent="-514350" algn="just">
              <a:buNone/>
            </a:pPr>
            <a:r>
              <a:rPr lang="uk-UA" b="1" dirty="0" smtClean="0"/>
              <a:t>Недоліки:</a:t>
            </a:r>
            <a:r>
              <a:rPr lang="uk-UA" dirty="0" smtClean="0"/>
              <a:t> для віддалених клієнтів продукція коштує дорожче, ніж для найближчих.</a:t>
            </a:r>
            <a:br>
              <a:rPr lang="uk-UA"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rmAutofit/>
          </a:bodyPr>
          <a:lstStyle/>
          <a:p>
            <a:pPr algn="just">
              <a:buNone/>
            </a:pPr>
            <a:r>
              <a:rPr lang="uk-UA" dirty="0" smtClean="0"/>
              <a:t>2. </a:t>
            </a:r>
            <a:r>
              <a:rPr lang="uk-UA" b="1" dirty="0" smtClean="0"/>
              <a:t>Встановлення єдиної ціни із зарахуванням до неї витрат на доставку.</a:t>
            </a:r>
            <a:r>
              <a:rPr lang="uk-UA" dirty="0" smtClean="0"/>
              <a:t> Цю стратегію застосовують на противагу FOB. Фірма стягує єдину ціну із зарахуванням до неї однакової суми транспортних витрат незалежно від віддаленості клієнта.</a:t>
            </a:r>
          </a:p>
          <a:p>
            <a:pPr algn="just">
              <a:buNone/>
            </a:pPr>
            <a:r>
              <a:rPr lang="uk-UA" b="1" dirty="0" smtClean="0"/>
              <a:t>Переваги: </a:t>
            </a:r>
            <a:r>
              <a:rPr lang="uk-UA" dirty="0" smtClean="0"/>
              <a:t>простота обслуговування і можливість рекламування єдиної ціни в загальнодержавному масштабі.</a:t>
            </a:r>
          </a:p>
          <a:p>
            <a:pPr algn="just">
              <a:buNone/>
            </a:pPr>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marL="0" algn="just">
              <a:spcBef>
                <a:spcPts val="0"/>
              </a:spcBef>
              <a:buNone/>
            </a:pPr>
            <a:r>
              <a:rPr lang="ru-RU" sz="2800" b="1" dirty="0" smtClean="0"/>
              <a:t>3. </a:t>
            </a:r>
            <a:r>
              <a:rPr lang="uk-UA" sz="2800" b="1" dirty="0" smtClean="0"/>
              <a:t>Встановлення зональних цін. </a:t>
            </a:r>
            <a:r>
              <a:rPr lang="uk-UA" sz="2800" dirty="0" smtClean="0"/>
              <a:t>Цей метод є середнім між встановленням ціни FOB і єдиної ціни з урахуванням витрат, пов'язаних з доставкою товарів. Фірма виокремлює дві або кілька зон. Замовники, які перебувають у межах однієї зони, сплачують одну ціну, у межах іншої зони — іншу. Споживачі в межах кожної окремої цінової зони не мають жодних цінових переваг один перед одним.</a:t>
            </a:r>
            <a:br>
              <a:rPr lang="uk-UA" sz="2800" dirty="0" smtClean="0"/>
            </a:br>
            <a:r>
              <a:rPr lang="uk-UA" sz="2800" b="1" dirty="0" smtClean="0"/>
              <a:t>4. Встановлення цін стосовно базисного пункту. </a:t>
            </a:r>
            <a:r>
              <a:rPr lang="uk-UA" sz="2800" dirty="0" smtClean="0"/>
              <a:t>За цією стратегією продавець обирає певне місто як базисне і стягує з усіх замовників транспортні витрати в сумі, що дорівнює вартості доставки з цього пункту незалежно від того, звідки насправді відвантажується товар</a:t>
            </a:r>
            <a:endParaRPr lang="uk-UA"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b="1" dirty="0" smtClean="0"/>
              <a:t>5. Встановлення цін з прийняттям на себе витрат щодо доставки. </a:t>
            </a:r>
            <a:r>
              <a:rPr lang="uk-UA" dirty="0" smtClean="0"/>
              <a:t>У цьому разі, щоб забезпечити надходження замовлень, продавець частково або цілком бере на себе фактичні витрати на доставку товару. Можливо, він вважає, що зможе в такий спосіб розширити обсяги своєї діяльності. Як наслідок, середні витрати збільшуються, покриваючи транспортні витрати.</a:t>
            </a:r>
          </a:p>
          <a:p>
            <a:pPr algn="just">
              <a:buNone/>
            </a:pPr>
            <a:endParaRPr lang="ru-RU"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ctr">
              <a:buNone/>
            </a:pPr>
            <a:r>
              <a:rPr lang="uk-UA" sz="2800" b="1" dirty="0" smtClean="0"/>
              <a:t>Маркетингові стратегії знижок і зарахувань</a:t>
            </a:r>
          </a:p>
          <a:p>
            <a:pPr algn="just">
              <a:buNone/>
            </a:pPr>
            <a:r>
              <a:rPr lang="uk-UA" sz="2800" b="1" dirty="0" smtClean="0"/>
              <a:t>1. Знижка за платежі готівкою </a:t>
            </a:r>
            <a:r>
              <a:rPr lang="uk-UA" sz="2800" dirty="0" smtClean="0"/>
              <a:t>— зниження ціни для покупців, які оперативно сплачують рахунки. Наприклад, умова "2/10, нетто 30" означає, що платіж має бути здійснений протягом 30 днів, але продавець може зменшити суму платежу на 2 %, якщо покупець розрахується протягом 10 днів.</a:t>
            </a:r>
            <a:br>
              <a:rPr lang="uk-UA" sz="2800" dirty="0" smtClean="0"/>
            </a:br>
            <a:r>
              <a:rPr lang="uk-UA" sz="2800" dirty="0" smtClean="0"/>
              <a:t/>
            </a:r>
            <a:br>
              <a:rPr lang="uk-UA" sz="2800" dirty="0" smtClean="0"/>
            </a:br>
            <a:r>
              <a:rPr lang="uk-UA" sz="2800" b="1" dirty="0" smtClean="0"/>
              <a:t>2. Знижка за кількість придбаного товару </a:t>
            </a:r>
            <a:r>
              <a:rPr lang="uk-UA" sz="2800" dirty="0" smtClean="0"/>
              <a:t>— зниження ціни для покупця, який купує велику кількість товару. Наприклад, умова "10 </a:t>
            </a:r>
            <a:r>
              <a:rPr lang="uk-UA" sz="2800" dirty="0" err="1" smtClean="0"/>
              <a:t>грн</a:t>
            </a:r>
            <a:r>
              <a:rPr lang="uk-UA" sz="2800" dirty="0" smtClean="0"/>
              <a:t> за 1 шт. при купівлі менше 100 піт.; 9 </a:t>
            </a:r>
            <a:r>
              <a:rPr lang="uk-UA" sz="2800" dirty="0" err="1" smtClean="0"/>
              <a:t>грн</a:t>
            </a:r>
            <a:r>
              <a:rPr lang="uk-UA" sz="2800" dirty="0" smtClean="0"/>
              <a:t> за 1 шт. при купівлі 100 шт. і більше". Знижки стимулюють споживача купувати в одного продавця, а не в кількох.</a:t>
            </a:r>
          </a:p>
          <a:p>
            <a:pPr algn="just">
              <a:buNone/>
            </a:pPr>
            <a:r>
              <a:rPr lang="ru-RU" sz="2800" dirty="0" smtClean="0"/>
              <a:t/>
            </a:r>
            <a:br>
              <a:rPr lang="ru-RU" sz="2800" dirty="0" smtClean="0"/>
            </a:br>
            <a:endParaRPr lang="ru-RU" sz="29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b="1" dirty="0" smtClean="0"/>
              <a:t>3. Функціональні знижки </a:t>
            </a:r>
            <a:r>
              <a:rPr lang="uk-UA" sz="2800" dirty="0" smtClean="0"/>
              <a:t>(</a:t>
            </a:r>
            <a:r>
              <a:rPr lang="uk-UA" sz="2800" dirty="0" err="1" smtClean="0"/>
              <a:t>знижки</a:t>
            </a:r>
            <a:r>
              <a:rPr lang="uk-UA" sz="2800" dirty="0" smtClean="0"/>
              <a:t> у сфері торгівлі). Ці знижки виробники пропонують службам товароруху, що виконують певні функції, пов'язані з продажем товару, його зберіганням, веденням обліку. Виробник може пропонувати різноманітні функціональні знижки службам різних торгових каналів, оскільки вони надають йому різні за характером послуги. Водночас він має пропонувати єдину знижку для всіх служб, що входять до складу окремого каналу.</a:t>
            </a:r>
          </a:p>
          <a:p>
            <a:pPr algn="just">
              <a:buNone/>
            </a:pPr>
            <a:r>
              <a:rPr lang="uk-UA" sz="2800" b="1" dirty="0" smtClean="0"/>
              <a:t>4. Сезонні знижки </a:t>
            </a:r>
            <a:r>
              <a:rPr lang="uk-UA" sz="2800" dirty="0" smtClean="0"/>
              <a:t>— зниження ціни для споживачів, які купують </a:t>
            </a:r>
            <a:r>
              <a:rPr lang="uk-UA" sz="2800" dirty="0" err="1" smtClean="0"/>
              <a:t>позасезонні</a:t>
            </a:r>
            <a:r>
              <a:rPr lang="uk-UA" sz="2800" dirty="0" smtClean="0"/>
              <a:t> товари. Сезонні знижки дають змогу продавцеві підтримувати стабільний рівень виробництва протягом року.</a:t>
            </a:r>
            <a:endParaRPr lang="uk-UA" sz="29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marL="0" algn="just">
              <a:spcBef>
                <a:spcPts val="0"/>
              </a:spcBef>
              <a:buNone/>
            </a:pPr>
            <a:r>
              <a:rPr lang="ru-RU" sz="2800" dirty="0" smtClean="0"/>
              <a:t>5. </a:t>
            </a:r>
            <a:r>
              <a:rPr lang="uk-UA" sz="2800" b="1" dirty="0" smtClean="0"/>
              <a:t>Зарахування </a:t>
            </a:r>
            <a:r>
              <a:rPr lang="uk-UA" sz="2800" dirty="0" smtClean="0"/>
              <a:t>— ще один вид знижок. Наприклад, товарообмінне зарахування — це зниження ціни на новий товар за умови, що покупець здав старий. (Найчастіше застосовується в торгівлі автомобілями або іншими товарами тривалого користування.)</a:t>
            </a:r>
          </a:p>
          <a:p>
            <a:pPr>
              <a:buNone/>
            </a:pPr>
            <a:endParaRPr lang="ru-RU" sz="2800" dirty="0" smtClean="0"/>
          </a:p>
          <a:p>
            <a:pPr algn="ctr">
              <a:buNone/>
            </a:pPr>
            <a:r>
              <a:rPr lang="uk-UA" sz="2800" b="1" dirty="0" smtClean="0"/>
              <a:t>Маркетингові цінові стратегії, спрямовані на стимулювання збуту.</a:t>
            </a:r>
          </a:p>
          <a:p>
            <a:pPr algn="just">
              <a:buNone/>
            </a:pPr>
            <a:r>
              <a:rPr lang="ru-RU" sz="2800" dirty="0" smtClean="0"/>
              <a:t>• </a:t>
            </a:r>
            <a:r>
              <a:rPr lang="uk-UA" sz="2800" dirty="0" smtClean="0"/>
              <a:t>супермаркети встановлюють на деякі товари занижені ціни з метою залучення покупців, сподіваючись, що вони водночас придбають й інші товари зі звичайними націнками;</a:t>
            </a:r>
          </a:p>
          <a:p>
            <a:pPr algn="just">
              <a:buNone/>
            </a:pPr>
            <a:r>
              <a:rPr lang="ru-RU" sz="2800" dirty="0" smtClean="0"/>
              <a:t/>
            </a:r>
            <a:br>
              <a:rPr lang="ru-RU" sz="2800" dirty="0" smtClean="0"/>
            </a:br>
            <a:r>
              <a:rPr lang="ru-RU" sz="2800" dirty="0" smtClean="0"/>
              <a:t/>
            </a:r>
            <a:br>
              <a:rPr lang="ru-RU" sz="2800" dirty="0" smtClean="0"/>
            </a:br>
            <a:endParaRPr lang="ru-RU"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ru-RU" sz="2800" dirty="0" smtClean="0"/>
              <a:t>• </a:t>
            </a:r>
            <a:r>
              <a:rPr lang="uk-UA" dirty="0" smtClean="0"/>
              <a:t>з метою залучення більшої кількості клієнтів у певні проміжки часу продавці користуються цінами для особливих випадків. Так, для споживачів щороку проводять передноворічний розпродаж товарів;</a:t>
            </a:r>
          </a:p>
          <a:p>
            <a:pPr algn="just">
              <a:buNone/>
            </a:pPr>
            <a:r>
              <a:rPr lang="uk-UA" dirty="0" smtClean="0"/>
              <a:t>• іноді виробники пропонують купувати товар у дилерів, надаючи знижку в ціні за платіж готівкою в обумовлені терміни. Така знижка — гнучкий спосіб скорочення товарних запасів у періоди ускладнення збуту без зниження прейскурантних цін.</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ctr">
              <a:buNone/>
            </a:pPr>
            <a:r>
              <a:rPr lang="uk-UA" sz="2900" b="1" dirty="0" smtClean="0"/>
              <a:t>Маркетингові стратегії дискримінаційних цін</a:t>
            </a:r>
          </a:p>
          <a:p>
            <a:pPr marL="514350" indent="-514350" algn="just">
              <a:buAutoNum type="arabicPeriod"/>
            </a:pPr>
            <a:r>
              <a:rPr lang="uk-UA" sz="2900" b="1" dirty="0" smtClean="0"/>
              <a:t>З урахуванням категорій споживачів </a:t>
            </a:r>
            <a:r>
              <a:rPr lang="uk-UA" sz="2900" dirty="0" smtClean="0"/>
              <a:t>— різні покупці за той самий товар сплачують різні ціни.</a:t>
            </a:r>
          </a:p>
          <a:p>
            <a:pPr marL="514350" indent="-514350" algn="just">
              <a:buNone/>
            </a:pPr>
            <a:r>
              <a:rPr lang="uk-UA" sz="2900" dirty="0" smtClean="0"/>
              <a:t>2. </a:t>
            </a:r>
            <a:r>
              <a:rPr lang="uk-UA" sz="2900" b="1" dirty="0" smtClean="0"/>
              <a:t>З урахуванням варіанта товару </a:t>
            </a:r>
            <a:r>
              <a:rPr lang="uk-UA" sz="2900" dirty="0" smtClean="0"/>
              <a:t>— різні варіанти товару продають за різними цінами, але без урахування різниці у витратах на виробництво.</a:t>
            </a:r>
          </a:p>
          <a:p>
            <a:pPr marL="514350" indent="-514350" algn="just">
              <a:buNone/>
            </a:pPr>
            <a:r>
              <a:rPr lang="uk-UA" sz="2900" dirty="0" smtClean="0"/>
              <a:t>3. </a:t>
            </a:r>
            <a:r>
              <a:rPr lang="uk-UA" sz="2900" b="1" dirty="0" smtClean="0"/>
              <a:t>З урахуванням місцезнаходження </a:t>
            </a:r>
            <a:r>
              <a:rPr lang="uk-UA" sz="2900" dirty="0" smtClean="0"/>
              <a:t>— товар продається за різними цінами в різних районах. При цьому витрати на його виробництво та пропозиція в цих районах однакові (квитки в театр залежно від ряду й місця).</a:t>
            </a:r>
          </a:p>
          <a:p>
            <a:pPr marL="514350" indent="-514350" algn="just">
              <a:buNone/>
            </a:pPr>
            <a:r>
              <a:rPr lang="uk-UA" sz="2900" dirty="0" smtClean="0"/>
              <a:t>4. </a:t>
            </a:r>
            <a:r>
              <a:rPr lang="uk-UA" sz="2900" b="1" dirty="0" smtClean="0"/>
              <a:t>З урахуванням часу.</a:t>
            </a:r>
          </a:p>
          <a:p>
            <a:pPr marL="514350" indent="-514350" algn="just">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8640"/>
            <a:ext cx="8568952" cy="6480720"/>
          </a:xfrm>
          <a:solidFill>
            <a:schemeClr val="accent1">
              <a:alpha val="0"/>
            </a:schemeClr>
          </a:solidFill>
        </p:spPr>
        <p:txBody>
          <a:bodyPr>
            <a:normAutofit fontScale="77500" lnSpcReduction="20000"/>
          </a:bodyPr>
          <a:lstStyle/>
          <a:p>
            <a:pPr algn="just">
              <a:buNone/>
            </a:pPr>
            <a:r>
              <a:rPr lang="uk-UA" sz="3600" dirty="0" smtClean="0"/>
              <a:t>Політика цін традиційно є одним із головних елементів маркетингу з кількох причин. </a:t>
            </a:r>
            <a:endParaRPr lang="en-US" sz="3600" dirty="0" smtClean="0"/>
          </a:p>
          <a:p>
            <a:pPr algn="just">
              <a:buNone/>
            </a:pPr>
            <a:r>
              <a:rPr lang="uk-UA" sz="3600" b="1" dirty="0" smtClean="0"/>
              <a:t>По-перше, ціна </a:t>
            </a:r>
            <a:r>
              <a:rPr lang="uk-UA" sz="3600" dirty="0" smtClean="0"/>
              <a:t>— один із головних інструментів у конкурентній боротьбі. </a:t>
            </a:r>
            <a:endParaRPr lang="en-US" sz="3600" dirty="0" smtClean="0"/>
          </a:p>
          <a:p>
            <a:pPr algn="just">
              <a:buNone/>
            </a:pPr>
            <a:r>
              <a:rPr lang="uk-UA" sz="3600" b="1" dirty="0" smtClean="0"/>
              <a:t>По-друге</a:t>
            </a:r>
            <a:r>
              <a:rPr lang="uk-UA" sz="3600" dirty="0" smtClean="0"/>
              <a:t>, відповідний рівень цін дає можливість виробникові продати товар, отримати відповідні доходи і прибутки, а споживачеві цей товар придбати і використати для власної потреби. </a:t>
            </a:r>
            <a:endParaRPr lang="en-US" sz="3600" dirty="0" smtClean="0"/>
          </a:p>
          <a:p>
            <a:pPr algn="just">
              <a:buNone/>
            </a:pPr>
            <a:r>
              <a:rPr lang="uk-UA" sz="3600" b="1" dirty="0" smtClean="0"/>
              <a:t>По-третє, ціна </a:t>
            </a:r>
            <a:r>
              <a:rPr lang="uk-UA" sz="3600" dirty="0" smtClean="0"/>
              <a:t>— це просто і точно вимірювана змінна, яка традиційно використовується в усіх економічних розрахунках підприємства. </a:t>
            </a:r>
            <a:endParaRPr lang="en-US" sz="3600" dirty="0" smtClean="0"/>
          </a:p>
          <a:p>
            <a:pPr algn="just">
              <a:buNone/>
            </a:pPr>
            <a:r>
              <a:rPr lang="uk-UA" sz="3600" b="1" dirty="0" smtClean="0"/>
              <a:t>По-четверте, ціна </a:t>
            </a:r>
            <a:r>
              <a:rPr lang="uk-UA" sz="3600" dirty="0" smtClean="0"/>
              <a:t>— важлива передумова досягнення підприємством своїх стратегічних цілей (освоєння ринків чи стратегічних просторів). </a:t>
            </a:r>
            <a:endParaRPr lang="en-US" sz="3600" dirty="0" smtClean="0"/>
          </a:p>
          <a:p>
            <a:pPr algn="just">
              <a:buNone/>
            </a:pPr>
            <a:r>
              <a:rPr lang="uk-UA" sz="3600" b="1" dirty="0" smtClean="0"/>
              <a:t>По-п'яте, </a:t>
            </a:r>
            <a:r>
              <a:rPr lang="uk-UA" sz="3600" dirty="0" smtClean="0"/>
              <a:t>у ринковій економіці </a:t>
            </a:r>
            <a:r>
              <a:rPr lang="uk-UA" sz="3600" b="1" dirty="0" smtClean="0"/>
              <a:t>ціна</a:t>
            </a:r>
            <a:r>
              <a:rPr lang="uk-UA" sz="3600" dirty="0" smtClean="0"/>
              <a:t> є надійним зрівнювачем попиту та пропонування товарів.</a:t>
            </a: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dirty="0" smtClean="0"/>
              <a:t>Для того щоб стратегія встановлення цінової дискримінації дала очікувані результати, </a:t>
            </a:r>
            <a:r>
              <a:rPr lang="uk-UA" sz="2800" b="1" dirty="0" smtClean="0"/>
              <a:t>повинні виконуватись певні умови:</a:t>
            </a:r>
          </a:p>
          <a:p>
            <a:pPr algn="just">
              <a:buNone/>
            </a:pPr>
            <a:r>
              <a:rPr lang="uk-UA" sz="2800" dirty="0" smtClean="0"/>
              <a:t>• ринок має піддаватися сегментуванню, а отримані сегменти — різнитись інтенсивністю попиту;</a:t>
            </a:r>
          </a:p>
          <a:p>
            <a:pPr algn="just">
              <a:buNone/>
            </a:pPr>
            <a:r>
              <a:rPr lang="uk-UA" sz="2800" dirty="0" smtClean="0"/>
              <a:t>• споживачі сегмента, де товар продають за низькою ціною, не повинні мати змоги перепродати його дорожче в тому сегменті, де такий товар фірма продає за вищою ціною;</a:t>
            </a:r>
          </a:p>
          <a:p>
            <a:pPr algn="just">
              <a:buNone/>
            </a:pPr>
            <a:r>
              <a:rPr lang="uk-UA" sz="2800" dirty="0" smtClean="0"/>
              <a:t>• конкуренти не повинні мати змоги продавати товар дешевше в сегменті, де фірма пропонує його за високою ціною;</a:t>
            </a:r>
          </a:p>
          <a:p>
            <a:pPr algn="just">
              <a:buNone/>
            </a:pPr>
            <a:endParaRPr lang="ru-RU" sz="3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dirty="0" smtClean="0"/>
              <a:t>• витрати, пов'язані із сегментуванням ринку й спостереженням за ним, не повинні перевищувати суми додаткових надходжень, що утворяться внаслідок цінової дискримінації;</a:t>
            </a:r>
          </a:p>
          <a:p>
            <a:pPr algn="just">
              <a:buNone/>
            </a:pPr>
            <a:r>
              <a:rPr lang="uk-UA" dirty="0" smtClean="0"/>
              <a:t>• встановлення дискримінаційних цін не повинно викликати у споживачів обурення і породжувати ворожість;</a:t>
            </a:r>
          </a:p>
          <a:p>
            <a:pPr algn="just">
              <a:buNone/>
            </a:pPr>
            <a:r>
              <a:rPr lang="uk-UA" dirty="0" smtClean="0"/>
              <a:t>• застосовувана фірмою конкретна форма цінової дискримінації не повинна бути протиправною щодо чинного законодавства. </a:t>
            </a:r>
          </a:p>
          <a:p>
            <a:pPr algn="just">
              <a:buNone/>
            </a:pP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ctr">
              <a:buNone/>
            </a:pPr>
            <a:r>
              <a:rPr lang="uk-UA" sz="2800" b="1" dirty="0" smtClean="0"/>
              <a:t>4. Управління цінами підприємства</a:t>
            </a:r>
          </a:p>
          <a:p>
            <a:pPr marL="0" algn="just">
              <a:spcBef>
                <a:spcPts val="0"/>
              </a:spcBef>
              <a:buNone/>
            </a:pPr>
            <a:r>
              <a:rPr lang="uk-UA" sz="2800" b="1" dirty="0" smtClean="0"/>
              <a:t>Управління цінами </a:t>
            </a:r>
            <a:r>
              <a:rPr lang="uk-UA" sz="2800" dirty="0" smtClean="0"/>
              <a:t>— це процес їх коригування на підставі стратегії і тактики підприємства, а також дії суб'єктів, сил і умов навколишнього бізнес-середовища.</a:t>
            </a:r>
            <a:endParaRPr lang="ru-RU" sz="2800" dirty="0" smtClean="0"/>
          </a:p>
          <a:p>
            <a:pPr marL="0" algn="just">
              <a:spcBef>
                <a:spcPts val="0"/>
              </a:spcBef>
              <a:buNone/>
            </a:pPr>
            <a:r>
              <a:rPr lang="uk-UA" sz="2800" dirty="0" smtClean="0"/>
              <a:t>У процесах управління цінами можуть бути використані такі стратегії чи політики.</a:t>
            </a:r>
            <a:endParaRPr lang="ru-RU" sz="2800" dirty="0" smtClean="0"/>
          </a:p>
          <a:p>
            <a:pPr marL="0" algn="just">
              <a:spcBef>
                <a:spcPts val="0"/>
              </a:spcBef>
              <a:buNone/>
            </a:pPr>
            <a:r>
              <a:rPr lang="uk-UA" sz="2800" b="1" dirty="0" smtClean="0"/>
              <a:t>Політика поступового зниження цін</a:t>
            </a:r>
            <a:r>
              <a:rPr lang="uk-UA" sz="2800" dirty="0" smtClean="0"/>
              <a:t>. Вона характеризується відносно високим рівнем цін на момент виведення на ринок нового продукту. Далі, відповідно до концепції життєвого циклу продукції, їх рівень поступово знижується.</a:t>
            </a:r>
            <a:endParaRPr lang="ru-RU" sz="2800" dirty="0" smtClean="0"/>
          </a:p>
          <a:p>
            <a:pPr algn="just">
              <a:buNone/>
            </a:pPr>
            <a:endParaRPr lang="ru-RU" sz="28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b="1" dirty="0" smtClean="0"/>
              <a:t>Політика «знімання вершків».</a:t>
            </a:r>
            <a:r>
              <a:rPr lang="uk-UA" sz="2800" dirty="0" smtClean="0"/>
              <a:t> </a:t>
            </a:r>
          </a:p>
          <a:p>
            <a:pPr algn="just">
              <a:buNone/>
            </a:pPr>
            <a:r>
              <a:rPr lang="uk-UA" sz="2800" b="1" dirty="0" smtClean="0"/>
              <a:t>Політика проникнення</a:t>
            </a:r>
            <a:r>
              <a:rPr lang="uk-UA" sz="2800" dirty="0" smtClean="0"/>
              <a:t>. Вона використовується підприємством для виведення своїх товарів на нові ринки, створення там належного попиту. Такій політиці притаманні низькі початкові ціни, які в міру зростання попиту, популярності товарів, їх відповідної адаптації до нових ринків поступово можуть також підвищуватись. До такої політики вдаються тоді, коли на ринку, що освоюється підприємством, існує досить високий рівень конкуренції і коли його можна поділити на сегменти, виокремлюючи ті з них, де еластичність попиту є високою, а споживачі не сприймають низької ціни як показник низької якості продукції.</a:t>
            </a:r>
            <a:endParaRPr lang="ru-RU"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700" b="1" dirty="0" smtClean="0"/>
              <a:t>Політика диференціювання цін.</a:t>
            </a:r>
            <a:r>
              <a:rPr lang="uk-UA" sz="2700" dirty="0" smtClean="0"/>
              <a:t> Це продаж того самого продукту різним покупцям, або в різний час (у тому числі і протягом доби), або на різних територіях за різними цінами. Така політика виконує два завдання:</a:t>
            </a:r>
            <a:endParaRPr lang="ru-RU" sz="2700" dirty="0" smtClean="0"/>
          </a:p>
          <a:p>
            <a:pPr algn="just">
              <a:buNone/>
            </a:pPr>
            <a:r>
              <a:rPr lang="uk-UA" sz="2700" dirty="0" smtClean="0"/>
              <a:t>— по-перше, пристосувати діяльність підприємства до умов різних ринків (сегментів), де існують різні умови конкуренції, інтенсивність попиту, доходи споживачів, сприйняття ними того чи іншого рівня цін;</a:t>
            </a:r>
            <a:endParaRPr lang="ru-RU" sz="2700" dirty="0" smtClean="0"/>
          </a:p>
          <a:p>
            <a:pPr algn="just">
              <a:buNone/>
            </a:pPr>
            <a:r>
              <a:rPr lang="uk-UA" sz="2700" dirty="0" smtClean="0"/>
              <a:t>— по-друге, досягти виробничо-економічних, збутових чи логістичних переваг з погляду впливу на поведінку споживачів.</a:t>
            </a:r>
            <a:endParaRPr lang="ru-RU" sz="2700" dirty="0" smtClean="0"/>
          </a:p>
          <a:p>
            <a:pPr algn="just">
              <a:buNone/>
            </a:pPr>
            <a:r>
              <a:rPr lang="uk-UA" sz="2700" dirty="0" smtClean="0"/>
              <a:t>Головною перевагою тут є хороші перспективи досягнення великих обсягів товарообороту, залучення достатньої кількості споживачів.</a:t>
            </a:r>
            <a:endParaRPr lang="ru-RU" sz="2700" dirty="0" smtClean="0"/>
          </a:p>
          <a:p>
            <a:pPr>
              <a:buNone/>
            </a:pPr>
            <a:endParaRPr lang="ru-RU"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r>
              <a:rPr lang="uk-UA" sz="2800" b="1" dirty="0" smtClean="0"/>
              <a:t>Політика престижних цін</a:t>
            </a:r>
            <a:r>
              <a:rPr lang="uk-UA" sz="2800" dirty="0" smtClean="0"/>
              <a:t>. Ця політика має на увазі утримування підприємством досить високих цін на свої товари. Головною передумовою такої політики є висока репутація підприємства, надзвичайно висока якість та унікальність його продукції, загальне визнання його товарної марки. При цьому висока ціна для певних сегментів ринку є елементом підтвердження престижу споживачів.</a:t>
            </a:r>
            <a:endParaRPr lang="ru-RU" sz="2800" dirty="0" smtClean="0"/>
          </a:p>
          <a:p>
            <a:pPr algn="just"/>
            <a:r>
              <a:rPr lang="uk-UA" sz="2800" b="1" dirty="0" smtClean="0"/>
              <a:t>Політика психологічно комфортних цін.</a:t>
            </a:r>
            <a:r>
              <a:rPr lang="uk-UA" sz="2800" dirty="0" smtClean="0"/>
              <a:t> Така політика бере до уваги сприйняття споживачами того чи іншого рівня цін на товари, виходячи із їхньої «внутрішньої логіки». </a:t>
            </a:r>
            <a:endParaRPr lang="ru-RU" sz="2800" dirty="0" smtClean="0"/>
          </a:p>
          <a:p>
            <a:pPr>
              <a:buNone/>
            </a:pPr>
            <a:endParaRPr lang="ru-RU"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b="1" dirty="0" smtClean="0"/>
              <a:t>Політика «збиткового лідера».</a:t>
            </a:r>
            <a:r>
              <a:rPr lang="uk-UA" sz="2800" dirty="0" smtClean="0"/>
              <a:t> Це політика цін на товари, які використовуються споживачами в комплекті. Тут основна деталь комплекту може продаватись навіть за збитковою ціною. Цей збиток покривається за рахунок значно вищих цін на </a:t>
            </a:r>
            <a:r>
              <a:rPr lang="uk-UA" sz="2800" dirty="0" err="1" smtClean="0"/>
              <a:t>доповнювальні</a:t>
            </a:r>
            <a:r>
              <a:rPr lang="uk-UA" sz="2800" dirty="0" smtClean="0"/>
              <a:t> деталі чи запасні частини.</a:t>
            </a:r>
            <a:endParaRPr lang="ru-RU" sz="2800" dirty="0" smtClean="0"/>
          </a:p>
          <a:p>
            <a:pPr algn="just">
              <a:buNone/>
            </a:pPr>
            <a:r>
              <a:rPr lang="uk-UA" sz="2800" b="1" dirty="0" smtClean="0"/>
              <a:t>Політика гнучких цін</a:t>
            </a:r>
            <a:r>
              <a:rPr lang="uk-UA" sz="2800" dirty="0" smtClean="0"/>
              <a:t>. Вона передбачає швидку реакцію підприємства на зміну співвідношення попиту і пропонування на ринку. Відповідні зміни ціни можуть відбуватись навіть протягом доби.</a:t>
            </a:r>
            <a:endParaRPr lang="ru-RU" sz="2800" dirty="0" smtClean="0"/>
          </a:p>
          <a:p>
            <a:pPr algn="just">
              <a:buNone/>
            </a:pPr>
            <a:r>
              <a:rPr lang="uk-UA" sz="2800" b="1" dirty="0" smtClean="0"/>
              <a:t>Політика стабільних цін</a:t>
            </a:r>
            <a:r>
              <a:rPr lang="uk-UA" sz="2800" dirty="0" smtClean="0"/>
              <a:t>. Її використовують, як правило, для товарів масового попиту, коли ціни на них залишаються стабільними тривалий час незважаючи на жодні кон'юнктурні коливання.</a:t>
            </a:r>
            <a:endParaRPr lang="ru-RU" sz="2800" dirty="0" smtClean="0"/>
          </a:p>
          <a:p>
            <a:pPr>
              <a:buNone/>
            </a:pPr>
            <a:endParaRPr lang="ru-RU"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algn="just">
              <a:buNone/>
            </a:pPr>
            <a:r>
              <a:rPr lang="uk-UA" sz="2600" b="1" dirty="0" smtClean="0"/>
              <a:t>Політика цін ринкової переваги</a:t>
            </a:r>
            <a:r>
              <a:rPr lang="uk-UA" sz="2600" dirty="0" smtClean="0"/>
              <a:t>. Нею користуються підприємства, які мають перевагу на ринку і можуть забезпечити зниження своїх витрат на виробництво і маркетинг, підвищення доходів від реалізації товарів за рахунок великих обсягів збуту. За такої політики товари продаються за ціною дещо нижчою, ніж у підприємств-конкурентів.</a:t>
            </a:r>
            <a:endParaRPr lang="ru-RU" sz="2600" dirty="0" smtClean="0"/>
          </a:p>
          <a:p>
            <a:pPr algn="just">
              <a:buNone/>
            </a:pPr>
            <a:r>
              <a:rPr lang="uk-UA" sz="2600" b="1" dirty="0" smtClean="0"/>
              <a:t>Політика цін на товари, зняті з виробництва</a:t>
            </a:r>
            <a:r>
              <a:rPr lang="uk-UA" sz="2600" dirty="0" smtClean="0"/>
              <a:t>. Якщо товар повністю втратив свою ринкову привабливість, то використовують ціни розпродажу, тобто досить низькі. Якщо ж він отримав статус </a:t>
            </a:r>
            <a:r>
              <a:rPr lang="uk-UA" sz="2600" dirty="0" err="1" smtClean="0"/>
              <a:t>товару-ретро</a:t>
            </a:r>
            <a:r>
              <a:rPr lang="uk-UA" sz="2600" dirty="0" smtClean="0"/>
              <a:t> (наприклад, запасні частини до автомобілів минулих років), тобто став досить привабливим для певної категорії споживачів, його орієнтують на цю специфічну нішу ринку і продають за досить високими цінами.</a:t>
            </a:r>
            <a:endParaRPr lang="ru-RU" sz="26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a:buNone/>
            </a:pPr>
            <a:r>
              <a:rPr lang="uk-UA" sz="2800" b="1" dirty="0" smtClean="0"/>
              <a:t>цінова політика виживання</a:t>
            </a:r>
            <a:r>
              <a:rPr lang="uk-UA" sz="2800" dirty="0" smtClean="0"/>
              <a:t>. Тут головною метою підприємства є залишитись у бізнесі, зберегти своїх клієнтів, дочекатись позитивних кон'юнктурних змін. Основна особливість цієї політики — продаж товарів за низькими, навіть збитковими цінами.</a:t>
            </a:r>
            <a:endParaRPr lang="uk-UA"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marL="0">
              <a:spcBef>
                <a:spcPts val="0"/>
              </a:spcBef>
              <a:buNone/>
            </a:pPr>
            <a:r>
              <a:rPr lang="uk-UA" sz="2800" b="1" dirty="0" smtClean="0"/>
              <a:t>5</a:t>
            </a:r>
            <a:r>
              <a:rPr lang="uk-UA" sz="2700" b="1" dirty="0" smtClean="0"/>
              <a:t>. Види знижок</a:t>
            </a:r>
            <a:endParaRPr lang="ru-RU" sz="2700" dirty="0" smtClean="0"/>
          </a:p>
          <a:p>
            <a:pPr marL="0" algn="just">
              <a:spcBef>
                <a:spcPts val="0"/>
              </a:spcBef>
              <a:buNone/>
            </a:pPr>
            <a:r>
              <a:rPr lang="uk-UA" sz="2700" dirty="0" smtClean="0"/>
              <a:t>У маркетинговій практиці використовуються такі види знижок:</a:t>
            </a:r>
            <a:endParaRPr lang="ru-RU" sz="2700" dirty="0" smtClean="0"/>
          </a:p>
          <a:p>
            <a:pPr marL="0" algn="just">
              <a:spcBef>
                <a:spcPts val="0"/>
              </a:spcBef>
              <a:buNone/>
            </a:pPr>
            <a:r>
              <a:rPr lang="uk-UA" sz="2700" dirty="0" smtClean="0"/>
              <a:t>— </a:t>
            </a:r>
            <a:r>
              <a:rPr lang="uk-UA" sz="2700" b="1" i="1" dirty="0" smtClean="0"/>
              <a:t>кількісні </a:t>
            </a:r>
            <a:r>
              <a:rPr lang="uk-UA" sz="2700" dirty="0" smtClean="0"/>
              <a:t>— за придбання великої партії товару.</a:t>
            </a:r>
            <a:endParaRPr lang="ru-RU" sz="2700" dirty="0" smtClean="0"/>
          </a:p>
          <a:p>
            <a:pPr marL="0" algn="just">
              <a:spcBef>
                <a:spcPts val="0"/>
              </a:spcBef>
              <a:buNone/>
            </a:pPr>
            <a:r>
              <a:rPr lang="uk-UA" sz="2700" dirty="0" smtClean="0"/>
              <a:t> Знижка, яка надається за результатами річного обороту, має назву </a:t>
            </a:r>
            <a:r>
              <a:rPr lang="uk-UA" sz="2700" b="1" dirty="0" smtClean="0"/>
              <a:t>бонус;</a:t>
            </a:r>
            <a:endParaRPr lang="ru-RU" sz="2700" dirty="0" smtClean="0"/>
          </a:p>
          <a:p>
            <a:pPr marL="0" algn="just">
              <a:spcBef>
                <a:spcPts val="0"/>
              </a:spcBef>
              <a:buNone/>
            </a:pPr>
            <a:r>
              <a:rPr lang="uk-UA" sz="2700" dirty="0" smtClean="0"/>
              <a:t>— </a:t>
            </a:r>
            <a:r>
              <a:rPr lang="uk-UA" sz="2700" b="1" i="1" dirty="0" smtClean="0"/>
              <a:t>касові</a:t>
            </a:r>
            <a:r>
              <a:rPr lang="uk-UA" sz="2700" i="1" dirty="0" smtClean="0"/>
              <a:t> </a:t>
            </a:r>
            <a:r>
              <a:rPr lang="uk-UA" sz="2700" dirty="0" smtClean="0"/>
              <a:t>— за оплату готівкою або за здійснення оплати до закінчення раніше  визначеного терміну платежу (так зване сконто).</a:t>
            </a:r>
            <a:endParaRPr lang="ru-RU" sz="2700" dirty="0" smtClean="0"/>
          </a:p>
          <a:p>
            <a:pPr marL="0" algn="just">
              <a:spcBef>
                <a:spcPts val="0"/>
              </a:spcBef>
              <a:buNone/>
            </a:pPr>
            <a:r>
              <a:rPr lang="uk-UA" sz="2700" dirty="0" smtClean="0"/>
              <a:t>— </a:t>
            </a:r>
            <a:r>
              <a:rPr lang="uk-UA" sz="2700" b="1" i="1" dirty="0" smtClean="0"/>
              <a:t>функціональні</a:t>
            </a:r>
            <a:r>
              <a:rPr lang="uk-UA" sz="2700" b="1" dirty="0" smtClean="0"/>
              <a:t> </a:t>
            </a:r>
            <a:r>
              <a:rPr lang="uk-UA" sz="2700" dirty="0" smtClean="0"/>
              <a:t>— знижка посередникові за виконання певних маркетингових функцій, що сприяють продажу товарів, наприклад, рекламування, вдале розміщення товару в магазині, проведення маркетингових досліджень, надання відповідної інформації товаровиробникові тощо;</a:t>
            </a:r>
            <a:endParaRPr lang="ru-RU" sz="2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363272" cy="6336704"/>
          </a:xfrm>
          <a:solidFill>
            <a:schemeClr val="accent1">
              <a:alpha val="0"/>
            </a:schemeClr>
          </a:solidFill>
        </p:spPr>
        <p:txBody>
          <a:bodyPr>
            <a:normAutofit/>
          </a:bodyPr>
          <a:lstStyle/>
          <a:p>
            <a:pPr algn="just">
              <a:buNone/>
            </a:pPr>
            <a:r>
              <a:rPr lang="uk-UA" dirty="0" smtClean="0"/>
              <a:t>Залежно від форм реалізації розрізняють пряму й опосередковану маркетингову цінову політику. </a:t>
            </a:r>
            <a:endParaRPr lang="en-US" dirty="0" smtClean="0"/>
          </a:p>
          <a:p>
            <a:pPr algn="just">
              <a:buNone/>
            </a:pPr>
            <a:r>
              <a:rPr lang="uk-UA" b="1" dirty="0" smtClean="0"/>
              <a:t>Пряма маркетингова цінова політика</a:t>
            </a:r>
            <a:r>
              <a:rPr lang="uk-UA" dirty="0" smtClean="0"/>
              <a:t> полягає в попередньому розрахунку цін і їх наступному регулюванні залежно від змін ринкової кон’юнктури. </a:t>
            </a:r>
            <a:endParaRPr lang="en-US" dirty="0" smtClean="0"/>
          </a:p>
          <a:p>
            <a:pPr algn="just">
              <a:buNone/>
            </a:pPr>
            <a:r>
              <a:rPr lang="uk-UA" b="1" dirty="0" smtClean="0"/>
              <a:t>Опосередкована</a:t>
            </a:r>
            <a:r>
              <a:rPr lang="uk-UA" dirty="0" smtClean="0"/>
              <a:t> </a:t>
            </a:r>
            <a:r>
              <a:rPr lang="uk-UA" b="1" dirty="0" smtClean="0"/>
              <a:t>маркетингова цінова політика</a:t>
            </a:r>
            <a:r>
              <a:rPr lang="uk-UA" dirty="0" smtClean="0"/>
              <a:t> — в опрацюванні системи знижок, умов оплати, поставок, торговельного кредитування</a:t>
            </a:r>
            <a:endParaRPr lang="uk-UA" sz="4000" dirty="0" smtClean="0">
              <a:solidFill>
                <a:schemeClr val="bg1"/>
              </a:solidFill>
              <a:latin typeface="Times New Roman" pitchFamily="18" charset="0"/>
              <a:cs typeface="Times New Roman" pitchFamily="18" charset="0"/>
            </a:endParaRPr>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marL="0" algn="just">
              <a:spcBef>
                <a:spcPts val="0"/>
              </a:spcBef>
              <a:buNone/>
            </a:pPr>
            <a:r>
              <a:rPr lang="uk-UA" sz="2600" dirty="0" smtClean="0"/>
              <a:t>— </a:t>
            </a:r>
            <a:r>
              <a:rPr lang="uk-UA" sz="2600" b="1" i="1" dirty="0" smtClean="0"/>
              <a:t>торговельні </a:t>
            </a:r>
            <a:r>
              <a:rPr lang="uk-UA" sz="2600" dirty="0" smtClean="0"/>
              <a:t>— знижка посередникові за здійснення ним торговельних операцій, нагромадження й утримання збутових запасів тощо;</a:t>
            </a:r>
            <a:endParaRPr lang="ru-RU" sz="2600" dirty="0" smtClean="0"/>
          </a:p>
          <a:p>
            <a:pPr marL="0" algn="just">
              <a:spcBef>
                <a:spcPts val="0"/>
              </a:spcBef>
              <a:buNone/>
            </a:pPr>
            <a:r>
              <a:rPr lang="uk-UA" sz="2600" b="1" i="1" dirty="0" smtClean="0"/>
              <a:t>— сезонні</a:t>
            </a:r>
            <a:r>
              <a:rPr lang="uk-UA" sz="2600" b="1" dirty="0" smtClean="0"/>
              <a:t> </a:t>
            </a:r>
            <a:r>
              <a:rPr lang="uk-UA" sz="2600" dirty="0" smtClean="0"/>
              <a:t>— на товари, які пропонуються споживачам поза сезоном;</a:t>
            </a:r>
            <a:endParaRPr lang="ru-RU" sz="2600" dirty="0" smtClean="0"/>
          </a:p>
          <a:p>
            <a:pPr marL="0" algn="just">
              <a:spcBef>
                <a:spcPts val="0"/>
              </a:spcBef>
              <a:buNone/>
            </a:pPr>
            <a:r>
              <a:rPr lang="uk-UA" sz="2600" b="1" i="1" dirty="0" smtClean="0"/>
              <a:t>— фінальні</a:t>
            </a:r>
            <a:r>
              <a:rPr lang="uk-UA" sz="2600" b="1" dirty="0" smtClean="0"/>
              <a:t> </a:t>
            </a:r>
            <a:r>
              <a:rPr lang="uk-UA" sz="2600" dirty="0" smtClean="0"/>
              <a:t>— на останню партію чи одиницю товару, який «залежався» на полицях і планується до заміни іншим, сучаснішим;</a:t>
            </a:r>
          </a:p>
          <a:p>
            <a:pPr marL="0" algn="just">
              <a:spcBef>
                <a:spcPts val="0"/>
              </a:spcBef>
              <a:buNone/>
            </a:pPr>
            <a:r>
              <a:rPr lang="uk-UA" sz="2600" b="1" dirty="0" smtClean="0"/>
              <a:t>— </a:t>
            </a:r>
            <a:r>
              <a:rPr lang="uk-UA" sz="2600" b="1" i="1" dirty="0" smtClean="0"/>
              <a:t>залікові </a:t>
            </a:r>
            <a:r>
              <a:rPr lang="uk-UA" sz="2600" dirty="0" smtClean="0"/>
              <a:t>— знижки на новий товар у разі повернення старого (наприклад, на нову модель автомобіля в разі повернення попереднього);</a:t>
            </a:r>
            <a:endParaRPr lang="ru-RU" sz="2600" dirty="0" smtClean="0"/>
          </a:p>
          <a:p>
            <a:pPr marL="0" algn="just">
              <a:spcBef>
                <a:spcPts val="0"/>
              </a:spcBef>
              <a:buNone/>
            </a:pPr>
            <a:r>
              <a:rPr lang="uk-UA" sz="2600" b="1" dirty="0" smtClean="0"/>
              <a:t>— </a:t>
            </a:r>
            <a:r>
              <a:rPr lang="uk-UA" sz="2600" b="1" i="1" dirty="0" smtClean="0"/>
              <a:t>на вимогу важливого клієнта</a:t>
            </a:r>
            <a:r>
              <a:rPr lang="uk-UA" sz="2600" b="1" dirty="0" smtClean="0"/>
              <a:t> </a:t>
            </a:r>
            <a:r>
              <a:rPr lang="uk-UA" sz="2600" dirty="0" smtClean="0"/>
              <a:t>— для споживачів, які відіграють важливу роль у діяльності підприємства-товаровиробника (наприклад, постійно купують значну частку його продукції, а тому можуть вимагати відповідних знижок).</a:t>
            </a:r>
            <a:endParaRPr lang="ru-RU" sz="2600" dirty="0" smtClean="0"/>
          </a:p>
          <a:p>
            <a:pPr algn="just">
              <a:buNone/>
            </a:pPr>
            <a:endParaRPr lang="ru-RU"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algn="just">
              <a:buNone/>
            </a:pPr>
            <a:r>
              <a:rPr lang="uk-UA" sz="2600" b="1" dirty="0" smtClean="0"/>
              <a:t>Кредитна політика підприємства</a:t>
            </a:r>
            <a:r>
              <a:rPr lang="uk-UA" sz="2600" dirty="0" smtClean="0"/>
              <a:t> — це визначення і безпосередня реалізація заходів із середньострокового кредитування відпускної ціни підприємством-товаровиробником за поставки виготовленої продукції.</a:t>
            </a:r>
            <a:endParaRPr lang="ru-RU" sz="2600" dirty="0" smtClean="0"/>
          </a:p>
          <a:p>
            <a:pPr algn="just">
              <a:buNone/>
            </a:pPr>
            <a:r>
              <a:rPr lang="uk-UA" sz="2600" b="1" dirty="0" smtClean="0"/>
              <a:t>Політика кондицій</a:t>
            </a:r>
            <a:r>
              <a:rPr lang="uk-UA" sz="2600" dirty="0" smtClean="0"/>
              <a:t> — це встановлення умов платежів і поставок, тобто основних положень договорів купівлі-продажу, які визначають асортимент, оплату та інші обов'язкові умови поставки продукції, відповідні цінові величини. Ідеться про види платежів (готівковий чи безготівковий), розміри платежів (величина основної ціни, знижки), час платежів (попередні платежі чи за результатами реалізації продукції), платіжні надбавки (за часткові платежі, додаткову упаковку, транспортування дрібними або збірними партіями, монтаж і т. п.), місце платежу, предмет, обсяги, час, місце і умови надання послуг та ін.</a:t>
            </a:r>
            <a:endParaRPr lang="ru-RU"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192688"/>
          </a:xfrm>
          <a:solidFill>
            <a:schemeClr val="accent1">
              <a:alpha val="0"/>
            </a:schemeClr>
          </a:solidFill>
        </p:spPr>
        <p:txBody>
          <a:bodyPr>
            <a:normAutofit/>
          </a:bodyPr>
          <a:lstStyle/>
          <a:p>
            <a:pPr algn="just">
              <a:buNone/>
            </a:pPr>
            <a:r>
              <a:rPr lang="uk-UA" dirty="0" smtClean="0"/>
              <a:t>За рівнем гнучкості розрізняють маркетингову </a:t>
            </a:r>
            <a:r>
              <a:rPr lang="uk-UA" b="1" dirty="0" smtClean="0"/>
              <a:t>політику стабільних та гнучких цін </a:t>
            </a:r>
            <a:endParaRPr lang="en-US" b="1" dirty="0" smtClean="0"/>
          </a:p>
          <a:p>
            <a:pPr algn="just">
              <a:buNone/>
            </a:pPr>
            <a:r>
              <a:rPr lang="uk-UA" dirty="0" smtClean="0"/>
              <a:t> за видом товарів — маркетингову цінову політику </a:t>
            </a:r>
            <a:r>
              <a:rPr lang="uk-UA" b="1" dirty="0" smtClean="0"/>
              <a:t>стосовно нових товарів і товарів, які вже тривалий час перебувають на ринку</a:t>
            </a:r>
            <a:r>
              <a:rPr lang="uk-UA" dirty="0" smtClean="0"/>
              <a:t>, стали для нього традиційними</a:t>
            </a:r>
          </a:p>
          <a:p>
            <a:pPr algn="just">
              <a:buNone/>
            </a:pPr>
            <a:r>
              <a:rPr lang="uk-UA" sz="4000" dirty="0" smtClean="0">
                <a:solidFill>
                  <a:schemeClr val="bg1"/>
                </a:solidFill>
              </a:rPr>
              <a:t>.</a:t>
            </a:r>
            <a:endParaRPr lang="ru-RU" sz="4000" dirty="0" smtClean="0">
              <a:solidFill>
                <a:schemeClr val="bg1"/>
              </a:solidFill>
            </a:endParaRPr>
          </a:p>
          <a:p>
            <a:pPr algn="just">
              <a:buNone/>
            </a:pPr>
            <a:endParaRPr lang="ru-RU" sz="4000" dirty="0" smtClean="0">
              <a:solidFill>
                <a:schemeClr val="bg1"/>
              </a:solidFill>
              <a:latin typeface="Times New Roman" pitchFamily="18" charset="0"/>
              <a:cs typeface="Times New Roman" pitchFamily="18" charset="0"/>
            </a:endParaRPr>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a:solidFill>
            <a:schemeClr val="accent1">
              <a:alpha val="0"/>
            </a:schemeClr>
          </a:solidFill>
        </p:spPr>
        <p:txBody>
          <a:bodyPr>
            <a:normAutofit fontScale="77500" lnSpcReduction="20000"/>
          </a:bodyPr>
          <a:lstStyle/>
          <a:p>
            <a:pPr algn="just">
              <a:buNone/>
            </a:pPr>
            <a:r>
              <a:rPr lang="uk-UA" sz="4000" b="1" dirty="0" smtClean="0"/>
              <a:t>2. Цілі цінової політики і фактори, що на неї впливають</a:t>
            </a:r>
            <a:endParaRPr lang="en-US" sz="4000" b="1" dirty="0" smtClean="0"/>
          </a:p>
          <a:p>
            <a:pPr algn="just">
              <a:buNone/>
            </a:pPr>
            <a:r>
              <a:rPr lang="uk-UA" sz="4000" dirty="0" smtClean="0"/>
              <a:t>Установлення ціни на новий товар здійснюється у декілька етапів. На першому етапі слід визначити цілі ціноутворення, які є похідними від </a:t>
            </a:r>
            <a:r>
              <a:rPr lang="uk-UA" sz="4000" dirty="0" err="1" smtClean="0"/>
              <a:t>загальнофірмових</a:t>
            </a:r>
            <a:r>
              <a:rPr lang="uk-UA" sz="4000" dirty="0" smtClean="0"/>
              <a:t> цілей. Розглянемо найбільш поширені з них.</a:t>
            </a:r>
            <a:endParaRPr lang="ru-RU" sz="4000" dirty="0" smtClean="0"/>
          </a:p>
          <a:p>
            <a:pPr algn="just">
              <a:buNone/>
            </a:pPr>
            <a:r>
              <a:rPr lang="uk-UA" sz="4000" dirty="0" smtClean="0"/>
              <a:t>•  </a:t>
            </a:r>
            <a:r>
              <a:rPr lang="uk-UA" sz="4000" b="1" i="1" dirty="0" smtClean="0"/>
              <a:t>Максимізація поточного прибутку</a:t>
            </a:r>
            <a:r>
              <a:rPr lang="uk-UA" sz="4000" dirty="0" smtClean="0"/>
              <a:t>. Оцінюють попит на товар і витрати стосовно різних рівнів цін і відповідних обсягів збуту та обирають ціну, яка забезпечує максимальний поточний прибуток. У такому разі фірма орієнтується на сьогодення і менше уваги приділяє перспективі.</a:t>
            </a:r>
            <a:endParaRPr lang="ru-RU" sz="4000" dirty="0" smtClean="0"/>
          </a:p>
          <a:p>
            <a:pPr algn="just">
              <a:buNone/>
            </a:pPr>
            <a:endParaRPr lang="ru-RU" sz="4000" dirty="0" smtClean="0">
              <a:solidFill>
                <a:schemeClr val="bg1"/>
              </a:solidFill>
              <a:latin typeface="Times New Roman" pitchFamily="18" charset="0"/>
              <a:cs typeface="Times New Roman" pitchFamily="18" charset="0"/>
            </a:endParaRPr>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a:solidFill>
            <a:schemeClr val="accent1">
              <a:alpha val="0"/>
            </a:schemeClr>
          </a:solidFill>
        </p:spPr>
        <p:txBody>
          <a:bodyPr>
            <a:normAutofit/>
          </a:bodyPr>
          <a:lstStyle/>
          <a:p>
            <a:pPr algn="just">
              <a:buNone/>
            </a:pPr>
            <a:r>
              <a:rPr lang="uk-UA" dirty="0" smtClean="0"/>
              <a:t>• </a:t>
            </a:r>
            <a:r>
              <a:rPr lang="uk-UA" b="1" i="1" dirty="0" smtClean="0"/>
              <a:t>Збільшення частки ринку</a:t>
            </a:r>
            <a:r>
              <a:rPr lang="uk-UA" dirty="0" smtClean="0"/>
              <a:t>. Фірма знижує ціни і сподівається, що зростання обсягу збуту поліпшить її позиції на ринку і приведе до збільшення прибутків у майбутньому.</a:t>
            </a:r>
            <a:endParaRPr lang="ru-RU" dirty="0" smtClean="0"/>
          </a:p>
          <a:p>
            <a:pPr algn="just">
              <a:buNone/>
            </a:pPr>
            <a:r>
              <a:rPr lang="uk-UA" dirty="0" smtClean="0"/>
              <a:t>• </a:t>
            </a:r>
            <a:r>
              <a:rPr lang="uk-UA" b="1" i="1" dirty="0" smtClean="0"/>
              <a:t>Завоювання лідерства за якістю продукції</a:t>
            </a:r>
            <a:r>
              <a:rPr lang="uk-UA" dirty="0" smtClean="0"/>
              <a:t>. Фірма прагне запропонувати ринку найкращий товар за високою ціною, яка повинна покрити витрати на науково-дослідні розробки і виробництво високоякісної продукції. Незважаючи на високу ціну, товар знаходить своїх покупців.</a:t>
            </a:r>
            <a:endParaRPr lang="ru-RU" dirty="0" smtClean="0"/>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a:solidFill>
            <a:schemeClr val="accent1">
              <a:alpha val="0"/>
            </a:schemeClr>
          </a:solidFill>
        </p:spPr>
        <p:txBody>
          <a:bodyPr>
            <a:normAutofit fontScale="92500"/>
          </a:bodyPr>
          <a:lstStyle/>
          <a:p>
            <a:pPr algn="just">
              <a:buNone/>
            </a:pPr>
            <a:r>
              <a:rPr lang="uk-UA" sz="3600" dirty="0" smtClean="0"/>
              <a:t>• </a:t>
            </a:r>
            <a:r>
              <a:rPr lang="uk-UA" sz="3600" b="1" i="1" dirty="0" smtClean="0"/>
              <a:t>Забезпечення виживання фірми у складній ринковій ситуації</a:t>
            </a:r>
            <a:r>
              <a:rPr lang="uk-UA" sz="3600" dirty="0" smtClean="0"/>
              <a:t>. Труднощі можуть виникнути внаслідок надлишкових потужностей, інтенсивної конкуренції чи змін в уподобаннях споживачів. Щоб забезпечити роботу підприємства і збут продукції, ціни знижують. У такій ситуації виживання важливіше за прибутковість. Доти, доки знижені ціни ще покривають витрати, фірма може деякий час існувати. Однак зрозуміло, що така ціль може бути лише тимчасовою.</a:t>
            </a:r>
            <a:endParaRPr lang="ru-RU" sz="36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3538</Words>
  <Application>Microsoft Office PowerPoint</Application>
  <PresentationFormat>Экран (4:3)</PresentationFormat>
  <Paragraphs>165</Paragraphs>
  <Slides>51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51</vt:i4>
      </vt:variant>
    </vt:vector>
  </HeadingPairs>
  <TitlesOfParts>
    <vt:vector size="55" baseType="lpstr">
      <vt:lpstr>Arial</vt:lpstr>
      <vt:lpstr>Calibri</vt:lpstr>
      <vt:lpstr>Times New Roman</vt:lpstr>
      <vt:lpstr>Тема Office</vt:lpstr>
      <vt:lpstr>МАРКЕТИНГОВА цінова ПОЛІТИКА</vt:lpstr>
      <vt:lpstr>1. Сутність маркетингової цінової політики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СИСТЕМА ТА ХАРАКТЕРИСТИКИ СУЧАСНОГО МАРКЕТИНГУ</dc:title>
  <dc:creator>Oksana</dc:creator>
  <cp:lastModifiedBy>Таня</cp:lastModifiedBy>
  <cp:revision>76</cp:revision>
  <dcterms:created xsi:type="dcterms:W3CDTF">2016-09-01T15:31:02Z</dcterms:created>
  <dcterms:modified xsi:type="dcterms:W3CDTF">2021-02-17T07:12:11Z</dcterms:modified>
</cp:coreProperties>
</file>