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40" r:id="rId3"/>
    <p:sldId id="341" r:id="rId4"/>
    <p:sldId id="342" r:id="rId5"/>
    <p:sldId id="343" r:id="rId6"/>
    <p:sldId id="344" r:id="rId7"/>
    <p:sldId id="34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295" r:id="rId16"/>
    <p:sldId id="296" r:id="rId17"/>
    <p:sldId id="297" r:id="rId18"/>
    <p:sldId id="299" r:id="rId19"/>
    <p:sldId id="300" r:id="rId20"/>
    <p:sldId id="301" r:id="rId21"/>
    <p:sldId id="302" r:id="rId22"/>
    <p:sldId id="303" r:id="rId23"/>
    <p:sldId id="304" r:id="rId24"/>
    <p:sldId id="320" r:id="rId25"/>
    <p:sldId id="321" r:id="rId26"/>
    <p:sldId id="337" r:id="rId27"/>
    <p:sldId id="338" r:id="rId28"/>
    <p:sldId id="339" r:id="rId29"/>
    <p:sldId id="325" r:id="rId30"/>
    <p:sldId id="330" r:id="rId31"/>
    <p:sldId id="331" r:id="rId32"/>
    <p:sldId id="332" r:id="rId33"/>
    <p:sldId id="333" r:id="rId34"/>
    <p:sldId id="334" r:id="rId35"/>
    <p:sldId id="335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794A7-44AE-403D-ABB4-B593B3BA4D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190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D0F35-8B6E-48A7-ACF7-0224012DDF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65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8A593-DD9C-410E-8E34-A4509820E5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448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5123B-9E38-48F7-919B-285A041644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40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1DDCB-9262-4DD4-8224-A75DFF62AE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99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21E60-FABB-4FAC-B434-B49B4CDE83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513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05FAF-1579-447D-8F71-8D80E653F9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85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B0D37-957E-4344-B673-44ACDDEE0D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995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60959-3DD7-44DB-A720-343B11CA33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374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F3143-8780-4B9F-B445-29BF950CAF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9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5F2E0-DA64-4B9E-B189-8D49A50777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74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E267D6-66E1-4382-9B13-6F66C0185FE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image" Target="../media/image111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18" Type="http://schemas.openxmlformats.org/officeDocument/2006/relationships/image" Target="../media/image199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17" Type="http://schemas.openxmlformats.org/officeDocument/2006/relationships/image" Target="../media/image198.png"/><Relationship Id="rId2" Type="http://schemas.openxmlformats.org/officeDocument/2006/relationships/image" Target="../media/image183.png"/><Relationship Id="rId16" Type="http://schemas.openxmlformats.org/officeDocument/2006/relationships/image" Target="../media/image197.png"/><Relationship Id="rId20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86.png"/><Relationship Id="rId15" Type="http://schemas.openxmlformats.org/officeDocument/2006/relationships/image" Target="../media/image196.png"/><Relationship Id="rId10" Type="http://schemas.openxmlformats.org/officeDocument/2006/relationships/image" Target="../media/image191.png"/><Relationship Id="rId19" Type="http://schemas.openxmlformats.org/officeDocument/2006/relationships/image" Target="../media/image200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11.png"/><Relationship Id="rId3" Type="http://schemas.openxmlformats.org/officeDocument/2006/relationships/image" Target="../media/image203.png"/><Relationship Id="rId7" Type="http://schemas.openxmlformats.org/officeDocument/2006/relationships/image" Target="../media/image205.png"/><Relationship Id="rId12" Type="http://schemas.openxmlformats.org/officeDocument/2006/relationships/image" Target="../media/image210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209.png"/><Relationship Id="rId5" Type="http://schemas.openxmlformats.org/officeDocument/2006/relationships/image" Target="../media/image190.png"/><Relationship Id="rId10" Type="http://schemas.openxmlformats.org/officeDocument/2006/relationships/image" Target="../media/image208.png"/><Relationship Id="rId4" Type="http://schemas.openxmlformats.org/officeDocument/2006/relationships/image" Target="../media/image204.png"/><Relationship Id="rId9" Type="http://schemas.openxmlformats.org/officeDocument/2006/relationships/image" Target="../media/image207.png"/><Relationship Id="rId14" Type="http://schemas.openxmlformats.org/officeDocument/2006/relationships/image" Target="../media/image2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uk-UA" altLang="ru-RU" sz="4400" dirty="0" smtClean="0"/>
              <a:t>ФІЗИКА</a:t>
            </a:r>
            <a:endParaRPr lang="ru-RU" altLang="ru-RU" sz="44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ru-RU" dirty="0" smtClean="0"/>
          </a:p>
          <a:p>
            <a:pPr eaLnBrk="1" hangingPunct="1">
              <a:lnSpc>
                <a:spcPct val="90000"/>
              </a:lnSpc>
            </a:pPr>
            <a:r>
              <a:rPr lang="uk-UA" altLang="ru-RU" dirty="0" smtClean="0"/>
              <a:t>ОСНОВНІ МЕТОДИ РОЗРАХУНКУ </a:t>
            </a:r>
            <a:r>
              <a:rPr lang="uk-UA" altLang="ru-RU" dirty="0" smtClean="0"/>
              <a:t>ЕЛЕКТРИЧНИХ КІЛ</a:t>
            </a:r>
            <a:endParaRPr lang="ru-RU" alt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br>
              <a:rPr lang="uk-UA" altLang="ru-RU" sz="3200" dirty="0" smtClean="0">
                <a:latin typeface="Times New Roman" pitchFamily="18" charset="0"/>
              </a:rPr>
            </a:b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Джерело електричної енергії</a:t>
            </a:r>
            <a:endParaRPr lang="ru-RU" altLang="ru-RU" sz="180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26479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628775"/>
            <a:ext cx="18669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843213" y="1268413"/>
            <a:ext cx="2447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 b="1"/>
              <a:t>Джерело постійної напруги</a:t>
            </a:r>
            <a:endParaRPr lang="ru-RU" altLang="ru-RU" sz="1200" b="1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23850" y="2997200"/>
            <a:ext cx="3095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Точка а – режим холостого ходу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200"/>
          </a:p>
        </p:txBody>
      </p:sp>
      <p:pic>
        <p:nvPicPr>
          <p:cNvPr id="5128" name="Picture 8" descr="Image1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1190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50825" y="3716338"/>
            <a:ext cx="3097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Точка б – режим короткого замкнення</a:t>
            </a:r>
            <a:endParaRPr lang="ru-RU" altLang="ru-RU"/>
          </a:p>
        </p:txBody>
      </p:sp>
      <p:pic>
        <p:nvPicPr>
          <p:cNvPr id="5130" name="Picture 10" descr="Image116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05263"/>
            <a:ext cx="1123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Image1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05038"/>
            <a:ext cx="1152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003800" y="1628775"/>
            <a:ext cx="259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Пряма 1 – нелінійна ВАХ</a:t>
            </a:r>
            <a:endParaRPr lang="ru-RU" altLang="ru-RU" sz="1200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076825" y="1989138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Пряма 2 – описується наступним рівнянням:</a:t>
            </a:r>
            <a:endParaRPr lang="ru-RU" altLang="ru-RU" sz="1200"/>
          </a:p>
        </p:txBody>
      </p:sp>
      <p:pic>
        <p:nvPicPr>
          <p:cNvPr id="5134" name="Picture 14" descr="Image1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141663"/>
            <a:ext cx="10763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724525" y="2565400"/>
            <a:ext cx="288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200"/>
              <a:t>U</a:t>
            </a:r>
            <a:r>
              <a:rPr lang="en-US" altLang="ru-RU" baseline="-25000"/>
              <a:t>xx</a:t>
            </a:r>
            <a:r>
              <a:rPr lang="en-US" altLang="ru-RU" sz="1200"/>
              <a:t> – </a:t>
            </a:r>
            <a:r>
              <a:rPr lang="uk-UA" altLang="ru-RU" sz="1200"/>
              <a:t>напруга при розімкненому ключі К</a:t>
            </a:r>
            <a:endParaRPr lang="ru-RU" altLang="ru-RU" sz="1200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877050" y="3068638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внутрішній опір джерела</a:t>
            </a:r>
            <a:endParaRPr lang="ru-RU" altLang="ru-RU" sz="1200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18002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79388" y="5805488"/>
            <a:ext cx="3527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Еквівалента схема - ідеальне джерело ЕРС </a:t>
            </a:r>
            <a:endParaRPr lang="ru-RU" altLang="ru-RU" sz="1200"/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437063"/>
            <a:ext cx="151288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Image120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190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 descr="Image1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308725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44900"/>
            <a:ext cx="1800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859338" y="5084763"/>
            <a:ext cx="3527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Еквівалента схема - ідеальне джерело струму </a:t>
            </a:r>
            <a:endParaRPr lang="ru-RU" altLang="ru-RU" sz="1200"/>
          </a:p>
        </p:txBody>
      </p: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644900"/>
            <a:ext cx="126523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 descr="Image1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516563"/>
            <a:ext cx="1943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6" descr="Image125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092825"/>
            <a:ext cx="962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7" descr="Image1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542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28" descr="Image127-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45125"/>
            <a:ext cx="742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524750" y="5445125"/>
            <a:ext cx="1477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внутрішня провідність джерела</a:t>
            </a:r>
            <a:endParaRPr lang="ru-RU" altLang="ru-RU" sz="1000"/>
          </a:p>
        </p:txBody>
      </p:sp>
      <p:pic>
        <p:nvPicPr>
          <p:cNvPr id="5150" name="Picture 30" descr="Image129-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453188"/>
            <a:ext cx="571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Image13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453188"/>
            <a:ext cx="619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32" descr="Image13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876925"/>
            <a:ext cx="962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7667625" y="5949950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Максимальна потужність</a:t>
            </a:r>
            <a:endParaRPr lang="ru-RU" altLang="ru-RU" sz="1000"/>
          </a:p>
        </p:txBody>
      </p:sp>
      <p:pic>
        <p:nvPicPr>
          <p:cNvPr id="5154" name="Picture 34" descr="Image133-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453188"/>
            <a:ext cx="7239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br>
              <a:rPr lang="uk-UA" altLang="ru-RU" sz="3200" dirty="0" smtClean="0">
                <a:latin typeface="Times New Roman" pitchFamily="18" charset="0"/>
              </a:rPr>
            </a:b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ПАСИВНІ ЕЛЕМЕНТИ ЕЛЕКТРИЧНИХ КІЛ</a:t>
            </a:r>
            <a:endParaRPr lang="ru-RU" altLang="ru-RU" sz="180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16383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00213"/>
            <a:ext cx="1466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995738" y="1196975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Резистор</a:t>
            </a:r>
            <a:endParaRPr lang="ru-RU" alt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84213" y="2781300"/>
            <a:ext cx="1584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Лінійний резистор</a:t>
            </a:r>
            <a:endParaRPr lang="ru-RU" altLang="ru-RU" sz="120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132138" y="2708275"/>
            <a:ext cx="1944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Нелінійний резистор</a:t>
            </a:r>
            <a:endParaRPr lang="ru-RU" altLang="ru-RU" sz="120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20288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Image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84538"/>
            <a:ext cx="685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195513" y="3357563"/>
            <a:ext cx="1512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статичний опір</a:t>
            </a:r>
            <a:endParaRPr lang="ru-RU" altLang="ru-RU" sz="1200"/>
          </a:p>
        </p:txBody>
      </p:sp>
      <p:pic>
        <p:nvPicPr>
          <p:cNvPr id="6156" name="Picture 12" descr="Image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49725"/>
            <a:ext cx="7429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68538" y="4221163"/>
            <a:ext cx="2016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диференційний опір</a:t>
            </a:r>
            <a:endParaRPr lang="ru-RU" altLang="ru-RU" sz="1200"/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868863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572000" y="4868863"/>
            <a:ext cx="4032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itchFamily="18" charset="2"/>
              <a:buChar char="r"/>
            </a:pPr>
            <a:r>
              <a:rPr lang="ru-RU" altLang="ru-RU">
                <a:latin typeface="Times New Roman" pitchFamily="18" charset="0"/>
                <a:sym typeface="Symbol" pitchFamily="18" charset="2"/>
              </a:rPr>
              <a:t>- </a:t>
            </a:r>
            <a:r>
              <a:rPr lang="ru-RU" altLang="ru-RU" sz="1200">
                <a:latin typeface="Times New Roman" pitchFamily="18" charset="0"/>
                <a:sym typeface="Symbol" pitchFamily="18" charset="2"/>
              </a:rPr>
              <a:t>питомий опір, 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en-US" altLang="ru-RU" sz="1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 – </a:t>
            </a:r>
            <a:r>
              <a:rPr lang="uk-UA" altLang="ru-RU" sz="1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довжина провідника, 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en-US" altLang="ru-RU" sz="1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 – </a:t>
            </a:r>
            <a:r>
              <a:rPr lang="uk-UA" altLang="ru-RU" sz="1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площа поперечного перерізу провідника</a:t>
            </a:r>
            <a:endParaRPr lang="en-US" altLang="ru-RU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br>
              <a:rPr lang="uk-UA" altLang="ru-RU" sz="3200" dirty="0" smtClean="0">
                <a:latin typeface="Times New Roman" pitchFamily="18" charset="0"/>
              </a:rPr>
            </a:b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ПАСИВНІ ЕЛЕМЕНТИ ЕЛЕКТРИЧНИХ КІЛ</a:t>
            </a:r>
            <a:endParaRPr lang="ru-RU" altLang="ru-RU" sz="1800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63938" y="1628775"/>
            <a:ext cx="1871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/>
              <a:t>Індуктивність</a:t>
            </a:r>
            <a:endParaRPr lang="ru-RU" alt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1476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33600"/>
            <a:ext cx="1495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33600"/>
            <a:ext cx="22764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900113" y="2924175"/>
            <a:ext cx="172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Лінійна індуктивність</a:t>
            </a:r>
            <a:endParaRPr lang="ru-RU" altLang="ru-RU" sz="1200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203575" y="2852738"/>
            <a:ext cx="208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Нелінійна індуктивність</a:t>
            </a:r>
            <a:endParaRPr lang="ru-RU" altLang="ru-RU" sz="1200"/>
          </a:p>
        </p:txBody>
      </p:sp>
      <p:pic>
        <p:nvPicPr>
          <p:cNvPr id="7178" name="Picture 10" descr="Image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8429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Image1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21163"/>
            <a:ext cx="985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Image101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24400"/>
            <a:ext cx="890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Image1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45125"/>
            <a:ext cx="320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268538" y="3644900"/>
            <a:ext cx="1368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індуктивність</a:t>
            </a:r>
            <a:endParaRPr lang="ru-RU" altLang="ru-RU" sz="1000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411413" y="4221163"/>
            <a:ext cx="1439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потокозчеплення</a:t>
            </a:r>
            <a:endParaRPr lang="ru-RU" altLang="ru-RU" sz="1000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411413" y="4724400"/>
            <a:ext cx="1800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Потік магнітного поля</a:t>
            </a:r>
            <a:endParaRPr lang="ru-RU" altLang="ru-RU" sz="1000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908175" y="5445125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Вебер-амперна характеристика</a:t>
            </a:r>
            <a:endParaRPr lang="ru-RU" altLang="ru-RU" sz="1000"/>
          </a:p>
        </p:txBody>
      </p:sp>
      <p:pic>
        <p:nvPicPr>
          <p:cNvPr id="7186" name="Picture 18" descr="Image105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24400"/>
            <a:ext cx="6889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6227763" y="4724400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Статична індуктивність</a:t>
            </a:r>
            <a:endParaRPr lang="ru-RU" altLang="ru-RU" sz="1000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372225" y="5734050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Диференційна  індуктивність</a:t>
            </a:r>
            <a:endParaRPr lang="ru-RU" altLang="ru-RU" sz="1000"/>
          </a:p>
        </p:txBody>
      </p:sp>
      <p:pic>
        <p:nvPicPr>
          <p:cNvPr id="7189" name="Picture 21" descr="Image1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661025"/>
            <a:ext cx="7953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br>
              <a:rPr lang="uk-UA" altLang="ru-RU" sz="3200" dirty="0" smtClean="0">
                <a:latin typeface="Times New Roman" pitchFamily="18" charset="0"/>
              </a:rPr>
            </a:b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762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RU" sz="1800" smtClean="0"/>
              <a:t>ПАСИВНІ ЕЛЕМЕНТИ ЕЛЕКТРИЧНИХ КІЛ</a:t>
            </a:r>
            <a:endParaRPr lang="ru-RU" altLang="ru-RU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76600" y="15573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/>
              <a:t>Ємність</a:t>
            </a:r>
            <a:endParaRPr lang="ru-RU" alt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1400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133600"/>
            <a:ext cx="1438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00113" y="2781300"/>
            <a:ext cx="172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Лінійний конденсатор</a:t>
            </a:r>
            <a:endParaRPr lang="ru-RU" altLang="ru-RU" sz="120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276600" y="2852738"/>
            <a:ext cx="2159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Нелінійний конденсатор</a:t>
            </a:r>
            <a:endParaRPr lang="ru-RU" altLang="ru-RU" sz="120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16113"/>
            <a:ext cx="24669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Image108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89363"/>
            <a:ext cx="7604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Image1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08500"/>
            <a:ext cx="6889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339975" y="4581525"/>
            <a:ext cx="1223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Статична ємність</a:t>
            </a:r>
            <a:endParaRPr lang="ru-RU" altLang="ru-RU" sz="1000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411413" y="5084763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Диференційна  ємність</a:t>
            </a:r>
            <a:endParaRPr lang="ru-RU" altLang="ru-RU" sz="1000"/>
          </a:p>
        </p:txBody>
      </p:sp>
      <p:pic>
        <p:nvPicPr>
          <p:cNvPr id="8206" name="Picture 14" descr="Image112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13325"/>
            <a:ext cx="7953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br>
              <a:rPr lang="uk-UA" altLang="ru-RU" sz="3200" dirty="0" smtClean="0">
                <a:latin typeface="Times New Roman" pitchFamily="18" charset="0"/>
              </a:rPr>
            </a:b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1223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Види з'єднань елементів електричних кіл</a:t>
            </a:r>
          </a:p>
          <a:p>
            <a:pPr algn="just" eaLnBrk="1" hangingPunct="1">
              <a:buFontTx/>
              <a:buNone/>
            </a:pPr>
            <a:r>
              <a:rPr lang="uk-UA" altLang="ru-RU" sz="1400" smtClean="0"/>
              <a:t>Електричні кола з одним джерелом живлення можуть бути </a:t>
            </a:r>
            <a:r>
              <a:rPr lang="uk-UA" altLang="ru-RU" sz="1400" u="sng" smtClean="0"/>
              <a:t>розгалуженими і нерозгалуженими</a:t>
            </a:r>
            <a:r>
              <a:rPr lang="uk-UA" altLang="ru-RU" sz="1400" smtClean="0"/>
              <a:t>. При цьому розрізняють </a:t>
            </a:r>
            <a:r>
              <a:rPr lang="uk-UA" altLang="ru-RU" sz="1400" u="sng" smtClean="0"/>
              <a:t>послідовне, паралельне</a:t>
            </a:r>
            <a:r>
              <a:rPr lang="uk-UA" altLang="ru-RU" sz="1400" smtClean="0"/>
              <a:t> з'єднання пасивних елементів, а також їх з'єднання </a:t>
            </a:r>
            <a:r>
              <a:rPr lang="uk-UA" altLang="ru-RU" sz="1400" u="sng" smtClean="0"/>
              <a:t>зіркою, трикутником та змішане</a:t>
            </a:r>
            <a:r>
              <a:rPr lang="uk-UA" altLang="ru-RU" sz="1400" smtClean="0"/>
              <a:t>.</a:t>
            </a:r>
          </a:p>
          <a:p>
            <a:pPr algn="ctr" eaLnBrk="1" hangingPunct="1">
              <a:buFontTx/>
              <a:buNone/>
            </a:pPr>
            <a:endParaRPr lang="ru-RU" altLang="ru-RU" sz="180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916238" y="2276475"/>
            <a:ext cx="331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 b="1"/>
              <a:t>Послідовне з'єднання елементів</a:t>
            </a:r>
            <a:endParaRPr lang="ru-RU" altLang="ru-RU" sz="1400" b="1"/>
          </a:p>
        </p:txBody>
      </p:sp>
      <p:pic>
        <p:nvPicPr>
          <p:cNvPr id="922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81300"/>
            <a:ext cx="294481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60800"/>
            <a:ext cx="1425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08275"/>
            <a:ext cx="2233612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4974431"/>
            <a:ext cx="1400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99" y="4316412"/>
            <a:ext cx="26384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16412"/>
            <a:ext cx="1619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74" y="5200433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600" dirty="0" smtClean="0">
                <a:latin typeface="Times New Roman" pitchFamily="18" charset="0"/>
              </a:rPr>
              <a:t>Методи розрахунку електричних кіл</a:t>
            </a:r>
            <a:endParaRPr lang="ru-RU" altLang="ru-RU" sz="3600" dirty="0" smtClean="0"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5032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 Ома, баланс потужності</a:t>
            </a:r>
          </a:p>
          <a:p>
            <a:pPr algn="ctr" eaLnBrk="1" hangingPunct="1">
              <a:buFontTx/>
              <a:buNone/>
            </a:pPr>
            <a:endParaRPr lang="ru-RU" altLang="ru-RU" sz="1800" smtClean="0"/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3708400" y="1700213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1600" b="1"/>
              <a:t>Закон Ома</a:t>
            </a:r>
            <a:endParaRPr lang="ru-RU" altLang="ru-RU" sz="1600" b="1"/>
          </a:p>
        </p:txBody>
      </p:sp>
      <p:pic>
        <p:nvPicPr>
          <p:cNvPr id="1331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12969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33600"/>
            <a:ext cx="1285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9366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141663"/>
            <a:ext cx="13144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636838"/>
            <a:ext cx="14398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20938"/>
            <a:ext cx="9810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852738"/>
            <a:ext cx="2000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4" name="Text Box 24"/>
          <p:cNvSpPr txBox="1">
            <a:spLocks noChangeArrowheads="1"/>
          </p:cNvSpPr>
          <p:nvPr/>
        </p:nvSpPr>
        <p:spPr bwMode="auto">
          <a:xfrm>
            <a:off x="1042988" y="3933825"/>
            <a:ext cx="75612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	У любому електричному колі повинен справджуватися енергетичний баланс – </a:t>
            </a:r>
            <a:r>
              <a:rPr lang="uk-UA" altLang="ru-RU" sz="1200" b="1"/>
              <a:t>баланс потужностей</a:t>
            </a:r>
            <a:r>
              <a:rPr lang="uk-UA" altLang="ru-RU" sz="1200"/>
              <a:t> – алгебраїчна сума потужностей усіх джерел повинна дорівнювати арифметичній сумі усіх приймачів енергії</a:t>
            </a:r>
            <a:endParaRPr lang="ru-RU" altLang="ru-RU" sz="1200"/>
          </a:p>
        </p:txBody>
      </p:sp>
      <p:pic>
        <p:nvPicPr>
          <p:cNvPr id="13326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373688"/>
            <a:ext cx="25209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7" name="Text Box 27"/>
          <p:cNvSpPr txBox="1">
            <a:spLocks noChangeArrowheads="1"/>
          </p:cNvSpPr>
          <p:nvPr/>
        </p:nvSpPr>
        <p:spPr bwMode="auto">
          <a:xfrm>
            <a:off x="6372225" y="5445125"/>
            <a:ext cx="2447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А –</a:t>
            </a:r>
            <a:r>
              <a:rPr lang="uk-UA" altLang="ru-RU" sz="1200"/>
              <a:t>робота струму</a:t>
            </a:r>
            <a:endParaRPr lang="ru-RU" altLang="ru-RU" sz="1400"/>
          </a:p>
        </p:txBody>
      </p: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4589174"/>
            <a:ext cx="2238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600" dirty="0" smtClean="0">
                <a:latin typeface="Times New Roman" pitchFamily="18" charset="0"/>
              </a:rPr>
              <a:t>Методи розрахунку електричних кіл</a:t>
            </a:r>
            <a:endParaRPr lang="ru-RU" altLang="ru-RU" sz="3600" dirty="0" smtClean="0"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 Ома, еквівалентні перетворення</a:t>
            </a:r>
          </a:p>
          <a:p>
            <a:pPr algn="ctr"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27088" y="1628775"/>
            <a:ext cx="77057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 u="sng"/>
              <a:t>Приклад 1</a:t>
            </a:r>
            <a:r>
              <a:rPr lang="uk-UA" altLang="ru-RU" sz="1400"/>
              <a:t>. Задана схема характеризується наступними параметрами: Е=312 В, </a:t>
            </a:r>
            <a:r>
              <a:rPr lang="en-US" altLang="ru-RU" sz="1400"/>
              <a:t>R</a:t>
            </a:r>
            <a:r>
              <a:rPr lang="en-US" altLang="ru-RU" sz="1400" baseline="-25000"/>
              <a:t>01</a:t>
            </a:r>
            <a:r>
              <a:rPr lang="en-US" altLang="ru-RU" sz="1400"/>
              <a:t>=</a:t>
            </a:r>
            <a:r>
              <a:rPr lang="uk-UA" altLang="ru-RU" sz="1400"/>
              <a:t>1 Ом, </a:t>
            </a:r>
            <a:r>
              <a:rPr lang="en-US" altLang="ru-RU" sz="1400"/>
              <a:t> R</a:t>
            </a:r>
            <a:r>
              <a:rPr lang="uk-UA" altLang="ru-RU" sz="1400" baseline="-25000"/>
              <a:t>1</a:t>
            </a:r>
            <a:r>
              <a:rPr lang="en-US" altLang="ru-RU" sz="1400"/>
              <a:t>=</a:t>
            </a:r>
            <a:r>
              <a:rPr lang="uk-UA" altLang="ru-RU" sz="1400"/>
              <a:t>3 Ом,</a:t>
            </a:r>
            <a:r>
              <a:rPr lang="en-US" altLang="ru-RU" sz="1400"/>
              <a:t> R</a:t>
            </a:r>
            <a:r>
              <a:rPr lang="en-US" altLang="ru-RU" sz="1400" baseline="-25000"/>
              <a:t>2</a:t>
            </a:r>
            <a:r>
              <a:rPr lang="en-US" altLang="ru-RU" sz="1400"/>
              <a:t>=</a:t>
            </a:r>
            <a:r>
              <a:rPr lang="uk-UA" altLang="ru-RU" sz="1400"/>
              <a:t>6 Ом,</a:t>
            </a:r>
            <a:r>
              <a:rPr lang="en-US" altLang="ru-RU" sz="1400"/>
              <a:t> R</a:t>
            </a:r>
            <a:r>
              <a:rPr lang="en-US" altLang="ru-RU" sz="1400" baseline="-25000"/>
              <a:t>3</a:t>
            </a:r>
            <a:r>
              <a:rPr lang="en-US" altLang="ru-RU" sz="1400"/>
              <a:t>=</a:t>
            </a:r>
            <a:r>
              <a:rPr lang="uk-UA" altLang="ru-RU" sz="1400"/>
              <a:t>20 Ом,</a:t>
            </a:r>
            <a:r>
              <a:rPr lang="en-US" altLang="ru-RU" sz="1400"/>
              <a:t> R</a:t>
            </a:r>
            <a:r>
              <a:rPr lang="en-US" altLang="ru-RU" sz="1400" baseline="-25000"/>
              <a:t>4</a:t>
            </a:r>
            <a:r>
              <a:rPr lang="en-US" altLang="ru-RU" sz="1400"/>
              <a:t>=</a:t>
            </a:r>
            <a:r>
              <a:rPr lang="uk-UA" altLang="ru-RU" sz="1400"/>
              <a:t>8 Ом,</a:t>
            </a:r>
            <a:r>
              <a:rPr lang="en-US" altLang="ru-RU" sz="1400"/>
              <a:t> R</a:t>
            </a:r>
            <a:r>
              <a:rPr lang="en-US" altLang="ru-RU" sz="1400" baseline="-25000"/>
              <a:t>5</a:t>
            </a:r>
            <a:r>
              <a:rPr lang="en-US" altLang="ru-RU" sz="1400"/>
              <a:t>=</a:t>
            </a:r>
            <a:r>
              <a:rPr lang="uk-UA" altLang="ru-RU" sz="1400"/>
              <a:t>16 Ом,</a:t>
            </a:r>
            <a:r>
              <a:rPr lang="en-US" altLang="ru-RU" sz="1400"/>
              <a:t> R</a:t>
            </a:r>
            <a:r>
              <a:rPr lang="en-US" altLang="ru-RU" sz="1400" baseline="-25000"/>
              <a:t>6</a:t>
            </a:r>
            <a:r>
              <a:rPr lang="en-US" altLang="ru-RU" sz="1400"/>
              <a:t>=</a:t>
            </a:r>
            <a:r>
              <a:rPr lang="uk-UA" altLang="ru-RU" sz="1400"/>
              <a:t>7 Ом. Розрахувати струми у всіх гілках, падіння напруги на окремих ділянках, споживану потужність та скласти баланс потужностей.</a:t>
            </a:r>
            <a:endParaRPr lang="ru-RU" altLang="ru-RU" sz="1400"/>
          </a:p>
        </p:txBody>
      </p:sp>
      <p:pic>
        <p:nvPicPr>
          <p:cNvPr id="1434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65400"/>
            <a:ext cx="396081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600" dirty="0" smtClean="0">
                <a:latin typeface="Times New Roman" pitchFamily="18" charset="0"/>
              </a:rPr>
              <a:t>Методи розрахунку електричних кіл</a:t>
            </a:r>
            <a:endParaRPr lang="ru-RU" altLang="ru-RU" sz="3600" dirty="0" smtClean="0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296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 Ома, еквівалентні перетворення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2303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Рішення прикладу 1</a:t>
            </a:r>
            <a:endParaRPr lang="ru-RU" altLang="ru-RU" sz="1400"/>
          </a:p>
        </p:txBody>
      </p:sp>
      <p:pic>
        <p:nvPicPr>
          <p:cNvPr id="1536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20542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22320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9388" y="177323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1</a:t>
            </a:r>
            <a:endParaRPr lang="ru-RU" altLang="ru-RU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916238" y="170021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2</a:t>
            </a:r>
            <a:endParaRPr lang="ru-RU" altLang="ru-RU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372225" y="16287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3</a:t>
            </a:r>
            <a:endParaRPr lang="ru-RU" altLang="ru-RU"/>
          </a:p>
        </p:txBody>
      </p:sp>
      <p:pic>
        <p:nvPicPr>
          <p:cNvPr id="15370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73238"/>
            <a:ext cx="21844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73463"/>
            <a:ext cx="31226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628775"/>
            <a:ext cx="14732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357563"/>
            <a:ext cx="2921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21163"/>
            <a:ext cx="1319212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68313" y="42211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4</a:t>
            </a:r>
            <a:endParaRPr lang="ru-RU" altLang="ru-RU"/>
          </a:p>
        </p:txBody>
      </p:sp>
      <p:pic>
        <p:nvPicPr>
          <p:cNvPr id="15376" name="Рисунок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4050"/>
            <a:ext cx="27193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Рисунок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76700"/>
            <a:ext cx="2565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Рисунок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24400"/>
            <a:ext cx="28146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Рисунок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084763"/>
            <a:ext cx="20431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Рисунок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589588"/>
            <a:ext cx="21621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092825"/>
            <a:ext cx="25892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Рисунок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21163"/>
            <a:ext cx="20875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Рисунок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229225"/>
            <a:ext cx="252888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Рисунок 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589588"/>
            <a:ext cx="33845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Рисунок 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4398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600" dirty="0" smtClean="0">
                <a:latin typeface="Times New Roman" pitchFamily="18" charset="0"/>
              </a:rPr>
              <a:t>Методи розрахунку електричних кіл</a:t>
            </a:r>
            <a:endParaRPr lang="ru-RU" altLang="ru-RU" sz="3600" dirty="0" smtClean="0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 Ома, еквівалентні перетворення</a:t>
            </a:r>
          </a:p>
          <a:p>
            <a:pPr algn="ctr"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27088" y="1628775"/>
            <a:ext cx="73453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 u="sng"/>
              <a:t>Приклад 2</a:t>
            </a:r>
            <a:r>
              <a:rPr lang="uk-UA" altLang="ru-RU" sz="1400"/>
              <a:t>. Визначити вхідний опір електричного кола відносно затискачів живлення: </a:t>
            </a:r>
            <a:r>
              <a:rPr lang="en-US" altLang="ru-RU" sz="1400"/>
              <a:t>R</a:t>
            </a:r>
            <a:r>
              <a:rPr lang="uk-UA" altLang="ru-RU" sz="1400" baseline="-25000"/>
              <a:t>1</a:t>
            </a:r>
            <a:r>
              <a:rPr lang="en-US" altLang="ru-RU" sz="1400"/>
              <a:t>=R</a:t>
            </a:r>
            <a:r>
              <a:rPr lang="uk-UA" altLang="ru-RU" sz="1400" baseline="-25000"/>
              <a:t>4</a:t>
            </a:r>
            <a:r>
              <a:rPr lang="en-US" altLang="ru-RU" sz="1400"/>
              <a:t>=</a:t>
            </a:r>
            <a:r>
              <a:rPr lang="uk-UA" altLang="ru-RU" sz="1400"/>
              <a:t>4 Ом,</a:t>
            </a:r>
            <a:r>
              <a:rPr lang="en-US" altLang="ru-RU" sz="1400"/>
              <a:t> R</a:t>
            </a:r>
            <a:r>
              <a:rPr lang="uk-UA" altLang="ru-RU" sz="1400" baseline="-25000"/>
              <a:t>2</a:t>
            </a:r>
            <a:r>
              <a:rPr lang="en-US" altLang="ru-RU" sz="1400"/>
              <a:t>=R</a:t>
            </a:r>
            <a:r>
              <a:rPr lang="uk-UA" altLang="ru-RU" sz="1400" baseline="-25000"/>
              <a:t>3</a:t>
            </a:r>
            <a:r>
              <a:rPr lang="en-US" altLang="ru-RU" sz="1400"/>
              <a:t>=</a:t>
            </a:r>
            <a:r>
              <a:rPr lang="uk-UA" altLang="ru-RU" sz="1400"/>
              <a:t>3 Ом,</a:t>
            </a:r>
            <a:r>
              <a:rPr lang="en-US" altLang="ru-RU" sz="1400"/>
              <a:t> R</a:t>
            </a:r>
            <a:r>
              <a:rPr lang="en-US" altLang="ru-RU" sz="1400" baseline="-25000"/>
              <a:t>5</a:t>
            </a:r>
            <a:r>
              <a:rPr lang="en-US" altLang="ru-RU" sz="1400"/>
              <a:t>=R</a:t>
            </a:r>
            <a:r>
              <a:rPr lang="en-US" altLang="ru-RU" sz="1400" baseline="-25000"/>
              <a:t>6</a:t>
            </a:r>
            <a:r>
              <a:rPr lang="en-US" altLang="ru-RU" sz="1400"/>
              <a:t>=</a:t>
            </a:r>
            <a:r>
              <a:rPr lang="uk-UA" altLang="ru-RU" sz="1400"/>
              <a:t>9 Ом.</a:t>
            </a:r>
            <a:endParaRPr lang="ru-RU" altLang="ru-RU" sz="1400"/>
          </a:p>
        </p:txBody>
      </p:sp>
      <p:pic>
        <p:nvPicPr>
          <p:cNvPr id="1638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49500"/>
            <a:ext cx="43211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600" dirty="0" smtClean="0">
                <a:latin typeface="Times New Roman" pitchFamily="18" charset="0"/>
              </a:rPr>
              <a:t>Методи розрахунку електричних кіл</a:t>
            </a:r>
            <a:endParaRPr lang="ru-RU" altLang="ru-RU" sz="3600" dirty="0" smtClean="0"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 Ома, еквівалентні перетворення</a:t>
            </a:r>
            <a:endParaRPr lang="ru-RU" altLang="ru-RU" sz="180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3850" y="1484313"/>
            <a:ext cx="2303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Рішення прикладу 2</a:t>
            </a:r>
            <a:endParaRPr lang="ru-RU" altLang="ru-RU" sz="1400"/>
          </a:p>
        </p:txBody>
      </p:sp>
      <p:pic>
        <p:nvPicPr>
          <p:cNvPr id="1741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16113"/>
            <a:ext cx="34559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292600"/>
            <a:ext cx="30241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032250" cy="39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6983412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2706688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20938"/>
            <a:ext cx="2592388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4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Закони Кірхгофа</a:t>
            </a:r>
            <a:endParaRPr lang="ru-RU" altLang="ru-RU" sz="180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87450" y="1557338"/>
            <a:ext cx="2376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Перший закон Кірхгофа</a:t>
            </a:r>
            <a:endParaRPr lang="ru-RU" altLang="ru-RU" sz="14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92725" y="1557338"/>
            <a:ext cx="2376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Другий закон Кірхгофа</a:t>
            </a:r>
            <a:endParaRPr lang="ru-RU" altLang="ru-RU" sz="1400"/>
          </a:p>
        </p:txBody>
      </p:sp>
      <p:pic>
        <p:nvPicPr>
          <p:cNvPr id="1843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3600"/>
            <a:ext cx="1223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05038"/>
            <a:ext cx="1152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05038"/>
            <a:ext cx="8445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97200"/>
            <a:ext cx="273685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013325"/>
            <a:ext cx="194468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76925"/>
            <a:ext cx="12969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205038"/>
            <a:ext cx="990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411413" y="2276475"/>
            <a:ext cx="504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або</a:t>
            </a:r>
            <a:endParaRPr lang="ru-RU" altLang="ru-RU" sz="1200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804025" y="2349500"/>
            <a:ext cx="504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або</a:t>
            </a:r>
            <a:endParaRPr lang="ru-RU" altLang="ru-RU" sz="1200"/>
          </a:p>
        </p:txBody>
      </p:sp>
      <p:pic>
        <p:nvPicPr>
          <p:cNvPr id="18447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24175"/>
            <a:ext cx="2981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6732588" y="378936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Напрям обходу</a:t>
            </a:r>
            <a:endParaRPr lang="ru-RU" altLang="ru-RU" sz="1000"/>
          </a:p>
        </p:txBody>
      </p:sp>
      <p:pic>
        <p:nvPicPr>
          <p:cNvPr id="18449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373688"/>
            <a:ext cx="21907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0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73688"/>
            <a:ext cx="10858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1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49950"/>
            <a:ext cx="25336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7235825" y="6021388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Другий закон Кірхгофа у загальному вигляді</a:t>
            </a:r>
            <a:endParaRPr lang="ru-RU" altLang="ru-RU"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652462"/>
          </a:xfrm>
        </p:spPr>
        <p:txBody>
          <a:bodyPr/>
          <a:lstStyle/>
          <a:p>
            <a:pPr eaLnBrk="1" hangingPunct="1"/>
            <a:r>
              <a:rPr lang="uk-UA" altLang="ru-RU" sz="3600" dirty="0" smtClean="0">
                <a:latin typeface="Times New Roman" pitchFamily="18" charset="0"/>
              </a:rPr>
              <a:t>Методи розрахунку електричних кіл</a:t>
            </a:r>
            <a:endParaRPr lang="ru-RU" altLang="ru-RU" sz="3600" dirty="0" smtClean="0"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Закони Кірхгофа</a:t>
            </a:r>
            <a:endParaRPr lang="ru-RU" altLang="ru-RU" sz="1800" smtClean="0"/>
          </a:p>
          <a:p>
            <a:pPr eaLnBrk="1" hangingPunct="1">
              <a:buFontTx/>
              <a:buNone/>
            </a:pPr>
            <a:endParaRPr lang="ru-RU" altLang="ru-RU" sz="1800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288" y="1484313"/>
            <a:ext cx="84248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 u="sng"/>
              <a:t>Приклад 3</a:t>
            </a:r>
            <a:r>
              <a:rPr lang="uk-UA" altLang="ru-RU" sz="1400"/>
              <a:t> У електричній схемі, що має наступні параметри: Е</a:t>
            </a:r>
            <a:r>
              <a:rPr lang="uk-UA" altLang="ru-RU" sz="1400" baseline="-25000"/>
              <a:t>1</a:t>
            </a:r>
            <a:r>
              <a:rPr lang="uk-UA" altLang="ru-RU" sz="1400"/>
              <a:t>=52 В, Е</a:t>
            </a:r>
            <a:r>
              <a:rPr lang="uk-UA" altLang="ru-RU" sz="1400" baseline="-25000"/>
              <a:t>2</a:t>
            </a:r>
            <a:r>
              <a:rPr lang="uk-UA" altLang="ru-RU" sz="1400"/>
              <a:t>=69 В, </a:t>
            </a:r>
            <a:r>
              <a:rPr lang="en-US" altLang="ru-RU" sz="1400"/>
              <a:t>R</a:t>
            </a:r>
            <a:r>
              <a:rPr lang="en-US" altLang="ru-RU" sz="1400" baseline="-25000"/>
              <a:t>01</a:t>
            </a:r>
            <a:r>
              <a:rPr lang="en-US" altLang="ru-RU" sz="1400"/>
              <a:t>=</a:t>
            </a:r>
            <a:r>
              <a:rPr lang="uk-UA" altLang="ru-RU" sz="1400"/>
              <a:t>1 Ом,</a:t>
            </a:r>
            <a:r>
              <a:rPr lang="en-US" altLang="ru-RU" sz="1400"/>
              <a:t> R</a:t>
            </a:r>
            <a:r>
              <a:rPr lang="en-US" altLang="ru-RU" sz="1400" baseline="-25000"/>
              <a:t>02</a:t>
            </a:r>
            <a:r>
              <a:rPr lang="en-US" altLang="ru-RU" sz="1400"/>
              <a:t>=</a:t>
            </a:r>
            <a:r>
              <a:rPr lang="uk-UA" altLang="ru-RU" sz="1400"/>
              <a:t>2 Ом,</a:t>
            </a:r>
            <a:r>
              <a:rPr lang="en-US" altLang="ru-RU" sz="1400"/>
              <a:t> R</a:t>
            </a:r>
            <a:r>
              <a:rPr lang="en-US" altLang="ru-RU" sz="1400" baseline="-25000"/>
              <a:t>3</a:t>
            </a:r>
            <a:r>
              <a:rPr lang="en-US" altLang="ru-RU" sz="1400"/>
              <a:t>=</a:t>
            </a:r>
            <a:r>
              <a:rPr lang="uk-UA" altLang="ru-RU" sz="1400"/>
              <a:t>5 Ом, </a:t>
            </a:r>
            <a:r>
              <a:rPr lang="en-US" altLang="ru-RU" sz="1400"/>
              <a:t>R</a:t>
            </a:r>
            <a:r>
              <a:rPr lang="en-US" altLang="ru-RU" sz="1400" baseline="-25000"/>
              <a:t>4</a:t>
            </a:r>
            <a:r>
              <a:rPr lang="en-US" altLang="ru-RU" sz="1400"/>
              <a:t>=</a:t>
            </a:r>
            <a:r>
              <a:rPr lang="uk-UA" altLang="ru-RU" sz="1400"/>
              <a:t>2 Ом, </a:t>
            </a:r>
            <a:r>
              <a:rPr lang="en-US" altLang="ru-RU" sz="1400"/>
              <a:t>R</a:t>
            </a:r>
            <a:r>
              <a:rPr lang="en-US" altLang="ru-RU" sz="1400" baseline="-25000"/>
              <a:t>5</a:t>
            </a:r>
            <a:r>
              <a:rPr lang="en-US" altLang="ru-RU" sz="1400"/>
              <a:t>=</a:t>
            </a:r>
            <a:r>
              <a:rPr lang="uk-UA" altLang="ru-RU" sz="1400"/>
              <a:t>6 Ом, </a:t>
            </a:r>
            <a:r>
              <a:rPr lang="en-US" altLang="ru-RU" sz="1400"/>
              <a:t>R</a:t>
            </a:r>
            <a:r>
              <a:rPr lang="en-US" altLang="ru-RU" sz="1400" baseline="-25000"/>
              <a:t>6</a:t>
            </a:r>
            <a:r>
              <a:rPr lang="en-US" altLang="ru-RU" sz="1400"/>
              <a:t>=</a:t>
            </a:r>
            <a:r>
              <a:rPr lang="uk-UA" altLang="ru-RU" sz="1400"/>
              <a:t>3 Ом, розрахувати струми у всіх гілках та скласти рівняння балансу потужностей. </a:t>
            </a:r>
            <a:endParaRPr lang="ru-RU" altLang="ru-RU" sz="140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3313112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65400"/>
            <a:ext cx="13811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924300" y="2133600"/>
            <a:ext cx="2303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Рішення прикладу 3</a:t>
            </a:r>
            <a:endParaRPr lang="ru-RU" altLang="ru-RU" sz="140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565400"/>
            <a:ext cx="32670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3152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16338"/>
            <a:ext cx="34099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572000" y="3429000"/>
            <a:ext cx="259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Із системи шести рівнянь маємо:</a:t>
            </a:r>
            <a:endParaRPr lang="ru-RU" altLang="ru-RU" sz="1200"/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97425"/>
            <a:ext cx="446405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356100" y="4365625"/>
            <a:ext cx="180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Баланс потужностей</a:t>
            </a:r>
            <a:endParaRPr lang="ru-RU" altLang="ru-RU"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81025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Закони Кірхгофа (метод контурних струмів)</a:t>
            </a:r>
            <a:endParaRPr lang="ru-RU" altLang="ru-RU" sz="1800" smtClean="0"/>
          </a:p>
          <a:p>
            <a:pPr eaLnBrk="1" hangingPunct="1">
              <a:buFontTx/>
              <a:buNone/>
            </a:pPr>
            <a:endParaRPr lang="ru-RU" altLang="ru-RU" sz="160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3313112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5650" y="1557338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 u="sng"/>
              <a:t>Приклад 4</a:t>
            </a:r>
            <a:r>
              <a:rPr lang="uk-UA" altLang="ru-RU" sz="1200"/>
              <a:t> Використовуючи схему прикладу 3 методом контурних струмів розрахувати параметри, задані у прикладі 3 </a:t>
            </a:r>
            <a:endParaRPr lang="ru-RU" altLang="ru-RU" sz="120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33600"/>
            <a:ext cx="32099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141663"/>
            <a:ext cx="18097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16338"/>
            <a:ext cx="2047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652963"/>
            <a:ext cx="42957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81025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229600" cy="431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Закони Кірхгофа (метод контурних струмів)</a:t>
            </a:r>
            <a:endParaRPr lang="ru-RU" altLang="ru-RU" sz="180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5288" y="1773238"/>
            <a:ext cx="82804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 u="sng"/>
              <a:t>Приклад 4</a:t>
            </a:r>
            <a:r>
              <a:rPr lang="uk-UA" altLang="ru-RU" sz="1400"/>
              <a:t> У електричній схемі, що має наступні параметри: Е</a:t>
            </a:r>
            <a:r>
              <a:rPr lang="uk-UA" altLang="ru-RU" sz="1400" baseline="-25000"/>
              <a:t>1</a:t>
            </a:r>
            <a:r>
              <a:rPr lang="uk-UA" altLang="ru-RU" sz="1400"/>
              <a:t>=80 В, Е</a:t>
            </a:r>
            <a:r>
              <a:rPr lang="uk-UA" altLang="ru-RU" sz="1400" baseline="-25000"/>
              <a:t>2</a:t>
            </a:r>
            <a:r>
              <a:rPr lang="uk-UA" altLang="ru-RU" sz="1400"/>
              <a:t>=70 В, Е</a:t>
            </a:r>
            <a:r>
              <a:rPr lang="uk-UA" altLang="ru-RU" sz="1400" baseline="-25000"/>
              <a:t>3</a:t>
            </a:r>
            <a:r>
              <a:rPr lang="uk-UA" altLang="ru-RU" sz="1400"/>
              <a:t>=20 В, Е</a:t>
            </a:r>
            <a:r>
              <a:rPr lang="uk-UA" altLang="ru-RU" sz="1400" baseline="-25000"/>
              <a:t>4</a:t>
            </a:r>
            <a:r>
              <a:rPr lang="uk-UA" altLang="ru-RU" sz="1400"/>
              <a:t>=50 В, </a:t>
            </a:r>
            <a:r>
              <a:rPr lang="en-US" altLang="ru-RU" sz="1400"/>
              <a:t>R</a:t>
            </a:r>
            <a:r>
              <a:rPr lang="en-US" altLang="ru-RU" sz="1400" baseline="-25000"/>
              <a:t>1</a:t>
            </a:r>
            <a:r>
              <a:rPr lang="en-US" altLang="ru-RU" sz="1400"/>
              <a:t>=</a:t>
            </a:r>
            <a:r>
              <a:rPr lang="uk-UA" altLang="ru-RU" sz="1400"/>
              <a:t>40 Ом,</a:t>
            </a:r>
            <a:r>
              <a:rPr lang="en-US" altLang="ru-RU" sz="1400"/>
              <a:t> R</a:t>
            </a:r>
            <a:r>
              <a:rPr lang="en-US" altLang="ru-RU" sz="1400" baseline="-25000"/>
              <a:t>2</a:t>
            </a:r>
            <a:r>
              <a:rPr lang="en-US" altLang="ru-RU" sz="1400"/>
              <a:t>=R</a:t>
            </a:r>
            <a:r>
              <a:rPr lang="en-US" altLang="ru-RU" sz="1400" baseline="-25000"/>
              <a:t>3</a:t>
            </a:r>
            <a:r>
              <a:rPr lang="en-US" altLang="ru-RU" sz="1400"/>
              <a:t>=</a:t>
            </a:r>
            <a:r>
              <a:rPr lang="uk-UA" altLang="ru-RU" sz="1400"/>
              <a:t>10 Ом, </a:t>
            </a:r>
            <a:r>
              <a:rPr lang="en-US" altLang="ru-RU" sz="1400"/>
              <a:t>R</a:t>
            </a:r>
            <a:r>
              <a:rPr lang="en-US" altLang="ru-RU" sz="1400" baseline="-25000"/>
              <a:t>4</a:t>
            </a:r>
            <a:r>
              <a:rPr lang="en-US" altLang="ru-RU" sz="1400"/>
              <a:t>=</a:t>
            </a:r>
            <a:r>
              <a:rPr lang="uk-UA" altLang="ru-RU" sz="1400"/>
              <a:t>20 Ом, </a:t>
            </a:r>
            <a:r>
              <a:rPr lang="en-US" altLang="ru-RU" sz="1400"/>
              <a:t>R</a:t>
            </a:r>
            <a:r>
              <a:rPr lang="en-US" altLang="ru-RU" sz="1400" baseline="-25000"/>
              <a:t>5</a:t>
            </a:r>
            <a:r>
              <a:rPr lang="en-US" altLang="ru-RU" sz="1400"/>
              <a:t>=</a:t>
            </a:r>
            <a:r>
              <a:rPr lang="uk-UA" altLang="ru-RU" sz="1400"/>
              <a:t>25 Ом, </a:t>
            </a:r>
            <a:r>
              <a:rPr lang="en-US" altLang="ru-RU" sz="1400"/>
              <a:t>J</a:t>
            </a:r>
            <a:r>
              <a:rPr lang="en-US" altLang="ru-RU" sz="1400" baseline="-25000"/>
              <a:t>k</a:t>
            </a:r>
            <a:r>
              <a:rPr lang="en-US" altLang="ru-RU" sz="1400"/>
              <a:t>=5</a:t>
            </a:r>
            <a:r>
              <a:rPr lang="uk-UA" altLang="ru-RU" sz="1400"/>
              <a:t> </a:t>
            </a:r>
            <a:r>
              <a:rPr lang="en-US" altLang="ru-RU" sz="1400"/>
              <a:t>A</a:t>
            </a:r>
            <a:r>
              <a:rPr lang="uk-UA" altLang="ru-RU" sz="1400"/>
              <a:t>, розрахувати струми у всіх гілках та скласти рівняння балансу потужностей. </a:t>
            </a:r>
            <a:endParaRPr lang="ru-RU" altLang="ru-RU" sz="1400"/>
          </a:p>
          <a:p>
            <a:pPr eaLnBrk="1" hangingPunct="1">
              <a:spcBef>
                <a:spcPct val="50000"/>
              </a:spcBef>
            </a:pPr>
            <a:r>
              <a:rPr lang="uk-UA" altLang="ru-RU" sz="1400"/>
              <a:t> Рішення прикладу 4:</a:t>
            </a:r>
            <a:endParaRPr lang="ru-RU" altLang="ru-RU" sz="140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36195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1143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2600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508500"/>
            <a:ext cx="28765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11188" y="2852738"/>
            <a:ext cx="1944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Згідно законів Кірхгофа</a:t>
            </a:r>
            <a:endParaRPr lang="ru-RU" altLang="ru-RU" sz="120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627313" y="4149725"/>
            <a:ext cx="3097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Методом контурних струмів</a:t>
            </a:r>
            <a:endParaRPr lang="ru-RU" altLang="ru-RU" sz="1200"/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84763"/>
            <a:ext cx="1162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445125"/>
            <a:ext cx="4210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805488"/>
            <a:ext cx="43338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308725"/>
            <a:ext cx="12477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37288"/>
            <a:ext cx="47148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r>
              <a:rPr lang="uk-UA" altLang="ru-RU" sz="2800" dirty="0" smtClean="0">
                <a:latin typeface="Times New Roman" pitchFamily="18" charset="0"/>
              </a:rPr>
              <a:t> </a:t>
            </a:r>
            <a:r>
              <a:rPr lang="uk-UA" altLang="ru-RU" sz="2800" dirty="0" smtClean="0">
                <a:latin typeface="Times New Roman" pitchFamily="18" charset="0"/>
              </a:rPr>
              <a:t/>
            </a:r>
            <a:br>
              <a:rPr lang="uk-UA" altLang="ru-RU" sz="2800" dirty="0" smtClean="0">
                <a:latin typeface="Times New Roman" pitchFamily="18" charset="0"/>
              </a:rPr>
            </a:br>
            <a:endParaRPr lang="ru-RU" altLang="ru-RU" sz="2800" dirty="0" smtClean="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29600" cy="360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</p:txBody>
      </p:sp>
      <p:pic>
        <p:nvPicPr>
          <p:cNvPr id="2253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527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12938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73238"/>
            <a:ext cx="32067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3159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15906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00438"/>
            <a:ext cx="16748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149725"/>
            <a:ext cx="5937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Рисунок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17097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643438" y="3141663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Формула Ейлера</a:t>
            </a:r>
            <a:endParaRPr lang="ru-RU" altLang="ru-RU"/>
          </a:p>
        </p:txBody>
      </p:sp>
      <p:pic>
        <p:nvPicPr>
          <p:cNvPr id="22541" name="Рисунок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05263"/>
            <a:ext cx="3443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Рисунок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81525"/>
            <a:ext cx="27193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Рисунок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57788"/>
            <a:ext cx="25177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r>
              <a:rPr lang="uk-UA" altLang="ru-RU" sz="2800" dirty="0" smtClean="0">
                <a:latin typeface="Times New Roman" pitchFamily="18" charset="0"/>
              </a:rPr>
              <a:t> </a:t>
            </a:r>
            <a:r>
              <a:rPr lang="uk-UA" altLang="ru-RU" sz="2800" dirty="0" smtClean="0">
                <a:latin typeface="Times New Roman" pitchFamily="18" charset="0"/>
              </a:rPr>
              <a:t/>
            </a:r>
            <a:br>
              <a:rPr lang="uk-UA" altLang="ru-RU" sz="2800" dirty="0" smtClean="0">
                <a:latin typeface="Times New Roman" pitchFamily="18" charset="0"/>
              </a:rPr>
            </a:br>
            <a:endParaRPr lang="ru-RU" altLang="ru-RU" sz="2800" dirty="0" smtClean="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355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25765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58888" y="1052513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Закон Ома</a:t>
            </a:r>
            <a:endParaRPr lang="ru-RU" altLang="ru-RU"/>
          </a:p>
        </p:txBody>
      </p:sp>
      <p:pic>
        <p:nvPicPr>
          <p:cNvPr id="2355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17335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1366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33600"/>
            <a:ext cx="29098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2276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22588"/>
            <a:ext cx="45053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r>
              <a:rPr lang="uk-UA" altLang="ru-RU" sz="2800" dirty="0" smtClean="0">
                <a:latin typeface="Times New Roman" pitchFamily="18" charset="0"/>
              </a:rPr>
              <a:t> </a:t>
            </a:r>
            <a:r>
              <a:rPr lang="uk-UA" altLang="ru-RU" sz="2800" dirty="0" smtClean="0">
                <a:latin typeface="Times New Roman" pitchFamily="18" charset="0"/>
              </a:rPr>
              <a:t/>
            </a:r>
            <a:br>
              <a:rPr lang="uk-UA" altLang="ru-RU" sz="2800" dirty="0" smtClean="0">
                <a:latin typeface="Times New Roman" pitchFamily="18" charset="0"/>
              </a:rPr>
            </a:br>
            <a:endParaRPr lang="ru-RU" altLang="ru-RU" sz="2800" dirty="0" smtClean="0"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458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1081088"/>
            <a:ext cx="5976515" cy="58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r>
              <a:rPr lang="uk-UA" altLang="ru-RU" sz="2800" dirty="0" smtClean="0">
                <a:latin typeface="Times New Roman" pitchFamily="18" charset="0"/>
              </a:rPr>
              <a:t> </a:t>
            </a:r>
            <a:r>
              <a:rPr lang="uk-UA" altLang="ru-RU" sz="2800" dirty="0" smtClean="0">
                <a:latin typeface="Times New Roman" pitchFamily="18" charset="0"/>
              </a:rPr>
              <a:t/>
            </a:r>
            <a:br>
              <a:rPr lang="uk-UA" altLang="ru-RU" sz="2800" dirty="0" smtClean="0">
                <a:latin typeface="Times New Roman" pitchFamily="18" charset="0"/>
              </a:rPr>
            </a:br>
            <a:endParaRPr lang="ru-RU" altLang="ru-RU" sz="2800" dirty="0" smtClean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649"/>
            <a:ext cx="8229600" cy="28803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dirty="0" smtClean="0"/>
              <a:t>Лінійні електричні кола однофазного синусоїдального струму</a:t>
            </a:r>
            <a:endParaRPr lang="ru-RU" altLang="ru-RU" sz="1600" b="1" dirty="0" smtClean="0"/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pic>
        <p:nvPicPr>
          <p:cNvPr id="2560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4118"/>
            <a:ext cx="4464496" cy="651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59" y="4581128"/>
            <a:ext cx="364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66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endParaRPr lang="ru-RU" altLang="ru-RU" sz="2800" dirty="0" smtClean="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662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5977334" cy="527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4910" y="2882"/>
            <a:ext cx="8229600" cy="431800"/>
          </a:xfrm>
        </p:spPr>
        <p:txBody>
          <a:bodyPr/>
          <a:lstStyle/>
          <a:p>
            <a:pPr eaLnBrk="1" hangingPunct="1"/>
            <a:r>
              <a:rPr lang="uk-UA" altLang="ru-RU" sz="2800" dirty="0" smtClean="0">
                <a:latin typeface="Times New Roman" pitchFamily="18" charset="0"/>
              </a:rPr>
              <a:t>Методи розрахунку електричних кіл</a:t>
            </a:r>
            <a:r>
              <a:rPr lang="uk-UA" altLang="ru-RU" sz="2800" dirty="0" smtClean="0">
                <a:latin typeface="Times New Roman" pitchFamily="18" charset="0"/>
              </a:rPr>
              <a:t> </a:t>
            </a:r>
            <a:r>
              <a:rPr lang="uk-UA" altLang="ru-RU" sz="2800" dirty="0" smtClean="0">
                <a:latin typeface="Times New Roman" pitchFamily="18" charset="0"/>
              </a:rPr>
              <a:t/>
            </a:r>
            <a:br>
              <a:rPr lang="uk-UA" altLang="ru-RU" sz="2800" dirty="0" smtClean="0">
                <a:latin typeface="Times New Roman" pitchFamily="18" charset="0"/>
              </a:rPr>
            </a:br>
            <a:endParaRPr lang="ru-RU" altLang="ru-RU" sz="2800" dirty="0" smtClean="0"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6" y="260648"/>
            <a:ext cx="8229600" cy="431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dirty="0" smtClean="0"/>
              <a:t>Символьний метод розрахунку кіл змінного струму</a:t>
            </a:r>
          </a:p>
          <a:p>
            <a:pPr algn="ctr" eaLnBrk="1" hangingPunct="1">
              <a:buFontTx/>
              <a:buNone/>
            </a:pPr>
            <a:endParaRPr lang="ru-RU" altLang="ru-RU" sz="1600" b="1" dirty="0" smtClean="0"/>
          </a:p>
        </p:txBody>
      </p:sp>
      <p:pic>
        <p:nvPicPr>
          <p:cNvPr id="28676" name="Picture 4" descr="image01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4744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84213" y="692696"/>
            <a:ext cx="338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 dirty="0"/>
              <a:t>Закони </a:t>
            </a:r>
            <a:r>
              <a:rPr lang="uk-UA" altLang="ru-RU" sz="1400" dirty="0" err="1"/>
              <a:t>Кірхгофа</a:t>
            </a:r>
            <a:r>
              <a:rPr lang="uk-UA" altLang="ru-RU" sz="1400" dirty="0"/>
              <a:t> для змінного струму</a:t>
            </a:r>
            <a:endParaRPr lang="ru-RU" altLang="ru-RU" sz="1400" dirty="0"/>
          </a:p>
        </p:txBody>
      </p:sp>
      <p:pic>
        <p:nvPicPr>
          <p:cNvPr id="28678" name="Picture 6" descr="image01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33" y="1124743"/>
            <a:ext cx="657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image017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36" y="1118393"/>
            <a:ext cx="95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image0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1692275"/>
            <a:ext cx="16859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image023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" y="3699741"/>
            <a:ext cx="847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image025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8" y="3928341"/>
            <a:ext cx="166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image031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2" y="4491327"/>
            <a:ext cx="1600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image033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" y="5145520"/>
            <a:ext cx="942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image035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" y="5405437"/>
            <a:ext cx="923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image041-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58" y="2135044"/>
            <a:ext cx="2295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image044-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2597150"/>
            <a:ext cx="4086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image046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455843"/>
            <a:ext cx="3629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 descr="image048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699741"/>
            <a:ext cx="3467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 descr="image050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13" y="4203557"/>
            <a:ext cx="1171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 descr="image052-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7" y="4093153"/>
            <a:ext cx="3629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 descr="image054-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56004"/>
            <a:ext cx="5248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1" descr="image058-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118393"/>
            <a:ext cx="2838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2" descr="image060-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703099"/>
            <a:ext cx="2362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23" descr="image056-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5677477"/>
            <a:ext cx="3619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1605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6492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8862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36861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5815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33375"/>
            <a:ext cx="4552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36613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412875"/>
            <a:ext cx="4610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860800"/>
            <a:ext cx="7905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149725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81525"/>
            <a:ext cx="4543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076700"/>
            <a:ext cx="4514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1466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724400"/>
            <a:ext cx="4457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084763"/>
            <a:ext cx="37147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00663"/>
            <a:ext cx="590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4524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734050"/>
            <a:ext cx="4953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3838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38862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308725"/>
            <a:ext cx="933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602288"/>
            <a:ext cx="1873250" cy="12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343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16632"/>
            <a:ext cx="8229600" cy="346050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3159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RU" sz="1600" b="1" smtClean="0"/>
              <a:t>Векторні та топографічні діаграми</a:t>
            </a:r>
            <a:endParaRPr lang="ru-RU" altLang="ru-RU" sz="1600" b="1" smtClean="0"/>
          </a:p>
        </p:txBody>
      </p:sp>
      <p:pic>
        <p:nvPicPr>
          <p:cNvPr id="32772" name="Picture 4" descr="image002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1714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image004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1143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image006-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1552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image008-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942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image010-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7425"/>
            <a:ext cx="923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image012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1057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image014-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573463"/>
            <a:ext cx="1409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image016-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05263"/>
            <a:ext cx="1057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image018-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365625"/>
            <a:ext cx="1514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image020-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280828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4" descr="image024-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68863"/>
            <a:ext cx="4305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5" descr="image026-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516563"/>
            <a:ext cx="4200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6" descr="image028-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949950"/>
            <a:ext cx="4448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116632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6048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Векторні та топографічні діаграми</a:t>
            </a: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16113"/>
            <a:ext cx="42767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90537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Векторні та топографічні діаграми</a:t>
            </a:r>
            <a:endParaRPr lang="ru-RU" altLang="ru-RU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40322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561975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Векторні та топографічні діаграми</a:t>
            </a: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00213"/>
            <a:ext cx="4419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746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Векторні та топографічні діаграми</a:t>
            </a: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43148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490537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765175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Векторні та топографічні діаграми</a:t>
            </a:r>
            <a:endParaRPr lang="ru-RU" altLang="ru-RU" sz="1600" b="1" smtClean="0"/>
          </a:p>
        </p:txBody>
      </p:sp>
      <p:pic>
        <p:nvPicPr>
          <p:cNvPr id="37892" name="Picture 4" descr="image020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3053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5888"/>
            <a:ext cx="1600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50"/>
            <a:ext cx="4038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23336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549275"/>
            <a:ext cx="1943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4958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4486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4797425"/>
            <a:ext cx="571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9263"/>
            <a:ext cx="19716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633413"/>
            <a:ext cx="2476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043113"/>
            <a:ext cx="45910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3771900"/>
            <a:ext cx="4524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5943600"/>
            <a:ext cx="590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6453188"/>
            <a:ext cx="31051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59375"/>
            <a:ext cx="31051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58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15888"/>
            <a:ext cx="20288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87338"/>
            <a:ext cx="46196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868613"/>
            <a:ext cx="45910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46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9688"/>
            <a:ext cx="4800600" cy="678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9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2800" dirty="0" smtClean="0">
                <a:latin typeface="Times New Roman" pitchFamily="18" charset="0"/>
              </a:rPr>
              <a:t> </a:t>
            </a:r>
            <a:r>
              <a:rPr lang="uk-UA" altLang="ru-RU" sz="2800" dirty="0" smtClean="0">
                <a:latin typeface="Times New Roman" pitchFamily="18" charset="0"/>
              </a:rPr>
              <a:t/>
            </a:r>
            <a:br>
              <a:rPr lang="uk-UA" altLang="ru-RU" sz="2800" dirty="0" smtClean="0">
                <a:latin typeface="Times New Roman" pitchFamily="18" charset="0"/>
              </a:rPr>
            </a:br>
            <a:endParaRPr lang="ru-RU" altLang="ru-RU" sz="2800" dirty="0" smtClean="0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8229600" cy="3159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ru-RU" sz="1800" dirty="0" smtClean="0"/>
              <a:t>Сполучення зірка-трикутник</a:t>
            </a:r>
            <a:endParaRPr lang="ru-RU" altLang="ru-RU" sz="1800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5903913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773238"/>
            <a:ext cx="3095625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83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574675"/>
          </a:xfrm>
        </p:spPr>
        <p:txBody>
          <a:bodyPr/>
          <a:lstStyle/>
          <a:p>
            <a:pPr eaLnBrk="1" hangingPunct="1"/>
            <a:r>
              <a:rPr lang="uk-UA" altLang="ru-RU" sz="2400" dirty="0" smtClean="0">
                <a:latin typeface="Times New Roman" pitchFamily="18" charset="0"/>
              </a:rPr>
              <a:t>Методи розрахунку електричних кіл</a:t>
            </a:r>
            <a:r>
              <a:rPr lang="uk-UA" altLang="ru-RU" sz="2400" dirty="0" smtClean="0">
                <a:latin typeface="Times New Roman" pitchFamily="18" charset="0"/>
              </a:rPr>
              <a:t/>
            </a:r>
            <a:br>
              <a:rPr lang="uk-UA" altLang="ru-RU" sz="2400" dirty="0" smtClean="0">
                <a:latin typeface="Times New Roman" pitchFamily="18" charset="0"/>
              </a:rPr>
            </a:br>
            <a:endParaRPr lang="ru-RU" altLang="ru-RU" sz="2400" dirty="0" smtClean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675687" cy="56165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RU" sz="1800" smtClean="0"/>
              <a:t>ЗАГАЛЬНІ ПОЛОЖЕННЯ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1400" b="1" smtClean="0"/>
              <a:t>Електричне коло</a:t>
            </a:r>
            <a:r>
              <a:rPr lang="uk-UA" altLang="ru-RU" sz="1400" smtClean="0"/>
              <a:t> – сукупність пристроїв та об'єктів, які складають шлях для електричного струму, електромагнітні процеси в яких можуть бути описані за допомогою понять про електрорушійну силу (ЕРС), струм і напругу.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1400" b="1" smtClean="0"/>
              <a:t>Елементи електричного кола</a:t>
            </a:r>
            <a:r>
              <a:rPr lang="uk-UA" altLang="ru-RU" sz="1400" smtClean="0"/>
              <a:t> діляться на </a:t>
            </a:r>
            <a:r>
              <a:rPr lang="uk-UA" altLang="ru-RU" sz="1400" u="sng" smtClean="0"/>
              <a:t>активні</a:t>
            </a:r>
            <a:r>
              <a:rPr lang="uk-UA" altLang="ru-RU" sz="1400" smtClean="0"/>
              <a:t> (ті, в яких індукується ЕРС – джерела ЕРС, електричні двигуни, акумулятори в процесі заряджання та ін.) та </a:t>
            </a:r>
            <a:r>
              <a:rPr lang="uk-UA" altLang="ru-RU" sz="1400" u="sng" smtClean="0"/>
              <a:t>пасивні </a:t>
            </a:r>
            <a:r>
              <a:rPr lang="uk-UA" altLang="ru-RU" sz="1400" smtClean="0"/>
              <a:t>(електроприймачі – резистори, конденсатори, котушки індуктивності, а також провідники з'єднання).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1400" smtClean="0"/>
              <a:t>	Основними характеристиками елементів кола являються їх </a:t>
            </a:r>
            <a:r>
              <a:rPr lang="uk-UA" altLang="ru-RU" sz="1400" u="sng" smtClean="0"/>
              <a:t>вольт-амперні характеристики (ВАХ)</a:t>
            </a:r>
            <a:r>
              <a:rPr lang="uk-UA" altLang="ru-RU" sz="1400" smtClean="0"/>
              <a:t>, вебер-амперні характеристики, кулон-вольтні характеристики, які описуються за допомогою диференційних або алгебраїчних рівнянь. Якщо елементи описуються за допомогою лінійних диференційних або алгебраїчних рівнянь, то такі елементи називаються </a:t>
            </a:r>
            <a:r>
              <a:rPr lang="uk-UA" altLang="ru-RU" sz="1400" u="sng" smtClean="0"/>
              <a:t>лінійними</a:t>
            </a:r>
            <a:r>
              <a:rPr lang="uk-UA" altLang="ru-RU" sz="1400" smtClean="0"/>
              <a:t>, в іншому випадку – </a:t>
            </a:r>
            <a:r>
              <a:rPr lang="uk-UA" altLang="ru-RU" sz="1400" u="sng" smtClean="0"/>
              <a:t>нелінійними</a:t>
            </a:r>
            <a:r>
              <a:rPr lang="uk-UA" altLang="ru-RU" sz="1400" smtClean="0"/>
              <a:t>. Коефіцієнти, які пов'язують змінні, похідні та інтеграли в рівняннях називаються </a:t>
            </a:r>
            <a:r>
              <a:rPr lang="uk-UA" altLang="ru-RU" sz="1400" u="sng" smtClean="0"/>
              <a:t>параметрами елемента</a:t>
            </a:r>
            <a:r>
              <a:rPr lang="uk-UA" altLang="ru-RU" sz="1400" smtClean="0"/>
              <a:t>. Якщо параметри елемента не являються функцією просторових координат, що визначають його геометричні розміри, то елемент називається </a:t>
            </a:r>
            <a:r>
              <a:rPr lang="uk-UA" altLang="ru-RU" sz="1400" u="sng" smtClean="0"/>
              <a:t>елементом із зосередженими параметрами</a:t>
            </a:r>
            <a:r>
              <a:rPr lang="uk-UA" altLang="ru-RU" sz="1400" smtClean="0"/>
              <a:t>. Якщо елемент описується рівняннями, до яких входять просторові змінні, то елемент відноситься до класу </a:t>
            </a:r>
            <a:r>
              <a:rPr lang="uk-UA" altLang="ru-RU" sz="1400" u="sng" smtClean="0"/>
              <a:t>елементів із розподіленими параметрами</a:t>
            </a:r>
            <a:r>
              <a:rPr lang="uk-UA" altLang="ru-RU" sz="1400" smtClean="0"/>
              <a:t> (лінія передачі електричної енергії або довга лінія). У кожного елемента можна виділити певну кількість </a:t>
            </a:r>
            <a:r>
              <a:rPr lang="uk-UA" altLang="ru-RU" sz="1400" u="sng" smtClean="0"/>
              <a:t>затискачів (полюсів)</a:t>
            </a:r>
            <a:r>
              <a:rPr lang="uk-UA" altLang="ru-RU" sz="1400" smtClean="0"/>
              <a:t>, за допомогою яких він приєднується до інших елементів. Розрізняють </a:t>
            </a:r>
            <a:r>
              <a:rPr lang="uk-UA" altLang="ru-RU" sz="1400" u="sng" smtClean="0"/>
              <a:t>двух-</a:t>
            </a:r>
            <a:r>
              <a:rPr lang="uk-UA" altLang="ru-RU" sz="1400" smtClean="0"/>
              <a:t> та </a:t>
            </a:r>
            <a:r>
              <a:rPr lang="uk-UA" altLang="ru-RU" sz="1400" u="sng" smtClean="0"/>
              <a:t>багатополюсні</a:t>
            </a:r>
            <a:r>
              <a:rPr lang="uk-UA" altLang="ru-RU" sz="1400" smtClean="0"/>
              <a:t> елементи.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1400" b="1" smtClean="0"/>
              <a:t>Схема</a:t>
            </a:r>
            <a:r>
              <a:rPr lang="uk-UA" altLang="ru-RU" sz="1400" smtClean="0"/>
              <a:t> – графічне зображення електричного кола, яке містить умовні позначення його елементів, та яке показує їх з'єднання.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1400" b="1" smtClean="0"/>
              <a:t>Гілка</a:t>
            </a:r>
            <a:r>
              <a:rPr lang="uk-UA" altLang="ru-RU" sz="1400" smtClean="0"/>
              <a:t> – ділянка кола з одним і тим же значенням електричного струму.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1400" b="1" smtClean="0"/>
              <a:t>Вузол </a:t>
            </a:r>
            <a:r>
              <a:rPr lang="uk-UA" altLang="ru-RU" sz="1400" smtClean="0"/>
              <a:t>– місце з'єднання гілок кола (на схемі позначається крапкою).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1400" b="1" smtClean="0"/>
              <a:t>Контур</a:t>
            </a:r>
            <a:r>
              <a:rPr lang="uk-UA" altLang="ru-RU" sz="1400" smtClean="0"/>
              <a:t> – любий замкнений шлях, який проходить по декільком гілкам.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1400" b="1" smtClean="0"/>
              <a:t>Граф електричного кола</a:t>
            </a:r>
            <a:r>
              <a:rPr lang="uk-UA" altLang="ru-RU" sz="1400" smtClean="0"/>
              <a:t> – умовне зображення схеми, у якому кожна гілка замінюється відрізком лінії.</a:t>
            </a:r>
            <a:endParaRPr lang="ru-RU" altLang="ru-RU" sz="14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</a:rPr>
              <a:t>Методи розрахунку електричних кіл</a:t>
            </a:r>
            <a:br>
              <a:rPr lang="uk-UA" altLang="ru-RU" sz="3200" dirty="0" smtClean="0">
                <a:latin typeface="Times New Roman" pitchFamily="18" charset="0"/>
              </a:rPr>
            </a:b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ЗАГАЛЬНІ ПОЛОЖЕННЯ</a:t>
            </a:r>
            <a:endParaRPr lang="ru-RU" altLang="ru-RU" sz="180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4103687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3448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0825" y="3789363"/>
            <a:ext cx="576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гілки</a:t>
            </a:r>
            <a:endParaRPr lang="ru-RU" altLang="ru-RU" sz="120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37063"/>
            <a:ext cx="7191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23850" y="4437063"/>
            <a:ext cx="647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вузли</a:t>
            </a:r>
            <a:endParaRPr lang="ru-RU" altLang="ru-RU" sz="120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941888"/>
            <a:ext cx="25923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23850" y="4941888"/>
            <a:ext cx="792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контури</a:t>
            </a:r>
            <a:endParaRPr lang="ru-RU" altLang="ru-RU" sz="120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268413"/>
            <a:ext cx="18002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156325" y="1484313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Граф схеми</a:t>
            </a:r>
            <a:endParaRPr lang="ru-RU" altLang="ru-RU" sz="120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84538"/>
            <a:ext cx="1409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084888" y="2852738"/>
            <a:ext cx="2087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Направлений граф схеми</a:t>
            </a:r>
            <a:endParaRPr lang="ru-RU" altLang="ru-RU" sz="1200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157788"/>
            <a:ext cx="45910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787900" y="4508500"/>
            <a:ext cx="32400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 u="sng"/>
              <a:t>Дерево графа схеми</a:t>
            </a:r>
            <a:r>
              <a:rPr lang="uk-UA" altLang="ru-RU" sz="1200"/>
              <a:t> – люба система із мінімальної кількості гілок, що з'єднує всі вузли без утворення контурів</a:t>
            </a:r>
            <a:endParaRPr lang="ru-RU" altLang="ru-RU" sz="120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867400" y="6308725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(Суцільна лінія – гілка дерева, пунктирна – гілка зв'язку) </a:t>
            </a:r>
            <a:endParaRPr lang="ru-RU" altLang="ru-RU"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780</Words>
  <Application>Microsoft Office PowerPoint</Application>
  <PresentationFormat>Экран (4:3)</PresentationFormat>
  <Paragraphs>140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Symbol</vt:lpstr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Методи розрахунку електричних кіл </vt:lpstr>
      <vt:lpstr>Методи розрахунку електричних кіл </vt:lpstr>
      <vt:lpstr>Методи розрахунку електричних кіл </vt:lpstr>
      <vt:lpstr>Методи розрахунку електричних кіл </vt:lpstr>
      <vt:lpstr>Методи розрахунку електричних кіл </vt:lpstr>
      <vt:lpstr>Методи розрахунку електричних кіл </vt:lpstr>
      <vt:lpstr>Методи розрахунку електричних кіл </vt:lpstr>
      <vt:lpstr>Методи розрахунку електричних кіл</vt:lpstr>
      <vt:lpstr>Методи розрахунку електричних кіл</vt:lpstr>
      <vt:lpstr>Методи розрахунку електричних кіл</vt:lpstr>
      <vt:lpstr>Методи розрахунку електричних кіл</vt:lpstr>
      <vt:lpstr>Методи розрахунку електричних кіл</vt:lpstr>
      <vt:lpstr>Методи розрахунку електричних кіл</vt:lpstr>
      <vt:lpstr>Методи розрахунку електричних кіл</vt:lpstr>
      <vt:lpstr>Методи розрахунку електричних кіл</vt:lpstr>
      <vt:lpstr>Методи розрахунку електричних кіл</vt:lpstr>
      <vt:lpstr>Методи розрахунку електричних кіл  </vt:lpstr>
      <vt:lpstr>Методи розрахунку електричних кіл  </vt:lpstr>
      <vt:lpstr>Методи розрахунку електричних кіл  </vt:lpstr>
      <vt:lpstr>Методи розрахунку електричних кіл  </vt:lpstr>
      <vt:lpstr>Методи розрахунку електричних кіл</vt:lpstr>
      <vt:lpstr>Методи розрахунку електричних кіл  </vt:lpstr>
      <vt:lpstr>Методи розрахунку електричних кіл</vt:lpstr>
      <vt:lpstr>Методи розрахунку електричних кіл</vt:lpstr>
      <vt:lpstr>Методи розрахунку електричних кіл</vt:lpstr>
      <vt:lpstr>Методи розрахунку електричних кіл</vt:lpstr>
      <vt:lpstr>Методи розрахунку електричних кіл</vt:lpstr>
      <vt:lpstr>Методи розрахунку електричних кіл</vt:lpstr>
    </vt:vector>
  </TitlesOfParts>
  <Company>ПК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ЕЛЕКТРОННИХ СХЕМ</dc:title>
  <dc:creator>СНВ</dc:creator>
  <cp:lastModifiedBy>Николай</cp:lastModifiedBy>
  <cp:revision>48</cp:revision>
  <dcterms:created xsi:type="dcterms:W3CDTF">2009-12-18T11:28:06Z</dcterms:created>
  <dcterms:modified xsi:type="dcterms:W3CDTF">2024-03-16T11:42:50Z</dcterms:modified>
</cp:coreProperties>
</file>