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6" r:id="rId13"/>
    <p:sldId id="267" r:id="rId14"/>
    <p:sldId id="271" r:id="rId15"/>
    <p:sldId id="268" r:id="rId16"/>
    <p:sldId id="269" r:id="rId17"/>
    <p:sldId id="270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78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D6B81B-9A1D-46E9-8882-483F35FE4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2841" y="721508"/>
            <a:ext cx="8021246" cy="988760"/>
          </a:xfrm>
        </p:spPr>
        <p:txBody>
          <a:bodyPr/>
          <a:lstStyle/>
          <a:p>
            <a:pPr algn="ctr"/>
            <a:r>
              <a:rPr lang="uk-UA" sz="3200" b="1" dirty="0">
                <a:solidFill>
                  <a:srgbClr val="90C2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Дослідження ринків товарів та послуг</a:t>
            </a:r>
            <a:endParaRPr lang="uk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92067A-F0CC-49C2-80D7-49ADAA94B8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2452" y="1815548"/>
            <a:ext cx="8441635" cy="4094921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дослідженнях ринку під 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ринком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розуміють сукупність всіх потенційних споживачів, які відчувають потребу в деякому товарі та мають можливість для задоволення цієї потреби, та продавців, що працюють у рамках законодавства та пов’язані певними фінансово-економічними відносинами.</a:t>
            </a:r>
          </a:p>
          <a:p>
            <a:pPr algn="just"/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ринку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вивчення кон'юнктури ринку, з'ясування його стану і тенденцій розвитку в цілому, а також його складових: попиту, пропозиції, характеристик особливостей комерційної діяльності фірм-конкурентів, покупців тощо.</a:t>
            </a:r>
          </a:p>
          <a:p>
            <a:pPr algn="just"/>
            <a:endParaRPr lang="uk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151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A9416C7-7893-4EB8-8988-F47422B9F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081" y="1073426"/>
            <a:ext cx="9222041" cy="4505739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 фірма виходить на споживчий ринок з товаром-аналогом, потенційну місткість окремих і-х сегментів ринку у вартісному  вираженні   (</a:t>
            </a:r>
            <a:r>
              <a:rPr lang="uk-UA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Мві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можна  визначити  за формулою: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Мві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Nі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· Ні · Ці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кількість потенційних покупців даного товару  в певному i-му сегменті ринку;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Нi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річна  норма  споживання  товару  на  одного покупця;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Цi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середня ціна одиниці товару для споживачів цього сегмента. </a:t>
            </a: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36038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266BBD4-9BC1-406B-9229-44D46A06F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901148"/>
            <a:ext cx="9314806" cy="5353877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 місткості  ринку  дозволяє  визначити  частку ринку (Ч), що належить підприємству.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Частка ринку фірми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питома вага товарів фірми в загальній  місткості  даного  ринку  збуту.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 здійснюється за формулою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 = (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4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· 100%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обсяг продажів підприємства;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обсяг  попиту  на  ринку  (загальний  обсяг продажу товару на ринку).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Частка  ринку  в  окремому  сегменті 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  як відношення обсягу  продажу  товарів  фірми  в  даному  сегменті  до місткості  даного  сегмента  (загального  обсягу  продажу товарів у окремому сегменті). </a:t>
            </a:r>
          </a:p>
        </p:txBody>
      </p:sp>
    </p:spTree>
    <p:extLst>
      <p:ext uri="{BB962C8B-B14F-4D97-AF65-F5344CB8AC3E}">
        <p14:creationId xmlns:p14="http://schemas.microsoft.com/office/powerpoint/2010/main" val="1880934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07579CB-8FAB-414F-AFBF-78B83A5B6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2123"/>
            <a:ext cx="8596668" cy="529924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 частка ринку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 як співвідношення частки  ринку  фірми  та  частки  ринку  конкурентів  (або головного конкурента):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 частка ринку = Частка ринку фірми / Частка ринку конкурентів</a:t>
            </a:r>
            <a:r>
              <a:rPr lang="uk-UA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0537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5286A7-65AA-439B-954A-CBF595A34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58829"/>
            <a:ext cx="7909028" cy="715617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попиту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A943A0-DCFE-43E0-BF90-746340B38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74447"/>
            <a:ext cx="9261796" cy="54383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характеризує  кількість  продукції  (товарів  і послуг), яку споживачі хочуть і можуть купити за певною ціною  впродовж  певного  часу  дії  ціни. 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 попит,  окрім ціни, впливають: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смаки споживачів;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доходи споживачів;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 на товари-замінники;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 споживачів;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 заходи виробників тощо.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Практичне  значення  має  визначення  та прогнозування  поточного  ринкового  попиту  в  вартісному виразі:  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= n · q · p      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 n  –  число  покупців  даного  виду  товару  на  ринку  в цілому або ринку конкретного регіону;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 –  число  покупок  покупця  за  період  часу,  що досліджується;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– середня ціна даного товару.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uk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665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BF329D-EDA5-4CA2-B2A9-A62E54D8F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5958" y="490331"/>
            <a:ext cx="8596668" cy="59634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Чинники, що впливають на попит</a:t>
            </a:r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3A6A58-9E78-436D-8191-E3F500DA8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351" y="1258958"/>
            <a:ext cx="9129275" cy="4982816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 соціально-демографічні  фактори: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природний  рух населення  (народжуваність,  смертність);  чисельність  і приріст  населення,  його  статево-вікова  і  соціальна структура; територіальне розселення і деякі міграційні процеси;  розмір,  склад  і  вік  сімей; культурний рівень, національний склад населення, національні особливості;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соціально-економічні  фактори: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  та  інші  доходи;  ціни,  ціни  на товари-субститути,  інфляція;  зайнятість/безробіття тощо);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географічні  чинники, природно-кліматичні фактори;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 психологічні  та  </a:t>
            </a:r>
            <a:r>
              <a:rPr lang="uk-UA" sz="22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психографічні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фактори:  споживчі переваги, спосіб життя, вплив моди;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 політичні умови.</a:t>
            </a:r>
          </a:p>
        </p:txBody>
      </p:sp>
    </p:spTree>
    <p:extLst>
      <p:ext uri="{BB962C8B-B14F-4D97-AF65-F5344CB8AC3E}">
        <p14:creationId xmlns:p14="http://schemas.microsoft.com/office/powerpoint/2010/main" val="3523617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7658B9-D6C5-4654-A5E2-02B140A2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739" y="299802"/>
            <a:ext cx="7909028" cy="103367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динаміки, стійкості та коливання ринку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18F3A9-B474-4C67-9529-E96722A4A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33472"/>
            <a:ext cx="9208788" cy="537212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Динаміка ринку </a:t>
            </a: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процес зміни в часі обсягу, структури та рівня продажу товарів, товарообороту, рентабельності й кількості торгових підприємств.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Тенденція розвитку ринку </a:t>
            </a: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поняття, що характеризує напрям  і  швидкість    його  зміни  в  часі.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Виявом тенденції ринку є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тренд</a:t>
            </a: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або зміна, що відбиває загальний  напрямок  динамічного  розвитку,  звільнене  від випадкових  коливань. </a:t>
            </a:r>
          </a:p>
          <a:p>
            <a:pPr marL="0" indent="0" algn="just">
              <a:spcBef>
                <a:spcPts val="600"/>
              </a:spcBef>
              <a:buNone/>
            </a:pPr>
            <a:endParaRPr lang="uk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uk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uk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endParaRPr lang="uk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433E11F-FAE5-4406-AE43-45270B1CA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9217" y="3493014"/>
            <a:ext cx="5406887" cy="2548349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036FE37-B155-41F5-9E07-FA6154414D8D}"/>
              </a:ext>
            </a:extLst>
          </p:cNvPr>
          <p:cNvSpPr/>
          <p:nvPr/>
        </p:nvSpPr>
        <p:spPr>
          <a:xfrm>
            <a:off x="3257160" y="6041363"/>
            <a:ext cx="45910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Обсяги виробництва борошна в Україні, млн т </a:t>
            </a:r>
            <a:endParaRPr lang="ru-UA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976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8FF2C04-092A-4BF8-9BF7-95D045A7D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15617"/>
            <a:ext cx="9102770" cy="5325745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 показниками  динаміки  в  аналізі  розвитку ринку є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 зростання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 приросту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  зростання 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це  відношення  обсягу  або  рівня досліджуваного явища (наприклад, товарообігу) поточного періоду  до  відповідного  показника базисного  (минулого) періоду: </a:t>
            </a:r>
          </a:p>
          <a:p>
            <a:pPr marL="0" indent="0" algn="ctr">
              <a:buNone/>
            </a:pP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 = у1/у0 ,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 –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 зростання ( в коефіцієнтах або відсотках) 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у0 і у1  – відповідно рівні базисного і поточного періодів. 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Два типи темпів зростання: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базисні  темпи  зростання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зіставлення  кожного рівня до початкового рівня динамічного ряду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ланцюгові темпи зростання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зіставлення кожного наступного рівня до попереднього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34398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BF65628-65D9-4B06-BC8C-C91B9B2C8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62609"/>
            <a:ext cx="9010006" cy="537875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  зростання  відповідає  на  питання,  наскільки швидко  чи  повільно  змінюється  ринок,  а  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абсолютний приріст 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показує, який  абсолютний  розмір  цієї  зміни.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Абсолютний приріст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різниця між обсягом/рівнем ринку поточного і базисного періодів: </a:t>
            </a:r>
          </a:p>
          <a:p>
            <a:pPr marL="0" indent="0" algn="ctr">
              <a:buNone/>
            </a:pPr>
            <a:r>
              <a:rPr lang="ru-RU" dirty="0"/>
              <a:t> </a:t>
            </a:r>
            <a:r>
              <a:rPr lang="el-GR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 = </a:t>
            </a:r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у1 - у0.       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аналізі  ринкової  ситуації  однією  з  найважливіших характеристик стану ринку є оцінка ступеня його стійкості.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  ринку 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відсутність  його  різких  коливань, плавний,  передбачуваний  сталий  розвиток  процесів купівлі-продажу. </a:t>
            </a:r>
          </a:p>
        </p:txBody>
      </p:sp>
    </p:spTree>
    <p:extLst>
      <p:ext uri="{BB962C8B-B14F-4D97-AF65-F5344CB8AC3E}">
        <p14:creationId xmlns:p14="http://schemas.microsoft.com/office/powerpoint/2010/main" val="3859192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C547FC-0ABD-4D98-8EF7-9910C2F0F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Вибір і ранжування ринків</a:t>
            </a:r>
            <a:br>
              <a:rPr lang="ru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DCE289-D76E-457C-9431-285D1CC82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45704"/>
            <a:ext cx="8596668" cy="48502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Пріоритетні ринки аналізуються у наступних вимірах: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та потенціал до зростання;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конкуренції на ринку цільового продукту;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легкість (умови) входу (квоти, тарифи, ліцензії, дозволи);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бар'єри юридичні, митні, фіскальні;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культурна близькість;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географічна близькість (витрати на логістику).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Країни </a:t>
            </a:r>
            <a:r>
              <a:rPr lang="uk-UA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ранжируються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привабливістю і вибирається одна або кілька найкращих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601037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ADABED-E7F7-4386-BEFA-92074B3D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2609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Ринковий аналіз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3B30D3-1939-49FE-9A9E-2944A4DC7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475978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  обраної  країни  аналізується  детальніше 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Export  Helpdesk, Eurostat, 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Trademap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ITA  (USA),  Euromonitor,  Keynote,  Mintel,  Frost  and Sullivan etc.)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 ринку  за  продуктовими  категоріями  та  каналами продажів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Ємність  ринку,  показники  зростання  (по  роках),  структура  попиту, вплив на ринок, прогнози ринку та тенденції.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по клієнтським сегментам.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Глибоке  вивчення  конкурентів:  частки  ринку,  позиціонування, стратегія просування.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Детальне  дослідження  вимог  до  обраного  продукту  у  вибраній країні, вивчення процедур отримання сертифікатів, ліцензій тощо. </a:t>
            </a: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024564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A3EFB2-59EA-4A6E-B5EF-8F604A4AC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07165"/>
            <a:ext cx="9169031" cy="48502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ринку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кількісний і якісний аналіз одного ринку або сукупності ринків, що проводиться з метою вивчення потенційного обсягу ринку, попиту на товари та послуги на даному ринку, конкурентного середовища, цін, потреб у товарах і послугах, що виявляються на ринку. </a:t>
            </a:r>
          </a:p>
          <a:p>
            <a:pPr marL="0" indent="0" algn="just"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 ринку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 також послідовні дії зі збирання інформації про ринки або споживачів з метою прийняття раціональних управлінських рішень.</a:t>
            </a:r>
          </a:p>
          <a:p>
            <a:pPr marL="0" indent="0" algn="just"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ринку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основним засобом збирання та аналізу інформації, потрібної для прийняття економічно обґрунтованих рішень у мінливих умовах ринкового середовища.</a:t>
            </a:r>
          </a:p>
        </p:txBody>
      </p:sp>
    </p:spTree>
    <p:extLst>
      <p:ext uri="{BB962C8B-B14F-4D97-AF65-F5344CB8AC3E}">
        <p14:creationId xmlns:p14="http://schemas.microsoft.com/office/powerpoint/2010/main" val="835259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AF8AB9D-7510-47D1-8898-6E595F2A6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342" y="1152940"/>
            <a:ext cx="9314805" cy="4996069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БАР'ЄРИ ВХОДУ ДО РИНКУ 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Тарифи, квоти, необхідність отримання сертифікації та інші обов'язкові регуляторні вимоги та добровільні стандарти 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КОНКУРЕНТИ ТА ЦІНА НА РИНКУ 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конкуренти просувають свою продукцію або послуги, яка ціна на їхню продукцію і чому клієнти віддають перевагу їхній продукції або послугам 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ЛОГІСТИКА, ДОДАТКОВІ ВИТРАТИ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Витрати на логістику та додаткові витрати, які будуть потрібні для виходу на вибрані ринки: наприклад, зміна в упаковці або додаткова адаптація товару для обраного ринку. 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КУЛЬТУРНІ ВІДМІННОСТІ НА РИНКУ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Культурні  особливості  вибраних  країн  особливо  стануть  в  нагоді  при  адаптації продукти або створенні нового бренду, розробці маркетингових матеріалів, а також подальшому переговори з потенційними партнерами</a:t>
            </a:r>
          </a:p>
        </p:txBody>
      </p:sp>
    </p:spTree>
    <p:extLst>
      <p:ext uri="{BB962C8B-B14F-4D97-AF65-F5344CB8AC3E}">
        <p14:creationId xmlns:p14="http://schemas.microsoft.com/office/powerpoint/2010/main" val="21719859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653653-E6FA-4C90-B140-8E1552090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943" y="458829"/>
            <a:ext cx="8596668" cy="101216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Типова структура дослідження зовнішнього ринку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2C07DD-82F2-4600-B4D8-E9D2BB2C7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70991"/>
            <a:ext cx="9259277" cy="4570371"/>
          </a:xfrm>
        </p:spPr>
        <p:txBody>
          <a:bodyPr>
            <a:normAutofit lnSpcReduction="10000"/>
          </a:bodyPr>
          <a:lstStyle/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Загальна характеристика ринку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1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 Опис ринку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1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 Аналіз тенденцій розвитку ринку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1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 Загальні показники ринку, розрахунок ємності ринку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1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1.4. Сегментація та структурування ринку – дослідження структури ринку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1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1.5. Сировинна база, технологія виробництва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Державне регулювання галузі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1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Основні закони, що регулюють галузь (перелік, коротке резюме та особливості законів)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1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 Податки та збори на ринку (загальне оподаткування бізнесу; імпортні та експортні мита, плани про їх зміни (якщо є))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1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2.3. Особливості проведення державних </a:t>
            </a:r>
            <a:r>
              <a:rPr lang="uk-UA" sz="19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uk-UA" sz="19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(загальні принципи та умови проведення)</a:t>
            </a:r>
          </a:p>
          <a:p>
            <a:pPr marL="0" indent="0">
              <a:buNone/>
            </a:pP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D16EB62-D661-4D68-9AFA-38E23B1A3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9532" y="1141564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4221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76B500C-348C-4814-AFD0-EEEA493A1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0430" y="713119"/>
            <a:ext cx="8917240" cy="5767194"/>
          </a:xfrm>
        </p:spPr>
        <p:txBody>
          <a:bodyPr>
            <a:normAutofit lnSpcReduction="10000"/>
          </a:bodyPr>
          <a:lstStyle/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 та динаміка реалізації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Обсяг виробництва та реалізації в кількісних показниках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Обсяг виробництва та реалізації у вартісних показниках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 Динаміка зростання виробництва та реалізації товарів та послуг</a:t>
            </a:r>
          </a:p>
          <a:p>
            <a:pPr marL="0" lvl="0" indent="0" algn="just">
              <a:spcBef>
                <a:spcPts val="1200"/>
              </a:spcBef>
              <a:buClr>
                <a:srgbClr val="353535"/>
              </a:buClr>
              <a:buSzTx/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Основні оператори ринку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4.1. Перелік основних операторів ринку та їх опис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 Структурування операторів (по сегментам, групам, спеціалізації, регіонально)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4.3. Частки ринку основних операторів ринку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4.4. Ступінь конкуренції та ризики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4.4.1. Факторний аналіз ринкових часток конкурентів</a:t>
            </a:r>
          </a:p>
          <a:p>
            <a:pPr marL="0" lvl="0" indent="0">
              <a:spcBef>
                <a:spcPts val="1200"/>
              </a:spcBef>
              <a:buClr>
                <a:srgbClr val="353535"/>
              </a:buClr>
              <a:buSzTx/>
              <a:buNone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Обсяги продажів на ринку</a:t>
            </a:r>
          </a:p>
          <a:p>
            <a:pPr marL="0" lvl="0" indent="0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5.1. Обсяги продажів у розрізі операторів / конкурентів*</a:t>
            </a:r>
          </a:p>
          <a:p>
            <a:pPr marL="0" lvl="0" indent="0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5.2. Обсяги продажів операторів за видами продукції*</a:t>
            </a:r>
          </a:p>
          <a:p>
            <a:pPr marL="0" lvl="0" indent="0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5.3. Обсяги споживання продукції операторами*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endParaRPr lang="uk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953572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77B577A-7970-4331-8A83-79875472F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30087"/>
            <a:ext cx="9407571" cy="575144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Зовнішня торгівля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6.1. Експорт (обсяги, структура, ціни, географія поставок по країнах)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6.2. Імпорт (обсяги, структура, ціни, географія поставок по країнах)</a:t>
            </a:r>
          </a:p>
          <a:p>
            <a:pPr marL="0" lvl="0" indent="0">
              <a:spcBef>
                <a:spcPts val="1200"/>
              </a:spcBef>
              <a:buClr>
                <a:srgbClr val="353535"/>
              </a:buClr>
              <a:buSzTx/>
              <a:buNone/>
            </a:pPr>
            <a:r>
              <a:rPr lang="uk-UA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Ціна та ціноутворення на ринку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7.1. Динаміка цін на продукцію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7.2. Опис факторів, що впливають на формування ціни, структура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7.3. Собівартість продукції, рентабельність</a:t>
            </a:r>
          </a:p>
          <a:p>
            <a:pPr marL="0" lvl="0" indent="0">
              <a:spcBef>
                <a:spcPts val="1200"/>
              </a:spcBef>
              <a:buClr>
                <a:srgbClr val="353535"/>
              </a:buClr>
              <a:buSzTx/>
              <a:buNone/>
            </a:pP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 та їх вподобання (включаючи онлайн)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8.1. Вподобання споживачів щодо товару, портрет споживача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8.2. Аналіз інтернет-аудиторії в галузі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8.3. Споживання в секторі B2G. Аналіз державних тендерних </a:t>
            </a:r>
            <a:r>
              <a:rPr lang="uk-UA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(обсяги, структура по регіонах, організаторам та учасникам)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8.4. Структурування та сегментація споживання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8.5. Потреба у товарі/послузі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8.6. Ступінь задоволеності споживачів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endParaRPr lang="uk-UA" dirty="0">
              <a:solidFill>
                <a:prstClr val="black">
                  <a:lumMod val="75000"/>
                  <a:lumOff val="25000"/>
                </a:prstClr>
              </a:solidFill>
              <a:latin typeface="Century Gothic"/>
            </a:endParaRP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840029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B92064-FB0E-494B-8973-E9DB14E90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49357"/>
            <a:ext cx="8596668" cy="5392005"/>
          </a:xfrm>
        </p:spPr>
        <p:txBody>
          <a:bodyPr/>
          <a:lstStyle/>
          <a:p>
            <a:pPr marL="0" lvl="0" indent="0" algn="just">
              <a:spcBef>
                <a:spcPts val="1200"/>
              </a:spcBef>
              <a:buClr>
                <a:srgbClr val="353535"/>
              </a:buClr>
              <a:buSzTx/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Канали збуту продукції (опис та структура продажів по каналах)</a:t>
            </a:r>
          </a:p>
          <a:p>
            <a:pPr marL="0" lvl="0" indent="0" algn="just">
              <a:buClr>
                <a:srgbClr val="353535"/>
              </a:buClr>
              <a:buSzTx/>
              <a:buNone/>
            </a:pP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Асортимент продукції, представлений на ринку</a:t>
            </a:r>
          </a:p>
          <a:p>
            <a:pPr marL="0" lvl="0" indent="0">
              <a:buClr>
                <a:srgbClr val="353535"/>
              </a:buClr>
              <a:buSzTx/>
              <a:buNone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Висновки. Прогнозні показники</a:t>
            </a:r>
          </a:p>
          <a:p>
            <a:pPr marL="0" lvl="0" indent="0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11.1. Висновки та прогнозні тенденції розвитку ринку</a:t>
            </a:r>
          </a:p>
          <a:p>
            <a:pPr marL="0" lvl="0" indent="0" algn="just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11.2. Побудова гіпотез розвитку ринку. Прогнозні показники розвитку ринку</a:t>
            </a:r>
          </a:p>
          <a:p>
            <a:pPr marL="0" lvl="0" indent="0">
              <a:spcBef>
                <a:spcPts val="600"/>
              </a:spcBef>
              <a:buClr>
                <a:srgbClr val="353535"/>
              </a:buClr>
              <a:buSzTx/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11.3. Рекомендації з розвитку на ринку</a:t>
            </a:r>
            <a:endParaRPr lang="ru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817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AE4AC0-D5D0-46C2-A0AE-47E65E3FC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0979" y="556592"/>
            <a:ext cx="8319845" cy="72887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та завдання ринкових досліджень</a:t>
            </a:r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3CFA30-9DB7-4598-96E8-2514C985D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1478"/>
            <a:ext cx="9036510" cy="4909929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uk-UA" sz="22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досліджень ринку 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в отриманні точної та всебічної інформації для прийняття обґрунтованих бізнес-рішень, що дозволяє зменшити невизначеність і ризики, зрозуміти потреби споживачів та конкурентне середовище, а також розробити ефективні стратегії для запуску нових продуктів і просування товарів та послуг.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 дослідження ринку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є: 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потреб покупців; 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мотивації прийняття рішень щодо покупки; - 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ринкової кон’юнктури;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ринкової сегментації;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структури ринку;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соціально-психологічних особливостей покупців;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місткості ринку тощо.</a:t>
            </a:r>
          </a:p>
        </p:txBody>
      </p:sp>
    </p:spTree>
    <p:extLst>
      <p:ext uri="{BB962C8B-B14F-4D97-AF65-F5344CB8AC3E}">
        <p14:creationId xmlns:p14="http://schemas.microsoft.com/office/powerpoint/2010/main" val="504273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B99F8-F682-4177-A9D9-7B61059B5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265" y="390939"/>
            <a:ext cx="7235687" cy="602974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ринкового дослідження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783C9B-8190-4D9F-AB90-2BFD8DCF5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92696"/>
            <a:ext cx="9301553" cy="4837043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концепції дослідження</a:t>
            </a: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 мети;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висування гіпотез;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завдань тощо.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 методу дослідження</a:t>
            </a: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збору інформації;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статистичні методи;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економіко-математичні методи;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маркетинг-менеджменту тощо.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Формування банку інформації: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збір інформації;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 інформації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uk-UA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26404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7A71FD3-2316-401F-856C-0F1756BCD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86679"/>
            <a:ext cx="8596668" cy="4954684"/>
          </a:xfrm>
        </p:spPr>
        <p:txBody>
          <a:bodyPr/>
          <a:lstStyle/>
          <a:p>
            <a:pPr marL="0" lvl="0" indent="0">
              <a:spcBef>
                <a:spcPts val="600"/>
              </a:spcBef>
              <a:buClr>
                <a:srgbClr val="90C226"/>
              </a:buClr>
              <a:buNone/>
            </a:pPr>
            <a:r>
              <a:rPr lang="uk-UA" sz="2000" b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0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інформації</a:t>
            </a:r>
            <a:r>
              <a:rPr lang="uk-UA" sz="2000" b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spcBef>
                <a:spcPts val="60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інформації;</a:t>
            </a:r>
          </a:p>
          <a:p>
            <a:pPr lvl="0">
              <a:spcBef>
                <a:spcPts val="60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 даних;</a:t>
            </a:r>
          </a:p>
          <a:p>
            <a:pPr lvl="0">
              <a:spcBef>
                <a:spcPts val="60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моделювання.</a:t>
            </a:r>
          </a:p>
          <a:p>
            <a:pPr marL="0" lvl="0" indent="0">
              <a:spcBef>
                <a:spcPts val="600"/>
              </a:spcBef>
              <a:buClr>
                <a:srgbClr val="90C226"/>
              </a:buClr>
              <a:buNone/>
            </a:pPr>
            <a:r>
              <a:rPr lang="uk-UA" sz="2000" b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000" b="1" dirty="0">
                <a:solidFill>
                  <a:srgbClr val="90C226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Оформлення результатів дослідження</a:t>
            </a:r>
            <a:r>
              <a:rPr lang="uk-UA" sz="2000" b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spcBef>
                <a:spcPts val="60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ефективності;</a:t>
            </a:r>
          </a:p>
          <a:p>
            <a:pPr lvl="0">
              <a:spcBef>
                <a:spcPts val="60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висновки;</a:t>
            </a:r>
          </a:p>
          <a:p>
            <a:pPr lvl="0">
              <a:spcBef>
                <a:spcPts val="600"/>
              </a:spcBef>
              <a:buClr>
                <a:srgbClr val="90C226"/>
              </a:buClr>
              <a:buFont typeface="Wingdings" panose="05000000000000000000" pitchFamily="2" charset="2"/>
              <a:buChar char="Ø"/>
            </a:pPr>
            <a:r>
              <a:rPr lang="uk-UA" sz="2000" b="1" dirty="0">
                <a:solidFill>
                  <a:srgbClr val="54A021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рекомендації.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70833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54D0E0-AC18-4358-8D14-6AD1206C4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016" y="609600"/>
            <a:ext cx="7460975" cy="72887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Типи ринкових досліджень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9391C2-D421-481F-96EC-E7418142E3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84243"/>
            <a:ext cx="9142527" cy="416118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розвідувальне дослідження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здійснюється з метою збирання попередньої інформації, необхідної для визначення проблем та висунення гіпотез;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описове дослідження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спрямоване на описання проблем, ситуації на ринку. Дає відповіді на запитання: «Хто?», «Що?», «Де?», «Коли?», «Як?»;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каузальне дослідження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проводиться для перевірки припущень про існування тих чи інших причинно-наслідкових </a:t>
            </a:r>
            <a:r>
              <a:rPr lang="uk-UA" sz="24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AE47711-8045-476E-AFC7-02CE7DB7C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162" y="5108388"/>
            <a:ext cx="2883658" cy="136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204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2A5412-1E41-4D10-B706-FF36CFDBE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151" y="412475"/>
            <a:ext cx="8864231" cy="675861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проведення досліджень ринку</a:t>
            </a:r>
            <a:endParaRPr lang="ru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2B35F-1924-4F3A-AC53-BC2F5ABFB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838" y="1205947"/>
            <a:ext cx="9778632" cy="5239577"/>
          </a:xfrm>
        </p:spPr>
        <p:txBody>
          <a:bodyPr/>
          <a:lstStyle/>
          <a:p>
            <a:pPr marL="0" indent="0">
              <a:buNone/>
            </a:pPr>
            <a:endParaRPr lang="ru-UA" dirty="0"/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9DAC0307-F227-4B2E-B6F3-20348A2F4B60}"/>
              </a:ext>
            </a:extLst>
          </p:cNvPr>
          <p:cNvSpPr/>
          <p:nvPr/>
        </p:nvSpPr>
        <p:spPr>
          <a:xfrm>
            <a:off x="3611953" y="1299539"/>
            <a:ext cx="4532243" cy="7686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ринку</a:t>
            </a:r>
            <a:endParaRPr lang="ru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DBE05C55-2134-4141-BC1E-8F8D764DEFAA}"/>
              </a:ext>
            </a:extLst>
          </p:cNvPr>
          <p:cNvSpPr/>
          <p:nvPr/>
        </p:nvSpPr>
        <p:spPr>
          <a:xfrm>
            <a:off x="1875180" y="2651679"/>
            <a:ext cx="299499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кон'юнктури ринку</a:t>
            </a:r>
            <a:endParaRPr lang="ru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6C503DE-753E-4A97-8474-0898BA197D5A}"/>
              </a:ext>
            </a:extLst>
          </p:cNvPr>
          <p:cNvSpPr/>
          <p:nvPr/>
        </p:nvSpPr>
        <p:spPr>
          <a:xfrm>
            <a:off x="6530007" y="2628482"/>
            <a:ext cx="3319672" cy="10104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особливостей комерційної діяльності</a:t>
            </a:r>
            <a:endParaRPr lang="ru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1797F238-06B3-4F72-9F91-A9A85E5718FD}"/>
              </a:ext>
            </a:extLst>
          </p:cNvPr>
          <p:cNvSpPr/>
          <p:nvPr/>
        </p:nvSpPr>
        <p:spPr>
          <a:xfrm>
            <a:off x="1088151" y="3927602"/>
            <a:ext cx="4848815" cy="23671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попиту;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пропозиції;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 рівня  і динаміки  цін;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Аналіз динаміки економічних процесів;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тенденцій розвитку ринку тощо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6B9EAAE9-E702-4F86-ABB4-90E72B399660}"/>
              </a:ext>
            </a:extLst>
          </p:cNvPr>
          <p:cNvSpPr/>
          <p:nvPr/>
        </p:nvSpPr>
        <p:spPr>
          <a:xfrm>
            <a:off x="6321278" y="3909383"/>
            <a:ext cx="3922641" cy="22793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діяльності фірм-конкурентів;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підприємств-покупців тощо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63490741-75E6-43BD-8C08-2B5C525BDF7D}"/>
              </a:ext>
            </a:extLst>
          </p:cNvPr>
          <p:cNvCxnSpPr/>
          <p:nvPr/>
        </p:nvCxnSpPr>
        <p:spPr>
          <a:xfrm>
            <a:off x="3372676" y="2358060"/>
            <a:ext cx="0" cy="29361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A6B29E1C-EB49-4339-8D6C-C2CFECCDBA79}"/>
              </a:ext>
            </a:extLst>
          </p:cNvPr>
          <p:cNvCxnSpPr>
            <a:cxnSpLocks/>
          </p:cNvCxnSpPr>
          <p:nvPr/>
        </p:nvCxnSpPr>
        <p:spPr>
          <a:xfrm>
            <a:off x="8292546" y="2358060"/>
            <a:ext cx="0" cy="21224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D16770D5-F808-49C4-9424-EA55DD3B83DC}"/>
              </a:ext>
            </a:extLst>
          </p:cNvPr>
          <p:cNvCxnSpPr/>
          <p:nvPr/>
        </p:nvCxnSpPr>
        <p:spPr>
          <a:xfrm>
            <a:off x="3372676" y="2358060"/>
            <a:ext cx="491987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406DC014-2CA9-4627-A82B-B91D2271DA3D}"/>
              </a:ext>
            </a:extLst>
          </p:cNvPr>
          <p:cNvCxnSpPr/>
          <p:nvPr/>
        </p:nvCxnSpPr>
        <p:spPr>
          <a:xfrm>
            <a:off x="5832611" y="2068166"/>
            <a:ext cx="0" cy="2898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77FF1E41-67CE-44F3-8704-DFFB4B4027DD}"/>
              </a:ext>
            </a:extLst>
          </p:cNvPr>
          <p:cNvCxnSpPr>
            <a:cxnSpLocks/>
          </p:cNvCxnSpPr>
          <p:nvPr/>
        </p:nvCxnSpPr>
        <p:spPr>
          <a:xfrm>
            <a:off x="3392553" y="3638961"/>
            <a:ext cx="0" cy="28864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A364C23-E2F1-44D7-8725-9BA2791E3CDD}"/>
              </a:ext>
            </a:extLst>
          </p:cNvPr>
          <p:cNvCxnSpPr>
            <a:cxnSpLocks/>
          </p:cNvCxnSpPr>
          <p:nvPr/>
        </p:nvCxnSpPr>
        <p:spPr>
          <a:xfrm>
            <a:off x="8292546" y="3638961"/>
            <a:ext cx="0" cy="27042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0305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48D23A-458F-4165-98BC-BBA9032DB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57807"/>
            <a:ext cx="8596668" cy="67586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маркетингового дослідження ринку</a:t>
            </a:r>
            <a:br>
              <a:rPr lang="ru-RU" dirty="0"/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148678-EF1A-4812-B199-8BA4AC58C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33668"/>
            <a:ext cx="8943744" cy="536713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uk-UA" sz="22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 місткість  ринку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що  допоможе  правильно  оцінити  шанси  підприємства  на даному ринку і уникнути невиправданих ризиків і втрат;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2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частку підприємства на ринку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індикатор успіху підприємства;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2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 поведінку споживачів (аналіз попиту)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Даний аналіз дасть оцінку ступеня лояльності  споживача  до  продукту  і  підприємства,  допоможе  встановити конкурентоспроможні ціни на продукцію, </a:t>
            </a:r>
            <a:r>
              <a:rPr lang="uk-UA" sz="22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внести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зміни в сам продукт, оптимізувати канали просування і рекламну стратегію, тобто скорегувати всі компоненти комплексу маркетингу;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2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аналіз діяльності конкурентів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необхідно для кращої орієнтації підприємства на  ринку  і  корегування  індивідуальної  політики  ціноутворення  і  просування  продукції  на експорт;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2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 канали збуту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дозволить визначити найбільш ефективний з них і потім сформувати готовий ланцюг оптимального руху продукту до кінцевого споживача. </a:t>
            </a: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913123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D31583-D010-438F-AF89-F3C9B3CE5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275049" cy="6096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місткості ринку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5743F1-28E4-45A4-BC76-4154270A9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78227"/>
            <a:ext cx="9275049" cy="466313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Місткість  ринку 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це  обсяги  продажу  товарів  за конкретний  проміжок  часу.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Потенційна місткість ринку (ринковий потенціал) 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максимально  можливі  обсяги  продажу  товарів  за конкретний період часу, які можуть бути досягнені завдяки реалізації відповідних маркетингових програм.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Місткість ринку (Е)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виражається у фізичних одиницях або  вартісному  виразі  й  може  бути  розрахована  за формулою: 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24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2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= НВ +І – </a:t>
            </a:r>
            <a:r>
              <a:rPr lang="uk-UA" sz="2600" b="1" i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</a:t>
            </a:r>
            <a:r>
              <a:rPr lang="uk-UA" sz="26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6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НВ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обсяг національного виробництва;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обсяг імпорту;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uk-UA" sz="2400" b="1" i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обсяг експорту. </a:t>
            </a:r>
          </a:p>
        </p:txBody>
      </p:sp>
    </p:spTree>
    <p:extLst>
      <p:ext uri="{BB962C8B-B14F-4D97-AF65-F5344CB8AC3E}">
        <p14:creationId xmlns:p14="http://schemas.microsoft.com/office/powerpoint/2010/main" val="20478855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479</TotalTime>
  <Words>2030</Words>
  <Application>Microsoft Office PowerPoint</Application>
  <PresentationFormat>Широкоэкранный</PresentationFormat>
  <Paragraphs>199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Century Gothic</vt:lpstr>
      <vt:lpstr>Times New Roman</vt:lpstr>
      <vt:lpstr>Trebuchet MS</vt:lpstr>
      <vt:lpstr>Wingdings</vt:lpstr>
      <vt:lpstr>Wingdings 3</vt:lpstr>
      <vt:lpstr>Аспект</vt:lpstr>
      <vt:lpstr>Тема 2. Дослідження ринків товарів та послуг</vt:lpstr>
      <vt:lpstr>Презентация PowerPoint</vt:lpstr>
      <vt:lpstr>Мета та завдання ринкових досліджень</vt:lpstr>
      <vt:lpstr>Процес ринкового дослідження</vt:lpstr>
      <vt:lpstr>Презентация PowerPoint</vt:lpstr>
      <vt:lpstr>Типи ринкових досліджень</vt:lpstr>
      <vt:lpstr>Порядок проведення досліджень ринку</vt:lpstr>
      <vt:lpstr>Завдання маркетингового дослідження ринку </vt:lpstr>
      <vt:lpstr>Дослідження місткості ринку</vt:lpstr>
      <vt:lpstr>Презентация PowerPoint</vt:lpstr>
      <vt:lpstr>Презентация PowerPoint</vt:lpstr>
      <vt:lpstr>Презентация PowerPoint</vt:lpstr>
      <vt:lpstr>Дослідження попиту</vt:lpstr>
      <vt:lpstr>Чинники, що впливають на попит</vt:lpstr>
      <vt:lpstr>Дослідження динаміки, стійкості та коливання ринку</vt:lpstr>
      <vt:lpstr>Презентация PowerPoint</vt:lpstr>
      <vt:lpstr>Презентация PowerPoint</vt:lpstr>
      <vt:lpstr>1. Вибір і ранжування ринків </vt:lpstr>
      <vt:lpstr>2. Ринковий аналіз</vt:lpstr>
      <vt:lpstr>Презентация PowerPoint</vt:lpstr>
      <vt:lpstr>Типова структура дослідження зовнішнього ринку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Дослідження ринків товарів та послуг</dc:title>
  <dc:creator>Оля</dc:creator>
  <cp:lastModifiedBy>Оля</cp:lastModifiedBy>
  <cp:revision>37</cp:revision>
  <dcterms:created xsi:type="dcterms:W3CDTF">2025-09-30T07:31:35Z</dcterms:created>
  <dcterms:modified xsi:type="dcterms:W3CDTF">2025-10-14T11:16:14Z</dcterms:modified>
</cp:coreProperties>
</file>