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3958" y="4299283"/>
            <a:ext cx="8619642" cy="45719"/>
          </a:xfrm>
        </p:spPr>
        <p:txBody>
          <a:bodyPr/>
          <a:lstStyle/>
          <a:p>
            <a:pPr algn="ctr"/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ІНТЕРМЕДІАЛЬНІ СТУДІЇ </a:t>
            </a:r>
            <a:br>
              <a:rPr lang="ru-RU" b="1" dirty="0"/>
            </a:br>
            <a:r>
              <a:rPr lang="ru-RU" b="1" dirty="0"/>
              <a:t>У ЛІТЕРАТУРОЗНАВСТВІ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54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6853" y="580103"/>
            <a:ext cx="7816644" cy="1663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 для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інтермедіальності</a:t>
            </a:r>
            <a:r>
              <a:rPr lang="ru-RU" dirty="0"/>
              <a:t> активно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інтерсеміотика</a:t>
            </a:r>
            <a:r>
              <a:rPr lang="ru-RU" dirty="0"/>
              <a:t>. М. </a:t>
            </a:r>
            <a:r>
              <a:rPr lang="ru-RU" dirty="0" err="1"/>
              <a:t>Ігнатенко</a:t>
            </a:r>
            <a:r>
              <a:rPr lang="ru-RU" dirty="0"/>
              <a:t> і А. Волков у «</a:t>
            </a:r>
            <a:r>
              <a:rPr lang="ru-RU" dirty="0" err="1"/>
              <a:t>Лексиконі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та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літературознавства</a:t>
            </a:r>
            <a:r>
              <a:rPr lang="ru-RU" dirty="0"/>
              <a:t>»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інтерсеміотику</a:t>
            </a:r>
            <a:r>
              <a:rPr lang="ru-RU" dirty="0"/>
              <a:t> як «</a:t>
            </a:r>
            <a:r>
              <a:rPr lang="ru-RU" dirty="0" err="1"/>
              <a:t>перекодування</a:t>
            </a:r>
            <a:r>
              <a:rPr lang="ru-RU" dirty="0"/>
              <a:t>, </a:t>
            </a:r>
            <a:r>
              <a:rPr lang="ru-RU" dirty="0" err="1"/>
              <a:t>перекладання</a:t>
            </a:r>
            <a:r>
              <a:rPr lang="ru-RU" dirty="0"/>
              <a:t> </a:t>
            </a:r>
            <a:r>
              <a:rPr lang="ru-RU" dirty="0" err="1"/>
              <a:t>створених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знаковій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на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»</a:t>
            </a:r>
          </a:p>
        </p:txBody>
      </p:sp>
      <p:pic>
        <p:nvPicPr>
          <p:cNvPr id="5122" name="Picture 2" descr="Картинки по запросу кодування текст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701" y="2296516"/>
            <a:ext cx="6350925" cy="39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85900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94735" y="324463"/>
            <a:ext cx="8278762" cy="2656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І. </a:t>
            </a:r>
            <a:r>
              <a:rPr lang="ru-RU" dirty="0" err="1"/>
              <a:t>Ільїн</a:t>
            </a:r>
            <a:r>
              <a:rPr lang="ru-RU" dirty="0"/>
              <a:t> </a:t>
            </a:r>
            <a:r>
              <a:rPr lang="ru-RU" dirty="0" err="1"/>
              <a:t>переконливо</a:t>
            </a:r>
            <a:r>
              <a:rPr lang="ru-RU" dirty="0"/>
              <a:t> доводить,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інтермедіальність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багатозначний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простору,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знакові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рівноправними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«будь то слова </a:t>
            </a:r>
            <a:r>
              <a:rPr lang="ru-RU" dirty="0" err="1"/>
              <a:t>письменника</a:t>
            </a:r>
            <a:r>
              <a:rPr lang="ru-RU" dirty="0"/>
              <a:t>,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тінь</a:t>
            </a:r>
            <a:r>
              <a:rPr lang="ru-RU" dirty="0"/>
              <a:t> і </a:t>
            </a:r>
            <a:r>
              <a:rPr lang="ru-RU" dirty="0" err="1"/>
              <a:t>лінія</a:t>
            </a:r>
            <a:r>
              <a:rPr lang="ru-RU" dirty="0"/>
              <a:t> художника, звуки (і </a:t>
            </a:r>
            <a:r>
              <a:rPr lang="ru-RU" dirty="0" err="1"/>
              <a:t>ноти</a:t>
            </a:r>
            <a:r>
              <a:rPr lang="ru-RU" dirty="0"/>
              <a:t>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) </a:t>
            </a:r>
            <a:r>
              <a:rPr lang="ru-RU" dirty="0" err="1"/>
              <a:t>музиканта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об’ємів</a:t>
            </a:r>
            <a:r>
              <a:rPr lang="ru-RU" dirty="0"/>
              <a:t> скульптором і </a:t>
            </a:r>
            <a:r>
              <a:rPr lang="ru-RU" dirty="0" err="1"/>
              <a:t>архітектором</a:t>
            </a:r>
            <a:r>
              <a:rPr lang="ru-RU" dirty="0"/>
              <a:t>, </a:t>
            </a:r>
            <a:r>
              <a:rPr lang="ru-RU" dirty="0" err="1"/>
              <a:t>аранжування</a:t>
            </a:r>
            <a:r>
              <a:rPr lang="ru-RU" dirty="0"/>
              <a:t> </a:t>
            </a:r>
            <a:r>
              <a:rPr lang="ru-RU" dirty="0" err="1"/>
              <a:t>зорового</a:t>
            </a:r>
            <a:r>
              <a:rPr lang="ru-RU" dirty="0"/>
              <a:t> ряду на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екрана</a:t>
            </a:r>
            <a:r>
              <a:rPr lang="ru-RU" dirty="0"/>
              <a:t> – все </a:t>
            </a:r>
            <a:r>
              <a:rPr lang="ru-RU" dirty="0" err="1"/>
              <a:t>це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в кожному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організовані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правилами – кодом,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мовою</a:t>
            </a:r>
            <a:r>
              <a:rPr lang="ru-RU" dirty="0"/>
              <a:t> кожного </a:t>
            </a:r>
            <a:r>
              <a:rPr lang="ru-RU" dirty="0" err="1"/>
              <a:t>мистецтва</a:t>
            </a:r>
            <a:r>
              <a:rPr lang="ru-RU" dirty="0"/>
              <a:t>»</a:t>
            </a:r>
          </a:p>
        </p:txBody>
      </p:sp>
      <p:pic>
        <p:nvPicPr>
          <p:cNvPr id="4098" name="Picture 2" descr="Картинки по запросу І. Ільї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70" y="3111910"/>
            <a:ext cx="2598891" cy="32486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9163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321" y="206477"/>
            <a:ext cx="8596668" cy="1320800"/>
          </a:xfrm>
        </p:spPr>
        <p:txBody>
          <a:bodyPr/>
          <a:lstStyle/>
          <a:p>
            <a:pPr algn="ctr"/>
            <a:r>
              <a:rPr lang="uk-UA" dirty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6983" y="662609"/>
            <a:ext cx="9085006" cy="5988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інтермедіальність</a:t>
            </a:r>
            <a:r>
              <a:rPr lang="ru-RU" dirty="0"/>
              <a:t> широко </a:t>
            </a:r>
            <a:r>
              <a:rPr lang="ru-RU" dirty="0" err="1"/>
              <a:t>інтерпретується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літературознавством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розкриває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міжмистецької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: </a:t>
            </a:r>
            <a:r>
              <a:rPr lang="ru-RU" dirty="0" err="1"/>
              <a:t>перекодування</a:t>
            </a:r>
            <a:r>
              <a:rPr lang="ru-RU" dirty="0"/>
              <a:t> тексту, </a:t>
            </a:r>
            <a:r>
              <a:rPr lang="ru-RU" dirty="0" err="1"/>
              <a:t>взаємодія</a:t>
            </a:r>
            <a:r>
              <a:rPr lang="ru-RU" dirty="0"/>
              <a:t> на </a:t>
            </a:r>
            <a:r>
              <a:rPr lang="ru-RU" dirty="0" err="1"/>
              <a:t>семантичному</a:t>
            </a:r>
            <a:r>
              <a:rPr lang="ru-RU" dirty="0"/>
              <a:t> та формальному </a:t>
            </a:r>
            <a:r>
              <a:rPr lang="ru-RU" dirty="0" err="1"/>
              <a:t>рівнях</a:t>
            </a:r>
            <a:r>
              <a:rPr lang="ru-RU" dirty="0"/>
              <a:t>.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у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 </a:t>
            </a:r>
            <a:r>
              <a:rPr lang="ru-RU" dirty="0" err="1"/>
              <a:t>уточнювався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конкретизації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висновків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Перспективним</a:t>
            </a:r>
            <a:r>
              <a:rPr lang="ru-RU" dirty="0"/>
              <a:t> є подальше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інтермедіальності</a:t>
            </a:r>
            <a:r>
              <a:rPr lang="ru-RU" dirty="0"/>
              <a:t> в </a:t>
            </a:r>
            <a:r>
              <a:rPr lang="ru-RU" dirty="0" err="1"/>
              <a:t>мистецьким</a:t>
            </a:r>
            <a:r>
              <a:rPr lang="ru-RU" dirty="0"/>
              <a:t> текстах та методики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літературознавчого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3738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515" y="255638"/>
            <a:ext cx="8596668" cy="1320800"/>
          </a:xfrm>
        </p:spPr>
        <p:txBody>
          <a:bodyPr/>
          <a:lstStyle/>
          <a:p>
            <a:pPr algn="ctr"/>
            <a:r>
              <a:rPr lang="uk-UA" dirty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4903" y="1229031"/>
            <a:ext cx="8347587" cy="1732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з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знакових</a:t>
            </a:r>
            <a:r>
              <a:rPr lang="ru-RU" dirty="0"/>
              <a:t> систем – </a:t>
            </a:r>
            <a:r>
              <a:rPr lang="ru-RU" dirty="0" err="1"/>
              <a:t>медіа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транслюють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та </a:t>
            </a:r>
            <a:r>
              <a:rPr lang="ru-RU" dirty="0" err="1"/>
              <a:t>маніпулюють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 </a:t>
            </a:r>
            <a:r>
              <a:rPr lang="ru-RU" dirty="0" err="1"/>
              <a:t>реципієнтів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сформувався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художній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яскравою</a:t>
            </a:r>
            <a:r>
              <a:rPr lang="ru-RU" dirty="0"/>
              <a:t> </a:t>
            </a:r>
            <a:r>
              <a:rPr lang="ru-RU" dirty="0" err="1"/>
              <a:t>міжмистецькою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. В </a:t>
            </a:r>
            <a:r>
              <a:rPr lang="ru-RU" dirty="0" err="1"/>
              <a:t>літературознавстві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рису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інтермедіальністю</a:t>
            </a:r>
            <a:r>
              <a:rPr lang="ru-RU" dirty="0"/>
              <a:t>. </a:t>
            </a:r>
          </a:p>
        </p:txBody>
      </p:sp>
      <p:pic>
        <p:nvPicPr>
          <p:cNvPr id="1026" name="Picture 2" descr="Картинки по запросу інтермедіальні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452" y="3327938"/>
            <a:ext cx="5086488" cy="2551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7731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65005" y="462116"/>
            <a:ext cx="7708875" cy="156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інтермедіальність</a:t>
            </a:r>
            <a:r>
              <a:rPr lang="ru-RU" dirty="0"/>
              <a:t>» </a:t>
            </a:r>
            <a:r>
              <a:rPr lang="ru-RU" dirty="0" err="1"/>
              <a:t>увів</a:t>
            </a:r>
            <a:r>
              <a:rPr lang="ru-RU" dirty="0"/>
              <a:t>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 О. </a:t>
            </a:r>
            <a:r>
              <a:rPr lang="ru-RU" dirty="0" err="1"/>
              <a:t>Ханзен-Льове</a:t>
            </a:r>
            <a:r>
              <a:rPr lang="ru-RU" dirty="0"/>
              <a:t> у 80-ті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en-US" dirty="0"/>
              <a:t>XX </a:t>
            </a:r>
            <a:r>
              <a:rPr lang="ru-RU" dirty="0"/>
              <a:t>ст. </a:t>
            </a:r>
            <a:r>
              <a:rPr lang="ru-RU" dirty="0" err="1"/>
              <a:t>Інтермедіальність</a:t>
            </a:r>
            <a:r>
              <a:rPr lang="ru-RU" dirty="0"/>
              <a:t> часто </a:t>
            </a:r>
            <a:r>
              <a:rPr lang="ru-RU" dirty="0" err="1"/>
              <a:t>пов’язують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взаємозв’язком</a:t>
            </a:r>
            <a:r>
              <a:rPr lang="ru-RU" dirty="0"/>
              <a:t>, </a:t>
            </a:r>
            <a:r>
              <a:rPr lang="ru-RU" dirty="0" err="1"/>
              <a:t>взаємодією</a:t>
            </a:r>
            <a:r>
              <a:rPr lang="ru-RU" dirty="0"/>
              <a:t>, синтезом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перекодуванням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зауважують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нерівнозначні</a:t>
            </a:r>
            <a:r>
              <a:rPr lang="ru-RU" dirty="0"/>
              <a:t>.</a:t>
            </a:r>
          </a:p>
        </p:txBody>
      </p:sp>
      <p:pic>
        <p:nvPicPr>
          <p:cNvPr id="2050" name="Picture 2" descr="Картинки по запросу О. Ханзен-Ле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23" y="2986387"/>
            <a:ext cx="2294228" cy="21558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інтермедіальніс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39" y="2578428"/>
            <a:ext cx="290512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7679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2620" y="245805"/>
            <a:ext cx="8849031" cy="2046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Проблема </a:t>
            </a:r>
            <a:r>
              <a:rPr lang="ru-RU" dirty="0" err="1"/>
              <a:t>інтермедіальності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як </a:t>
            </a:r>
            <a:r>
              <a:rPr lang="ru-RU" dirty="0" err="1"/>
              <a:t>прикладний</a:t>
            </a:r>
            <a:r>
              <a:rPr lang="ru-RU" dirty="0"/>
              <a:t>, так і </a:t>
            </a:r>
            <a:r>
              <a:rPr lang="ru-RU" dirty="0" err="1"/>
              <a:t>світоглядний</a:t>
            </a:r>
            <a:r>
              <a:rPr lang="ru-RU" dirty="0"/>
              <a:t> характер.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комплексно,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філософії</a:t>
            </a:r>
            <a:r>
              <a:rPr lang="ru-RU" dirty="0"/>
              <a:t>, </a:t>
            </a:r>
            <a:r>
              <a:rPr lang="ru-RU" dirty="0" err="1"/>
              <a:t>естетики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обмірковане</a:t>
            </a:r>
            <a:r>
              <a:rPr lang="ru-RU" dirty="0"/>
              <a:t> в </a:t>
            </a:r>
            <a:r>
              <a:rPr lang="ru-RU" dirty="0" err="1"/>
              <a:t>працях</a:t>
            </a:r>
            <a:r>
              <a:rPr lang="ru-RU" dirty="0"/>
              <a:t> </a:t>
            </a:r>
            <a:r>
              <a:rPr lang="ru-RU" dirty="0" err="1"/>
              <a:t>філософів</a:t>
            </a:r>
            <a:r>
              <a:rPr lang="ru-RU" dirty="0"/>
              <a:t>      М. </a:t>
            </a:r>
            <a:r>
              <a:rPr lang="ru-RU" dirty="0" err="1"/>
              <a:t>Бердяєва</a:t>
            </a:r>
            <a:r>
              <a:rPr lang="ru-RU" dirty="0"/>
              <a:t>, В. </a:t>
            </a:r>
            <a:r>
              <a:rPr lang="ru-RU" dirty="0" err="1"/>
              <a:t>Ваккенродера</a:t>
            </a:r>
            <a:r>
              <a:rPr lang="ru-RU" dirty="0"/>
              <a:t>, В. </a:t>
            </a:r>
            <a:r>
              <a:rPr lang="ru-RU" dirty="0" err="1"/>
              <a:t>Ванслова</a:t>
            </a:r>
            <a:r>
              <a:rPr lang="ru-RU" dirty="0"/>
              <a:t>, Г. Гегеля, М. Кагана, І. Канта, О. </a:t>
            </a:r>
            <a:r>
              <a:rPr lang="ru-RU" dirty="0" err="1"/>
              <a:t>Лосєва</a:t>
            </a:r>
            <a:r>
              <a:rPr lang="ru-RU" dirty="0"/>
              <a:t>, </a:t>
            </a:r>
            <a:r>
              <a:rPr lang="ru-RU" dirty="0" err="1"/>
              <a:t>Новаліса</a:t>
            </a:r>
            <a:r>
              <a:rPr lang="ru-RU" dirty="0"/>
              <a:t>, П. </a:t>
            </a:r>
            <a:r>
              <a:rPr lang="ru-RU" dirty="0" err="1"/>
              <a:t>Флоренського</a:t>
            </a:r>
            <a:r>
              <a:rPr lang="ru-RU" dirty="0"/>
              <a:t>, Ф. </a:t>
            </a:r>
            <a:r>
              <a:rPr lang="ru-RU" dirty="0" err="1"/>
              <a:t>Шеллінга</a:t>
            </a:r>
            <a:r>
              <a:rPr lang="ru-RU" dirty="0"/>
              <a:t>, Ф. Шлегеля та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наголошують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мистецтвами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обмеженості</a:t>
            </a:r>
            <a:r>
              <a:rPr lang="ru-RU" dirty="0"/>
              <a:t>, </a:t>
            </a:r>
            <a:r>
              <a:rPr lang="ru-RU" dirty="0" err="1"/>
              <a:t>виражально-зображальної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. </a:t>
            </a:r>
          </a:p>
        </p:txBody>
      </p:sp>
      <p:pic>
        <p:nvPicPr>
          <p:cNvPr id="3074" name="Picture 2" descr="Картинки по запросу М. Бердяє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09" y="3809898"/>
            <a:ext cx="1938695" cy="2678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. Ваккенродер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459" y="2570184"/>
            <a:ext cx="2017344" cy="2420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В. Вансло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869" y="4424895"/>
            <a:ext cx="2252435" cy="2252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и по запросу Г. Гегел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04" y="2628798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371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Картинки по запросу сугест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46" y="2622177"/>
            <a:ext cx="6286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042220" y="294968"/>
            <a:ext cx="7747818" cy="185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О. </a:t>
            </a:r>
            <a:r>
              <a:rPr lang="ru-RU" dirty="0" err="1"/>
              <a:t>Астаф’єв</a:t>
            </a:r>
            <a:r>
              <a:rPr lang="ru-RU" dirty="0"/>
              <a:t> детально </a:t>
            </a:r>
            <a:r>
              <a:rPr lang="ru-RU" dirty="0" err="1"/>
              <a:t>продемонстрував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лірики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еміграції</a:t>
            </a:r>
            <a:r>
              <a:rPr lang="ru-RU" dirty="0"/>
              <a:t>. </a:t>
            </a:r>
            <a:r>
              <a:rPr lang="ru-RU" dirty="0" err="1"/>
              <a:t>Наголошуючи</a:t>
            </a:r>
            <a:r>
              <a:rPr lang="ru-RU" dirty="0"/>
              <a:t> на </a:t>
            </a:r>
            <a:r>
              <a:rPr lang="ru-RU" dirty="0" err="1"/>
              <a:t>тісному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та </a:t>
            </a:r>
            <a:r>
              <a:rPr lang="ru-RU" dirty="0" err="1"/>
              <a:t>музики</a:t>
            </a:r>
            <a:r>
              <a:rPr lang="ru-RU" dirty="0"/>
              <a:t>, учений доходить </a:t>
            </a:r>
            <a:r>
              <a:rPr lang="ru-RU" dirty="0" err="1"/>
              <a:t>висновку</a:t>
            </a:r>
            <a:r>
              <a:rPr lang="ru-RU" dirty="0"/>
              <a:t>: «</a:t>
            </a:r>
            <a:r>
              <a:rPr lang="ru-RU" dirty="0" err="1"/>
              <a:t>Сугестія</a:t>
            </a:r>
            <a:r>
              <a:rPr lang="ru-RU" dirty="0"/>
              <a:t> – </a:t>
            </a:r>
            <a:r>
              <a:rPr lang="ru-RU" dirty="0" err="1"/>
              <a:t>органічний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лірики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зарубіжжя</a:t>
            </a:r>
            <a:r>
              <a:rPr lang="ru-RU" dirty="0"/>
              <a:t>, 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символ. Вона – ключ до </a:t>
            </a:r>
            <a:r>
              <a:rPr lang="ru-RU" dirty="0" err="1"/>
              <a:t>опосередкованої</a:t>
            </a:r>
            <a:r>
              <a:rPr lang="ru-RU" dirty="0"/>
              <a:t> </a:t>
            </a:r>
            <a:r>
              <a:rPr lang="ru-RU" dirty="0" err="1"/>
              <a:t>експресії</a:t>
            </a:r>
            <a:r>
              <a:rPr lang="ru-RU" dirty="0"/>
              <a:t>, </a:t>
            </a:r>
            <a:r>
              <a:rPr lang="ru-RU" dirty="0" err="1"/>
              <a:t>метафізики</a:t>
            </a:r>
            <a:r>
              <a:rPr lang="ru-RU" dirty="0"/>
              <a:t> </a:t>
            </a:r>
            <a:r>
              <a:rPr lang="ru-RU" dirty="0" err="1"/>
              <a:t>навіювання</a:t>
            </a:r>
            <a:r>
              <a:rPr lang="ru-RU" dirty="0"/>
              <a:t>, 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магії</a:t>
            </a:r>
            <a:r>
              <a:rPr lang="ru-RU" dirty="0"/>
              <a:t>»</a:t>
            </a:r>
          </a:p>
        </p:txBody>
      </p:sp>
      <p:pic>
        <p:nvPicPr>
          <p:cNvPr id="6146" name="Picture 2" descr="Картинки по запросу О Астаф’є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3" y="2407749"/>
            <a:ext cx="2322359" cy="32863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6053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18969" y="403123"/>
            <a:ext cx="6931742" cy="1407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традиційним</a:t>
            </a:r>
            <a:r>
              <a:rPr lang="ru-RU" dirty="0"/>
              <a:t> для </a:t>
            </a:r>
            <a:r>
              <a:rPr lang="ru-RU" dirty="0" err="1"/>
              <a:t>вітчизняного</a:t>
            </a:r>
            <a:r>
              <a:rPr lang="ru-RU" dirty="0"/>
              <a:t> </a:t>
            </a:r>
            <a:r>
              <a:rPr lang="ru-RU" dirty="0" err="1"/>
              <a:t>літературознавства</a:t>
            </a:r>
            <a:r>
              <a:rPr lang="ru-RU" dirty="0"/>
              <a:t> стало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інтермедіальності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пов’язують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взаємодоповненням</a:t>
            </a:r>
            <a:r>
              <a:rPr lang="ru-RU" dirty="0"/>
              <a:t> (</a:t>
            </a:r>
            <a:r>
              <a:rPr lang="ru-RU" dirty="0" err="1"/>
              <a:t>взаємозв’язком</a:t>
            </a:r>
            <a:r>
              <a:rPr lang="ru-RU" dirty="0"/>
              <a:t>) </a:t>
            </a:r>
            <a:r>
              <a:rPr lang="ru-RU" dirty="0" err="1"/>
              <a:t>мистецтв</a:t>
            </a:r>
            <a:r>
              <a:rPr lang="ru-RU" dirty="0"/>
              <a:t>, </a:t>
            </a:r>
            <a:r>
              <a:rPr lang="ru-RU" dirty="0" err="1"/>
              <a:t>здатних</a:t>
            </a:r>
            <a:r>
              <a:rPr lang="ru-RU" dirty="0"/>
              <a:t> на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.</a:t>
            </a:r>
          </a:p>
        </p:txBody>
      </p:sp>
      <p:sp>
        <p:nvSpPr>
          <p:cNvPr id="5" name="AutoShape 2" descr="Картинки по запросу мистецт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Картинки по запросу мистецтв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Картинки по запросу мистец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36" y="2492478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Картинки по запросу мистецт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39" y="3097161"/>
            <a:ext cx="3453822" cy="2053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7016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30014" y="296261"/>
            <a:ext cx="3696223" cy="792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Взаємодоповнення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ґрунтуватися</a:t>
            </a:r>
            <a:r>
              <a:rPr lang="ru-RU" sz="2400" dirty="0"/>
              <a:t> на: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632" y="2875079"/>
            <a:ext cx="40705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рецепції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дублюванні</a:t>
            </a:r>
            <a:r>
              <a:rPr lang="ru-RU" b="1" dirty="0"/>
              <a:t> тем, </a:t>
            </a:r>
            <a:r>
              <a:rPr lang="ru-RU" b="1" dirty="0" err="1"/>
              <a:t>сюжетів</a:t>
            </a:r>
            <a:r>
              <a:rPr lang="ru-RU" b="1" dirty="0"/>
              <a:t>, </a:t>
            </a:r>
            <a:r>
              <a:rPr lang="ru-RU" b="1" dirty="0" err="1"/>
              <a:t>образів</a:t>
            </a:r>
            <a:r>
              <a:rPr lang="ru-RU" b="1" dirty="0"/>
              <a:t>, </a:t>
            </a:r>
            <a:r>
              <a:rPr lang="ru-RU" b="1" dirty="0" err="1"/>
              <a:t>ідей</a:t>
            </a:r>
            <a:r>
              <a:rPr lang="ru-RU" b="1" dirty="0"/>
              <a:t> з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художніх</a:t>
            </a:r>
            <a:r>
              <a:rPr lang="ru-RU" b="1" dirty="0"/>
              <a:t> систем</a:t>
            </a:r>
            <a:r>
              <a:rPr lang="ru-RU" dirty="0"/>
              <a:t> (</a:t>
            </a:r>
            <a:r>
              <a:rPr lang="ru-RU" dirty="0" err="1"/>
              <a:t>література</a:t>
            </a:r>
            <a:r>
              <a:rPr lang="ru-RU" dirty="0"/>
              <a:t> і театр, </a:t>
            </a:r>
            <a:r>
              <a:rPr lang="ru-RU" dirty="0" err="1"/>
              <a:t>література</a:t>
            </a:r>
            <a:r>
              <a:rPr lang="ru-RU" dirty="0"/>
              <a:t> і </a:t>
            </a:r>
            <a:r>
              <a:rPr lang="ru-RU" dirty="0" err="1"/>
              <a:t>кіномистецтво</a:t>
            </a:r>
            <a:r>
              <a:rPr lang="ru-RU" dirty="0"/>
              <a:t>, </a:t>
            </a:r>
            <a:r>
              <a:rPr lang="ru-RU" dirty="0" err="1"/>
              <a:t>ілюстрування</a:t>
            </a:r>
            <a:r>
              <a:rPr lang="ru-RU" dirty="0"/>
              <a:t> (О. </a:t>
            </a:r>
            <a:r>
              <a:rPr lang="ru-RU" dirty="0" err="1"/>
              <a:t>Сластіона</a:t>
            </a:r>
            <a:r>
              <a:rPr lang="ru-RU" dirty="0"/>
              <a:t>, В. </a:t>
            </a:r>
            <a:r>
              <a:rPr lang="ru-RU" dirty="0" err="1"/>
              <a:t>Касіяна</a:t>
            </a:r>
            <a:r>
              <a:rPr lang="ru-RU" dirty="0"/>
              <a:t> до «</a:t>
            </a:r>
            <a:r>
              <a:rPr lang="ru-RU" dirty="0" err="1"/>
              <a:t>Гайдамаків</a:t>
            </a:r>
            <a:r>
              <a:rPr lang="ru-RU" dirty="0"/>
              <a:t>» </a:t>
            </a:r>
            <a:r>
              <a:rPr lang="ru-RU" dirty="0" err="1"/>
              <a:t>Шевченка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78245" y="2875079"/>
            <a:ext cx="365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взаємодії</a:t>
            </a:r>
            <a:r>
              <a:rPr lang="ru-RU" b="1" dirty="0"/>
              <a:t> (</a:t>
            </a:r>
            <a:r>
              <a:rPr lang="ru-RU" b="1" dirty="0" err="1"/>
              <a:t>взаємовпливі</a:t>
            </a:r>
            <a:r>
              <a:rPr lang="ru-RU" b="1" dirty="0"/>
              <a:t>) </a:t>
            </a:r>
            <a:r>
              <a:rPr lang="ru-RU" dirty="0"/>
              <a:t>- «</a:t>
            </a:r>
            <a:r>
              <a:rPr lang="ru-RU" dirty="0" err="1"/>
              <a:t>мистецький</a:t>
            </a:r>
            <a:r>
              <a:rPr lang="ru-RU" dirty="0"/>
              <a:t> </a:t>
            </a:r>
            <a:r>
              <a:rPr lang="ru-RU" dirty="0" err="1"/>
              <a:t>інтеракціонізм</a:t>
            </a:r>
            <a:r>
              <a:rPr lang="ru-RU" dirty="0"/>
              <a:t>» - </a:t>
            </a:r>
            <a:r>
              <a:rPr lang="ru-RU" dirty="0" err="1"/>
              <a:t>співдія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одного з них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обох</a:t>
            </a:r>
            <a:r>
              <a:rPr lang="ru-RU" dirty="0"/>
              <a:t> з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відчутними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формотворчого</a:t>
            </a:r>
            <a:r>
              <a:rPr lang="ru-RU" dirty="0"/>
              <a:t> характеру як у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так і в </a:t>
            </a:r>
            <a:r>
              <a:rPr lang="ru-RU" dirty="0" err="1"/>
              <a:t>модифікаціях</a:t>
            </a:r>
            <a:r>
              <a:rPr lang="ru-RU" dirty="0"/>
              <a:t> стилю.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823883" y="1504335"/>
            <a:ext cx="1052052" cy="1189703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059562" y="1504334"/>
            <a:ext cx="1052052" cy="1189703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835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22564" y="314632"/>
            <a:ext cx="4542182" cy="768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взаємодія</a:t>
            </a:r>
            <a:r>
              <a:rPr lang="ru-RU" sz="2400" dirty="0"/>
              <a:t> </a:t>
            </a:r>
            <a:r>
              <a:rPr lang="ru-RU" sz="2400" dirty="0" err="1"/>
              <a:t>породжує</a:t>
            </a:r>
            <a:r>
              <a:rPr lang="ru-RU" dirty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5239" y="2554380"/>
            <a:ext cx="304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тематичні</a:t>
            </a:r>
            <a:r>
              <a:rPr lang="ru-RU" b="1" dirty="0"/>
              <a:t> </a:t>
            </a:r>
            <a:r>
              <a:rPr lang="ru-RU" b="1" dirty="0" err="1"/>
              <a:t>ремінісценції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одному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сприйняттям</a:t>
            </a:r>
            <a:r>
              <a:rPr lang="ru-RU" dirty="0"/>
              <a:t> і </a:t>
            </a:r>
            <a:r>
              <a:rPr lang="ru-RU" dirty="0" err="1"/>
              <a:t>переживанням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виду </a:t>
            </a:r>
            <a:r>
              <a:rPr lang="ru-RU" dirty="0" err="1"/>
              <a:t>мистецтва</a:t>
            </a:r>
            <a:r>
              <a:rPr lang="ru-RU" dirty="0"/>
              <a:t> (</a:t>
            </a:r>
            <a:r>
              <a:rPr lang="ru-RU" dirty="0" err="1"/>
              <a:t>екфразиси</a:t>
            </a:r>
            <a:r>
              <a:rPr lang="ru-RU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8851" y="2561358"/>
            <a:ext cx="3215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міжвидову</a:t>
            </a:r>
            <a:r>
              <a:rPr lang="ru-RU" b="1" dirty="0"/>
              <a:t> </a:t>
            </a:r>
            <a:r>
              <a:rPr lang="ru-RU" b="1" dirty="0" err="1"/>
              <a:t>інтерполяцію</a:t>
            </a:r>
            <a:r>
              <a:rPr lang="ru-RU" dirty="0"/>
              <a:t>: </a:t>
            </a:r>
            <a:r>
              <a:rPr lang="ru-RU" dirty="0" err="1"/>
              <a:t>запозичення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переклад на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характеристик, </a:t>
            </a:r>
            <a:r>
              <a:rPr lang="ru-RU" dirty="0" err="1"/>
              <a:t>формотворчих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мистецтва</a:t>
            </a:r>
            <a:r>
              <a:rPr lang="ru-RU" dirty="0"/>
              <a:t> («</a:t>
            </a:r>
            <a:r>
              <a:rPr lang="ru-RU" dirty="0" err="1"/>
              <a:t>гіпотипозис</a:t>
            </a:r>
            <a:r>
              <a:rPr lang="ru-RU" dirty="0"/>
              <a:t>»)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961535" y="1235657"/>
            <a:ext cx="1091381" cy="1158497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990735" y="1235658"/>
            <a:ext cx="1091381" cy="1158497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7155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06993" y="2358888"/>
            <a:ext cx="3628103" cy="768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Літературознавством</a:t>
            </a:r>
            <a:r>
              <a:rPr lang="ru-RU" b="1" dirty="0"/>
              <a:t> </a:t>
            </a:r>
            <a:r>
              <a:rPr lang="ru-RU" b="1" dirty="0" err="1"/>
              <a:t>визначаються</a:t>
            </a:r>
            <a:r>
              <a:rPr lang="ru-RU" b="1" dirty="0"/>
              <a:t> </a:t>
            </a:r>
            <a:r>
              <a:rPr lang="ru-RU" b="1" dirty="0" err="1"/>
              <a:t>різні</a:t>
            </a:r>
            <a:r>
              <a:rPr lang="ru-RU" b="1" dirty="0"/>
              <a:t> напрямки синтезу </a:t>
            </a:r>
            <a:r>
              <a:rPr lang="ru-RU" b="1" dirty="0" err="1"/>
              <a:t>мистецтв</a:t>
            </a:r>
            <a:r>
              <a:rPr lang="ru-RU" b="1" dirty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149" y="572589"/>
            <a:ext cx="3834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підпорядкування</a:t>
            </a:r>
            <a:r>
              <a:rPr lang="ru-RU" dirty="0"/>
              <a:t> - один вид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домінує</a:t>
            </a:r>
            <a:r>
              <a:rPr lang="ru-RU" dirty="0"/>
              <a:t> над </a:t>
            </a:r>
            <a:r>
              <a:rPr lang="ru-RU" dirty="0" err="1"/>
              <a:t>іншим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02710" y="452905"/>
            <a:ext cx="38198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симбіоз</a:t>
            </a:r>
            <a:r>
              <a:rPr lang="ru-RU" dirty="0"/>
              <a:t> - коли через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рівноправних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вид </a:t>
            </a:r>
            <a:r>
              <a:rPr lang="ru-RU" dirty="0" err="1"/>
              <a:t>мистецтва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естрада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</a:t>
            </a:r>
            <a:r>
              <a:rPr lang="ru-RU" dirty="0" err="1"/>
              <a:t>музику</a:t>
            </a:r>
            <a:r>
              <a:rPr lang="ru-RU" dirty="0"/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2787" y="4022124"/>
            <a:ext cx="31856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концентрація</a:t>
            </a:r>
            <a:r>
              <a:rPr lang="ru-RU" dirty="0"/>
              <a:t> – </a:t>
            </a:r>
            <a:r>
              <a:rPr lang="ru-RU" dirty="0" err="1"/>
              <a:t>окреме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«</a:t>
            </a:r>
            <a:r>
              <a:rPr lang="ru-RU" dirty="0" err="1"/>
              <a:t>вбирає</a:t>
            </a:r>
            <a:r>
              <a:rPr lang="ru-RU" dirty="0"/>
              <a:t>» у себе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зберігаючи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художню</a:t>
            </a:r>
            <a:r>
              <a:rPr lang="ru-RU" dirty="0"/>
              <a:t> природу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кіно</a:t>
            </a:r>
            <a:r>
              <a:rPr lang="ru-RU" dirty="0"/>
              <a:t> широко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і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, </a:t>
            </a:r>
            <a:r>
              <a:rPr lang="ru-RU" dirty="0" err="1"/>
              <a:t>літератури</a:t>
            </a:r>
            <a:r>
              <a:rPr lang="ru-RU" dirty="0"/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57018" y="4160623"/>
            <a:ext cx="38493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трансляційне</a:t>
            </a:r>
            <a:r>
              <a:rPr lang="ru-RU" b="1" dirty="0"/>
              <a:t> </a:t>
            </a:r>
            <a:r>
              <a:rPr lang="ru-RU" b="1" dirty="0" err="1"/>
              <a:t>поєднання</a:t>
            </a:r>
            <a:r>
              <a:rPr lang="ru-RU" b="1" dirty="0"/>
              <a:t> </a:t>
            </a:r>
            <a:r>
              <a:rPr lang="ru-RU" dirty="0"/>
              <a:t>- один вид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, </a:t>
            </a:r>
            <a:r>
              <a:rPr lang="ru-RU" dirty="0" err="1"/>
              <a:t>трансляції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кіно</a:t>
            </a:r>
            <a:r>
              <a:rPr lang="ru-RU" dirty="0"/>
              <a:t>, </a:t>
            </a:r>
            <a:r>
              <a:rPr lang="ru-RU" dirty="0" err="1"/>
              <a:t>фотографія</a:t>
            </a:r>
            <a:r>
              <a:rPr lang="ru-RU" dirty="0"/>
              <a:t> активно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театру, балету)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694041" y="1396182"/>
            <a:ext cx="521107" cy="10323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580969" y="2989183"/>
            <a:ext cx="634180" cy="10329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685935" y="1995952"/>
            <a:ext cx="481781" cy="4326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636774" y="2989183"/>
            <a:ext cx="609600" cy="11714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7096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Аспек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684</Words>
  <Application>Microsoft Office PowerPoint</Application>
  <PresentationFormat>Широкоэкранный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      ІНТЕРМЕДІАЛЬНІ СТУДІЇ  У ЛІТЕРАТУРОЗНАВСТВІ </vt:lpstr>
      <vt:lpstr>Вступ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інтертекстуальності в літературознавстві</dc:title>
  <dc:creator>User</dc:creator>
  <cp:lastModifiedBy>TKM200</cp:lastModifiedBy>
  <cp:revision>17</cp:revision>
  <dcterms:created xsi:type="dcterms:W3CDTF">2018-11-18T07:27:51Z</dcterms:created>
  <dcterms:modified xsi:type="dcterms:W3CDTF">2021-06-15T20:33:34Z</dcterms:modified>
</cp:coreProperties>
</file>