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80" r:id="rId5"/>
    <p:sldId id="281" r:id="rId6"/>
    <p:sldId id="278" r:id="rId7"/>
    <p:sldId id="259" r:id="rId8"/>
    <p:sldId id="261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1" r:id="rId19"/>
    <p:sldId id="279" r:id="rId20"/>
    <p:sldId id="273" r:id="rId21"/>
    <p:sldId id="274" r:id="rId2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8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BED2B-44F4-4794-915B-9A766AB9D565}" type="datetimeFigureOut">
              <a:rPr lang="ru-UA" smtClean="0"/>
              <a:t>27.10.2021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F34B9-2C77-4079-BF54-C61654B1FBE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63555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>
            <a:extLst>
              <a:ext uri="{FF2B5EF4-FFF2-40B4-BE49-F238E27FC236}">
                <a16:creationId xmlns:a16="http://schemas.microsoft.com/office/drawing/2014/main" id="{0471635D-A8DB-4F9E-9379-3C99494E62A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>
            <a:extLst>
              <a:ext uri="{FF2B5EF4-FFF2-40B4-BE49-F238E27FC236}">
                <a16:creationId xmlns:a16="http://schemas.microsoft.com/office/drawing/2014/main" id="{9CBF9A9F-CCDF-48F0-B866-53D1846D69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altLang="ru-UA"/>
          </a:p>
        </p:txBody>
      </p:sp>
      <p:sp>
        <p:nvSpPr>
          <p:cNvPr id="20484" name="Номер слайда 3">
            <a:extLst>
              <a:ext uri="{FF2B5EF4-FFF2-40B4-BE49-F238E27FC236}">
                <a16:creationId xmlns:a16="http://schemas.microsoft.com/office/drawing/2014/main" id="{536A15CA-9547-48CD-9D05-C83E24E553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E71057-5DB3-42EE-B5CA-67C77F12332B}" type="slidenum">
              <a:rPr lang="uk-UA" altLang="ru-UA"/>
              <a:pPr/>
              <a:t>17</a:t>
            </a:fld>
            <a:endParaRPr lang="uk-UA" altLang="ru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8A4E9D-2F21-4643-AEE9-7B44DBFEC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D9E525-A15A-4118-8CAB-9C342511B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F3CA41-7ECA-4E1E-AA6B-D54923C03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FDA4-12EE-4E65-87DE-8BB9D33265C7}" type="datetimeFigureOut">
              <a:rPr lang="ru-UA" smtClean="0"/>
              <a:t>27.10.2021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1AF3BA-370F-4653-941B-38554110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E3F99C-A1AB-4ED0-BB38-47A6CBE4B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969A-BAFF-4739-A5A9-9EA9B97FA23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004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C6E471-DCDD-48A1-B50F-B74FFDA41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59341CE-2DE4-4F6C-B0B5-481EEDFAF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65C1C6-4F55-4027-A03B-EBA400D47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FDA4-12EE-4E65-87DE-8BB9D33265C7}" type="datetimeFigureOut">
              <a:rPr lang="ru-UA" smtClean="0"/>
              <a:t>27.10.2021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B4A6-30B4-4EA3-A093-EB38E3DCB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8406E6-2514-4FC2-9130-14762A736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969A-BAFF-4739-A5A9-9EA9B97FA23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0982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A745310-8164-47BF-AF4C-6384011FA5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8EF5C39-084B-4B8A-BBE9-E679A5D87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9EB7D5-0254-4C4A-BABD-3D8CF72E6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FDA4-12EE-4E65-87DE-8BB9D33265C7}" type="datetimeFigureOut">
              <a:rPr lang="ru-UA" smtClean="0"/>
              <a:t>27.10.2021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2AB7E4-C6E0-4421-B932-BFA127D77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B289CA-09DD-4AE4-AD5C-E21A85A4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969A-BAFF-4739-A5A9-9EA9B97FA23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72562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562404-C09E-4D52-9B2E-4CAF135A8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FEFFC2-3134-4FE3-B92E-F6B1FD508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4ACEB0-3C60-491D-968E-214D79576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FDA4-12EE-4E65-87DE-8BB9D33265C7}" type="datetimeFigureOut">
              <a:rPr lang="ru-UA" smtClean="0"/>
              <a:t>27.10.2021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68BDA2-9572-4778-8642-E9B475E13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B77681-43A1-43CA-B4AB-0AE47FE5E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969A-BAFF-4739-A5A9-9EA9B97FA23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15176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4AD2AA-8DE4-4431-BF56-450991190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4CA4DF-C9AB-4D5B-9647-03E8D53C0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3F7A6F-E9D0-4D51-9292-F23B140B5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FDA4-12EE-4E65-87DE-8BB9D33265C7}" type="datetimeFigureOut">
              <a:rPr lang="ru-UA" smtClean="0"/>
              <a:t>27.10.2021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6130CD-79B7-4E18-B1A1-BFCA74316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CC63FE-3044-475F-9AF3-AB2019BB3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969A-BAFF-4739-A5A9-9EA9B97FA23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5537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9FCE99-C741-4F3A-9623-708FEB372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A4D1E4-24F9-471F-A09E-F7E8D264E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0731B1-C34F-47C9-BA4F-FB29BD7D4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D2404A-8A30-4356-A9BE-87768C394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FDA4-12EE-4E65-87DE-8BB9D33265C7}" type="datetimeFigureOut">
              <a:rPr lang="ru-UA" smtClean="0"/>
              <a:t>27.10.2021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7CCF18-0175-4DC1-AB6A-4751A8A4E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FF52E6-BC28-4D0D-AAF6-C0E29FEB2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969A-BAFF-4739-A5A9-9EA9B97FA23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3804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8E6E77-C4B5-4AD6-8C3C-D4AE94266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E76B3E-F920-42A0-8B33-91FA9A01B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809B3CC-B2B4-4F26-9E57-562CDC589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BFF49AE-1B1B-41F0-9CEC-04A690276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3589FC-7F8F-4802-9FBE-B17D03A7C6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C40016D-1CA5-4629-B5D1-471BE7641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FDA4-12EE-4E65-87DE-8BB9D33265C7}" type="datetimeFigureOut">
              <a:rPr lang="ru-UA" smtClean="0"/>
              <a:t>27.10.2021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7DB3157-2777-4500-92DB-76EAB16C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D6C8539-2D02-4763-8474-84D6AC68A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969A-BAFF-4739-A5A9-9EA9B97FA23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14382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C1811E-7A3B-4042-87D4-D4D0863B5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5FC0D43-8714-4381-A63A-9B7367E73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FDA4-12EE-4E65-87DE-8BB9D33265C7}" type="datetimeFigureOut">
              <a:rPr lang="ru-UA" smtClean="0"/>
              <a:t>27.10.2021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CEE2C3A-02B5-4BBF-A4D1-F9AD3B565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C8CCBCA-7B7C-47E1-B6BD-DE0A004C4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969A-BAFF-4739-A5A9-9EA9B97FA23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64752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336CF4F-4AE0-4B3C-B2DC-2A563F07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FDA4-12EE-4E65-87DE-8BB9D33265C7}" type="datetimeFigureOut">
              <a:rPr lang="ru-UA" smtClean="0"/>
              <a:t>27.10.2021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70DE5F8-B87C-448A-9849-BA6B334ED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605DAC2-B4F0-423B-BDDD-E7D8D4ACA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969A-BAFF-4739-A5A9-9EA9B97FA23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071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826E2D-687D-4B6C-B0CB-D42AF3477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94E04F-316A-4979-A2B8-D2132ECAD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0BBD46-60EE-4BE0-AB0D-3246F2298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430937-8593-45E5-87AB-BEED3D18D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FDA4-12EE-4E65-87DE-8BB9D33265C7}" type="datetimeFigureOut">
              <a:rPr lang="ru-UA" smtClean="0"/>
              <a:t>27.10.2021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53DE1B-5A4F-4264-BB51-2AABF40D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37371C-2634-4918-8774-EB0681D1D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969A-BAFF-4739-A5A9-9EA9B97FA23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55962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45E8C4-51AB-4410-8E10-4D7C7D77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30FCB3D-41E9-4C19-8556-8A59CFA34C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51DDFB-2857-4860-93D4-65F4FD108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AE00C1-879F-44CC-858B-85A98148D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FDA4-12EE-4E65-87DE-8BB9D33265C7}" type="datetimeFigureOut">
              <a:rPr lang="ru-UA" smtClean="0"/>
              <a:t>27.10.2021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1B2364-21B6-4D4D-BD49-DCC863DFD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B7BDA8-A557-4EAA-89FA-54306B734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969A-BAFF-4739-A5A9-9EA9B97FA23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6767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4FDDDB-D26A-434E-A1FE-E7820E673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B7454E-B5E9-445A-83F6-213505A70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4C744E-30C8-4D08-9BD4-F374FC18FD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CFDA4-12EE-4E65-87DE-8BB9D33265C7}" type="datetimeFigureOut">
              <a:rPr lang="ru-UA" smtClean="0"/>
              <a:t>27.10.2021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0EABB8-308D-4434-AAC5-05882B3CF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720C5E-E863-499D-9221-681FEE830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6969A-BAFF-4739-A5A9-9EA9B97FA23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0630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A1F106-03B7-42F0-AD99-124B6661AC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Лекція 4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5B9F069-0BD0-457E-BA4E-2B03937210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UA" sz="3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Маркетинг у </a:t>
            </a:r>
            <a:r>
              <a:rPr lang="uk-UA" sz="3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креативному </a:t>
            </a:r>
            <a:r>
              <a:rPr lang="ru-UA" sz="32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туризмі</a:t>
            </a:r>
            <a:r>
              <a:rPr lang="uk-UA" sz="3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uk-UA" sz="32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80641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id="{834C6737-1B6D-49EA-B310-39714012FFFB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uk-UA" altLang="uk-UA" b="1"/>
              <a:t>Сегментація ринку в туризмі </a:t>
            </a:r>
            <a:endParaRPr lang="ru-RU" altLang="uk-UA" b="1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C24A77-5B74-4501-86D5-7D80C0CDA08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r>
              <a:rPr lang="uk-UA" b="1" u="sng" dirty="0"/>
              <a:t>- її основною характеристикою є поділ ринку на гомогенні складові частини - групи або сегменти, </a:t>
            </a:r>
            <a:r>
              <a:rPr lang="uk-UA" dirty="0"/>
              <a:t>туристи яких відносно схожі, але відрізняються від представників інших груп або сегментів. Сегментація ринку виходить з того, що кожен клієнт має індивідуальні потреби, а всі разом вони утворюють гетерогенний ринок. Відповідно </a:t>
            </a:r>
            <a:r>
              <a:rPr lang="uk-UA" b="1" u="sng" dirty="0"/>
              <a:t>елементи маркетингового комплексу (продукт, ціна, просування і розподіл) визначаються відповідно різними сегментами ринку.</a:t>
            </a:r>
            <a:endParaRPr lang="ru-RU" b="1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>
            <a:extLst>
              <a:ext uri="{FF2B5EF4-FFF2-40B4-BE49-F238E27FC236}">
                <a16:creationId xmlns:a16="http://schemas.microsoft.com/office/drawing/2014/main" id="{8EF7D763-4042-47D1-B061-1C4B4DC28E18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uk-UA" altLang="uk-UA" sz="3200" b="1"/>
              <a:t>В туризмі поширення отримали наступні методи сегментації ринку: </a:t>
            </a:r>
            <a:endParaRPr lang="ru-RU" altLang="uk-UA" sz="3200" b="1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22A023-D728-477C-9A78-C3CDE712D63D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 rtlCol="0">
            <a:normAutofit lnSpcReduction="10000"/>
          </a:bodyPr>
          <a:lstStyle/>
          <a:p>
            <a:pPr marL="0" indent="0">
              <a:buNone/>
              <a:defRPr/>
            </a:pPr>
            <a:r>
              <a:rPr lang="uk-UA" dirty="0"/>
              <a:t> </a:t>
            </a:r>
            <a:r>
              <a:rPr lang="uk-UA" b="1" dirty="0"/>
              <a:t>- географічний – </a:t>
            </a:r>
            <a:r>
              <a:rPr lang="uk-UA" dirty="0"/>
              <a:t>аналіз країн та територій</a:t>
            </a:r>
            <a:r>
              <a:rPr lang="uk-UA" b="1" dirty="0"/>
              <a:t>,</a:t>
            </a:r>
            <a:r>
              <a:rPr lang="uk-UA" dirty="0"/>
              <a:t> що приймають  найбільшу кількість туристів з певної країни чи регіону походження туристів); </a:t>
            </a:r>
          </a:p>
          <a:p>
            <a:pPr marL="0" indent="0">
              <a:buNone/>
              <a:defRPr/>
            </a:pPr>
            <a:r>
              <a:rPr lang="uk-UA" dirty="0"/>
              <a:t> - </a:t>
            </a:r>
            <a:r>
              <a:rPr lang="uk-UA" b="1" dirty="0" err="1"/>
              <a:t>соціодемографічний</a:t>
            </a:r>
            <a:r>
              <a:rPr lang="uk-UA" dirty="0"/>
              <a:t>, що описує персональні характеристики туристів (вік, стать, сімейний стан, освіта та доходи)  </a:t>
            </a:r>
          </a:p>
          <a:p>
            <a:pPr marL="0" indent="0">
              <a:buNone/>
              <a:defRPr/>
            </a:pPr>
            <a:r>
              <a:rPr lang="uk-UA" b="1" dirty="0"/>
              <a:t>- </a:t>
            </a:r>
            <a:r>
              <a:rPr lang="uk-UA" b="1" dirty="0" err="1"/>
              <a:t>психографічний</a:t>
            </a:r>
            <a:r>
              <a:rPr lang="uk-UA" b="1" dirty="0"/>
              <a:t>,</a:t>
            </a:r>
            <a:r>
              <a:rPr lang="uk-UA" dirty="0"/>
              <a:t> що визначає спосіб життя туристів, їх діяльність, інтереси та світоглядні орієнтації.</a:t>
            </a:r>
          </a:p>
          <a:p>
            <a:pPr marL="0" indent="0">
              <a:buNone/>
              <a:defRPr/>
            </a:pPr>
            <a:r>
              <a:rPr lang="uk-UA" b="1" dirty="0"/>
              <a:t>- метод, заснований на передбачуваній вигоді, </a:t>
            </a:r>
            <a:r>
              <a:rPr lang="uk-UA" dirty="0"/>
              <a:t>яку можуть отримати клієнти при придбанні  певного </a:t>
            </a:r>
            <a:r>
              <a:rPr lang="uk-UA" dirty="0" err="1"/>
              <a:t>турпродукту</a:t>
            </a:r>
            <a:r>
              <a:rPr lang="uk-UA" dirty="0"/>
              <a:t> і його вживанні (цей метод зазвичай використовує деякі </a:t>
            </a:r>
            <a:r>
              <a:rPr lang="uk-UA" dirty="0" err="1"/>
              <a:t>психографічні</a:t>
            </a:r>
            <a:r>
              <a:rPr lang="uk-UA" dirty="0"/>
              <a:t> змінні).</a:t>
            </a: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1F6E78-3B52-4184-AF7C-BFDED55C347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uk-UA" dirty="0"/>
              <a:t>Інші методи сегментації ринку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9490D0-4034-4ED2-B93C-20DD44C1A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628776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uk-UA" dirty="0"/>
              <a:t>мета поїздки, </a:t>
            </a:r>
          </a:p>
          <a:p>
            <a:pPr>
              <a:defRPr/>
            </a:pPr>
            <a:r>
              <a:rPr lang="uk-UA" dirty="0"/>
              <a:t>час прибуття - сезонність, </a:t>
            </a:r>
          </a:p>
          <a:p>
            <a:pPr>
              <a:defRPr/>
            </a:pPr>
            <a:r>
              <a:rPr lang="uk-UA" dirty="0"/>
              <a:t>відстань подорожей, </a:t>
            </a:r>
          </a:p>
          <a:p>
            <a:pPr>
              <a:defRPr/>
            </a:pPr>
            <a:r>
              <a:rPr lang="uk-UA" dirty="0"/>
              <a:t>тривалість перебування, </a:t>
            </a:r>
          </a:p>
          <a:p>
            <a:pPr>
              <a:defRPr/>
            </a:pPr>
            <a:r>
              <a:rPr lang="uk-UA" dirty="0"/>
              <a:t>купівельна спроможність тощо.</a:t>
            </a:r>
          </a:p>
          <a:p>
            <a:pPr marL="0" indent="0">
              <a:buNone/>
              <a:defRPr/>
            </a:pPr>
            <a:r>
              <a:rPr lang="uk-UA" sz="1600" dirty="0"/>
              <a:t>Всі ці методи часто відносять до перерахованих вище: або до </a:t>
            </a:r>
            <a:r>
              <a:rPr lang="uk-UA" sz="1600" dirty="0" err="1"/>
              <a:t>соціо</a:t>
            </a:r>
            <a:r>
              <a:rPr lang="uk-UA" sz="1600" dirty="0"/>
              <a:t> демографічного,  або до </a:t>
            </a:r>
            <a:r>
              <a:rPr lang="uk-UA" sz="1600" dirty="0" err="1"/>
              <a:t>психографічного</a:t>
            </a:r>
            <a:r>
              <a:rPr lang="uk-UA" sz="1600" dirty="0"/>
              <a:t> . Різниця між цими двома методами полягає в тому ,  що перший метод тільки описує  основні відмінності в поведінці туристів (більш простий для аналізу і легко виконаємо), а другий визначає, чому вони зупиняють свій вибір на тому чи іншому продукті і яким чином вони це роблять ( за допомогою даного аналітичного засобу дослідники не тільки описують туристів, але й намагаються їх зрозуміти). </a:t>
            </a:r>
            <a:endParaRPr lang="ru-R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>
            <a:extLst>
              <a:ext uri="{FF2B5EF4-FFF2-40B4-BE49-F238E27FC236}">
                <a16:creationId xmlns:a16="http://schemas.microsoft.com/office/drawing/2014/main" id="{888C17A2-7F07-4EC3-BE12-3E88DE42621E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uk-UA" altLang="uk-UA"/>
              <a:t>Сегментація "постеріорі» -</a:t>
            </a:r>
            <a:endParaRPr lang="ru-RU" alt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A6D9C-DD8E-4A00-87F4-D23D69601F5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uk-UA" dirty="0"/>
              <a:t>- цільовий сегмент наперед не відомий, а вибирається на основі результатів, отриманих за допомогою різних факторів, кластерів та інших видів статистичного аналізу. На відміну від </a:t>
            </a:r>
            <a:r>
              <a:rPr lang="uk-UA" dirty="0" err="1"/>
              <a:t>соціодемографічного</a:t>
            </a:r>
            <a:r>
              <a:rPr lang="uk-UA" dirty="0"/>
              <a:t> аналізу, тут для різних типів туристів уведені нестандартні категорії, що вимагає від дослідників ринку розробки різних суб'єктивних вихідних величин шляхом проведення обстеження та опитування.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E3BD9-EC9F-4109-B3DA-5E10B4C6D56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uk-UA" b="1" dirty="0"/>
              <a:t>Позиціонування туристського продукту</a:t>
            </a:r>
            <a:endParaRPr lang="ru-RU" b="1" dirty="0"/>
          </a:p>
        </p:txBody>
      </p:sp>
      <p:sp>
        <p:nvSpPr>
          <p:cNvPr id="16387" name="Объект 2">
            <a:extLst>
              <a:ext uri="{FF2B5EF4-FFF2-40B4-BE49-F238E27FC236}">
                <a16:creationId xmlns:a16="http://schemas.microsoft.com/office/drawing/2014/main" id="{5EA214E5-15B8-48CB-A125-21060D379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557338"/>
            <a:ext cx="9215438" cy="4525962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uk-UA" altLang="uk-UA" sz="4400"/>
              <a:t>являє собою </a:t>
            </a:r>
            <a:r>
              <a:rPr lang="uk-UA" altLang="uk-UA" sz="4400" b="1" u="sng"/>
              <a:t>розміщення цього продукту на певному ринку</a:t>
            </a:r>
            <a:r>
              <a:rPr lang="uk-UA" altLang="uk-UA" sz="4400"/>
              <a:t>, який називають цільовим туристичним ринком. Концепція позиціонування тісно пов'язана з сегментацією ринку і визначенням цілей ринку</a:t>
            </a:r>
            <a:endParaRPr lang="ru-RU" altLang="uk-UA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F27CC8-5551-4528-992D-D6B9BB22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950" y="115888"/>
            <a:ext cx="8675688" cy="1143000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>
              <a:defRPr/>
            </a:pPr>
            <a:r>
              <a:rPr lang="uk-UA" sz="3600" b="1" dirty="0"/>
              <a:t>Туристська компанія може застосовувати такі стратегії позиціонування: </a:t>
            </a:r>
            <a:endParaRPr lang="ru-RU" sz="36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639936-15C6-4635-89C1-6CED010A02D6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uk-UA" dirty="0"/>
              <a:t> - </a:t>
            </a:r>
            <a:r>
              <a:rPr lang="uk-UA" i="1" dirty="0"/>
              <a:t>стратегію диференціації продукту,</a:t>
            </a:r>
          </a:p>
          <a:p>
            <a:pPr marL="0" indent="0">
              <a:buNone/>
              <a:defRPr/>
            </a:pPr>
            <a:r>
              <a:rPr lang="uk-UA" i="1" dirty="0"/>
              <a:t> - стратегію знаходження своєї ніші на ринку,</a:t>
            </a:r>
          </a:p>
          <a:p>
            <a:pPr marL="0" indent="0">
              <a:buNone/>
              <a:defRPr/>
            </a:pPr>
            <a:r>
              <a:rPr lang="uk-UA" i="1" dirty="0"/>
              <a:t> - стратегію малих витрат</a:t>
            </a:r>
            <a:r>
              <a:rPr lang="uk-UA" dirty="0"/>
              <a:t> тощо.</a:t>
            </a:r>
          </a:p>
          <a:p>
            <a:pPr marL="0" indent="0">
              <a:buNone/>
              <a:defRPr/>
            </a:pPr>
            <a:r>
              <a:rPr lang="uk-UA" dirty="0"/>
              <a:t> </a:t>
            </a:r>
            <a:r>
              <a:rPr lang="uk-UA" b="1" dirty="0"/>
              <a:t>Для поліпшення ситуації компанія може пристосовуватися за допомогою</a:t>
            </a:r>
            <a:r>
              <a:rPr lang="uk-UA" dirty="0"/>
              <a:t>:</a:t>
            </a:r>
          </a:p>
          <a:p>
            <a:pPr>
              <a:buFontTx/>
              <a:buChar char="-"/>
              <a:defRPr/>
            </a:pPr>
            <a:r>
              <a:rPr lang="uk-UA" i="1" dirty="0"/>
              <a:t>модифікації продукту, </a:t>
            </a:r>
          </a:p>
          <a:p>
            <a:pPr>
              <a:buFontTx/>
              <a:buChar char="-"/>
              <a:defRPr/>
            </a:pPr>
            <a:r>
              <a:rPr lang="uk-UA" i="1" dirty="0"/>
              <a:t>зміни стратегії ціноутворення</a:t>
            </a:r>
          </a:p>
          <a:p>
            <a:pPr>
              <a:buFontTx/>
              <a:buChar char="-"/>
              <a:defRPr/>
            </a:pPr>
            <a:r>
              <a:rPr lang="uk-UA" i="1" dirty="0"/>
              <a:t>способів просування і каналів розподілу</a:t>
            </a:r>
            <a:r>
              <a:rPr lang="uk-UA" dirty="0"/>
              <a:t>.</a:t>
            </a:r>
            <a:endParaRPr lang="ru-RU" dirty="0"/>
          </a:p>
          <a:p>
            <a:pPr marL="0" indent="0"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6A804D-BB56-40E1-8044-9BDF9AADA39F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uk-UA" sz="3600" b="1" dirty="0"/>
            </a:br>
            <a:r>
              <a:rPr lang="uk-UA" sz="3600" b="1" dirty="0"/>
              <a:t>Фахівці позиціонують туристський продукт в основному наступними способами: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2180BC-EA21-43DD-B2E5-8B4124BB8A5E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 rtlCol="0">
            <a:normAutofit/>
          </a:bodyPr>
          <a:lstStyle/>
          <a:p>
            <a:pPr>
              <a:defRPr/>
            </a:pPr>
            <a:r>
              <a:rPr lang="uk-UA" dirty="0"/>
              <a:t>1) на основі специфічних атрибутів продукту;</a:t>
            </a:r>
            <a:endParaRPr lang="ru-RU" dirty="0"/>
          </a:p>
          <a:p>
            <a:pPr>
              <a:defRPr/>
            </a:pPr>
            <a:r>
              <a:rPr lang="uk-UA" dirty="0"/>
              <a:t>2) на основі корисності туристського продукту для клієнтів;</a:t>
            </a:r>
            <a:endParaRPr lang="ru-RU" dirty="0"/>
          </a:p>
          <a:p>
            <a:pPr>
              <a:defRPr/>
            </a:pPr>
            <a:r>
              <a:rPr lang="uk-UA" dirty="0"/>
              <a:t>3) за допомогою категорій споживачів;</a:t>
            </a:r>
            <a:endParaRPr lang="ru-RU" dirty="0"/>
          </a:p>
          <a:p>
            <a:pPr>
              <a:defRPr/>
            </a:pPr>
            <a:r>
              <a:rPr lang="uk-UA" dirty="0"/>
              <a:t> 4) шляхом заперечення іншого туристського продукту;</a:t>
            </a:r>
            <a:endParaRPr lang="ru-RU" dirty="0"/>
          </a:p>
          <a:p>
            <a:pPr>
              <a:defRPr/>
            </a:pPr>
            <a:r>
              <a:rPr lang="uk-UA" dirty="0"/>
              <a:t>5) шляхом роз'єднання класів туристського продукту; </a:t>
            </a:r>
          </a:p>
          <a:p>
            <a:pPr>
              <a:defRPr/>
            </a:pPr>
            <a:r>
              <a:rPr lang="uk-UA" dirty="0"/>
              <a:t>6) за допомогою гібридної стратегії. </a:t>
            </a: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:a16="http://schemas.microsoft.com/office/drawing/2014/main" id="{54E5B6F2-2648-4F73-B480-39E787F34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5" y="260350"/>
            <a:ext cx="8229600" cy="1143000"/>
          </a:xfrm>
          <a:blipFill dpi="0" rotWithShape="1">
            <a:blip r:embed="rId3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uk-UA" altLang="uk-UA" b="1"/>
              <a:t>Об'єктивне позиціонування</a:t>
            </a:r>
            <a:endParaRPr lang="ru-RU" altLang="uk-UA" b="1"/>
          </a:p>
        </p:txBody>
      </p:sp>
      <p:sp>
        <p:nvSpPr>
          <p:cNvPr id="19459" name="Объект 2">
            <a:extLst>
              <a:ext uri="{FF2B5EF4-FFF2-40B4-BE49-F238E27FC236}">
                <a16:creationId xmlns:a16="http://schemas.microsoft.com/office/drawing/2014/main" id="{063F3B46-4C48-49E6-8260-A0A6C07BD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1412876"/>
            <a:ext cx="8229600" cy="4525963"/>
          </a:xfrm>
          <a:blipFill dpi="0" rotWithShape="1">
            <a:blip r:embed="rId4"/>
            <a:srcRect/>
            <a:tile tx="0" ty="0" sx="100000" sy="100000" flip="none" algn="tl"/>
          </a:blipFill>
        </p:spPr>
        <p:txBody>
          <a:bodyPr/>
          <a:lstStyle/>
          <a:p>
            <a:pPr marL="0" indent="0" algn="just">
              <a:buNone/>
            </a:pPr>
            <a:r>
              <a:rPr lang="uk-UA" altLang="uk-UA" sz="3600" b="1" u="sng"/>
              <a:t>пов'язане в основному </a:t>
            </a:r>
            <a:r>
              <a:rPr lang="uk-UA" altLang="uk-UA" sz="3600" b="1" i="1" u="sng"/>
              <a:t>з фізичними атрибутами продукту і підприємства,  що його надає</a:t>
            </a:r>
            <a:r>
              <a:rPr lang="uk-UA" altLang="uk-UA" sz="3600"/>
              <a:t>. Відповідно реклама, що створює імідж продукту і підприємству, відображає фізичні характеристики і функціональні риси обох. </a:t>
            </a:r>
            <a:endParaRPr lang="ru-RU" altLang="uk-UA" sz="3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D62161-6B9B-407A-9E83-5F27EF0E9027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 rtlCol="0">
            <a:normAutofit/>
          </a:bodyPr>
          <a:lstStyle/>
          <a:p>
            <a:pPr>
              <a:defRPr/>
            </a:pPr>
            <a:r>
              <a:rPr lang="uk-UA" b="1" dirty="0" err="1"/>
              <a:t>Репозиціонування</a:t>
            </a:r>
            <a:r>
              <a:rPr lang="uk-UA" b="1" dirty="0"/>
              <a:t> туристського продукту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1F5106-83A0-4D6B-AA7C-6A0D25962BA9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 rtlCol="0">
            <a:normAutofit/>
          </a:bodyPr>
          <a:lstStyle/>
          <a:p>
            <a:pPr>
              <a:defRPr/>
            </a:pPr>
            <a:r>
              <a:rPr lang="uk-UA" i="1" dirty="0"/>
              <a:t>Основні стратегії:</a:t>
            </a:r>
          </a:p>
          <a:p>
            <a:pPr marL="0" indent="0">
              <a:buNone/>
              <a:defRPr/>
            </a:pPr>
            <a:r>
              <a:rPr lang="uk-UA" dirty="0"/>
              <a:t>	1</a:t>
            </a:r>
            <a:r>
              <a:rPr lang="uk-UA" b="1" u="sng" dirty="0"/>
              <a:t>. Туристський продукт </a:t>
            </a:r>
            <a:r>
              <a:rPr lang="uk-UA" b="1" u="sng" dirty="0" err="1"/>
              <a:t>репозіціонірується</a:t>
            </a:r>
            <a:r>
              <a:rPr lang="uk-UA" b="1" u="sng" dirty="0"/>
              <a:t> на потреби нового сегмента ринку </a:t>
            </a:r>
            <a:r>
              <a:rPr lang="uk-UA" dirty="0"/>
              <a:t>(включає зміну продукту або можливо тільки зміна шляхів його впровадження на ринок).</a:t>
            </a:r>
            <a:endParaRPr lang="ru-RU" dirty="0"/>
          </a:p>
          <a:p>
            <a:pPr marL="0" indent="0">
              <a:buNone/>
              <a:defRPr/>
            </a:pPr>
            <a:r>
              <a:rPr lang="uk-UA" dirty="0"/>
              <a:t>	2. </a:t>
            </a:r>
            <a:r>
              <a:rPr lang="uk-UA" b="1" u="sng" dirty="0"/>
              <a:t>Компанія намагається додати до свого сегменту ринку новий цільовий сегмент</a:t>
            </a:r>
            <a:r>
              <a:rPr lang="uk-UA" dirty="0"/>
              <a:t>. Новий продукт впроваджується відповідно до потреб нового сегмента разом з збереженням старого продукту, що задовольняє старий сегмент ринку.</a:t>
            </a:r>
            <a:endParaRPr lang="ru-RU" dirty="0"/>
          </a:p>
          <a:p>
            <a:pPr>
              <a:defRPr/>
            </a:pPr>
            <a:r>
              <a:rPr lang="uk-UA" dirty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>
            <a:extLst>
              <a:ext uri="{FF2B5EF4-FFF2-40B4-BE49-F238E27FC236}">
                <a16:creationId xmlns:a16="http://schemas.microsoft.com/office/drawing/2014/main" id="{8051F548-33FD-40C2-9A99-016766E4A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/>
              <a:t>3-е питання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D53F36-A7AA-4DCC-9DC9-B64B4D31B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8" y="1196975"/>
            <a:ext cx="8507412" cy="4929188"/>
          </a:xfrm>
        </p:spPr>
        <p:txBody>
          <a:bodyPr/>
          <a:lstStyle/>
          <a:p>
            <a:pPr>
              <a:defRPr/>
            </a:pPr>
            <a:endParaRPr lang="uk-UA" dirty="0"/>
          </a:p>
          <a:p>
            <a:pPr>
              <a:defRPr/>
            </a:pPr>
            <a:endParaRPr lang="uk-UA" dirty="0"/>
          </a:p>
          <a:p>
            <a:pPr marL="0" indent="0" algn="ctr">
              <a:buNone/>
              <a:defRPr/>
            </a:pPr>
            <a:r>
              <a:rPr lang="uk-UA" sz="4400" b="1" u="sng" dirty="0"/>
              <a:t>Функції маркетингу в туризмі</a:t>
            </a:r>
            <a:endParaRPr lang="ru-RU" sz="4400" b="1" u="sng" dirty="0"/>
          </a:p>
          <a:p>
            <a:pPr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4751F5-39DF-47D7-AF52-21BA44A6F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Arial Black" panose="020B0A04020102020204" pitchFamily="34" charset="0"/>
              </a:rPr>
              <a:t>План</a:t>
            </a:r>
            <a:endParaRPr lang="ru-UA" dirty="0"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09123A-2827-4C10-82FE-4D5500F00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/>
              <a:t> </a:t>
            </a:r>
            <a:endParaRPr lang="ru-RU" dirty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uk-UA" dirty="0"/>
              <a:t>Система</a:t>
            </a:r>
            <a:r>
              <a:rPr lang="ru-RU" dirty="0"/>
              <a:t> маркетингу</a:t>
            </a:r>
            <a:r>
              <a:rPr lang="uk-UA" dirty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err="1"/>
              <a:t>Сутність</a:t>
            </a:r>
            <a:r>
              <a:rPr lang="ru-RU" dirty="0"/>
              <a:t> маркетингу в </a:t>
            </a:r>
            <a:r>
              <a:rPr lang="ru-RU" dirty="0" err="1"/>
              <a:t>туризмі</a:t>
            </a:r>
            <a:r>
              <a:rPr lang="uk-UA" dirty="0"/>
              <a:t>.</a:t>
            </a:r>
            <a:endParaRPr lang="ru-RU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/>
              <a:t>3.  Функції маркетингу в туризмі.</a:t>
            </a:r>
            <a:endParaRPr lang="ru-RU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i="1" dirty="0"/>
              <a:t> </a:t>
            </a:r>
            <a:endParaRPr lang="ru-RU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43405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8AD0FE-6006-4918-B264-CE7D91530ADC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uk-UA" sz="3600" dirty="0"/>
            </a:br>
            <a:br>
              <a:rPr lang="uk-UA" sz="3600" dirty="0"/>
            </a:br>
            <a:r>
              <a:rPr lang="uk-UA" sz="3100" b="1" dirty="0"/>
              <a:t>ЮНВТО (</a:t>
            </a:r>
            <a:r>
              <a:rPr lang="ru-RU" sz="3100" b="1" dirty="0" err="1"/>
              <a:t>Всесвітня</a:t>
            </a:r>
            <a:r>
              <a:rPr lang="ru-RU" sz="3100" b="1" dirty="0"/>
              <a:t> </a:t>
            </a:r>
            <a:r>
              <a:rPr lang="ru-RU" sz="3100" b="1" dirty="0" err="1"/>
              <a:t>туристична</a:t>
            </a:r>
            <a:r>
              <a:rPr lang="ru-RU" sz="3100" b="1" dirty="0"/>
              <a:t> </a:t>
            </a:r>
            <a:r>
              <a:rPr lang="ru-RU" sz="3100" b="1" dirty="0" err="1"/>
              <a:t>організація</a:t>
            </a:r>
            <a:r>
              <a:rPr lang="uk-UA" sz="3100" b="1" dirty="0"/>
              <a:t>)</a:t>
            </a:r>
            <a:r>
              <a:rPr lang="ru-RU" sz="3100" b="1" dirty="0"/>
              <a:t> </a:t>
            </a:r>
            <a:r>
              <a:rPr lang="ru-RU" sz="3100" b="1" dirty="0" err="1"/>
              <a:t>виокремлює</a:t>
            </a:r>
            <a:r>
              <a:rPr lang="ru-RU" sz="3100" b="1" dirty="0"/>
              <a:t> три </a:t>
            </a:r>
            <a:r>
              <a:rPr lang="ru-RU" sz="3100" b="1" dirty="0" err="1"/>
              <a:t>головні</a:t>
            </a:r>
            <a:r>
              <a:rPr lang="ru-RU" sz="3100" b="1" dirty="0"/>
              <a:t> </a:t>
            </a:r>
            <a:r>
              <a:rPr lang="ru-RU" sz="3100" b="1" dirty="0" err="1"/>
              <a:t>функції</a:t>
            </a:r>
            <a:r>
              <a:rPr lang="ru-RU" sz="3100" b="1" dirty="0"/>
              <a:t> маркетингу в </a:t>
            </a:r>
            <a:r>
              <a:rPr lang="ru-RU" sz="3100" b="1" dirty="0" err="1"/>
              <a:t>туризмі</a:t>
            </a:r>
            <a:r>
              <a:rPr lang="ru-RU" sz="3600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02491-AB85-4635-A4AF-581373092598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ru-RU" dirty="0"/>
              <a:t>- </a:t>
            </a:r>
            <a:r>
              <a:rPr lang="ru-RU" dirty="0" err="1"/>
              <a:t>налагодження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споживачами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- </a:t>
            </a:r>
            <a:r>
              <a:rPr lang="ru-RU" dirty="0" err="1"/>
              <a:t>розвиток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- контроль.</a:t>
            </a:r>
            <a:br>
              <a:rPr lang="ru-RU" dirty="0"/>
            </a:br>
            <a:br>
              <a:rPr lang="ru-RU" dirty="0"/>
            </a:br>
            <a:r>
              <a:rPr lang="ru-RU" i="1" dirty="0" err="1"/>
              <a:t>Налагодження</a:t>
            </a:r>
            <a:r>
              <a:rPr lang="ru-RU" i="1" dirty="0"/>
              <a:t> </a:t>
            </a:r>
            <a:r>
              <a:rPr lang="ru-RU" i="1" dirty="0" err="1"/>
              <a:t>контактів</a:t>
            </a:r>
            <a:r>
              <a:rPr lang="ru-RU" dirty="0"/>
              <a:t> ставить перед собою мету </a:t>
            </a:r>
            <a:r>
              <a:rPr lang="ru-RU" dirty="0" err="1"/>
              <a:t>переконати</a:t>
            </a:r>
            <a:r>
              <a:rPr lang="ru-RU" dirty="0"/>
              <a:t>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запропоноване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відпочинку</a:t>
            </a:r>
            <a:r>
              <a:rPr lang="ru-RU" dirty="0"/>
              <a:t> і </a:t>
            </a:r>
            <a:r>
              <a:rPr lang="ru-RU" dirty="0" err="1"/>
              <a:t>існуючі</a:t>
            </a:r>
            <a:r>
              <a:rPr lang="ru-RU" dirty="0"/>
              <a:t> там 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сервісу</a:t>
            </a:r>
            <a:r>
              <a:rPr lang="ru-RU" dirty="0"/>
              <a:t>, </a:t>
            </a:r>
            <a:r>
              <a:rPr lang="ru-RU" dirty="0" err="1"/>
              <a:t>пам'ятки</a:t>
            </a:r>
            <a:r>
              <a:rPr lang="ru-RU" dirty="0"/>
              <a:t> і </a:t>
            </a:r>
            <a:r>
              <a:rPr lang="ru-RU" dirty="0" err="1"/>
              <a:t>очікувані</a:t>
            </a:r>
            <a:r>
              <a:rPr lang="ru-RU" dirty="0"/>
              <a:t> </a:t>
            </a:r>
            <a:r>
              <a:rPr lang="ru-RU" dirty="0" err="1"/>
              <a:t>вигоди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тому,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бажають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клієнти</a:t>
            </a:r>
            <a:r>
              <a:rPr lang="ru-RU" dirty="0"/>
              <a:t>.</a:t>
            </a:r>
            <a:br>
              <a:rPr lang="ru-RU" dirty="0"/>
            </a:br>
            <a:br>
              <a:rPr lang="ru-RU" dirty="0"/>
            </a:br>
            <a:r>
              <a:rPr lang="ru-RU" i="1" dirty="0" err="1"/>
              <a:t>Розвиток</a:t>
            </a:r>
            <a:r>
              <a:rPr lang="ru-RU" i="1" dirty="0"/>
              <a:t> </a:t>
            </a:r>
            <a:r>
              <a:rPr lang="ru-RU" i="1" dirty="0" err="1"/>
              <a:t>п</a:t>
            </a:r>
            <a:r>
              <a:rPr lang="ru-RU" dirty="0" err="1"/>
              <a:t>рипускає</a:t>
            </a:r>
            <a:r>
              <a:rPr lang="ru-RU" dirty="0"/>
              <a:t> </a:t>
            </a:r>
            <a:r>
              <a:rPr lang="ru-RU" dirty="0" err="1"/>
              <a:t>проектування</a:t>
            </a:r>
            <a:r>
              <a:rPr lang="ru-RU" dirty="0"/>
              <a:t> </a:t>
            </a:r>
            <a:r>
              <a:rPr lang="ru-RU" dirty="0" err="1"/>
              <a:t>нововведень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зможуть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для </a:t>
            </a:r>
            <a:r>
              <a:rPr lang="ru-RU" dirty="0" err="1"/>
              <a:t>збуту</a:t>
            </a:r>
            <a:r>
              <a:rPr lang="ru-RU" dirty="0"/>
              <a:t> </a:t>
            </a:r>
            <a:r>
              <a:rPr lang="ru-RU" dirty="0" err="1"/>
              <a:t>туристичного</a:t>
            </a:r>
            <a:r>
              <a:rPr lang="ru-RU" dirty="0"/>
              <a:t> продукту.</a:t>
            </a:r>
            <a:br>
              <a:rPr lang="ru-RU" dirty="0"/>
            </a:br>
            <a:br>
              <a:rPr lang="ru-RU" dirty="0"/>
            </a:br>
            <a:r>
              <a:rPr lang="ru-RU" i="1" dirty="0"/>
              <a:t>Контрол</a:t>
            </a:r>
            <a:r>
              <a:rPr lang="ru-RU" dirty="0"/>
              <a:t>ь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по </a:t>
            </a:r>
            <a:r>
              <a:rPr lang="ru-RU" dirty="0" err="1"/>
              <a:t>просуванню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на </a:t>
            </a:r>
            <a:r>
              <a:rPr lang="ru-RU" dirty="0" err="1"/>
              <a:t>ринок</a:t>
            </a:r>
            <a:r>
              <a:rPr lang="ru-RU" dirty="0"/>
              <a:t> і </a:t>
            </a:r>
            <a:r>
              <a:rPr lang="ru-RU" dirty="0" err="1"/>
              <a:t>перевірку</a:t>
            </a:r>
            <a:r>
              <a:rPr lang="ru-RU" dirty="0"/>
              <a:t> того,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відображають</a:t>
            </a:r>
            <a:r>
              <a:rPr lang="ru-RU" dirty="0"/>
              <a:t> </a:t>
            </a:r>
            <a:r>
              <a:rPr lang="ru-RU" dirty="0" err="1"/>
              <a:t>повне</a:t>
            </a:r>
            <a:r>
              <a:rPr lang="ru-RU" dirty="0"/>
              <a:t> і </a:t>
            </a:r>
            <a:r>
              <a:rPr lang="ru-RU" dirty="0" err="1"/>
              <a:t>успішне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туризму.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>
            <a:extLst>
              <a:ext uri="{FF2B5EF4-FFF2-40B4-BE49-F238E27FC236}">
                <a16:creationId xmlns:a16="http://schemas.microsoft.com/office/drawing/2014/main" id="{EB3CD46B-7B93-4552-A45E-CFC2C1A17CB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</p:spPr>
        <p:txBody>
          <a:bodyPr/>
          <a:lstStyle/>
          <a:p>
            <a:pPr eaLnBrk="1" hangingPunct="1"/>
            <a:r>
              <a:rPr lang="ru-RU" altLang="uk-UA" sz="2800"/>
              <a:t>Дослідники туризму І.В. Зорін та В.А. Квартальнов визначають наступні основні </a:t>
            </a:r>
            <a:r>
              <a:rPr lang="ru-RU" altLang="uk-UA" sz="2800" b="1" i="1" u="sng"/>
              <a:t>функції маркетингу туристичного</a:t>
            </a:r>
            <a:r>
              <a:rPr lang="uk-UA" altLang="uk-UA" sz="2800" b="1" i="1" u="sng"/>
              <a:t> бізнесу</a:t>
            </a:r>
            <a:r>
              <a:rPr lang="ru-RU" altLang="uk-UA" sz="2800" b="1" i="1" u="sng"/>
              <a:t>:</a:t>
            </a:r>
            <a:endParaRPr lang="ru-RU" altLang="uk-UA" sz="2800" b="1" u="sn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995DD8-1984-486C-B5D6-78243E7D021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9FF33"/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i="1" dirty="0"/>
              <a:t>- </a:t>
            </a:r>
            <a:r>
              <a:rPr lang="ru-RU" i="1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туристичного</a:t>
            </a:r>
            <a:r>
              <a:rPr lang="ru-RU" dirty="0"/>
              <a:t> продукту і </a:t>
            </a:r>
            <a:r>
              <a:rPr lang="ru-RU" dirty="0" err="1"/>
              <a:t>послуг</a:t>
            </a:r>
            <a:r>
              <a:rPr lang="ru-RU" dirty="0"/>
              <a:t> для </a:t>
            </a:r>
            <a:r>
              <a:rPr lang="ru-RU" dirty="0" err="1"/>
              <a:t>подальшої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споживачам</a:t>
            </a:r>
            <a:r>
              <a:rPr lang="ru-RU" dirty="0"/>
              <a:t>;</a:t>
            </a:r>
          </a:p>
          <a:p>
            <a:pPr>
              <a:defRPr/>
            </a:pPr>
            <a:br>
              <a:rPr lang="ru-RU" dirty="0"/>
            </a:br>
            <a:r>
              <a:rPr lang="ru-RU" dirty="0"/>
              <a:t>- </a:t>
            </a:r>
            <a:r>
              <a:rPr lang="ru-RU" i="1" dirty="0" err="1"/>
              <a:t>просування</a:t>
            </a:r>
            <a:r>
              <a:rPr lang="ru-RU" i="1" dirty="0"/>
              <a:t> </a:t>
            </a:r>
            <a:r>
              <a:rPr lang="ru-RU" dirty="0" err="1"/>
              <a:t>туристичного</a:t>
            </a:r>
            <a:r>
              <a:rPr lang="ru-RU" dirty="0"/>
              <a:t> продукту на </a:t>
            </a:r>
            <a:r>
              <a:rPr lang="ru-RU" dirty="0" err="1"/>
              <a:t>ринок</a:t>
            </a:r>
            <a:r>
              <a:rPr lang="ru-RU" dirty="0"/>
              <a:t>, реклама</a:t>
            </a:r>
            <a:r>
              <a:rPr lang="uk-UA" dirty="0"/>
              <a:t>+ </a:t>
            </a:r>
            <a:r>
              <a:rPr lang="en-US" dirty="0"/>
              <a:t>PR </a:t>
            </a:r>
            <a:r>
              <a:rPr lang="ru-RU" dirty="0"/>
              <a:t>і </a:t>
            </a:r>
            <a:r>
              <a:rPr lang="ru-RU" dirty="0" err="1"/>
              <a:t>збут</a:t>
            </a:r>
            <a:r>
              <a:rPr lang="ru-RU" dirty="0"/>
              <a:t>;</a:t>
            </a:r>
          </a:p>
          <a:p>
            <a:pPr>
              <a:defRPr/>
            </a:pPr>
            <a:br>
              <a:rPr lang="ru-RU" dirty="0"/>
            </a:br>
            <a:r>
              <a:rPr lang="ru-RU" dirty="0"/>
              <a:t>- </a:t>
            </a:r>
            <a:r>
              <a:rPr lang="ru-RU" i="1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прямих</a:t>
            </a:r>
            <a:r>
              <a:rPr lang="ru-RU" dirty="0"/>
              <a:t> </a:t>
            </a:r>
            <a:r>
              <a:rPr lang="ru-RU" dirty="0" err="1"/>
              <a:t>продажів</a:t>
            </a:r>
            <a:r>
              <a:rPr lang="ru-RU" dirty="0"/>
              <a:t>;</a:t>
            </a:r>
          </a:p>
          <a:p>
            <a:pPr>
              <a:defRPr/>
            </a:pPr>
            <a:br>
              <a:rPr lang="ru-RU" dirty="0"/>
            </a:br>
            <a:r>
              <a:rPr lang="ru-RU" dirty="0"/>
              <a:t>- </a:t>
            </a:r>
            <a:r>
              <a:rPr lang="ru-RU" i="1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DC12B-C0FB-4684-A5E3-4D70EDBB6FEE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uk-UA" b="1" dirty="0"/>
              <a:t>Література: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816557-EE36-49A8-BE7D-0285F01812C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 rtlCol="0"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uk-UA" dirty="0"/>
              <a:t>  </a:t>
            </a:r>
            <a:r>
              <a:rPr lang="ru-RU" b="1" dirty="0" err="1"/>
              <a:t>Папирян</a:t>
            </a:r>
            <a:r>
              <a:rPr lang="ru-RU" b="1" dirty="0"/>
              <a:t> Г</a:t>
            </a:r>
            <a:r>
              <a:rPr lang="uk-UA" b="1" dirty="0"/>
              <a:t>.</a:t>
            </a:r>
            <a:r>
              <a:rPr lang="ru-RU" b="1" dirty="0"/>
              <a:t> А</a:t>
            </a:r>
            <a:r>
              <a:rPr lang="uk-UA" dirty="0"/>
              <a:t>.</a:t>
            </a:r>
            <a:r>
              <a:rPr lang="ru-RU" dirty="0"/>
              <a:t> «Международные экономические отношения :Маркетинг в туризме». – М. : Финансы и статистика , 20</a:t>
            </a:r>
            <a:r>
              <a:rPr lang="uk-UA" dirty="0"/>
              <a:t>12</a:t>
            </a:r>
            <a:r>
              <a:rPr lang="ru-RU" dirty="0"/>
              <a:t>. – 312 с.</a:t>
            </a:r>
          </a:p>
          <a:p>
            <a:pPr marL="0" indent="0">
              <a:buNone/>
              <a:defRPr/>
            </a:pPr>
            <a:r>
              <a:rPr lang="uk-UA" dirty="0"/>
              <a:t>  </a:t>
            </a:r>
            <a:r>
              <a:rPr lang="ru-RU" b="1" dirty="0" err="1"/>
              <a:t>Біржаков</a:t>
            </a:r>
            <a:r>
              <a:rPr lang="ru-RU" b="1" dirty="0"/>
              <a:t> М. Б</a:t>
            </a:r>
            <a:r>
              <a:rPr lang="ru-RU" dirty="0"/>
              <a:t>. „Введение в туризм” – СПБ.: Издательский Дом „Герда”, </a:t>
            </a:r>
            <a:r>
              <a:rPr lang="uk-UA" dirty="0"/>
              <a:t>2010</a:t>
            </a:r>
            <a:r>
              <a:rPr lang="ru-RU" dirty="0"/>
              <a:t> – 416 с.</a:t>
            </a:r>
          </a:p>
          <a:p>
            <a:pPr marL="0" indent="0">
              <a:buNone/>
              <a:defRPr/>
            </a:pPr>
            <a:r>
              <a:rPr lang="ru-RU" dirty="0"/>
              <a:t> </a:t>
            </a:r>
            <a:r>
              <a:rPr lang="ru-RU" b="1" dirty="0" err="1"/>
              <a:t>Кифяк</a:t>
            </a:r>
            <a:r>
              <a:rPr lang="ru-RU" b="1" dirty="0"/>
              <a:t> В</a:t>
            </a:r>
            <a:r>
              <a:rPr lang="uk-UA" b="1" dirty="0"/>
              <a:t>.</a:t>
            </a:r>
            <a:r>
              <a:rPr lang="ru-RU" b="1" dirty="0"/>
              <a:t>Ф</a:t>
            </a:r>
            <a:r>
              <a:rPr lang="uk-UA" dirty="0"/>
              <a:t>.</a:t>
            </a:r>
            <a:r>
              <a:rPr lang="ru-RU" dirty="0"/>
              <a:t> «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туристичної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: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</a:t>
            </a:r>
            <a:r>
              <a:rPr lang="ru-RU" dirty="0"/>
              <a:t>. для студ.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закл</a:t>
            </a:r>
            <a:r>
              <a:rPr lang="ru-RU" dirty="0"/>
              <a:t>.» — </a:t>
            </a:r>
            <a:r>
              <a:rPr lang="ru-RU" dirty="0" err="1"/>
              <a:t>Чернівці</a:t>
            </a:r>
            <a:r>
              <a:rPr lang="ru-RU" dirty="0"/>
              <a:t> : Книги-ХХІ, 200</a:t>
            </a:r>
            <a:r>
              <a:rPr lang="uk-UA" dirty="0"/>
              <a:t>9</a:t>
            </a:r>
            <a:r>
              <a:rPr lang="ru-RU" dirty="0"/>
              <a:t>. — 298 с.</a:t>
            </a:r>
          </a:p>
          <a:p>
            <a:pPr marL="0" indent="0">
              <a:buNone/>
              <a:defRPr/>
            </a:pPr>
            <a:r>
              <a:rPr lang="ru-RU" dirty="0"/>
              <a:t> </a:t>
            </a:r>
            <a:r>
              <a:rPr lang="ru-RU" b="1" dirty="0" err="1"/>
              <a:t>Мальська</a:t>
            </a:r>
            <a:r>
              <a:rPr lang="ru-RU" b="1" dirty="0"/>
              <a:t> М.П</a:t>
            </a:r>
            <a:r>
              <a:rPr lang="ru-RU" dirty="0"/>
              <a:t>. , Худо В.В. «</a:t>
            </a:r>
            <a:r>
              <a:rPr lang="ru-RU" dirty="0" err="1"/>
              <a:t>Туристичний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 : </a:t>
            </a:r>
            <a:r>
              <a:rPr lang="ru-RU" dirty="0" err="1"/>
              <a:t>теорія</a:t>
            </a:r>
            <a:r>
              <a:rPr lang="ru-RU" dirty="0"/>
              <a:t> та практика.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посібник</a:t>
            </a:r>
            <a:r>
              <a:rPr lang="ru-RU" dirty="0"/>
              <a:t>» К. : Центр </a:t>
            </a:r>
            <a:r>
              <a:rPr lang="ru-RU" dirty="0" err="1"/>
              <a:t>учбової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 , 200</a:t>
            </a:r>
            <a:r>
              <a:rPr lang="uk-UA" dirty="0"/>
              <a:t>9</a:t>
            </a:r>
            <a:r>
              <a:rPr lang="ru-RU" dirty="0"/>
              <a:t>. – 424 с.</a:t>
            </a:r>
          </a:p>
          <a:p>
            <a:pPr marL="0" indent="0">
              <a:buNone/>
              <a:defRPr/>
            </a:pPr>
            <a:r>
              <a:rPr lang="ru-RU" dirty="0"/>
              <a:t>  </a:t>
            </a:r>
            <a:r>
              <a:rPr lang="ru-RU" b="1" dirty="0"/>
              <a:t>Менеджмент </a:t>
            </a:r>
            <a:r>
              <a:rPr lang="ru-RU" dirty="0" err="1"/>
              <a:t>туристичної</a:t>
            </a:r>
            <a:r>
              <a:rPr lang="ru-RU" dirty="0"/>
              <a:t> </a:t>
            </a:r>
            <a:r>
              <a:rPr lang="ru-RU" dirty="0" err="1"/>
              <a:t>індустрії</a:t>
            </a:r>
            <a:r>
              <a:rPr lang="ru-RU" dirty="0"/>
              <a:t>: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посібник</a:t>
            </a:r>
            <a:r>
              <a:rPr lang="ru-RU" dirty="0"/>
              <a:t> для студ.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закл</a:t>
            </a:r>
            <a:r>
              <a:rPr lang="ru-RU" dirty="0"/>
              <a:t>. / </a:t>
            </a:r>
            <a:r>
              <a:rPr lang="ru-RU" dirty="0" err="1"/>
              <a:t>Ігор</a:t>
            </a:r>
            <a:r>
              <a:rPr lang="ru-RU" dirty="0"/>
              <a:t> </a:t>
            </a:r>
            <a:r>
              <a:rPr lang="ru-RU" dirty="0" err="1"/>
              <a:t>Миколайович</a:t>
            </a:r>
            <a:r>
              <a:rPr lang="ru-RU" dirty="0"/>
              <a:t> Школа (ред.). — </a:t>
            </a:r>
            <a:r>
              <a:rPr lang="ru-RU" dirty="0" err="1"/>
              <a:t>Чернівці</a:t>
            </a:r>
            <a:r>
              <a:rPr lang="ru-RU" dirty="0"/>
              <a:t> : Книги-ХХІ, 2005. — 596 с.</a:t>
            </a:r>
          </a:p>
          <a:p>
            <a:pPr marL="0" indent="0">
              <a:buNone/>
              <a:defRPr/>
            </a:pPr>
            <a:r>
              <a:rPr lang="ru-RU" dirty="0"/>
              <a:t> </a:t>
            </a:r>
            <a:r>
              <a:rPr lang="ru-RU" b="1" dirty="0" err="1"/>
              <a:t>Запесоцкий</a:t>
            </a:r>
            <a:r>
              <a:rPr lang="ru-RU" b="1" dirty="0"/>
              <a:t> А. С. </a:t>
            </a:r>
            <a:r>
              <a:rPr lang="ru-RU" dirty="0"/>
              <a:t>Стратегический маркетинг в туризме : Теория и практика / А. С. </a:t>
            </a:r>
            <a:r>
              <a:rPr lang="ru-RU" dirty="0" err="1"/>
              <a:t>Запесоцкий</a:t>
            </a:r>
            <a:r>
              <a:rPr lang="ru-RU" dirty="0"/>
              <a:t>. — СПб. : </a:t>
            </a:r>
            <a:r>
              <a:rPr lang="ru-RU" dirty="0" err="1"/>
              <a:t>СПбГУП</a:t>
            </a:r>
            <a:r>
              <a:rPr lang="ru-RU" dirty="0"/>
              <a:t>, 2003. — 352 с.</a:t>
            </a:r>
          </a:p>
          <a:p>
            <a:pPr marL="0" indent="0">
              <a:buNone/>
              <a:defRPr/>
            </a:pPr>
            <a:r>
              <a:rPr lang="ru-RU" dirty="0"/>
              <a:t> </a:t>
            </a:r>
            <a:r>
              <a:rPr lang="ru-RU" b="1" dirty="0"/>
              <a:t>Здоров А. Б</a:t>
            </a:r>
            <a:r>
              <a:rPr lang="ru-RU" dirty="0"/>
              <a:t>. Экономика туризма: [ учеб. по спец. "Менеджмент организаций" ] / А. </a:t>
            </a:r>
            <a:r>
              <a:rPr lang="ru-RU" dirty="0" err="1"/>
              <a:t>Б.Здоров</a:t>
            </a:r>
            <a:r>
              <a:rPr lang="ru-RU" dirty="0"/>
              <a:t>. — М. : Финансы и статистика, 2004. — 272 с.</a:t>
            </a:r>
          </a:p>
          <a:p>
            <a:pPr marL="0" indent="0">
              <a:buNone/>
              <a:defRPr/>
            </a:pPr>
            <a:r>
              <a:rPr lang="uk-UA" dirty="0"/>
              <a:t> </a:t>
            </a: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>
            <a:extLst>
              <a:ext uri="{FF2B5EF4-FFF2-40B4-BE49-F238E27FC236}">
                <a16:creationId xmlns:a16="http://schemas.microsoft.com/office/drawing/2014/main" id="{06F52DC7-FC26-4847-9D92-07E266FC751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</p:spPr>
        <p:txBody>
          <a:bodyPr/>
          <a:lstStyle/>
          <a:p>
            <a:pPr eaLnBrk="1" hangingPunct="1"/>
            <a:r>
              <a:rPr lang="ru-RU" altLang="uk-UA" b="1" u="sng"/>
              <a:t>Система маркетингу</a:t>
            </a:r>
            <a:r>
              <a:rPr lang="ru-RU" altLang="uk-UA"/>
              <a:t> 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773DCD-DF1C-485D-A0D5-0DCD218A2D5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FFFF"/>
          </a:solidFill>
        </p:spPr>
        <p:txBody>
          <a:bodyPr rtlCol="0">
            <a:normAutofit fontScale="92500"/>
          </a:bodyPr>
          <a:lstStyle/>
          <a:p>
            <a:pPr marL="0" indent="0">
              <a:buNone/>
              <a:defRPr/>
            </a:pPr>
            <a:r>
              <a:rPr lang="ru-RU" dirty="0"/>
              <a:t>	</a:t>
            </a:r>
            <a:r>
              <a:rPr lang="ru-RU" b="1" u="sng" dirty="0"/>
              <a:t>- </a:t>
            </a:r>
            <a:r>
              <a:rPr lang="ru-RU" b="1" u="sng" dirty="0" err="1"/>
              <a:t>це</a:t>
            </a:r>
            <a:r>
              <a:rPr lang="ru-RU" b="1" u="sng" dirty="0"/>
              <a:t> складна система, яка </a:t>
            </a:r>
            <a:r>
              <a:rPr lang="ru-RU" b="1" u="sng" dirty="0" err="1"/>
              <a:t>включає</a:t>
            </a:r>
            <a:r>
              <a:rPr lang="ru-RU" b="1" u="sng" dirty="0"/>
              <a:t> широкий комплекс </a:t>
            </a:r>
            <a:r>
              <a:rPr lang="ru-RU" b="1" u="sng" dirty="0" err="1"/>
              <a:t>програм</a:t>
            </a:r>
            <a:r>
              <a:rPr lang="ru-RU" b="1" u="sng" dirty="0"/>
              <a:t> по </a:t>
            </a:r>
            <a:r>
              <a:rPr lang="ru-RU" b="1" u="sng" dirty="0" err="1"/>
              <a:t>створенню</a:t>
            </a:r>
            <a:r>
              <a:rPr lang="ru-RU" b="1" u="sng" dirty="0"/>
              <a:t>, </a:t>
            </a:r>
            <a:r>
              <a:rPr lang="ru-RU" b="1" u="sng" dirty="0" err="1"/>
              <a:t>веденню</a:t>
            </a:r>
            <a:r>
              <a:rPr lang="ru-RU" b="1" u="sng" dirty="0"/>
              <a:t> і </a:t>
            </a:r>
            <a:r>
              <a:rPr lang="ru-RU" b="1" u="sng" dirty="0" err="1"/>
              <a:t>реалізації</a:t>
            </a:r>
            <a:r>
              <a:rPr lang="ru-RU" b="1" u="sng" dirty="0"/>
              <a:t> </a:t>
            </a:r>
            <a:r>
              <a:rPr lang="ru-RU" b="1" u="sng" dirty="0" err="1"/>
              <a:t>найбільш</a:t>
            </a:r>
            <a:r>
              <a:rPr lang="ru-RU" b="1" u="sng" dirty="0"/>
              <a:t> </a:t>
            </a:r>
            <a:r>
              <a:rPr lang="ru-RU" b="1" u="sng" dirty="0" err="1"/>
              <a:t>ефективної</a:t>
            </a:r>
            <a:r>
              <a:rPr lang="ru-RU" b="1" u="sng" dirty="0"/>
              <a:t> </a:t>
            </a:r>
            <a:r>
              <a:rPr lang="ru-RU" b="1" u="sng" dirty="0" err="1"/>
              <a:t>діяльності</a:t>
            </a:r>
            <a:r>
              <a:rPr lang="ru-RU" b="1" u="sng" dirty="0"/>
              <a:t> </a:t>
            </a:r>
            <a:r>
              <a:rPr lang="ru-RU" b="1" u="sng" dirty="0" err="1"/>
              <a:t>підприємства</a:t>
            </a:r>
            <a:r>
              <a:rPr lang="ru-RU" b="1" u="sng" dirty="0"/>
              <a:t> на ринку</a:t>
            </a:r>
            <a:r>
              <a:rPr lang="ru-RU" sz="2600" dirty="0"/>
              <a:t>. 	</a:t>
            </a:r>
            <a:r>
              <a:rPr lang="ru-RU" sz="2600" dirty="0" err="1"/>
              <a:t>Цільова</a:t>
            </a:r>
            <a:r>
              <a:rPr lang="ru-RU" sz="2600" dirty="0"/>
              <a:t> </a:t>
            </a:r>
            <a:r>
              <a:rPr lang="ru-RU" sz="2600" dirty="0" err="1"/>
              <a:t>спрямованість</a:t>
            </a:r>
            <a:r>
              <a:rPr lang="ru-RU" sz="2600" dirty="0"/>
              <a:t> маркетингу </a:t>
            </a:r>
            <a:r>
              <a:rPr lang="ru-RU" sz="2600" dirty="0" err="1"/>
              <a:t>залежить</a:t>
            </a:r>
            <a:r>
              <a:rPr lang="ru-RU" sz="2600" dirty="0"/>
              <a:t> від типу </a:t>
            </a:r>
            <a:r>
              <a:rPr lang="ru-RU" sz="2600" dirty="0" err="1"/>
              <a:t>фірми</a:t>
            </a:r>
            <a:r>
              <a:rPr lang="ru-RU" sz="2600" dirty="0"/>
              <a:t> (туроператор, </a:t>
            </a:r>
            <a:r>
              <a:rPr lang="ru-RU" sz="2600" dirty="0" err="1"/>
              <a:t>турагент</a:t>
            </a:r>
            <a:r>
              <a:rPr lang="ru-RU" sz="2600" dirty="0"/>
              <a:t>) і </a:t>
            </a:r>
            <a:r>
              <a:rPr lang="ru-RU" sz="2600" dirty="0" err="1"/>
              <a:t>базується</a:t>
            </a:r>
            <a:r>
              <a:rPr lang="ru-RU" sz="2600" dirty="0"/>
              <a:t> на </a:t>
            </a:r>
            <a:r>
              <a:rPr lang="ru-RU" sz="2600" dirty="0" err="1"/>
              <a:t>колі</a:t>
            </a:r>
            <a:r>
              <a:rPr lang="ru-RU" sz="2600" dirty="0"/>
              <a:t> тих проблем, </a:t>
            </a:r>
            <a:r>
              <a:rPr lang="ru-RU" sz="2600" dirty="0" err="1"/>
              <a:t>які</a:t>
            </a:r>
            <a:r>
              <a:rPr lang="ru-RU" sz="2600" dirty="0"/>
              <a:t> </a:t>
            </a:r>
            <a:r>
              <a:rPr lang="ru-RU" sz="2600" dirty="0" err="1"/>
              <a:t>необхідно</a:t>
            </a:r>
            <a:r>
              <a:rPr lang="ru-RU" sz="2600" dirty="0"/>
              <a:t> </a:t>
            </a:r>
            <a:r>
              <a:rPr lang="ru-RU" sz="2600" dirty="0" err="1"/>
              <a:t>вирішити</a:t>
            </a:r>
            <a:r>
              <a:rPr lang="ru-RU" sz="2600" dirty="0"/>
              <a:t> як в </a:t>
            </a:r>
            <a:r>
              <a:rPr lang="ru-RU" sz="2600" dirty="0" err="1"/>
              <a:t>найближчій</a:t>
            </a:r>
            <a:r>
              <a:rPr lang="ru-RU" sz="2600" dirty="0"/>
              <a:t>, так і в </a:t>
            </a:r>
            <a:r>
              <a:rPr lang="ru-RU" sz="2600" dirty="0" err="1"/>
              <a:t>далекій</a:t>
            </a:r>
            <a:r>
              <a:rPr lang="ru-RU" sz="2600" dirty="0"/>
              <a:t> </a:t>
            </a:r>
            <a:r>
              <a:rPr lang="ru-RU" sz="2600" dirty="0" err="1"/>
              <a:t>перспективі</a:t>
            </a:r>
            <a:r>
              <a:rPr lang="ru-RU" sz="2600" dirty="0"/>
              <a:t>. При </a:t>
            </a:r>
            <a:r>
              <a:rPr lang="ru-RU" sz="2600" dirty="0" err="1"/>
              <a:t>цьому</a:t>
            </a:r>
            <a:r>
              <a:rPr lang="ru-RU" sz="2600" dirty="0"/>
              <a:t> вона </a:t>
            </a:r>
            <a:r>
              <a:rPr lang="ru-RU" sz="2600" dirty="0" err="1"/>
              <a:t>визначає</a:t>
            </a:r>
            <a:r>
              <a:rPr lang="ru-RU" sz="2600" dirty="0"/>
              <a:t> </a:t>
            </a:r>
            <a:r>
              <a:rPr lang="ru-RU" sz="2600" dirty="0" err="1"/>
              <a:t>вибір</a:t>
            </a:r>
            <a:r>
              <a:rPr lang="ru-RU" sz="2600" dirty="0"/>
              <a:t> тих форм, </a:t>
            </a:r>
            <a:r>
              <a:rPr lang="ru-RU" sz="2600" dirty="0" err="1"/>
              <a:t>методів</a:t>
            </a:r>
            <a:r>
              <a:rPr lang="ru-RU" sz="2600" dirty="0"/>
              <a:t> і </a:t>
            </a:r>
            <a:r>
              <a:rPr lang="ru-RU" sz="2600" dirty="0" err="1"/>
              <a:t>напрямків</a:t>
            </a:r>
            <a:r>
              <a:rPr lang="ru-RU" sz="2600" dirty="0"/>
              <a:t> </a:t>
            </a:r>
            <a:r>
              <a:rPr lang="ru-RU" sz="2600" dirty="0" err="1"/>
              <a:t>маркетингової</a:t>
            </a:r>
            <a:r>
              <a:rPr lang="ru-RU" sz="2600" dirty="0"/>
              <a:t> </a:t>
            </a:r>
            <a:r>
              <a:rPr lang="ru-RU" sz="2600" dirty="0" err="1"/>
              <a:t>роботи</a:t>
            </a:r>
            <a:r>
              <a:rPr lang="ru-RU" sz="2600" dirty="0"/>
              <a:t>, </a:t>
            </a:r>
            <a:r>
              <a:rPr lang="ru-RU" sz="2600" dirty="0" err="1"/>
              <a:t>які</a:t>
            </a:r>
            <a:r>
              <a:rPr lang="ru-RU" sz="2600" dirty="0"/>
              <a:t> </a:t>
            </a:r>
            <a:r>
              <a:rPr lang="ru-RU" sz="2600" dirty="0" err="1"/>
              <a:t>підприємство</a:t>
            </a:r>
            <a:r>
              <a:rPr lang="ru-RU" sz="2600" dirty="0"/>
              <a:t> </a:t>
            </a:r>
            <a:r>
              <a:rPr lang="ru-RU" sz="2600" dirty="0" err="1"/>
              <a:t>вважає</a:t>
            </a:r>
            <a:r>
              <a:rPr lang="ru-RU" sz="2600" dirty="0"/>
              <a:t> для себе </a:t>
            </a:r>
            <a:r>
              <a:rPr lang="ru-RU" sz="2600" dirty="0" err="1"/>
              <a:t>пріоритетними</a:t>
            </a:r>
            <a:r>
              <a:rPr lang="ru-RU" sz="2600" dirty="0"/>
              <a:t>. </a:t>
            </a:r>
          </a:p>
          <a:p>
            <a:pPr marL="0" indent="0">
              <a:buNone/>
              <a:defRPr/>
            </a:pPr>
            <a:r>
              <a:rPr lang="ru-RU" sz="2600" dirty="0"/>
              <a:t>	</a:t>
            </a:r>
            <a:r>
              <a:rPr lang="ru-RU" sz="2600" dirty="0" err="1"/>
              <a:t>Велику</a:t>
            </a:r>
            <a:r>
              <a:rPr lang="ru-RU" sz="2600" dirty="0"/>
              <a:t> роль </a:t>
            </a:r>
            <a:r>
              <a:rPr lang="ru-RU" sz="2600" dirty="0" err="1"/>
              <a:t>відіграють</a:t>
            </a:r>
            <a:r>
              <a:rPr lang="ru-RU" sz="2600" dirty="0"/>
              <a:t> і </a:t>
            </a:r>
            <a:r>
              <a:rPr lang="ru-RU" sz="2600" dirty="0" err="1"/>
              <a:t>такі</a:t>
            </a:r>
            <a:r>
              <a:rPr lang="ru-RU" sz="2600" dirty="0"/>
              <a:t> </a:t>
            </a:r>
            <a:r>
              <a:rPr lang="ru-RU" sz="2600" dirty="0" err="1"/>
              <a:t>фактори</a:t>
            </a:r>
            <a:r>
              <a:rPr lang="ru-RU" sz="2600" dirty="0"/>
              <a:t>, як стан </a:t>
            </a:r>
            <a:r>
              <a:rPr lang="ru-RU" sz="2600" dirty="0" err="1"/>
              <a:t>кон'юнктури</a:t>
            </a:r>
            <a:r>
              <a:rPr lang="ru-RU" sz="2600" dirty="0"/>
              <a:t> ринку та </a:t>
            </a:r>
            <a:r>
              <a:rPr lang="ru-RU" sz="2600" dirty="0" err="1"/>
              <a:t>рівень</a:t>
            </a:r>
            <a:r>
              <a:rPr lang="ru-RU" sz="2600" dirty="0"/>
              <a:t> </a:t>
            </a:r>
            <a:r>
              <a:rPr lang="ru-RU" sz="2600" dirty="0" err="1"/>
              <a:t>конкуренції</a:t>
            </a:r>
            <a:r>
              <a:rPr lang="ru-RU" sz="2600" dirty="0"/>
              <a:t> в </a:t>
            </a:r>
            <a:r>
              <a:rPr lang="ru-RU" sz="2600" dirty="0" err="1"/>
              <a:t>туристичній</a:t>
            </a:r>
            <a:r>
              <a:rPr lang="ru-RU" sz="2600" dirty="0"/>
              <a:t> </a:t>
            </a:r>
            <a:r>
              <a:rPr lang="ru-RU" sz="2600" dirty="0" err="1"/>
              <a:t>галузі</a:t>
            </a:r>
            <a:r>
              <a:rPr lang="ru-RU" sz="2600" dirty="0"/>
              <a:t>, </a:t>
            </a:r>
            <a:r>
              <a:rPr lang="ru-RU" sz="2600" dirty="0" err="1"/>
              <a:t>ступінь</a:t>
            </a:r>
            <a:r>
              <a:rPr lang="ru-RU" sz="2600" dirty="0"/>
              <a:t> </a:t>
            </a:r>
            <a:r>
              <a:rPr lang="ru-RU" sz="2600" dirty="0" err="1"/>
              <a:t>монополізації</a:t>
            </a:r>
            <a:r>
              <a:rPr lang="ru-RU" sz="2600" dirty="0"/>
              <a:t> </a:t>
            </a:r>
            <a:r>
              <a:rPr lang="ru-RU" sz="2600" dirty="0" err="1"/>
              <a:t>надання</a:t>
            </a:r>
            <a:r>
              <a:rPr lang="ru-RU" sz="2600" dirty="0"/>
              <a:t> </a:t>
            </a:r>
            <a:r>
              <a:rPr lang="ru-RU" sz="2600" dirty="0" err="1"/>
              <a:t>цих</a:t>
            </a:r>
            <a:r>
              <a:rPr lang="ru-RU" sz="2600" dirty="0"/>
              <a:t> </a:t>
            </a:r>
            <a:r>
              <a:rPr lang="ru-RU" sz="2600" dirty="0" err="1"/>
              <a:t>послуг</a:t>
            </a:r>
            <a:r>
              <a:rPr lang="ru-RU" sz="2600" dirty="0"/>
              <a:t>, </a:t>
            </a:r>
            <a:r>
              <a:rPr lang="ru-RU" sz="2600" dirty="0" err="1"/>
              <a:t>поточна</a:t>
            </a:r>
            <a:r>
              <a:rPr lang="ru-RU" sz="2600" dirty="0"/>
              <a:t> і перспективна </a:t>
            </a:r>
            <a:r>
              <a:rPr lang="ru-RU" sz="2600" dirty="0" err="1"/>
              <a:t>взаємодії</a:t>
            </a:r>
            <a:r>
              <a:rPr lang="ru-RU" sz="2600" dirty="0"/>
              <a:t> </a:t>
            </a:r>
            <a:r>
              <a:rPr lang="ru-RU" sz="2600" dirty="0" err="1"/>
              <a:t>фірми</a:t>
            </a:r>
            <a:r>
              <a:rPr lang="ru-RU" sz="2600" dirty="0"/>
              <a:t> з </a:t>
            </a:r>
            <a:r>
              <a:rPr lang="ru-RU" sz="2600" dirty="0" err="1"/>
              <a:t>різними</a:t>
            </a:r>
            <a:r>
              <a:rPr lang="ru-RU" sz="2600" dirty="0"/>
              <a:t> ринками і т.д., </a:t>
            </a:r>
            <a:r>
              <a:rPr lang="ru-RU" sz="2600" dirty="0" err="1"/>
              <a:t>залежно</a:t>
            </a:r>
            <a:r>
              <a:rPr lang="ru-RU" sz="2600" dirty="0"/>
              <a:t> </a:t>
            </a:r>
            <a:r>
              <a:rPr lang="ru-RU" sz="2600" dirty="0" err="1"/>
              <a:t>від</a:t>
            </a:r>
            <a:r>
              <a:rPr lang="ru-RU" sz="2600" dirty="0"/>
              <a:t> </a:t>
            </a:r>
            <a:r>
              <a:rPr lang="ru-RU" sz="2600" dirty="0" err="1"/>
              <a:t>коливань</a:t>
            </a:r>
            <a:r>
              <a:rPr lang="ru-RU" sz="2600" dirty="0"/>
              <a:t> </a:t>
            </a:r>
            <a:r>
              <a:rPr lang="ru-RU" sz="2600" dirty="0" err="1"/>
              <a:t>яких</a:t>
            </a:r>
            <a:r>
              <a:rPr lang="ru-RU" sz="2600" dirty="0"/>
              <a:t> і </a:t>
            </a:r>
            <a:r>
              <a:rPr lang="ru-RU" sz="2600" dirty="0" err="1"/>
              <a:t>формується</a:t>
            </a:r>
            <a:r>
              <a:rPr lang="ru-RU" sz="2600" dirty="0"/>
              <a:t> вся </a:t>
            </a:r>
            <a:r>
              <a:rPr lang="ru-RU" sz="2600" dirty="0" err="1"/>
              <a:t>маркетингова</a:t>
            </a:r>
            <a:r>
              <a:rPr lang="ru-RU" sz="2600" dirty="0"/>
              <a:t> </a:t>
            </a:r>
            <a:r>
              <a:rPr lang="ru-RU" sz="2600" dirty="0" err="1"/>
              <a:t>діяльність</a:t>
            </a:r>
            <a:endParaRPr lang="ru-RU" sz="2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1E2567D8-8192-4F76-BA42-7E624AA8B75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99FF"/>
          </a:solidFill>
        </p:spPr>
        <p:txBody>
          <a:bodyPr/>
          <a:lstStyle/>
          <a:p>
            <a:pPr eaLnBrk="1" hangingPunct="1"/>
            <a:r>
              <a:rPr lang="ru-RU" altLang="uk-UA" b="1"/>
              <a:t>Маркетингове середовище</a:t>
            </a:r>
            <a:r>
              <a:rPr lang="ru-RU" altLang="uk-UA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4833D6-5341-44F3-AB7F-346A6FE5E44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9FF33"/>
          </a:solidFill>
          <a:ln>
            <a:solidFill>
              <a:srgbClr val="FFC000"/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поділити</a:t>
            </a:r>
            <a:r>
              <a:rPr lang="ru-RU" dirty="0"/>
              <a:t> на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- </a:t>
            </a:r>
            <a:r>
              <a:rPr lang="ru-RU" dirty="0" err="1"/>
              <a:t>внутрішню</a:t>
            </a:r>
            <a:r>
              <a:rPr lang="ru-RU" dirty="0"/>
              <a:t> і </a:t>
            </a:r>
            <a:r>
              <a:rPr lang="ru-RU" dirty="0" err="1"/>
              <a:t>зовнішню</a:t>
            </a:r>
            <a:r>
              <a:rPr lang="ru-RU" dirty="0"/>
              <a:t>. </a:t>
            </a:r>
          </a:p>
          <a:p>
            <a:pPr marL="0" indent="0">
              <a:buNone/>
              <a:defRPr/>
            </a:pPr>
            <a:r>
              <a:rPr lang="ru-RU" dirty="0"/>
              <a:t>	</a:t>
            </a:r>
            <a:r>
              <a:rPr lang="ru-RU" i="1" dirty="0" err="1"/>
              <a:t>Внутрішнє</a:t>
            </a:r>
            <a:r>
              <a:rPr lang="ru-RU" i="1" dirty="0"/>
              <a:t> </a:t>
            </a:r>
            <a:r>
              <a:rPr lang="ru-RU" i="1" dirty="0" err="1"/>
              <a:t>середовище</a:t>
            </a:r>
            <a:r>
              <a:rPr lang="ru-RU" i="1" dirty="0"/>
              <a:t> маркетингу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все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організацію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r>
              <a:rPr lang="ru-RU" dirty="0"/>
              <a:t> (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люди і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маркетинг на </a:t>
            </a:r>
            <a:r>
              <a:rPr lang="ru-RU" dirty="0" err="1"/>
              <a:t>підприємстві</a:t>
            </a:r>
            <a:r>
              <a:rPr lang="ru-RU" dirty="0"/>
              <a:t>).</a:t>
            </a:r>
          </a:p>
          <a:p>
            <a:pPr marL="0" indent="0">
              <a:buNone/>
              <a:defRPr/>
            </a:pPr>
            <a:r>
              <a:rPr lang="ru-RU" dirty="0"/>
              <a:t>	 </a:t>
            </a:r>
            <a:r>
              <a:rPr lang="ru-RU" i="1" dirty="0" err="1"/>
              <a:t>Зовнішнім</a:t>
            </a:r>
            <a:r>
              <a:rPr lang="ru-RU" i="1" dirty="0"/>
              <a:t> </a:t>
            </a:r>
            <a:r>
              <a:rPr lang="ru-RU" i="1" dirty="0" err="1"/>
              <a:t>середовищем</a:t>
            </a:r>
            <a:r>
              <a:rPr lang="ru-RU" i="1" dirty="0"/>
              <a:t> маркетингу </a:t>
            </a:r>
            <a:r>
              <a:rPr lang="ru-RU" dirty="0"/>
              <a:t>є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куди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маркетинговими</a:t>
            </a:r>
            <a:r>
              <a:rPr lang="ru-RU" dirty="0"/>
              <a:t> заходами. (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клієнти</a:t>
            </a:r>
            <a:r>
              <a:rPr lang="ru-RU" dirty="0"/>
              <a:t>, </a:t>
            </a:r>
            <a:r>
              <a:rPr lang="ru-RU" dirty="0" err="1"/>
              <a:t>незалежні</a:t>
            </a:r>
            <a:r>
              <a:rPr lang="ru-RU" dirty="0"/>
              <a:t> </a:t>
            </a:r>
            <a:r>
              <a:rPr lang="ru-RU" dirty="0" err="1"/>
              <a:t>посередники</a:t>
            </a:r>
            <a:r>
              <a:rPr lang="ru-RU" dirty="0"/>
              <a:t>, </a:t>
            </a:r>
            <a:r>
              <a:rPr lang="ru-RU" dirty="0" err="1"/>
              <a:t>замовники</a:t>
            </a:r>
            <a:r>
              <a:rPr lang="ru-RU" dirty="0"/>
              <a:t>, </a:t>
            </a:r>
            <a:r>
              <a:rPr lang="ru-RU" dirty="0" err="1"/>
              <a:t>конкуренти</a:t>
            </a:r>
            <a:r>
              <a:rPr lang="ru-RU" dirty="0"/>
              <a:t>,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працівники</a:t>
            </a:r>
            <a:r>
              <a:rPr lang="ru-RU" dirty="0"/>
              <a:t> </a:t>
            </a:r>
            <a:r>
              <a:rPr lang="ru-RU" dirty="0" err="1"/>
              <a:t>фірм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FCAEF4ED-68EF-41AC-9928-168CC4FA8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uk-UA"/>
              <a:t>2-е питання</a:t>
            </a:r>
            <a:br>
              <a:rPr lang="ru-RU" altLang="uk-UA"/>
            </a:br>
            <a:endParaRPr lang="uk-UA" altLang="uk-UA"/>
          </a:p>
        </p:txBody>
      </p:sp>
      <p:sp>
        <p:nvSpPr>
          <p:cNvPr id="8195" name="Объект 2">
            <a:extLst>
              <a:ext uri="{FF2B5EF4-FFF2-40B4-BE49-F238E27FC236}">
                <a16:creationId xmlns:a16="http://schemas.microsoft.com/office/drawing/2014/main" id="{B682253B-3EB2-45FD-82E9-54A6C16A4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2877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uk-UA" sz="4800" b="1" u="sng"/>
              <a:t>Суть маркетингу в туризмі</a:t>
            </a:r>
            <a:r>
              <a:rPr lang="uk-UA" altLang="uk-UA"/>
              <a:t>.</a:t>
            </a:r>
            <a:endParaRPr lang="ru-RU" altLang="uk-U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642A54-2EF8-4E5F-8719-029DE9FF57B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99FF"/>
          </a:solidFill>
        </p:spPr>
        <p:txBody>
          <a:bodyPr rtlCol="0">
            <a:normAutofit/>
          </a:bodyPr>
          <a:lstStyle/>
          <a:p>
            <a:pPr>
              <a:defRPr/>
            </a:pPr>
            <a:br>
              <a:rPr lang="uk-UA" sz="3100" b="1" dirty="0"/>
            </a:br>
            <a:r>
              <a:rPr lang="uk-UA" sz="4000" b="1" dirty="0">
                <a:latin typeface="Arial Black" panose="020B0A04020102020204" pitchFamily="34" charset="0"/>
              </a:rPr>
              <a:t>Т</a:t>
            </a:r>
            <a:r>
              <a:rPr lang="ru-RU" sz="4000" b="1" dirty="0" err="1">
                <a:latin typeface="Arial Black" panose="020B0A04020102020204" pitchFamily="34" charset="0"/>
              </a:rPr>
              <a:t>уристичний</a:t>
            </a:r>
            <a:r>
              <a:rPr lang="ru-RU" sz="4000" b="1" dirty="0">
                <a:latin typeface="Arial Black" panose="020B0A04020102020204" pitchFamily="34" charset="0"/>
              </a:rPr>
              <a:t> маркетинг </a:t>
            </a:r>
            <a:r>
              <a:rPr lang="ru-RU" sz="3100" b="1" dirty="0"/>
              <a:t>-</a:t>
            </a:r>
            <a:r>
              <a:rPr lang="ru-RU" sz="3100" dirty="0"/>
              <a:t> </a:t>
            </a:r>
            <a:endParaRPr lang="ru-RU" dirty="0"/>
          </a:p>
        </p:txBody>
      </p:sp>
      <p:sp>
        <p:nvSpPr>
          <p:cNvPr id="9219" name="Объект 2">
            <a:extLst>
              <a:ext uri="{FF2B5EF4-FFF2-40B4-BE49-F238E27FC236}">
                <a16:creationId xmlns:a16="http://schemas.microsoft.com/office/drawing/2014/main" id="{342A5730-DC2A-4E40-A512-6C9E5216C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951" y="1628776"/>
            <a:ext cx="9070975" cy="5299075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marL="0" indent="0">
              <a:buNone/>
            </a:pPr>
            <a:r>
              <a:rPr lang="ru-RU" altLang="uk-UA" sz="4400"/>
              <a:t> </a:t>
            </a:r>
            <a:r>
              <a:rPr lang="uk-UA" altLang="uk-UA" sz="4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</a:t>
            </a:r>
            <a:r>
              <a:rPr lang="uk-UA" altLang="uk-UA" sz="4400" b="1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altLang="uk-UA" sz="4400" b="1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 </a:t>
            </a:r>
            <a:r>
              <a:rPr lang="uk-UA" altLang="uk-UA" sz="4400" b="1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сукупність</a:t>
            </a:r>
            <a:r>
              <a:rPr lang="ru-RU" altLang="uk-UA" sz="4400" b="1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методів і прийомів, вироблених для аналізу і виявлення можливостей найбільш повного задоволення  туристичних потреб людини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FE2CC2-6DB2-4A18-85A0-497D187F44E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uk-UA" b="1" dirty="0"/>
              <a:t>МАРКЕТИНГ в туризмі </a:t>
            </a:r>
            <a:endParaRPr lang="ru-RU" b="1" dirty="0"/>
          </a:p>
        </p:txBody>
      </p:sp>
      <p:sp>
        <p:nvSpPr>
          <p:cNvPr id="10243" name="Объект 2">
            <a:extLst>
              <a:ext uri="{FF2B5EF4-FFF2-40B4-BE49-F238E27FC236}">
                <a16:creationId xmlns:a16="http://schemas.microsoft.com/office/drawing/2014/main" id="{7F2EC89D-D178-4D2F-9BBA-2128DC4B294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99FF"/>
          </a:solidFill>
        </p:spPr>
        <p:txBody>
          <a:bodyPr/>
          <a:lstStyle/>
          <a:p>
            <a:pPr marL="0" indent="0">
              <a:buNone/>
            </a:pPr>
            <a:r>
              <a:rPr lang="uk-UA" altLang="uk-UA" dirty="0"/>
              <a:t> це перш за все:</a:t>
            </a:r>
          </a:p>
          <a:p>
            <a:pPr marL="0" indent="0">
              <a:buNone/>
            </a:pPr>
            <a:r>
              <a:rPr lang="uk-UA" altLang="uk-UA" dirty="0"/>
              <a:t> 1.</a:t>
            </a:r>
            <a:r>
              <a:rPr lang="uk-UA" altLang="uk-UA" b="1" u="sng" dirty="0"/>
              <a:t>Дослідження</a:t>
            </a:r>
            <a:r>
              <a:rPr lang="en-US" altLang="uk-UA" b="1" u="sng" dirty="0"/>
              <a:t> </a:t>
            </a:r>
            <a:r>
              <a:rPr lang="uk-UA" altLang="uk-UA" b="1" u="sng" dirty="0"/>
              <a:t> ринку</a:t>
            </a:r>
          </a:p>
          <a:p>
            <a:pPr marL="0" indent="0">
              <a:buNone/>
            </a:pPr>
            <a:r>
              <a:rPr lang="uk-UA" altLang="uk-UA" sz="2400" b="1" dirty="0"/>
              <a:t> </a:t>
            </a:r>
            <a:r>
              <a:rPr lang="uk-UA" altLang="uk-UA" sz="2400" dirty="0"/>
              <a:t> 2. </a:t>
            </a:r>
            <a:r>
              <a:rPr lang="uk-UA" altLang="uk-UA" sz="3600" dirty="0"/>
              <a:t>В</a:t>
            </a:r>
            <a:r>
              <a:rPr lang="uk-UA" altLang="uk-UA" sz="3600" i="1" dirty="0"/>
              <a:t>икористання</a:t>
            </a:r>
            <a:r>
              <a:rPr lang="uk-UA" altLang="uk-UA" sz="2400" dirty="0"/>
              <a:t> </a:t>
            </a:r>
            <a:r>
              <a:rPr lang="uk-UA" altLang="uk-UA" b="1" dirty="0"/>
              <a:t> </a:t>
            </a:r>
            <a:r>
              <a:rPr lang="uk-UA" altLang="uk-UA" b="1" u="sng" dirty="0"/>
              <a:t>сегментації </a:t>
            </a:r>
          </a:p>
          <a:p>
            <a:pPr marL="0" indent="0">
              <a:buNone/>
            </a:pPr>
            <a:r>
              <a:rPr lang="uk-UA" altLang="uk-UA" b="1" dirty="0"/>
              <a:t> - </a:t>
            </a:r>
            <a:r>
              <a:rPr lang="uk-UA" altLang="uk-UA" b="1" u="sng" dirty="0"/>
              <a:t>і позиціонування!</a:t>
            </a:r>
            <a:endParaRPr lang="ru-RU" altLang="uk-UA" b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7C1F4F-CE0D-4D8D-9B46-4E24506A305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uk-UA" dirty="0"/>
              <a:t>Т</a:t>
            </a:r>
            <a:r>
              <a:rPr lang="uk-UA" b="1" dirty="0"/>
              <a:t>уристичний маркетинг</a:t>
            </a:r>
            <a:r>
              <a:rPr lang="ru-RU" dirty="0"/>
              <a:t> 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F1D4CE-84C5-49A0-9E82-05FDD3ECE62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r>
              <a:rPr lang="uk-UA" dirty="0"/>
              <a:t> - </a:t>
            </a:r>
            <a:r>
              <a:rPr lang="uk-UA" b="1" i="1" dirty="0"/>
              <a:t>це систематичні зміни і координація діяльності </a:t>
            </a:r>
            <a:r>
              <a:rPr lang="uk-UA" b="1" i="1" dirty="0" err="1"/>
              <a:t>турфірм</a:t>
            </a:r>
            <a:r>
              <a:rPr lang="uk-UA" dirty="0"/>
              <a:t>, а також приватної і державної </a:t>
            </a:r>
            <a:r>
              <a:rPr lang="uk-UA" b="1" dirty="0"/>
              <a:t>політики в галузі туризму</a:t>
            </a:r>
            <a:r>
              <a:rPr lang="uk-UA" dirty="0"/>
              <a:t>, яка здійснюється за регіональними, національними чи міжнародними планами. </a:t>
            </a:r>
            <a:r>
              <a:rPr lang="ru-RU" b="1" u="sng" dirty="0"/>
              <a:t>Мета</a:t>
            </a:r>
            <a:r>
              <a:rPr lang="ru-RU" dirty="0"/>
              <a:t> таких </a:t>
            </a:r>
            <a:r>
              <a:rPr lang="ru-RU" dirty="0" err="1"/>
              <a:t>змін</a:t>
            </a:r>
            <a:r>
              <a:rPr lang="ru-RU" dirty="0"/>
              <a:t>:</a:t>
            </a:r>
          </a:p>
          <a:p>
            <a:pPr algn="just">
              <a:buFontTx/>
              <a:buChar char="-"/>
              <a:defRPr/>
            </a:pPr>
            <a:r>
              <a:rPr lang="ru-RU" i="1" u="sng" dirty="0" err="1"/>
              <a:t>задовольнити</a:t>
            </a:r>
            <a:r>
              <a:rPr lang="ru-RU" i="1" u="sng" dirty="0"/>
              <a:t> потреби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;</a:t>
            </a:r>
          </a:p>
          <a:p>
            <a:pPr algn="just">
              <a:buFontTx/>
              <a:buChar char="-"/>
              <a:defRPr/>
            </a:pPr>
            <a:r>
              <a:rPr lang="ru-RU" u="sng" dirty="0" err="1"/>
              <a:t>отримання</a:t>
            </a:r>
            <a:r>
              <a:rPr lang="ru-RU" dirty="0"/>
              <a:t>  </a:t>
            </a:r>
            <a:r>
              <a:rPr lang="ru-RU" i="1" u="sng" dirty="0" err="1"/>
              <a:t>прибутку</a:t>
            </a:r>
            <a:r>
              <a:rPr lang="ru-RU" i="1" u="sng" dirty="0"/>
              <a:t>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1339</Words>
  <Application>Microsoft Office PowerPoint</Application>
  <PresentationFormat>Широкоэкранный</PresentationFormat>
  <Paragraphs>89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Тема Office</vt:lpstr>
      <vt:lpstr>Лекція 4</vt:lpstr>
      <vt:lpstr>План</vt:lpstr>
      <vt:lpstr>Література: </vt:lpstr>
      <vt:lpstr>Система маркетингу </vt:lpstr>
      <vt:lpstr>Маркетингове середовище </vt:lpstr>
      <vt:lpstr>2-е питання </vt:lpstr>
      <vt:lpstr> Туристичний маркетинг - </vt:lpstr>
      <vt:lpstr>МАРКЕТИНГ в туризмі </vt:lpstr>
      <vt:lpstr>Туристичний маркетинг </vt:lpstr>
      <vt:lpstr>Сегментація ринку в туризмі </vt:lpstr>
      <vt:lpstr>В туризмі поширення отримали наступні методи сегментації ринку: </vt:lpstr>
      <vt:lpstr>Інші методи сегментації ринку</vt:lpstr>
      <vt:lpstr>Сегментація "постеріорі» -</vt:lpstr>
      <vt:lpstr>Позиціонування туристського продукту</vt:lpstr>
      <vt:lpstr>Туристська компанія може застосовувати такі стратегії позиціонування: </vt:lpstr>
      <vt:lpstr> Фахівці позиціонують туристський продукт в основному наступними способами:  </vt:lpstr>
      <vt:lpstr>Об'єктивне позиціонування</vt:lpstr>
      <vt:lpstr>Репозиціонування туристського продукту</vt:lpstr>
      <vt:lpstr>3-е питання</vt:lpstr>
      <vt:lpstr>  ЮНВТО (Всесвітня туристична організація) виокремлює три головні функції маркетингу в туризмі: </vt:lpstr>
      <vt:lpstr>Дослідники туризму І.В. Зорін та В.А. Квартальнов визначають наступні основні функції маркетингу туристичного бізнесу: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4</dc:title>
  <dc:creator>User</dc:creator>
  <cp:lastModifiedBy>User</cp:lastModifiedBy>
  <cp:revision>6</cp:revision>
  <dcterms:created xsi:type="dcterms:W3CDTF">2021-10-27T19:18:36Z</dcterms:created>
  <dcterms:modified xsi:type="dcterms:W3CDTF">2021-10-27T20:16:55Z</dcterms:modified>
</cp:coreProperties>
</file>