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77" r:id="rId6"/>
    <p:sldId id="259" r:id="rId7"/>
    <p:sldId id="278" r:id="rId8"/>
    <p:sldId id="279" r:id="rId9"/>
    <p:sldId id="281" r:id="rId10"/>
    <p:sldId id="282" r:id="rId11"/>
    <p:sldId id="280" r:id="rId12"/>
    <p:sldId id="261" r:id="rId13"/>
    <p:sldId id="284" r:id="rId14"/>
    <p:sldId id="274" r:id="rId15"/>
    <p:sldId id="28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Комунікації в публічному управлінні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2857496"/>
            <a:ext cx="7929618" cy="32686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i="1" dirty="0" smtClean="0">
                <a:solidFill>
                  <a:schemeClr val="bg2">
                    <a:lumMod val="25000"/>
                  </a:schemeClr>
                </a:solidFill>
              </a:rPr>
              <a:t>Різновиди публічного виступу </a:t>
            </a:r>
            <a:endParaRPr lang="ru-RU" sz="4400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714752"/>
            <a:ext cx="2881316" cy="29527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Види бесіди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Ретуальні-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люди спілкуються,дотримуючись певного мовленого етикету.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Глибинно-особисті-як правило,характерні у спілкуванні між близькими людьми ,рідними , коханими,дітьми,друзями та ін. Основна особливість таких бесід полягає в тому, що саме в них найповніше проявляється й реалізуються наші гуманістичні комунікативні установки та моральні норми.</a:t>
            </a:r>
          </a:p>
          <a:p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Ділові-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їх предметом,як правило, є конкретна справа. Вони вимагають складання плану бесіди на підставі визначення основних її завдань, пошуку шляхів для вирішення цих завдань, аналізу зовнішніх і внутрішніх можливостей виконання плану бесіди, прогнозу можливого кінця бесіди, збирання потрібної інформації про майбутнього співбесідника, підбору найвагоміших аргументів для захисту своєї позиції та найвигіднішої стратегії і тактики спілкування, а  також питання тиску, маніпулювання, прохання допомоги ,співпраці.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пропаганди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вирішені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суму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промовцем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слухачем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вступній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переконливо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тема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актуальною.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ясність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думки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викладу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переході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смислової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чітке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зачину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кінцівки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самостійної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vidkrita_lekcia_anikeev-580x3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0"/>
            <a:ext cx="2143140" cy="307181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Репортаж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розповідь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періодичних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виданнях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радіо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телепередачах про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мистецької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5" name="Рисунок 4" descr="report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57166"/>
            <a:ext cx="3571900" cy="19526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r>
              <a:rPr lang="uk-UA" dirty="0" smtClean="0"/>
              <a:t>ВИД РЕПОРТАЖА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подіє́ві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новинні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темати́чні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поста́вні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сценарієм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поста́ва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5600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5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 smtClean="0"/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У першому випадку мова йде про показ реальної події, що протікає незалежно від</a:t>
            </a:r>
            <a:r>
              <a:rPr lang="uk-UA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репортера</a:t>
            </a: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завдання якого — якомога точніше і докладніше проінформувати про подію. Визначальною є сама подія, її розвиток.</a:t>
            </a:r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способом відтворення події подієві репортажі можуть бути прямими — зі спортивних змагань, урочистих засідань, концертів. Тобто репортажі, що транслюються одночасно з подією, яка відбувається. Інша група — записані репортажі, зафіксовані та модифіковані на певному носії інформації, що транслюються через деякий час та є скороченими порівняно з тривалістю дійсної події.</a:t>
            </a:r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прогнозованістю виокремлюють плановані репортажі, ситуаційні (репортаж із незапланованої події) та з екстреної ситуації (проблеми відображення події — швидке прибуття на місце дії, передача в редакцію до випуску).</a:t>
            </a:r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У тематичному репортажі журналіст підбирає об'єкт показу і події, що відбуваються, відповідно до заданої теми та ідеї твору. Цей вид репортажу ще називають «оглядовим», в інших випадках «проблемним» чи «аналітичним» (може містити міні-коментар). Такий репортаж найчастіше пов'язаний з показом цікавої для глядачів регулярної дії.</a:t>
            </a:r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Тематичний репортаж теж вимагає ґрунтовної сценарної підготовки, визначення ключових моментів дії і послідовності показу. Репортер стає учасником дії. Роль репортера — надати зібраній інформації популярної, захопливі форми. Репортаж в жодному разі не повинен бути стандартизованим.</a:t>
            </a:r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Різновидом тематичного репортажу є так званий неподієвий (пізнавальний) репортаж, що не пов'язаний з актуальною одномоментною подією і допомагає реципієнтам вивчати життя в різних його проявах. Класичним зразком у західній журналістиці пізнавального репортажу є репортажі про життя тварин, екзотичні країни та ін.</a:t>
            </a:r>
          </a:p>
          <a:p>
            <a:pPr>
              <a:buNone/>
            </a:pPr>
            <a:r>
              <a:rPr lang="vi-VN" sz="4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В умовно названому поста́вному репортажі журналіст відверто виступає організатором події. Цей метод одержав назву «змодельована ситуація».</a:t>
            </a:r>
          </a:p>
          <a:p>
            <a:endParaRPr lang="ru-RU" sz="56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857388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Проповідь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проголошення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записаного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Божого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істин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Біблії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слухача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28868"/>
            <a:ext cx="8229600" cy="36972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Усне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проголошення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Промова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Палко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почуттями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чіткою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структурою, планом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Записаного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Божого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Проповідуємо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людські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об'явлення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 говорить Господь 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обов'язковим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застосуванням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означало для перших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слухачів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нам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вічна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істина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принцип)?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бувають</a:t>
            </a:r>
            <a:r>
              <a:rPr lang="ru-RU" b="1" dirty="0" smtClean="0"/>
              <a:t> </a:t>
            </a:r>
            <a:r>
              <a:rPr lang="ru-RU" b="1" dirty="0" err="1" smtClean="0"/>
              <a:t>проповіді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Алегорична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Трамплін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ворота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Експозиційна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пояснювальна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a.-Проповідь-563x3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876"/>
            <a:ext cx="7150100" cy="267017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390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Характеристики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пояснювальної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проповіді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Історико-граматичний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метод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яке Бог (автор)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вклав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текст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слухачів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6000" b="1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vi-VN" sz="6000" b="1" dirty="0" smtClean="0">
                <a:solidFill>
                  <a:schemeClr val="bg2">
                    <a:lumMod val="25000"/>
                  </a:schemeClr>
                </a:solidFill>
              </a:rPr>
              <a:t>Публі́чний ви́ступ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</a:rPr>
              <a:t> — 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       </a:t>
            </a: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</a:rPr>
              <a:t>це різновид</a:t>
            </a:r>
            <a:r>
              <a:rPr lang="vi-VN" sz="3600" b="1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</a:rPr>
              <a:t> </a:t>
            </a:r>
            <a:r>
              <a:rPr lang="uk-UA" sz="3600" b="1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</a:rPr>
              <a:t>усного спілкування</a:t>
            </a:r>
            <a:r>
              <a:rPr lang="vi-VN" sz="3600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</a:rPr>
              <a:t>.</a:t>
            </a:r>
            <a:endParaRPr lang="uk-UA" sz="3600" dirty="0" smtClean="0">
              <a:solidFill>
                <a:schemeClr val="bg2">
                  <a:lumMod val="25000"/>
                </a:schemeClr>
              </a:solidFill>
              <a:uFill>
                <a:solidFill>
                  <a:schemeClr val="tx1"/>
                </a:solidFill>
              </a:uFill>
            </a:endParaRPr>
          </a:p>
          <a:p>
            <a:pPr>
              <a:buNone/>
            </a:pPr>
            <a:r>
              <a:rPr lang="vi-VN" sz="4000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</a:rPr>
              <a:t> 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Жанрови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різновид публічного виступу </a:t>
            </a:r>
            <a:endParaRPr lang="uk-UA" dirty="0" smtClean="0">
              <a:solidFill>
                <a:schemeClr val="bg2">
                  <a:lumMod val="25000"/>
                </a:schemeClr>
              </a:solidFill>
              <a:uFill>
                <a:solidFill>
                  <a:schemeClr val="tx1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доповідь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(звітна, ділова, політична), </a:t>
            </a:r>
            <a:endParaRPr lang="uk-UA" dirty="0" smtClean="0">
              <a:solidFill>
                <a:schemeClr val="bg2">
                  <a:lumMod val="25000"/>
                </a:schemeClr>
              </a:solidFill>
              <a:uFill>
                <a:solidFill>
                  <a:schemeClr val="tx1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ü"/>
            </a:pP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  промова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(агітаційна, мітингова,ювілейна,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судова</a:t>
            </a: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)</a:t>
            </a:r>
            <a:endParaRPr lang="uk-UA" dirty="0" smtClean="0">
              <a:solidFill>
                <a:schemeClr val="bg2">
                  <a:lumMod val="25000"/>
                </a:schemeClr>
              </a:solidFill>
              <a:uFill>
                <a:solidFill>
                  <a:schemeClr val="tx1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vi-VN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бесіда</a:t>
            </a:r>
          </a:p>
          <a:p>
            <a:pPr>
              <a:buFont typeface="Wingdings" pitchFamily="2" charset="2"/>
              <a:buChar char="ü"/>
            </a:pPr>
            <a:r>
              <a:rPr lang="vi-VN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лек</a:t>
            </a:r>
            <a:r>
              <a:rPr lang="uk-UA" dirty="0" err="1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ція</a:t>
            </a:r>
            <a:endParaRPr lang="uk-UA" dirty="0" smtClean="0">
              <a:solidFill>
                <a:schemeClr val="tx2">
                  <a:lumMod val="60000"/>
                  <a:lumOff val="40000"/>
                </a:schemeClr>
              </a:solidFill>
              <a:uFill>
                <a:solidFill>
                  <a:schemeClr val="tx1"/>
                </a:solidFill>
              </a:u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репорта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ж</a:t>
            </a:r>
          </a:p>
          <a:p>
            <a:pPr>
              <a:buFont typeface="Wingdings" pitchFamily="2" charset="2"/>
              <a:buChar char="ü"/>
            </a:pPr>
            <a:r>
              <a:rPr lang="vi-VN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 smtClean="0">
                <a:solidFill>
                  <a:schemeClr val="tx2">
                    <a:lumMod val="60000"/>
                    <a:lumOff val="40000"/>
                  </a:schemeClr>
                </a:solidFill>
                <a:uFill>
                  <a:solidFill>
                    <a:schemeClr val="tx1"/>
                  </a:solidFill>
                </a:uFill>
                <a:latin typeface="Times New Roman" pitchFamily="18" charset="0"/>
                <a:cs typeface="Times New Roman" pitchFamily="18" charset="0"/>
              </a:rPr>
              <a:t>проповідь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uFill>
                <a:solidFill>
                  <a:schemeClr val="tx1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0B2D0B8D181D182D183D0B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3643314"/>
            <a:ext cx="4691069" cy="23955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ДОПОВІДЬ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монологічного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публічне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розгорнуте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офіційне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повідомлення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засноване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залученні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документальних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Звітна доповідь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об’єктивне висвітлення фактів, переконання у необхідності певних висновків і пропозицій. Чітке окреслення мети і характеру доповіді. Добір переконливих фактів,прикладів,цитат. Слід скласти загальний план доповіді,окремі положення якого потрібно пов’язати в одну струнку систему викладу, подбавши про зв'язки між частинами. Доповідь читається повністю або </a:t>
            </a:r>
            <a:r>
              <a:rPr lang="uk-UA" sz="3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тезисно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43914" cy="5983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Ділова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доповідь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діловий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документ,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містить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виклад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певних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питань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обов'язково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висновками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пропозиціями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Ділова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доповідь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містить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значний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обсяг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розрахована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обізнаних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слухачів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pic>
        <p:nvPicPr>
          <p:cNvPr id="4" name="Рисунок 3" descr="What-is-public-speaki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143116"/>
            <a:ext cx="6072202" cy="42862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</a:t>
            </a:r>
            <a:r>
              <a:rPr lang="uk-UA" b="1" dirty="0" smtClean="0">
                <a:solidFill>
                  <a:schemeClr val="bg2">
                    <a:lumMod val="25000"/>
                  </a:schemeClr>
                </a:solidFill>
              </a:rPr>
              <a:t>Політична доповідь -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різновид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усного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спілкування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підготовці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публічного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виступу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потрібно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враховувати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певні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психологічні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засоби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впливу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розум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почуття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та волю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слухачів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як,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наприклад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переконливий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приємний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спокійний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природний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голос,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живий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зацікавлений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) тон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розмови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пра­вильна та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чітка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вимова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слів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продумана роз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становка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логічних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наголосів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у фразах (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недотримання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цього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пункту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надати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висловлюванню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небажаної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двозначності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тощо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Orator12_4-preobrazovann-y-1024x6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429132"/>
            <a:ext cx="7643866" cy="2237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929618" cy="5911873"/>
          </a:xfrm>
        </p:spPr>
        <p:txBody>
          <a:bodyPr>
            <a:normAutofit/>
          </a:bodyPr>
          <a:lstStyle/>
          <a:p>
            <a:r>
              <a:rPr lang="ru-RU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Промова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усний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виступ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висвітлюється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волю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слухачів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насиченості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вольових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імпульсів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мовця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Давньоримська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ораторська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схема: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визначальною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промовця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Тож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враховуючи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оратор повинен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змінювати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оперуватиме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виголошування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промовою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мітингах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масових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зібраннях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честь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ювілею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 descr="a7d09147380a584b2a1e8c70e6be3b2e_1629797504_extra_larg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4929198"/>
            <a:ext cx="3286148" cy="19288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60722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28604"/>
            <a:ext cx="81439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ПРОМОВА</a:t>
            </a:r>
            <a:endParaRPr lang="ru-RU" sz="4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428868"/>
            <a:ext cx="1857388" cy="407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Агітаційна - промова має основне завдання роз’яснити щось, зорієнтувати чомусь. Звернена насамперед до емоцій,почуттів ,уяви слухачів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57422" y="2357430"/>
            <a:ext cx="2000264" cy="4143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Мітингова - промова має політичний характер, присвячується злободенній,суспільно значимій темі. Оратор повинен говорити вільно,звертатися насамперед до почуттів слухачів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72264" y="2143116"/>
            <a:ext cx="1914532" cy="4357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Судова-промова, звернена до суду та інших учасників судочинства і присутніх при розгляді кримінальної, цивільної,адміністративної справи,в якій містяться висновки щодо тієї чи іншої справи</a:t>
            </a:r>
            <a:endParaRPr lang="ru-RU" sz="16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536548" y="1893084"/>
            <a:ext cx="1070777" cy="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 rot="5400000">
            <a:off x="2858282" y="1857364"/>
            <a:ext cx="9993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7036611" y="175020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4500562" y="2357430"/>
            <a:ext cx="1928826" cy="4143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Ювілейна-промова звичайно присвячена  певній даті. Промова відзначається</a:t>
            </a:r>
          </a:p>
          <a:p>
            <a:pPr algn="ctr"/>
            <a:r>
              <a:rPr lang="uk-UA" sz="1600" dirty="0" smtClean="0"/>
              <a:t>Святковістю,урочистістю, може мати елементи підсумків. Невимушеність.</a:t>
            </a:r>
            <a:endParaRPr lang="ru-RU" sz="1600" dirty="0"/>
          </a:p>
        </p:txBody>
      </p:sp>
      <p:cxnSp>
        <p:nvCxnSpPr>
          <p:cNvPr id="22" name="Прямая со стрелкой 21"/>
          <p:cNvCxnSpPr>
            <a:endCxn id="20" idx="0"/>
          </p:cNvCxnSpPr>
          <p:nvPr/>
        </p:nvCxnSpPr>
        <p:spPr>
          <a:xfrm rot="16200000" flipH="1">
            <a:off x="4947050" y="1839505"/>
            <a:ext cx="1000130" cy="3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ОСОБИСТОСТІ ПРОМРОВИ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Емоційність</a:t>
            </a:r>
          </a:p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Підсилений голос-зазвичай є якась відстань між промовцем і аудиторією</a:t>
            </a:r>
          </a:p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Чим більша аудиторія, тим повільніший темп промови</a:t>
            </a:r>
          </a:p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Пауза у промові: логічні,психологічні,фізіологічні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БЕСІДА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це форма спілкування з метою обміну думками, інформацією,почуттями тощо. Бесіда сприяє також активізації зусиль партнерів для забезпечення співробітництва та впливу одне на одного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бесіди: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Обмін інформацією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Формування </a:t>
            </a:r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преспективних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заходів і процесів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і координація вже розпочатих дій 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Взаємне спілкування людей під час виконання виробничих завдань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 ділових контактів на рівні виробничих </a:t>
            </a:r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підрозделів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,регіонів,держав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Пошук,висунення і оперативна розробка робочих ідей стимулювання людської думки в новому напрямку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Розв’язання етичних проблем,що виникли в певній ситуації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329</TotalTime>
  <Words>579</Words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Комунікації в публічному управлінні</vt:lpstr>
      <vt:lpstr>Слайд 2</vt:lpstr>
      <vt:lpstr>Слайд 3</vt:lpstr>
      <vt:lpstr>Слайд 4</vt:lpstr>
      <vt:lpstr>Слайд 5</vt:lpstr>
      <vt:lpstr>Слайд 6</vt:lpstr>
      <vt:lpstr>Слайд 7</vt:lpstr>
      <vt:lpstr>ОСОБИСТОСТІ ПРОМРОВИ</vt:lpstr>
      <vt:lpstr>БЕСІДА це форма спілкування з метою обміну думками, інформацією,почуттями тощо. Бесіда сприяє також активізації зусиль партнерів для забезпечення співробітництва та впливу одне на одного</vt:lpstr>
      <vt:lpstr>Види бесіди </vt:lpstr>
      <vt:lpstr>Лекція</vt:lpstr>
      <vt:lpstr> Репортаж  </vt:lpstr>
      <vt:lpstr>ВИД РЕПОРТАЖА</vt:lpstr>
      <vt:lpstr>Проповідь усне проголошення записаного Божого Слова з обов'язковим застосуванням істин та принципів Біблії до сучасного слухача</vt:lpstr>
      <vt:lpstr>Які бувають проповіді </vt:lpstr>
      <vt:lpstr>       Характеристики пояснювальної проповіді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Комунікації в публічному управлінні</dc:title>
  <dc:creator>sm1</dc:creator>
  <cp:lastModifiedBy>DNA7 X86</cp:lastModifiedBy>
  <cp:revision>38</cp:revision>
  <dcterms:created xsi:type="dcterms:W3CDTF">2021-11-11T09:53:47Z</dcterms:created>
  <dcterms:modified xsi:type="dcterms:W3CDTF">2021-11-12T07:48:07Z</dcterms:modified>
</cp:coreProperties>
</file>