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70" r:id="rId14"/>
    <p:sldId id="269" r:id="rId15"/>
    <p:sldId id="272" r:id="rId16"/>
    <p:sldId id="273" r:id="rId17"/>
    <p:sldId id="271" r:id="rId18"/>
    <p:sldId id="274" r:id="rId19"/>
    <p:sldId id="275" r:id="rId20"/>
    <p:sldId id="259" r:id="rId21"/>
    <p:sldId id="276" r:id="rId22"/>
    <p:sldId id="277" r:id="rId23"/>
    <p:sldId id="279" r:id="rId24"/>
    <p:sldId id="280" r:id="rId25"/>
    <p:sldId id="281" r:id="rId26"/>
    <p:sldId id="282" r:id="rId27"/>
    <p:sldId id="283" r:id="rId28"/>
    <p:sldId id="284" r:id="rId29"/>
    <p:sldId id="285" r:id="rId30"/>
    <p:sldId id="287" r:id="rId31"/>
    <p:sldId id="288" r:id="rId32"/>
    <p:sldId id="289" r:id="rId33"/>
    <p:sldId id="290" r:id="rId34"/>
    <p:sldId id="291" r:id="rId35"/>
    <p:sldId id="293"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082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7" d="100"/>
          <a:sy n="77" d="100"/>
        </p:scale>
        <p:origin x="-514"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488775A-F2D6-482B-9B12-0DEA04EED4AA}" type="datetimeFigureOut">
              <a:rPr lang="ru-RU" smtClean="0"/>
              <a:pPr/>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99928C-8092-4079-BAD3-FB7992A47D1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88775A-F2D6-482B-9B12-0DEA04EED4AA}" type="datetimeFigureOut">
              <a:rPr lang="ru-RU" smtClean="0"/>
              <a:pPr/>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99928C-8092-4079-BAD3-FB7992A47D1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88775A-F2D6-482B-9B12-0DEA04EED4AA}" type="datetimeFigureOut">
              <a:rPr lang="ru-RU" smtClean="0"/>
              <a:pPr/>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99928C-8092-4079-BAD3-FB7992A47D1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88775A-F2D6-482B-9B12-0DEA04EED4AA}" type="datetimeFigureOut">
              <a:rPr lang="ru-RU" smtClean="0"/>
              <a:pPr/>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99928C-8092-4079-BAD3-FB7992A47D1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488775A-F2D6-482B-9B12-0DEA04EED4AA}" type="datetimeFigureOut">
              <a:rPr lang="ru-RU" smtClean="0"/>
              <a:pPr/>
              <a:t>05.04.2022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99928C-8092-4079-BAD3-FB7992A47D1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88775A-F2D6-482B-9B12-0DEA04EED4AA}" type="datetimeFigureOut">
              <a:rPr lang="ru-RU" smtClean="0"/>
              <a:pPr/>
              <a:t>05.04.2022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99928C-8092-4079-BAD3-FB7992A47D1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488775A-F2D6-482B-9B12-0DEA04EED4AA}" type="datetimeFigureOut">
              <a:rPr lang="ru-RU" smtClean="0"/>
              <a:pPr/>
              <a:t>05.04.2022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E99928C-8092-4079-BAD3-FB7992A47D1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488775A-F2D6-482B-9B12-0DEA04EED4AA}" type="datetimeFigureOut">
              <a:rPr lang="ru-RU" smtClean="0"/>
              <a:pPr/>
              <a:t>05.04.2022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E99928C-8092-4079-BAD3-FB7992A47D1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88775A-F2D6-482B-9B12-0DEA04EED4AA}" type="datetimeFigureOut">
              <a:rPr lang="ru-RU" smtClean="0"/>
              <a:pPr/>
              <a:t>05.04.2022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E99928C-8092-4079-BAD3-FB7992A47D1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88775A-F2D6-482B-9B12-0DEA04EED4AA}" type="datetimeFigureOut">
              <a:rPr lang="ru-RU" smtClean="0"/>
              <a:pPr/>
              <a:t>05.04.2022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99928C-8092-4079-BAD3-FB7992A47D1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88775A-F2D6-482B-9B12-0DEA04EED4AA}" type="datetimeFigureOut">
              <a:rPr lang="ru-RU" smtClean="0"/>
              <a:pPr/>
              <a:t>05.04.2022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99928C-8092-4079-BAD3-FB7992A47D1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8775A-F2D6-482B-9B12-0DEA04EED4AA}" type="datetimeFigureOut">
              <a:rPr lang="ru-RU" smtClean="0"/>
              <a:pPr/>
              <a:t>05.04.2022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9928C-8092-4079-BAD3-FB7992A47D1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ru.wikipedia.org/wiki/%D0%9F%D1%8C%D0%B5%D0%B7%D0%B0" TargetMode="External"/><Relationship Id="rId2" Type="http://schemas.openxmlformats.org/officeDocument/2006/relationships/hyperlink" Target="https://ru.wikipedia.org/wiki/Psi_(%D0%B5%D0%B4%D0%B8%D0%BD%D0%B8%D1%86%D0%B0_%D0%B8%D0%B7%D0%BC%D0%B5%D1%80%D0%B5%D0%BD%D0%B8%D1%8F)" TargetMode="External"/><Relationship Id="rId1" Type="http://schemas.openxmlformats.org/officeDocument/2006/relationships/slideLayout" Target="../slideLayouts/slideLayout7.xml"/><Relationship Id="rId4" Type="http://schemas.openxmlformats.org/officeDocument/2006/relationships/hyperlink" Target="https://ru.wikipedia.org/wiki/%D0%A1%D1%82%D0%B5%D0%BD"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t>Вакуум. М</a:t>
            </a:r>
            <a:r>
              <a:rPr lang="uk-UA" b="1" dirty="0" err="1" smtClean="0"/>
              <a:t>етоди</a:t>
            </a:r>
            <a:r>
              <a:rPr lang="uk-UA" b="1" dirty="0" smtClean="0"/>
              <a:t> одержання та вимірювання вакууму. </a:t>
            </a:r>
            <a:endParaRPr lang="ru-RU" b="1" dirty="0"/>
          </a:p>
        </p:txBody>
      </p:sp>
      <p:sp>
        <p:nvSpPr>
          <p:cNvPr id="3" name="Подзаголовок 2"/>
          <p:cNvSpPr>
            <a:spLocks noGrp="1"/>
          </p:cNvSpPr>
          <p:nvPr>
            <p:ph type="subTitle" idx="1"/>
          </p:nvPr>
        </p:nvSpPr>
        <p:spPr/>
        <p:txBody>
          <a:bodyPr/>
          <a:lstStyle/>
          <a:p>
            <a:r>
              <a:rPr lang="uk-UA" dirty="0" smtClean="0">
                <a:solidFill>
                  <a:schemeClr val="accent2">
                    <a:lumMod val="75000"/>
                  </a:schemeClr>
                </a:solidFill>
              </a:rPr>
              <a:t>Лекція 5 </a:t>
            </a:r>
            <a:r>
              <a:rPr lang="uk-UA" dirty="0" err="1" smtClean="0">
                <a:solidFill>
                  <a:schemeClr val="accent2">
                    <a:lumMod val="75000"/>
                  </a:schemeClr>
                </a:solidFill>
              </a:rPr>
              <a:t>ТМНСТ</a:t>
            </a:r>
            <a:endParaRPr lang="ru-RU" dirty="0">
              <a:solidFill>
                <a:schemeClr val="accent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2852"/>
            <a:ext cx="9144000" cy="6463308"/>
          </a:xfrm>
          <a:prstGeom prst="rect">
            <a:avLst/>
          </a:prstGeom>
        </p:spPr>
        <p:txBody>
          <a:bodyPr wrap="square">
            <a:spAutoFit/>
          </a:bodyPr>
          <a:lstStyle/>
          <a:p>
            <a:r>
              <a:rPr lang="ru-RU" dirty="0" smtClean="0"/>
              <a:t>Всю группу манометров можно также разделить на приборы </a:t>
            </a:r>
            <a:r>
              <a:rPr lang="ru-RU" i="1" dirty="0" smtClean="0"/>
              <a:t> прямого и косвенного  </a:t>
            </a:r>
            <a:r>
              <a:rPr lang="ru-RU" dirty="0" smtClean="0"/>
              <a:t>действия.</a:t>
            </a:r>
          </a:p>
          <a:p>
            <a:r>
              <a:rPr lang="ru-RU" dirty="0" smtClean="0"/>
              <a:t>Манометрами </a:t>
            </a:r>
            <a:r>
              <a:rPr lang="ru-RU" b="1" i="1" dirty="0" smtClean="0"/>
              <a:t> </a:t>
            </a:r>
            <a:r>
              <a:rPr lang="ru-RU" i="1" dirty="0" smtClean="0"/>
              <a:t>прямого действия </a:t>
            </a:r>
            <a:r>
              <a:rPr lang="ru-RU" dirty="0" smtClean="0"/>
              <a:t>являются приборы, которые непосредственно измеряют давление газа. Манометрические свойства этих приборов можно заранее рассчитать или получить с помощью градуировки по динамометрическим приборам. Отсчет давления манометра прямого действия принципиально не зависит от состава газа и его </a:t>
            </a:r>
            <a:r>
              <a:rPr lang="ru-RU" dirty="0" err="1" smtClean="0"/>
              <a:t>темпера-туры</a:t>
            </a:r>
            <a:r>
              <a:rPr lang="ru-RU" dirty="0" smtClean="0"/>
              <a:t>. Эти приборы пере­крывают диапазон измерений 10 - </a:t>
            </a:r>
            <a:r>
              <a:rPr lang="ru-RU" dirty="0" err="1" smtClean="0"/>
              <a:t>10</a:t>
            </a:r>
            <a:r>
              <a:rPr lang="ru-RU" baseline="30000" dirty="0" err="1" smtClean="0"/>
              <a:t>-3</a:t>
            </a:r>
            <a:r>
              <a:rPr lang="ru-RU" dirty="0" err="1" smtClean="0"/>
              <a:t>Па</a:t>
            </a:r>
            <a:r>
              <a:rPr lang="ru-RU" dirty="0" smtClean="0"/>
              <a:t>, причем их </a:t>
            </a:r>
            <a:r>
              <a:rPr lang="ru-RU" dirty="0" err="1" smtClean="0"/>
              <a:t>относи-тельная</a:t>
            </a:r>
            <a:r>
              <a:rPr lang="ru-RU" dirty="0" smtClean="0"/>
              <a:t> погрешность тем меньше, чем выше давление. К манометрам прямого действия относятся</a:t>
            </a:r>
            <a:r>
              <a:rPr lang="ru-RU" i="1" dirty="0" smtClean="0"/>
              <a:t> жидкостные, компрессионные </a:t>
            </a:r>
            <a:r>
              <a:rPr lang="ru-RU" dirty="0" smtClean="0"/>
              <a:t>и</a:t>
            </a:r>
            <a:r>
              <a:rPr lang="ru-RU" i="1" dirty="0" smtClean="0"/>
              <a:t> деформационные. </a:t>
            </a:r>
            <a:r>
              <a:rPr lang="ru-RU" dirty="0" smtClean="0"/>
              <a:t>Манометры</a:t>
            </a:r>
            <a:r>
              <a:rPr lang="ru-RU" b="1" i="1" dirty="0" smtClean="0"/>
              <a:t> </a:t>
            </a:r>
            <a:r>
              <a:rPr lang="ru-RU" i="1" dirty="0" smtClean="0"/>
              <a:t>косвенного действия </a:t>
            </a:r>
            <a:r>
              <a:rPr lang="ru-RU" dirty="0" smtClean="0"/>
              <a:t>измеряют не само давление, а некоторую его функцию и, как правило, состоят из датчика (манометрического преобразователя) и радиотехнического измерительного блока. Отсчет давления (выходной сигнал) у манометров косвенного действия зависит от рода газа и его температуры. Шкалы манометров косвенного действия откалиброваны в единицах давле­ния или электрических единицах. В последнем случае к приборам </a:t>
            </a:r>
            <a:r>
              <a:rPr lang="ru-RU" dirty="0" err="1" smtClean="0"/>
              <a:t>при-лагается</a:t>
            </a:r>
            <a:r>
              <a:rPr lang="ru-RU" dirty="0" smtClean="0"/>
              <a:t> переводная </a:t>
            </a:r>
            <a:r>
              <a:rPr lang="ru-RU" dirty="0" err="1" smtClean="0"/>
              <a:t>градуировочная</a:t>
            </a:r>
            <a:r>
              <a:rPr lang="ru-RU" dirty="0" smtClean="0"/>
              <a:t> кривая или приводится его чувствительность. </a:t>
            </a:r>
            <a:r>
              <a:rPr lang="ru-RU" dirty="0" err="1" smtClean="0"/>
              <a:t>Градуировочные</a:t>
            </a:r>
            <a:r>
              <a:rPr lang="ru-RU" dirty="0" smtClean="0"/>
              <a:t> кривые составляются при градуировке приборов косвенного действия по манометрам прямого действия и, строго говоря, верны только для условий, </a:t>
            </a:r>
            <a:r>
              <a:rPr lang="ru-RU" dirty="0" err="1" smtClean="0"/>
              <a:t>воспроиз-водящих</a:t>
            </a:r>
            <a:r>
              <a:rPr lang="ru-RU" dirty="0" smtClean="0"/>
              <a:t> условия градуировки. Измерение давлений ниже 1,33∙10</a:t>
            </a:r>
            <a:r>
              <a:rPr lang="ru-RU" baseline="30000" dirty="0" smtClean="0"/>
              <a:t>-3</a:t>
            </a:r>
            <a:r>
              <a:rPr lang="ru-RU" dirty="0" smtClean="0"/>
              <a:t> Па (10</a:t>
            </a:r>
            <a:r>
              <a:rPr lang="ru-RU" baseline="30000" dirty="0" smtClean="0"/>
              <a:t>-5</a:t>
            </a:r>
            <a:r>
              <a:rPr lang="ru-RU" dirty="0" smtClean="0"/>
              <a:t> мм </a:t>
            </a:r>
            <a:r>
              <a:rPr lang="ru-RU" dirty="0" err="1" smtClean="0"/>
              <a:t>рт</a:t>
            </a:r>
            <a:r>
              <a:rPr lang="ru-RU" dirty="0" smtClean="0"/>
              <a:t>. ст.) практически воз­можно только приборами косвенного действия, поскольку усилия при таких давлениях ничтожно малы (при 1,3310</a:t>
            </a:r>
            <a:r>
              <a:rPr lang="ru-RU" baseline="30000" dirty="0" smtClean="0"/>
              <a:t>-3</a:t>
            </a:r>
            <a:r>
              <a:rPr lang="ru-RU" dirty="0" smtClean="0"/>
              <a:t> Па ~ 1,3∙10</a:t>
            </a:r>
            <a:r>
              <a:rPr lang="ru-RU" baseline="30000" dirty="0" smtClean="0"/>
              <a:t>-8</a:t>
            </a:r>
            <a:r>
              <a:rPr lang="ru-RU" dirty="0" smtClean="0"/>
              <a:t> кгс/</a:t>
            </a:r>
            <a:r>
              <a:rPr lang="ru-RU" dirty="0" err="1" smtClean="0"/>
              <a:t>см</a:t>
            </a:r>
            <a:r>
              <a:rPr lang="ru-RU" baseline="30000" dirty="0" err="1" smtClean="0"/>
              <a:t>2</a:t>
            </a:r>
            <a:r>
              <a:rPr lang="ru-RU" dirty="0" smtClean="0"/>
              <a:t>). То есть, давление как нагрузка теряет свой смысл. Более показателен при таких давлениях другой параметр - молекулярная концентрация, т.е. </a:t>
            </a:r>
            <a:r>
              <a:rPr lang="ru-RU" i="1" dirty="0" smtClean="0"/>
              <a:t> плотность час­тиц газа в единице</a:t>
            </a:r>
            <a:r>
              <a:rPr lang="ru-RU" b="1" i="1" dirty="0" smtClean="0"/>
              <a:t> </a:t>
            </a:r>
            <a:r>
              <a:rPr lang="ru-RU" dirty="0" smtClean="0"/>
              <a:t>объема, которую, и измеряют манометры косвенного действия.</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2852"/>
            <a:ext cx="9144000" cy="4247317"/>
          </a:xfrm>
          <a:prstGeom prst="rect">
            <a:avLst/>
          </a:prstGeom>
        </p:spPr>
        <p:txBody>
          <a:bodyPr wrap="square">
            <a:spAutoFit/>
          </a:bodyPr>
          <a:lstStyle/>
          <a:p>
            <a:r>
              <a:rPr lang="ru-RU" dirty="0" smtClean="0"/>
              <a:t>При измерении давлений манометрами косвенного действия точность отсчета невелика из-за влияния большого числа трудно учитываемых факторов (изменение состава газа и его температуры, сорбционно-десорбционные процессы в датчике и т.п.). Погрешность измерения давления обычно колеблется в пределах от 10 до 60% измеряемой величины. Процессы, происходящие при нанесении тонких пленок, во многом определяются </a:t>
            </a:r>
            <a:r>
              <a:rPr lang="ru-RU" dirty="0" err="1" smtClean="0"/>
              <a:t>сте-пенью</a:t>
            </a:r>
            <a:r>
              <a:rPr lang="ru-RU" dirty="0" smtClean="0"/>
              <a:t> вакуума в рабочих камерах, характеризуемой средней длиной свободного пробега частиц осаждаемого вещества. Для анализа процессов, происходящих при нанесении тонких пленок, большое значение имеет соотношение</a:t>
            </a:r>
            <a:r>
              <a:rPr lang="el-GR" dirty="0" smtClean="0"/>
              <a:t> λ </a:t>
            </a:r>
            <a:r>
              <a:rPr lang="ru-RU" i="1" baseline="-25000" dirty="0" smtClean="0"/>
              <a:t>в</a:t>
            </a:r>
            <a:r>
              <a:rPr lang="ru-RU" i="1" dirty="0" smtClean="0"/>
              <a:t>/ </a:t>
            </a:r>
            <a:r>
              <a:rPr lang="ru-RU" i="1" dirty="0" err="1" smtClean="0"/>
              <a:t>d</a:t>
            </a:r>
            <a:r>
              <a:rPr lang="ru-RU" i="1" baseline="-25000" dirty="0" err="1" smtClean="0"/>
              <a:t>ип</a:t>
            </a:r>
            <a:r>
              <a:rPr lang="ru-RU" dirty="0" smtClean="0"/>
              <a:t>. При этом под</a:t>
            </a:r>
            <a:r>
              <a:rPr lang="el-GR" dirty="0" smtClean="0"/>
              <a:t> λ </a:t>
            </a:r>
            <a:r>
              <a:rPr lang="ru-RU" i="1" baseline="-25000" dirty="0" smtClean="0"/>
              <a:t>в </a:t>
            </a:r>
            <a:r>
              <a:rPr lang="ru-RU" dirty="0" smtClean="0"/>
              <a:t>понимают длину свободного пробега частиц потока наносимого вещества, вышедшего из источника, а под </a:t>
            </a:r>
            <a:r>
              <a:rPr lang="ru-RU" i="1" dirty="0" err="1" smtClean="0"/>
              <a:t>d</a:t>
            </a:r>
            <a:r>
              <a:rPr lang="ru-RU" i="1" baseline="-25000" dirty="0" err="1" smtClean="0"/>
              <a:t>ип</a:t>
            </a:r>
            <a:r>
              <a:rPr lang="ru-RU" dirty="0" smtClean="0"/>
              <a:t>- расстояние от источника до подложки. </a:t>
            </a:r>
            <a:r>
              <a:rPr lang="ru-RU" dirty="0" smtClean="0">
                <a:solidFill>
                  <a:schemeClr val="accent2">
                    <a:lumMod val="75000"/>
                  </a:schemeClr>
                </a:solidFill>
              </a:rPr>
              <a:t>Движение частиц наносимого вещества в условиях среднего (</a:t>
            </a:r>
            <a:r>
              <a:rPr lang="ru-RU" i="1" dirty="0" smtClean="0">
                <a:solidFill>
                  <a:schemeClr val="accent2">
                    <a:lumMod val="75000"/>
                  </a:schemeClr>
                </a:solidFill>
              </a:rPr>
              <a:t>а</a:t>
            </a:r>
            <a:r>
              <a:rPr lang="ru-RU" dirty="0" smtClean="0">
                <a:solidFill>
                  <a:schemeClr val="accent2">
                    <a:lumMod val="75000"/>
                  </a:schemeClr>
                </a:solidFill>
              </a:rPr>
              <a:t>) и высокого (</a:t>
            </a:r>
            <a:r>
              <a:rPr lang="ru-RU" i="1" dirty="0" smtClean="0">
                <a:solidFill>
                  <a:schemeClr val="accent2">
                    <a:lumMod val="75000"/>
                  </a:schemeClr>
                </a:solidFill>
              </a:rPr>
              <a:t>б</a:t>
            </a:r>
            <a:r>
              <a:rPr lang="ru-RU" dirty="0" smtClean="0">
                <a:solidFill>
                  <a:schemeClr val="accent2">
                    <a:lumMod val="75000"/>
                  </a:schemeClr>
                </a:solidFill>
              </a:rPr>
              <a:t>) вакуума: 1 - стенки камеры; 2, 9 - частицы, </a:t>
            </a:r>
            <a:r>
              <a:rPr lang="ru-RU" dirty="0" err="1" smtClean="0">
                <a:solidFill>
                  <a:schemeClr val="accent2">
                    <a:lumMod val="75000"/>
                  </a:schemeClr>
                </a:solidFill>
              </a:rPr>
              <a:t>осажден-ные</a:t>
            </a:r>
            <a:r>
              <a:rPr lang="ru-RU" dirty="0" smtClean="0">
                <a:solidFill>
                  <a:schemeClr val="accent2">
                    <a:lumMod val="75000"/>
                  </a:schemeClr>
                </a:solidFill>
              </a:rPr>
              <a:t> на стенку камеры; 3 - частица, осажденная на обратную сторону подложки; 4 – </a:t>
            </a:r>
            <a:r>
              <a:rPr lang="ru-RU" dirty="0" err="1" smtClean="0">
                <a:solidFill>
                  <a:schemeClr val="accent2">
                    <a:lumMod val="75000"/>
                  </a:schemeClr>
                </a:solidFill>
              </a:rPr>
              <a:t>под-ложка</a:t>
            </a:r>
            <a:r>
              <a:rPr lang="ru-RU" dirty="0" smtClean="0">
                <a:solidFill>
                  <a:schemeClr val="accent2">
                    <a:lumMod val="75000"/>
                  </a:schemeClr>
                </a:solidFill>
              </a:rPr>
              <a:t>; 5, 10 - частицы, осажденные на лицевую сторону подложки без столкновений; 6 - частица, осажденная на лицевую сторону подложки после столкновения; 7 - источник потока частиц; 8 - тень от подложки</a:t>
            </a:r>
            <a:endParaRPr lang="ru-RU" dirty="0">
              <a:solidFill>
                <a:schemeClr val="accent2">
                  <a:lumMod val="75000"/>
                </a:schemeClr>
              </a:solidFill>
            </a:endParaRPr>
          </a:p>
        </p:txBody>
      </p:sp>
      <p:pic>
        <p:nvPicPr>
          <p:cNvPr id="5" name="Picture 3"/>
          <p:cNvPicPr>
            <a:picLocks noChangeAspect="1" noChangeArrowheads="1"/>
          </p:cNvPicPr>
          <p:nvPr/>
        </p:nvPicPr>
        <p:blipFill>
          <a:blip r:embed="rId2"/>
          <a:srcRect l="28795" t="62520" r="4910" b="10019"/>
          <a:stretch>
            <a:fillRect/>
          </a:stretch>
        </p:blipFill>
        <p:spPr bwMode="auto">
          <a:xfrm>
            <a:off x="0" y="4286256"/>
            <a:ext cx="9144000" cy="257174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500834"/>
          </a:xfrm>
          <a:prstGeom prst="rect">
            <a:avLst/>
          </a:prstGeom>
        </p:spPr>
        <p:txBody>
          <a:bodyPr wrap="square">
            <a:spAutoFit/>
          </a:bodyPr>
          <a:lstStyle/>
          <a:p>
            <a:r>
              <a:rPr lang="ru-RU" dirty="0" smtClean="0"/>
              <a:t>При нанесении пленок в </a:t>
            </a:r>
            <a:r>
              <a:rPr lang="ru-RU" i="1" dirty="0" smtClean="0"/>
              <a:t>высоком вакууме </a:t>
            </a:r>
            <a:r>
              <a:rPr lang="ru-RU" i="1" dirty="0"/>
              <a:t>(</a:t>
            </a:r>
            <a:r>
              <a:rPr lang="ru-RU" i="1" dirty="0" smtClean="0"/>
              <a:t>б</a:t>
            </a:r>
            <a:r>
              <a:rPr lang="ru-RU" dirty="0" smtClean="0"/>
              <a:t>) частицы осаждаемого вещества летят независимо друг от друга по прямолинейным траекториям без взаимных столкновений и столкновений с молекулами газа, не изменяя своего направления, и конденсируются (частицы 9 и 10) на стенках камеры 1 и поверхности подложки 4.</a:t>
            </a:r>
          </a:p>
          <a:p>
            <a:r>
              <a:rPr lang="ru-RU" dirty="0" smtClean="0"/>
              <a:t>Условия вакуума влияют на рост пленок следующим образом.</a:t>
            </a:r>
          </a:p>
          <a:p>
            <a:r>
              <a:rPr lang="ru-RU" dirty="0" smtClean="0"/>
              <a:t>Во-первых, если вакуум недостаточно высокий, заметная часть частиц, летящих из источника потока, встречает молекулы остаточного газа и в результате столкновения с ними рассеивается, т.е. теряет первоначальное направление своего движения и не попадает на подложку. Это существенно снижает скорость нанесения пленки. Во-вторых, остаточные газы в рабочей камере, поглощаемые растущей на подложке пленкой в процессе ее роста, вступают в химические реакции с наносимым веществом </a:t>
            </a:r>
            <a:r>
              <a:rPr lang="ru-RU" i="1" dirty="0" smtClean="0"/>
              <a:t>(</a:t>
            </a:r>
            <a:r>
              <a:rPr lang="ru-RU" i="1" dirty="0" err="1" smtClean="0"/>
              <a:t>хемосор-бируются</a:t>
            </a:r>
            <a:r>
              <a:rPr lang="ru-RU" i="1" dirty="0" smtClean="0"/>
              <a:t>), </a:t>
            </a:r>
            <a:r>
              <a:rPr lang="ru-RU" dirty="0" smtClean="0"/>
              <a:t>что ухудшает электрофизические параметры пленки (повышается ее </a:t>
            </a:r>
            <a:r>
              <a:rPr lang="ru-RU" dirty="0" err="1" smtClean="0"/>
              <a:t>сопро-тивление</a:t>
            </a:r>
            <a:r>
              <a:rPr lang="ru-RU" dirty="0" smtClean="0"/>
              <a:t>, уменьшается адгезия, возникают внутренние напряжения и др.). В условиях обычного напыления давление поглощаемого газа у поверхности осаждающейся пленки должно быть ниже, чем у других поверхностей вакуумного объема, поскольку пленка является своего рода насосом. Поэтому в процессе осаждения может возникнуть поток поглощающегося газа из зоны откачки в зону осаждения, который загрязняет пленку. Но испаряемый материал при нагреве выделяет большое количество газа, который вместе с потоком испаряемых частиц металла осаждается на подложке. Обильное выделение газов при испарении происходит только в первый момент времени, затем резко снижается, и осаждение происходит в более чистых условиях. Основными выделяющимися газами при испарении металлов являются водород, метан и окись углерода. Поэтому перед </a:t>
            </a:r>
            <a:r>
              <a:rPr lang="ru-RU" dirty="0" err="1" smtClean="0"/>
              <a:t>напыле-нием</a:t>
            </a:r>
            <a:r>
              <a:rPr lang="ru-RU" dirty="0" smtClean="0"/>
              <a:t> пленки на подложку предварительно проводится испарение материала на заслонку.</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l="24777" t="15714" r="28348" b="48929"/>
          <a:stretch>
            <a:fillRect/>
          </a:stretch>
        </p:blipFill>
        <p:spPr bwMode="auto">
          <a:xfrm>
            <a:off x="500035" y="1000108"/>
            <a:ext cx="8356080" cy="4429156"/>
          </a:xfrm>
          <a:prstGeom prst="rect">
            <a:avLst/>
          </a:prstGeom>
          <a:noFill/>
          <a:ln w="9525">
            <a:noFill/>
            <a:miter lim="800000"/>
            <a:headEnd/>
            <a:tailEnd/>
          </a:ln>
          <a:effectLst/>
        </p:spPr>
      </p:pic>
      <p:sp>
        <p:nvSpPr>
          <p:cNvPr id="3" name="TextBox 2"/>
          <p:cNvSpPr txBox="1"/>
          <p:nvPr/>
        </p:nvSpPr>
        <p:spPr>
          <a:xfrm>
            <a:off x="1071538" y="357166"/>
            <a:ext cx="7472302" cy="523220"/>
          </a:xfrm>
          <a:prstGeom prst="rect">
            <a:avLst/>
          </a:prstGeom>
          <a:noFill/>
        </p:spPr>
        <p:txBody>
          <a:bodyPr wrap="none" rtlCol="0">
            <a:spAutoFit/>
          </a:bodyPr>
          <a:lstStyle/>
          <a:p>
            <a:r>
              <a:rPr lang="ru-RU" sz="2800" b="1" dirty="0" smtClean="0">
                <a:solidFill>
                  <a:schemeClr val="accent2">
                    <a:lumMod val="75000"/>
                  </a:schemeClr>
                </a:solidFill>
              </a:rPr>
              <a:t>Основные характеристики вакуумных насосов</a:t>
            </a:r>
            <a:endParaRPr lang="ru-RU" sz="2800" b="1" dirty="0">
              <a:solidFill>
                <a:schemeClr val="accent2">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l="24777" t="57500" r="28348" b="8214"/>
          <a:stretch>
            <a:fillRect/>
          </a:stretch>
        </p:blipFill>
        <p:spPr bwMode="auto">
          <a:xfrm>
            <a:off x="1071538" y="0"/>
            <a:ext cx="7500990" cy="3714776"/>
          </a:xfrm>
          <a:prstGeom prst="rect">
            <a:avLst/>
          </a:prstGeom>
          <a:noFill/>
          <a:ln w="9525">
            <a:noFill/>
            <a:miter lim="800000"/>
            <a:headEnd/>
            <a:tailEnd/>
          </a:ln>
          <a:effectLst/>
        </p:spPr>
      </p:pic>
      <p:pic>
        <p:nvPicPr>
          <p:cNvPr id="9" name="Picture 2"/>
          <p:cNvPicPr>
            <a:picLocks noChangeAspect="1" noChangeArrowheads="1"/>
          </p:cNvPicPr>
          <p:nvPr/>
        </p:nvPicPr>
        <p:blipFill>
          <a:blip r:embed="rId3"/>
          <a:srcRect l="24777" t="10357" r="28348" b="62857"/>
          <a:stretch>
            <a:fillRect/>
          </a:stretch>
        </p:blipFill>
        <p:spPr bwMode="auto">
          <a:xfrm>
            <a:off x="1071539" y="3662520"/>
            <a:ext cx="7500989" cy="255256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24777" t="38214" r="28348" b="18928"/>
          <a:stretch>
            <a:fillRect/>
          </a:stretch>
        </p:blipFill>
        <p:spPr bwMode="auto">
          <a:xfrm>
            <a:off x="714348" y="142853"/>
            <a:ext cx="7786742" cy="4214842"/>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l="24777" t="10357" r="28348" b="66021"/>
          <a:stretch>
            <a:fillRect/>
          </a:stretch>
        </p:blipFill>
        <p:spPr bwMode="auto">
          <a:xfrm>
            <a:off x="714348" y="4357694"/>
            <a:ext cx="7858180" cy="200026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l="24777" t="35000" r="28348" b="33928"/>
          <a:stretch>
            <a:fillRect/>
          </a:stretch>
        </p:blipFill>
        <p:spPr bwMode="auto">
          <a:xfrm>
            <a:off x="714348" y="357167"/>
            <a:ext cx="7786742" cy="3214710"/>
          </a:xfrm>
          <a:prstGeom prst="rect">
            <a:avLst/>
          </a:prstGeom>
          <a:noFill/>
          <a:ln w="9525">
            <a:noFill/>
            <a:miter lim="800000"/>
            <a:headEnd/>
            <a:tailEnd/>
          </a:ln>
          <a:effectLst/>
        </p:spPr>
      </p:pic>
      <p:sp>
        <p:nvSpPr>
          <p:cNvPr id="4" name="TextBox 3"/>
          <p:cNvSpPr txBox="1"/>
          <p:nvPr/>
        </p:nvSpPr>
        <p:spPr>
          <a:xfrm>
            <a:off x="1" y="3643314"/>
            <a:ext cx="9143999" cy="2585323"/>
          </a:xfrm>
          <a:prstGeom prst="rect">
            <a:avLst/>
          </a:prstGeom>
          <a:noFill/>
        </p:spPr>
        <p:txBody>
          <a:bodyPr wrap="square" rtlCol="0">
            <a:spAutoFit/>
          </a:bodyPr>
          <a:lstStyle/>
          <a:p>
            <a:r>
              <a:rPr lang="ru-RU" dirty="0" smtClean="0">
                <a:solidFill>
                  <a:schemeClr val="accent2">
                    <a:lumMod val="75000"/>
                  </a:schemeClr>
                </a:solidFill>
              </a:rPr>
              <a:t>Ротационный форвакуумный насос: </a:t>
            </a:r>
            <a:r>
              <a:rPr lang="ru-RU" dirty="0" smtClean="0"/>
              <a:t>пластинчато-роторный, пластинчато-статорный, плунжерный насосы</a:t>
            </a:r>
          </a:p>
          <a:p>
            <a:r>
              <a:rPr lang="ru-RU" dirty="0" smtClean="0"/>
              <a:t>Объем газа, заключенный между ротором, статором и двумя уплотняющими лопатками, транспортируется от входа насоса к выходу. По мере сжатия газа давление в этом замкнутом объеме повышается, под действием давления открывается выходной клапан, и газ выбрасывается в атмосферу. Для предотвращения конденсации паров воды, которая приводит к порче вакуумного масла, предусмотрена подача балластного воздуха в объем высокого давления. Клапан открывается, когда степень сжатия газа несколько меньше давления конденсации паров воды.</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ChangeArrowheads="1"/>
          </p:cNvSpPr>
          <p:nvPr/>
        </p:nvSpPr>
        <p:spPr bwMode="auto">
          <a:xfrm>
            <a:off x="0" y="428604"/>
            <a:ext cx="914400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  </a:t>
            </a:r>
            <a:r>
              <a:rPr kumimoji="0" lang="ru-RU" sz="13600" b="0" i="0" u="none" strike="noStrike" cap="none" normalizeH="0" baseline="0" dirty="0" smtClean="0">
                <a:ln>
                  <a:noFill/>
                </a:ln>
                <a:solidFill>
                  <a:schemeClr val="tx1"/>
                </a:solidFill>
                <a:effectLst/>
                <a:latin typeface="Arial" charset="0"/>
                <a:cs typeface="Arial" charset="0"/>
              </a:rPr>
              <a:t> </a:t>
            </a:r>
            <a:endParaRPr kumimoji="0" lang="ru-RU"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b="1"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b="1"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b="1"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b="1"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cs typeface="Arial" charset="0"/>
              </a:rPr>
              <a:t>Схема пластинчато-роторного форвакуумного насоса</a:t>
            </a:r>
            <a:endParaRPr kumimoji="0" lang="ru-RU" sz="18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1 — балластный воздух; </a:t>
            </a:r>
            <a:r>
              <a:rPr kumimoji="0" lang="ru-RU" sz="1800" b="0" i="1" u="none" strike="noStrike" cap="none" normalizeH="0" baseline="0" dirty="0" smtClean="0">
                <a:ln>
                  <a:noFill/>
                </a:ln>
                <a:solidFill>
                  <a:schemeClr val="tx1"/>
                </a:solidFill>
                <a:effectLst/>
                <a:latin typeface="Arial" charset="0"/>
                <a:cs typeface="Arial" charset="0"/>
              </a:rPr>
              <a:t>2</a:t>
            </a:r>
            <a:r>
              <a:rPr kumimoji="0" lang="ru-RU" sz="1800" b="0" i="0" u="none" strike="noStrike" cap="none" normalizeH="0" baseline="0" dirty="0" smtClean="0">
                <a:ln>
                  <a:noFill/>
                </a:ln>
                <a:solidFill>
                  <a:schemeClr val="tx1"/>
                </a:solidFill>
                <a:effectLst/>
                <a:latin typeface="Arial" charset="0"/>
                <a:cs typeface="Arial" charset="0"/>
              </a:rPr>
              <a:t> — выхлопной клапан; </a:t>
            </a:r>
            <a:r>
              <a:rPr kumimoji="0" lang="ru-RU" sz="1800" b="0" i="1" u="none" strike="noStrike" cap="none" normalizeH="0" baseline="0" dirty="0" smtClean="0">
                <a:ln>
                  <a:noFill/>
                </a:ln>
                <a:solidFill>
                  <a:schemeClr val="tx1"/>
                </a:solidFill>
                <a:effectLst/>
                <a:latin typeface="Arial" charset="0"/>
                <a:cs typeface="Arial" charset="0"/>
              </a:rPr>
              <a:t>3</a:t>
            </a:r>
            <a:r>
              <a:rPr kumimoji="0" lang="ru-RU" sz="1800" b="0" i="0" u="none" strike="noStrike" cap="none" normalizeH="0" baseline="0" dirty="0" smtClean="0">
                <a:ln>
                  <a:noFill/>
                </a:ln>
                <a:solidFill>
                  <a:schemeClr val="tx1"/>
                </a:solidFill>
                <a:effectLst/>
                <a:latin typeface="Arial" charset="0"/>
                <a:cs typeface="Arial" charset="0"/>
              </a:rPr>
              <a:t> — масло</a:t>
            </a:r>
          </a:p>
        </p:txBody>
      </p:sp>
      <p:pic>
        <p:nvPicPr>
          <p:cNvPr id="6" name="Picture 5" descr="Схема пластинчато-роторного форвакуумного насоса [27. С. 134]"/>
          <p:cNvPicPr>
            <a:picLocks noChangeAspect="1" noChangeArrowheads="1"/>
          </p:cNvPicPr>
          <p:nvPr/>
        </p:nvPicPr>
        <p:blipFill>
          <a:blip r:embed="rId2"/>
          <a:srcRect/>
          <a:stretch>
            <a:fillRect/>
          </a:stretch>
        </p:blipFill>
        <p:spPr bwMode="auto">
          <a:xfrm>
            <a:off x="2857488" y="500042"/>
            <a:ext cx="3714776" cy="438624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85728"/>
            <a:ext cx="9144000" cy="6832640"/>
          </a:xfrm>
          <a:prstGeom prst="rect">
            <a:avLst/>
          </a:prstGeom>
        </p:spPr>
        <p:txBody>
          <a:bodyPr wrap="square">
            <a:spAutoFit/>
          </a:bodyPr>
          <a:lstStyle/>
          <a:p>
            <a:r>
              <a:rPr lang="ru-RU" sz="2400" b="1" dirty="0" smtClean="0">
                <a:solidFill>
                  <a:schemeClr val="accent2">
                    <a:lumMod val="75000"/>
                  </a:schemeClr>
                </a:solidFill>
              </a:rPr>
              <a:t>Насос </a:t>
            </a:r>
            <a:r>
              <a:rPr lang="ru-RU" sz="2400" b="1" dirty="0" err="1" smtClean="0">
                <a:solidFill>
                  <a:schemeClr val="accent2">
                    <a:lumMod val="75000"/>
                  </a:schemeClr>
                </a:solidFill>
              </a:rPr>
              <a:t>Рутса</a:t>
            </a:r>
            <a:r>
              <a:rPr lang="ru-RU" sz="2400" b="1" dirty="0" smtClean="0">
                <a:solidFill>
                  <a:schemeClr val="accent2">
                    <a:lumMod val="75000"/>
                  </a:schemeClr>
                </a:solidFill>
              </a:rPr>
              <a:t>. </a:t>
            </a:r>
            <a:r>
              <a:rPr lang="ru-RU" dirty="0" smtClean="0"/>
              <a:t>Для откачки технологических установок, в которых не требуется достижения высокого вакуума, но где имеют место большие газовые нагрузки, применяют </a:t>
            </a:r>
            <a:r>
              <a:rPr lang="ru-RU" dirty="0" err="1" smtClean="0"/>
              <a:t>двухроторные</a:t>
            </a:r>
            <a:r>
              <a:rPr lang="ru-RU" dirty="0" smtClean="0"/>
              <a:t> насосы </a:t>
            </a:r>
            <a:r>
              <a:rPr lang="ru-RU" dirty="0" err="1" smtClean="0"/>
              <a:t>Рутса</a:t>
            </a:r>
            <a:r>
              <a:rPr lang="ru-RU" dirty="0" smtClean="0"/>
              <a:t>. </a:t>
            </a:r>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pPr algn="ctr"/>
            <a:r>
              <a:rPr lang="ru-RU" b="1" dirty="0" smtClean="0"/>
              <a:t>Принципиальная схема насоса </a:t>
            </a:r>
            <a:r>
              <a:rPr lang="ru-RU" b="1" dirty="0" err="1" smtClean="0"/>
              <a:t>Рутса</a:t>
            </a:r>
            <a:endParaRPr lang="ru-RU" b="1" dirty="0" smtClean="0"/>
          </a:p>
          <a:p>
            <a:r>
              <a:rPr lang="ru-RU" dirty="0" smtClean="0"/>
              <a:t>Насос состоит из двух вращающихся в противоположных направлениях фигурных роторов, имеющих поперечное сечение в виде восьмерки. Зазоры между элементами конструкции не превышают 0,25 мм. Для уменьшения противотока откачиваемого газа требуется </a:t>
            </a:r>
            <a:r>
              <a:rPr lang="ru-RU" dirty="0" err="1" smtClean="0"/>
              <a:t>при-менение</a:t>
            </a:r>
            <a:r>
              <a:rPr lang="ru-RU" dirty="0" smtClean="0"/>
              <a:t> на выходе насоса </a:t>
            </a:r>
            <a:r>
              <a:rPr lang="ru-RU" dirty="0" err="1" smtClean="0"/>
              <a:t>Рутса</a:t>
            </a:r>
            <a:r>
              <a:rPr lang="ru-RU" dirty="0" smtClean="0"/>
              <a:t> достаточно производительного форвакуумного насоса. Обычно между насосом </a:t>
            </a:r>
            <a:r>
              <a:rPr lang="ru-RU" dirty="0" err="1" smtClean="0"/>
              <a:t>Рутса</a:t>
            </a:r>
            <a:r>
              <a:rPr lang="ru-RU" dirty="0" smtClean="0"/>
              <a:t> и форвакуумным насосом помещают масляную ловушку, что предотвращает попадание паров масла в откачиваемый объем.</a:t>
            </a:r>
          </a:p>
          <a:p>
            <a:endParaRPr lang="ru-RU" dirty="0"/>
          </a:p>
        </p:txBody>
      </p:sp>
      <p:pic>
        <p:nvPicPr>
          <p:cNvPr id="3" name="Picture 5" descr="Принципиальная схема насоса Рутса [27. С. 136]"/>
          <p:cNvPicPr>
            <a:picLocks noChangeAspect="1" noChangeArrowheads="1"/>
          </p:cNvPicPr>
          <p:nvPr/>
        </p:nvPicPr>
        <p:blipFill>
          <a:blip r:embed="rId2"/>
          <a:srcRect/>
          <a:stretch>
            <a:fillRect/>
          </a:stretch>
        </p:blipFill>
        <p:spPr bwMode="auto">
          <a:xfrm>
            <a:off x="2786050" y="1285860"/>
            <a:ext cx="2928958" cy="34290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7094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2">
                    <a:lumMod val="75000"/>
                  </a:schemeClr>
                </a:solidFill>
                <a:effectLst/>
                <a:latin typeface="Arial" charset="0"/>
                <a:cs typeface="Arial" charset="0"/>
              </a:rPr>
              <a:t>Диффузионные насосы. </a:t>
            </a:r>
            <a:r>
              <a:rPr kumimoji="0" lang="ru-RU" sz="1800" b="0" i="0" u="none" strike="noStrike" cap="none" normalizeH="0" baseline="0" dirty="0" smtClean="0">
                <a:ln>
                  <a:noFill/>
                </a:ln>
                <a:solidFill>
                  <a:schemeClr val="tx1"/>
                </a:solidFill>
                <a:effectLst/>
                <a:latin typeface="Arial" charset="0"/>
                <a:cs typeface="Arial" charset="0"/>
              </a:rPr>
              <a:t>Насосы такого типа широко применяют в различных исследовательских и технологических установках, так как они </a:t>
            </a:r>
            <a:r>
              <a:rPr kumimoji="0" lang="ru-RU" sz="1800" b="0" i="0" u="none" strike="noStrike" cap="none" normalizeH="0" baseline="0" dirty="0" err="1" smtClean="0">
                <a:ln>
                  <a:noFill/>
                </a:ln>
                <a:solidFill>
                  <a:schemeClr val="tx1"/>
                </a:solidFill>
                <a:effectLst/>
                <a:latin typeface="Arial" charset="0"/>
                <a:cs typeface="Arial" charset="0"/>
              </a:rPr>
              <a:t>харак-теризуются</a:t>
            </a:r>
            <a:r>
              <a:rPr kumimoji="0" lang="ru-RU" sz="1800" b="0" i="0" u="none" strike="noStrike" cap="none" normalizeH="0" baseline="0" dirty="0" smtClean="0">
                <a:ln>
                  <a:noFill/>
                </a:ln>
                <a:solidFill>
                  <a:schemeClr val="tx1"/>
                </a:solidFill>
                <a:effectLst/>
                <a:latin typeface="Arial" charset="0"/>
                <a:cs typeface="Arial" charset="0"/>
              </a:rPr>
              <a:t> простотой эксплуатации и высокой скоростью откачки. В качестве рабочих жидкостей применяют минеральные или синтетические масла, </a:t>
            </a:r>
            <a:r>
              <a:rPr kumimoji="0" lang="ru-RU" sz="1800" b="0" i="0" u="none" strike="noStrike" cap="none" normalizeH="0" baseline="0" dirty="0" err="1" smtClean="0">
                <a:ln>
                  <a:noFill/>
                </a:ln>
                <a:solidFill>
                  <a:schemeClr val="tx1"/>
                </a:solidFill>
                <a:effectLst/>
                <a:latin typeface="Arial" charset="0"/>
                <a:cs typeface="Arial" charset="0"/>
              </a:rPr>
              <a:t>поли-эфиры</a:t>
            </a:r>
            <a:r>
              <a:rPr kumimoji="0" lang="ru-RU" sz="1800" b="0" i="0" u="none" strike="noStrike" cap="none" normalizeH="0" baseline="0" dirty="0" smtClean="0">
                <a:ln>
                  <a:noFill/>
                </a:ln>
                <a:solidFill>
                  <a:schemeClr val="tx1"/>
                </a:solidFill>
                <a:effectLst/>
                <a:latin typeface="Arial" charset="0"/>
                <a:cs typeface="Arial" charset="0"/>
              </a:rPr>
              <a:t>, ртуть. Обычно на входе насоса размещена охлаждаемая жидким азотом сорбционная ловушка и отражательная ловушка паров </a:t>
            </a:r>
            <a:r>
              <a:rPr kumimoji="0" lang="ru-RU" sz="1800" b="0" i="0" u="none" strike="noStrike" cap="none" normalizeH="0" baseline="0" dirty="0" err="1" smtClean="0">
                <a:ln>
                  <a:noFill/>
                </a:ln>
                <a:solidFill>
                  <a:schemeClr val="tx1"/>
                </a:solidFill>
                <a:effectLst/>
                <a:latin typeface="Arial" charset="0"/>
                <a:cs typeface="Arial" charset="0"/>
              </a:rPr>
              <a:t>масла1</a:t>
            </a:r>
            <a:r>
              <a:rPr kumimoji="0" lang="ru-RU" sz="1800" b="0" i="0" u="none" strike="noStrike" cap="none" normalizeH="0" baseline="0" dirty="0" smtClean="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ru-RU" dirty="0">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dirty="0">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  </a:t>
            </a:r>
            <a:r>
              <a:rPr kumimoji="0" lang="ru-RU" sz="14300" b="0" i="0" u="none" strike="noStrike" cap="none" normalizeH="0" baseline="0" dirty="0" smtClean="0">
                <a:ln>
                  <a:noFill/>
                </a:ln>
                <a:solidFill>
                  <a:schemeClr val="tx1"/>
                </a:solidFill>
                <a:effectLst/>
                <a:latin typeface="Arial" charset="0"/>
                <a:cs typeface="Arial" charset="0"/>
              </a:rPr>
              <a:t> </a:t>
            </a:r>
            <a:endParaRPr kumimoji="0" lang="ru-RU"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b="1" dirty="0">
              <a:latin typeface="Arial" charset="0"/>
              <a:cs typeface="Arial" charset="0"/>
            </a:endParaRPr>
          </a:p>
          <a:p>
            <a:r>
              <a:rPr kumimoji="0" lang="ru-RU" sz="1800" b="1" i="0" u="none" strike="noStrike" cap="none" normalizeH="0" baseline="0" dirty="0" smtClean="0">
                <a:ln>
                  <a:noFill/>
                </a:ln>
                <a:solidFill>
                  <a:schemeClr val="tx1"/>
                </a:solidFill>
                <a:effectLst/>
                <a:latin typeface="Arial" charset="0"/>
                <a:cs typeface="Arial" charset="0"/>
              </a:rPr>
              <a:t>Схема диффузионного насоса: </a:t>
            </a:r>
            <a:r>
              <a:rPr lang="ru-RU" i="1" dirty="0" smtClean="0"/>
              <a:t>1</a:t>
            </a:r>
            <a:r>
              <a:rPr lang="ru-RU" dirty="0" smtClean="0"/>
              <a:t> — змеевик водяного охлаждения; </a:t>
            </a:r>
            <a:r>
              <a:rPr lang="ru-RU" i="1" dirty="0" smtClean="0"/>
              <a:t>2</a:t>
            </a:r>
            <a:r>
              <a:rPr lang="ru-RU" dirty="0" smtClean="0"/>
              <a:t> — фракционирующий испаритель; </a:t>
            </a:r>
            <a:r>
              <a:rPr lang="ru-RU" i="1" dirty="0" smtClean="0"/>
              <a:t>3</a:t>
            </a:r>
            <a:r>
              <a:rPr lang="ru-RU" dirty="0" smtClean="0"/>
              <a:t>— охлаждаемая ловушка; 4 — маслоотражатель; </a:t>
            </a:r>
            <a:r>
              <a:rPr lang="ru-RU" i="1" dirty="0" smtClean="0"/>
              <a:t>5</a:t>
            </a:r>
            <a:r>
              <a:rPr lang="ru-RU" dirty="0" smtClean="0"/>
              <a:t>—форвакуумная линия; </a:t>
            </a:r>
            <a:r>
              <a:rPr lang="ru-RU" i="1" dirty="0" smtClean="0"/>
              <a:t>6</a:t>
            </a:r>
            <a:r>
              <a:rPr lang="ru-RU" dirty="0" smtClean="0"/>
              <a:t> — отражатель; 7 —электронагреватель</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Arial" charset="0"/>
            </a:endParaRPr>
          </a:p>
        </p:txBody>
      </p:sp>
      <p:pic>
        <p:nvPicPr>
          <p:cNvPr id="4" name="Picture 2" descr="Схема диффузионного насоса [27. С. 140]"/>
          <p:cNvPicPr>
            <a:picLocks noChangeAspect="1" noChangeArrowheads="1"/>
          </p:cNvPicPr>
          <p:nvPr/>
        </p:nvPicPr>
        <p:blipFill>
          <a:blip r:embed="rId2"/>
          <a:srcRect/>
          <a:stretch>
            <a:fillRect/>
          </a:stretch>
        </p:blipFill>
        <p:spPr bwMode="auto">
          <a:xfrm>
            <a:off x="3143240" y="1857364"/>
            <a:ext cx="2357454" cy="35719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1"/>
            <a:ext cx="8858312" cy="7508596"/>
          </a:xfrm>
          <a:prstGeom prst="rect">
            <a:avLst/>
          </a:prstGeom>
        </p:spPr>
        <p:txBody>
          <a:bodyPr wrap="square">
            <a:spAutoFit/>
          </a:bodyPr>
          <a:lstStyle/>
          <a:p>
            <a:r>
              <a:rPr lang="ru-RU" dirty="0" smtClean="0"/>
              <a:t>Разреженное состояние газа, т.е. состояние, при котором давление газа в некотором замкнутом герметичном объеме ниже атмосферного, называют  вакуумом.  "Вакуум" в переводе с латинского означает пустота.</a:t>
            </a:r>
          </a:p>
          <a:p>
            <a:r>
              <a:rPr lang="ru-RU" dirty="0" smtClean="0"/>
              <a:t>Вакуумная техника занимает важное место в производстве монокристаллов, пленочных структур. Для создания вакуума в рабочей камере из нее должны быть откачаны газы. Идеальный вакуум не может быть достигнут, и в откачанных рабочих камерах технологических установок всегда присутствует некоторое количество остаточных газов, чем и определяется давление в откачанной камере (глубина, или степень вакуума). </a:t>
            </a:r>
          </a:p>
          <a:p>
            <a:r>
              <a:rPr lang="ru-RU" dirty="0" smtClean="0"/>
              <a:t>В Международной системе единиц (СИ) единицей давления является Паскаль (Па), который равен 1 Н на 1 </a:t>
            </a:r>
            <a:r>
              <a:rPr lang="ru-RU" dirty="0" err="1" smtClean="0"/>
              <a:t>м</a:t>
            </a:r>
            <a:r>
              <a:rPr lang="ru-RU" baseline="30000" dirty="0" err="1" smtClean="0"/>
              <a:t>2</a:t>
            </a:r>
            <a:r>
              <a:rPr lang="ru-RU" dirty="0" smtClean="0"/>
              <a:t>(Н/</a:t>
            </a:r>
            <a:r>
              <a:rPr lang="ru-RU" dirty="0" err="1" smtClean="0"/>
              <a:t>м</a:t>
            </a:r>
            <a:r>
              <a:rPr lang="ru-RU" baseline="30000" dirty="0" err="1" smtClean="0"/>
              <a:t>2</a:t>
            </a:r>
            <a:r>
              <a:rPr lang="ru-RU" dirty="0" smtClean="0"/>
              <a:t>). Большое распространение в вакуумной технике имеет внесистемная единица - миллиметр ртутного столба (мм </a:t>
            </a:r>
            <a:r>
              <a:rPr lang="ru-RU" dirty="0" err="1" smtClean="0"/>
              <a:t>рт</a:t>
            </a:r>
            <a:r>
              <a:rPr lang="ru-RU" dirty="0" smtClean="0"/>
              <a:t>. ст.), соответствующая давлению столбика ртути 1 мм при  </a:t>
            </a:r>
            <a:r>
              <a:rPr lang="ru-RU" dirty="0" err="1" smtClean="0"/>
              <a:t>0</a:t>
            </a:r>
            <a:r>
              <a:rPr lang="ru-RU" baseline="30000" dirty="0" err="1" smtClean="0"/>
              <a:t>о</a:t>
            </a:r>
            <a:r>
              <a:rPr lang="ru-RU" dirty="0" err="1" smtClean="0"/>
              <a:t>С</a:t>
            </a:r>
            <a:r>
              <a:rPr lang="ru-RU" dirty="0" smtClean="0"/>
              <a:t>. Между этими единицами давления существуют следующие соотношения: 1 мм </a:t>
            </a:r>
            <a:r>
              <a:rPr lang="ru-RU" dirty="0" err="1" smtClean="0"/>
              <a:t>рт</a:t>
            </a:r>
            <a:r>
              <a:rPr lang="ru-RU" dirty="0" smtClean="0"/>
              <a:t>. ст. = 133,3 Па или 1 Па = 7,5·</a:t>
            </a:r>
            <a:r>
              <a:rPr lang="ru-RU" dirty="0" err="1" smtClean="0"/>
              <a:t>10</a:t>
            </a:r>
            <a:r>
              <a:rPr lang="ru-RU" baseline="30000" dirty="0" err="1" smtClean="0"/>
              <a:t>-3</a:t>
            </a:r>
            <a:r>
              <a:rPr lang="ru-RU" dirty="0" err="1" smtClean="0"/>
              <a:t>мм</a:t>
            </a:r>
            <a:r>
              <a:rPr lang="ru-RU" dirty="0" smtClean="0"/>
              <a:t> </a:t>
            </a:r>
            <a:r>
              <a:rPr lang="ru-RU" dirty="0" err="1" smtClean="0"/>
              <a:t>рт.ст</a:t>
            </a:r>
            <a:r>
              <a:rPr lang="ru-RU" dirty="0" smtClean="0"/>
              <a:t>. Согласно молекулярно-кинетической теории все молекулы (атомы) газов находятся в постоянном беспорядочном тепловом движении. Хаотичное движение молекул объясняется их взаимными столкновениями. Поэтому говорят о среднем пути, совершаемым молекулой газа между двумя очередными столкновениями.</a:t>
            </a:r>
          </a:p>
          <a:p>
            <a:endParaRPr lang="uk-UA" dirty="0"/>
          </a:p>
          <a:p>
            <a:endParaRPr lang="uk-UA" dirty="0" smtClean="0"/>
          </a:p>
          <a:p>
            <a:endParaRPr lang="uk-UA" dirty="0"/>
          </a:p>
          <a:p>
            <a:endParaRPr lang="ru-RU" dirty="0" smtClean="0"/>
          </a:p>
          <a:p>
            <a:endParaRPr lang="ru-RU" dirty="0" smtClean="0"/>
          </a:p>
          <a:p>
            <a:endParaRPr lang="ru-RU" dirty="0"/>
          </a:p>
          <a:p>
            <a:pPr algn="ctr"/>
            <a:r>
              <a:rPr lang="ru-RU" dirty="0" smtClean="0"/>
              <a:t>Тепловое движение молекул в разреженном газе</a:t>
            </a:r>
          </a:p>
          <a:p>
            <a:endParaRPr lang="ru-RU" dirty="0" smtClean="0"/>
          </a:p>
          <a:p>
            <a:endParaRPr lang="ru-RU" dirty="0"/>
          </a:p>
        </p:txBody>
      </p:sp>
      <p:pic>
        <p:nvPicPr>
          <p:cNvPr id="6" name="Picture 2"/>
          <p:cNvPicPr>
            <a:picLocks noChangeAspect="1" noChangeArrowheads="1"/>
          </p:cNvPicPr>
          <p:nvPr/>
        </p:nvPicPr>
        <p:blipFill>
          <a:blip r:embed="rId2"/>
          <a:srcRect l="50893" t="52143" r="24330" b="23214"/>
          <a:stretch>
            <a:fillRect/>
          </a:stretch>
        </p:blipFill>
        <p:spPr bwMode="auto">
          <a:xfrm>
            <a:off x="3357554" y="4714884"/>
            <a:ext cx="3786214" cy="142876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42853"/>
            <a:ext cx="8929718" cy="6278642"/>
          </a:xfrm>
          <a:prstGeom prst="rect">
            <a:avLst/>
          </a:prstGeom>
        </p:spPr>
        <p:txBody>
          <a:bodyPr wrap="square">
            <a:spAutoFit/>
          </a:bodyPr>
          <a:lstStyle/>
          <a:p>
            <a:r>
              <a:rPr lang="ru-RU" dirty="0" smtClean="0"/>
              <a:t>В диффузионных насосах плотный пар рабочей жидкости вытекает из сопла в откачиваемую систему со сверхзвуковой скоростью. Он сталкивается с молекулами газа, увлекает молекулы и сообщает им импульс в направлении форвакуума. В нижней части насоса размещен испаритель рабочей жидкости. Пар поднимается вверх по концентрическим паропроводам, включающим систему трех концентрических сопел. Над верхним соплом находится </a:t>
            </a:r>
            <a:r>
              <a:rPr lang="ru-RU" dirty="0" err="1" smtClean="0"/>
              <a:t>водоохлаждаемый</a:t>
            </a:r>
            <a:r>
              <a:rPr lang="ru-RU" dirty="0" smtClean="0"/>
              <a:t> маслоотражатель, а выше — охлаждаемая ловушка паров масла. Пар отражается соплами в сторону охлаждаемой водой стенки насоса, конденсируется и стекает в испаритель. </a:t>
            </a:r>
          </a:p>
          <a:p>
            <a:r>
              <a:rPr lang="ru-RU" sz="2400" b="1" dirty="0" smtClean="0">
                <a:solidFill>
                  <a:schemeClr val="accent2">
                    <a:lumMod val="75000"/>
                  </a:schemeClr>
                </a:solidFill>
              </a:rPr>
              <a:t>Турбомолекулярный насос. </a:t>
            </a:r>
            <a:r>
              <a:rPr lang="ru-RU" dirty="0" smtClean="0"/>
              <a:t>В последние годы широкое распространение получили турбомолекулярные насосы, которые позволяют получать практически </a:t>
            </a:r>
            <a:r>
              <a:rPr lang="ru-RU" dirty="0" err="1" smtClean="0"/>
              <a:t>безмасляный</a:t>
            </a:r>
            <a:r>
              <a:rPr lang="ru-RU" dirty="0" smtClean="0"/>
              <a:t> вакуум и имеют высокую скорость откачки. </a:t>
            </a:r>
          </a:p>
          <a:p>
            <a:r>
              <a:rPr lang="ru-RU" dirty="0" smtClean="0"/>
              <a:t>В турбомолекулярных насосах молекулы откачиваемого газа увлекаются быстро </a:t>
            </a:r>
            <a:r>
              <a:rPr lang="ru-RU" dirty="0" err="1" smtClean="0"/>
              <a:t>вра-щающимся</a:t>
            </a:r>
            <a:r>
              <a:rPr lang="ru-RU" dirty="0" smtClean="0"/>
              <a:t> ротором, линейная скорость поверхности которого сравнима со скоростью теплового движения молекул. Перепад давления между входом в насос и выходом из него пропорционален скорости и длине движущейся поверхности, соприкасающейся с потоком газа, и молекулярной массе газа. Такой насос может быть выполнен в горизонтальном или вертикальном исполнении и напоминает собой горизонтальный или вертикальный осевой многоступенчатый компрессор. Роторные и статорные диски насоса имеют радиальные косые прорези, боковые стенки которых наклонены относительно плоскости диска под углом </a:t>
            </a:r>
            <a:r>
              <a:rPr lang="ru-RU" dirty="0" err="1" smtClean="0"/>
              <a:t>15-90°</a:t>
            </a:r>
            <a:r>
              <a:rPr lang="ru-RU" dirty="0" smtClean="0"/>
              <a:t>, причем прорези роторных дисков зеркальны относительно прорезей статорных дисков.</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715016"/>
            <a:ext cx="9001156" cy="646331"/>
          </a:xfrm>
          <a:prstGeom prst="rect">
            <a:avLst/>
          </a:prstGeom>
        </p:spPr>
        <p:txBody>
          <a:bodyPr wrap="square">
            <a:spAutoFit/>
          </a:bodyPr>
          <a:lstStyle/>
          <a:p>
            <a:pPr algn="ctr"/>
            <a:r>
              <a:rPr lang="ru-RU" b="1" dirty="0" smtClean="0"/>
              <a:t>Схема турбомолекулярного насоса:</a:t>
            </a:r>
            <a:endParaRPr lang="ru-RU" dirty="0" smtClean="0"/>
          </a:p>
          <a:p>
            <a:pPr algn="ctr"/>
            <a:r>
              <a:rPr lang="ru-RU" i="1" dirty="0" smtClean="0"/>
              <a:t>1</a:t>
            </a:r>
            <a:r>
              <a:rPr lang="ru-RU" dirty="0" smtClean="0"/>
              <a:t> — корпус: </a:t>
            </a:r>
            <a:r>
              <a:rPr lang="ru-RU" i="1" dirty="0" smtClean="0"/>
              <a:t>2</a:t>
            </a:r>
            <a:r>
              <a:rPr lang="ru-RU" dirty="0" smtClean="0"/>
              <a:t>—неподвижные платины: </a:t>
            </a:r>
            <a:r>
              <a:rPr lang="ru-RU" i="1" dirty="0" smtClean="0"/>
              <a:t>3</a:t>
            </a:r>
            <a:r>
              <a:rPr lang="ru-RU" dirty="0" smtClean="0"/>
              <a:t> — пластины ротора</a:t>
            </a:r>
          </a:p>
        </p:txBody>
      </p:sp>
      <p:sp>
        <p:nvSpPr>
          <p:cNvPr id="3" name="Прямоугольник 2"/>
          <p:cNvSpPr/>
          <p:nvPr/>
        </p:nvSpPr>
        <p:spPr>
          <a:xfrm>
            <a:off x="0" y="142853"/>
            <a:ext cx="9144000" cy="1200329"/>
          </a:xfrm>
          <a:prstGeom prst="rect">
            <a:avLst/>
          </a:prstGeom>
        </p:spPr>
        <p:txBody>
          <a:bodyPr wrap="square">
            <a:spAutoFit/>
          </a:bodyPr>
          <a:lstStyle/>
          <a:p>
            <a:r>
              <a:rPr lang="ru-RU" dirty="0" smtClean="0"/>
              <a:t>При быстроте вращения ротора 6000-90 000 мин</a:t>
            </a:r>
            <a:r>
              <a:rPr lang="ru-RU" baseline="30000" dirty="0" smtClean="0"/>
              <a:t>-1</a:t>
            </a:r>
            <a:r>
              <a:rPr lang="ru-RU" dirty="0" smtClean="0"/>
              <a:t> молекулы газа получают </a:t>
            </a:r>
            <a:r>
              <a:rPr lang="ru-RU" dirty="0" err="1" smtClean="0"/>
              <a:t>дополни-тельную</a:t>
            </a:r>
            <a:r>
              <a:rPr lang="ru-RU" dirty="0" smtClean="0"/>
              <a:t> скорость и увлекаются в каналы, образуемые прорезями в дисках, в направлении откачки. Насосы эффективно откачивают все газы, за исключением водорода. Противоток паров масла от форвакуумного насоса практически отсутствует. </a:t>
            </a:r>
            <a:endParaRPr lang="ru-RU" dirty="0"/>
          </a:p>
        </p:txBody>
      </p:sp>
      <p:sp>
        <p:nvSpPr>
          <p:cNvPr id="337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Схема такого насоса приведена на рис. 3.92.</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t>
            </a:r>
            <a:r>
              <a:rPr kumimoji="0" lang="ru-RU" sz="7800" b="0" i="0" u="none" strike="noStrike" cap="none" normalizeH="0" baseline="0" smtClean="0">
                <a:ln>
                  <a:noFill/>
                </a:ln>
                <a:solidFill>
                  <a:schemeClr val="tx1"/>
                </a:solidFill>
                <a:effectLst/>
                <a:latin typeface="Arial" charset="0"/>
                <a:cs typeface="Arial" charset="0"/>
              </a:rPr>
              <a:t> </a:t>
            </a:r>
            <a:endParaRPr kumimoji="0" lang="ru-RU" sz="1800" b="0" i="0" u="none" strike="noStrike" cap="none" normalizeH="0" baseline="0" smtClean="0">
              <a:ln>
                <a:noFill/>
              </a:ln>
              <a:solidFill>
                <a:schemeClr val="tx1"/>
              </a:solidFill>
              <a:effectLst/>
              <a:latin typeface="Arial" charset="0"/>
              <a:cs typeface="Arial" charset="0"/>
            </a:endParaRPr>
          </a:p>
        </p:txBody>
      </p:sp>
      <p:pic>
        <p:nvPicPr>
          <p:cNvPr id="33794" name="Picture 2" descr="Схема турбомолекулярного насоса"/>
          <p:cNvPicPr>
            <a:picLocks noChangeAspect="1" noChangeArrowheads="1"/>
          </p:cNvPicPr>
          <p:nvPr/>
        </p:nvPicPr>
        <p:blipFill>
          <a:blip r:embed="rId2"/>
          <a:srcRect/>
          <a:stretch>
            <a:fillRect/>
          </a:stretch>
        </p:blipFill>
        <p:spPr bwMode="auto">
          <a:xfrm>
            <a:off x="1285852" y="1506668"/>
            <a:ext cx="5357850" cy="385115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031325"/>
          </a:xfrm>
          <a:prstGeom prst="rect">
            <a:avLst/>
          </a:prstGeom>
        </p:spPr>
        <p:txBody>
          <a:bodyPr wrap="square">
            <a:spAutoFit/>
          </a:bodyPr>
          <a:lstStyle/>
          <a:p>
            <a:r>
              <a:rPr lang="ru-RU" dirty="0" err="1" smtClean="0"/>
              <a:t>Геттеро-ионный</a:t>
            </a:r>
            <a:r>
              <a:rPr lang="ru-RU" dirty="0" smtClean="0"/>
              <a:t> насос. В сорбционных вакуумных насосах газ обычно остается внутри насоса в связанном виде на сорбирующих поверхностях, формирующихся путем распыления геттера, обычно титана. Для увеличения скорости откачки водорода и предотвращения синтеза метана на поверхности пленки геттера обычно остаточный газ дополнительно ионизируют, ионы ускоряют в электрическом поле по направлению пленки геттера. В результате ионы остаточных газов «замуровываются» в непрерывно обновляемой пленке геттера. Такой насос называют </a:t>
            </a:r>
            <a:r>
              <a:rPr lang="ru-RU" dirty="0" err="1" smtClean="0"/>
              <a:t>геттеро-ионным</a:t>
            </a:r>
            <a:r>
              <a:rPr lang="ru-RU" dirty="0" smtClean="0"/>
              <a:t>.  </a:t>
            </a:r>
            <a:endParaRPr lang="ru-RU" dirty="0"/>
          </a:p>
        </p:txBody>
      </p:sp>
      <p:pic>
        <p:nvPicPr>
          <p:cNvPr id="3" name="Picture 2" descr="Схема геттеро-ионного насоса"/>
          <p:cNvPicPr>
            <a:picLocks noChangeAspect="1" noChangeArrowheads="1"/>
          </p:cNvPicPr>
          <p:nvPr/>
        </p:nvPicPr>
        <p:blipFill>
          <a:blip r:embed="rId2"/>
          <a:srcRect/>
          <a:stretch>
            <a:fillRect/>
          </a:stretch>
        </p:blipFill>
        <p:spPr bwMode="auto">
          <a:xfrm>
            <a:off x="2571736" y="2000240"/>
            <a:ext cx="2928958" cy="3500462"/>
          </a:xfrm>
          <a:prstGeom prst="rect">
            <a:avLst/>
          </a:prstGeom>
          <a:noFill/>
        </p:spPr>
      </p:pic>
      <p:sp>
        <p:nvSpPr>
          <p:cNvPr id="5" name="TextBox 4"/>
          <p:cNvSpPr txBox="1"/>
          <p:nvPr/>
        </p:nvSpPr>
        <p:spPr>
          <a:xfrm>
            <a:off x="142844" y="5643579"/>
            <a:ext cx="8858312" cy="923330"/>
          </a:xfrm>
          <a:prstGeom prst="rect">
            <a:avLst/>
          </a:prstGeom>
          <a:noFill/>
        </p:spPr>
        <p:txBody>
          <a:bodyPr wrap="square" rtlCol="0">
            <a:spAutoFit/>
          </a:bodyPr>
          <a:lstStyle/>
          <a:p>
            <a:pPr lvl="0" algn="ctr" eaLnBrk="0" fontAlgn="base" hangingPunct="0">
              <a:spcBef>
                <a:spcPct val="0"/>
              </a:spcBef>
              <a:spcAft>
                <a:spcPct val="0"/>
              </a:spcAft>
            </a:pPr>
            <a:r>
              <a:rPr lang="ru-RU" b="1" dirty="0">
                <a:latin typeface="Arial" charset="0"/>
                <a:cs typeface="Arial" charset="0"/>
              </a:rPr>
              <a:t>Схема </a:t>
            </a:r>
            <a:r>
              <a:rPr lang="ru-RU" b="1" dirty="0" err="1">
                <a:latin typeface="Arial" charset="0"/>
                <a:cs typeface="Arial" charset="0"/>
              </a:rPr>
              <a:t>геттеро-ионного</a:t>
            </a:r>
            <a:r>
              <a:rPr lang="ru-RU" b="1" dirty="0">
                <a:latin typeface="Arial" charset="0"/>
                <a:cs typeface="Arial" charset="0"/>
              </a:rPr>
              <a:t> насоса:</a:t>
            </a:r>
            <a:endParaRPr lang="ru-RU" dirty="0">
              <a:latin typeface="Arial" charset="0"/>
              <a:cs typeface="Arial" charset="0"/>
            </a:endParaRPr>
          </a:p>
          <a:p>
            <a:pPr lvl="0" algn="ctr" eaLnBrk="0" fontAlgn="base" hangingPunct="0">
              <a:spcBef>
                <a:spcPct val="0"/>
              </a:spcBef>
              <a:spcAft>
                <a:spcPct val="0"/>
              </a:spcAft>
            </a:pPr>
            <a:r>
              <a:rPr lang="ru-RU" i="1" dirty="0">
                <a:latin typeface="Arial" charset="0"/>
                <a:cs typeface="Arial" charset="0"/>
              </a:rPr>
              <a:t>1</a:t>
            </a:r>
            <a:r>
              <a:rPr lang="ru-RU" dirty="0">
                <a:latin typeface="Arial" charset="0"/>
                <a:cs typeface="Arial" charset="0"/>
              </a:rPr>
              <a:t> — центральный анод; </a:t>
            </a:r>
            <a:r>
              <a:rPr lang="ru-RU" i="1" dirty="0">
                <a:latin typeface="Arial" charset="0"/>
                <a:cs typeface="Arial" charset="0"/>
              </a:rPr>
              <a:t>2</a:t>
            </a:r>
            <a:r>
              <a:rPr lang="ru-RU" dirty="0">
                <a:latin typeface="Arial" charset="0"/>
                <a:cs typeface="Arial" charset="0"/>
              </a:rPr>
              <a:t> — прогреваемый анод; </a:t>
            </a:r>
            <a:r>
              <a:rPr lang="ru-RU" i="1" dirty="0">
                <a:latin typeface="Arial" charset="0"/>
                <a:cs typeface="Arial" charset="0"/>
              </a:rPr>
              <a:t>3</a:t>
            </a:r>
            <a:r>
              <a:rPr lang="ru-RU" dirty="0">
                <a:latin typeface="Arial" charset="0"/>
                <a:cs typeface="Arial" charset="0"/>
              </a:rPr>
              <a:t> — катоды; 4 — </a:t>
            </a:r>
            <a:r>
              <a:rPr lang="ru-RU" dirty="0" smtClean="0">
                <a:latin typeface="Arial" charset="0"/>
                <a:cs typeface="Arial" charset="0"/>
              </a:rPr>
              <a:t>прямонакальные испарители</a:t>
            </a:r>
            <a:endParaRPr lang="ru-RU" dirty="0">
              <a:latin typeface="Arial" charset="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0"/>
            <a:ext cx="2828941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chemeClr val="accent2">
                    <a:lumMod val="75000"/>
                  </a:schemeClr>
                </a:solidFill>
                <a:effectLst/>
                <a:latin typeface="Arial" charset="0"/>
                <a:cs typeface="Arial" charset="0"/>
              </a:rPr>
              <a:t>Магниторазрядный</a:t>
            </a:r>
            <a:r>
              <a:rPr kumimoji="0" lang="ru-RU" sz="2400" b="1" i="0" u="none" strike="noStrike" cap="none" normalizeH="0" baseline="0" dirty="0" smtClean="0">
                <a:ln>
                  <a:noFill/>
                </a:ln>
                <a:solidFill>
                  <a:schemeClr val="accent2">
                    <a:lumMod val="75000"/>
                  </a:schemeClr>
                </a:solidFill>
                <a:effectLst/>
                <a:latin typeface="Arial" charset="0"/>
                <a:cs typeface="Arial" charset="0"/>
              </a:rPr>
              <a:t> насос.</a:t>
            </a:r>
            <a:r>
              <a:rPr kumimoji="0" lang="ru-RU" sz="1800" b="0" i="0" u="none" strike="noStrike" cap="none" normalizeH="0" baseline="0" dirty="0" smtClean="0">
                <a:ln>
                  <a:noFill/>
                </a:ln>
                <a:solidFill>
                  <a:schemeClr val="tx1"/>
                </a:solidFill>
                <a:effectLst/>
                <a:latin typeface="Arial" charset="0"/>
                <a:cs typeface="Arial" charset="0"/>
              </a:rPr>
              <a:t> </a:t>
            </a:r>
          </a:p>
          <a:p>
            <a:pPr lvl="0" fontAlgn="base">
              <a:spcBef>
                <a:spcPct val="0"/>
              </a:spcBef>
              <a:spcAft>
                <a:spcPct val="0"/>
              </a:spcAft>
            </a:pPr>
            <a:r>
              <a:rPr kumimoji="0" lang="ru-RU" sz="1800" b="0" i="0" u="none" strike="noStrike" cap="none" normalizeH="0" baseline="0" dirty="0" smtClean="0">
                <a:ln>
                  <a:noFill/>
                </a:ln>
                <a:solidFill>
                  <a:schemeClr val="tx1"/>
                </a:solidFill>
                <a:effectLst/>
                <a:latin typeface="Arial" charset="0"/>
                <a:cs typeface="Arial" charset="0"/>
              </a:rPr>
              <a:t>Дальнейшим развитием методов ионной откачки явился </a:t>
            </a:r>
            <a:r>
              <a:rPr kumimoji="0" lang="ru-RU" sz="1800" b="0" i="0" u="none" strike="noStrike" cap="none" normalizeH="0" baseline="0" dirty="0" err="1" smtClean="0">
                <a:ln>
                  <a:noFill/>
                </a:ln>
                <a:solidFill>
                  <a:schemeClr val="tx1"/>
                </a:solidFill>
                <a:effectLst/>
                <a:latin typeface="Arial" charset="0"/>
                <a:cs typeface="Arial" charset="0"/>
              </a:rPr>
              <a:t>магниторазрядный</a:t>
            </a:r>
            <a:r>
              <a:rPr kumimoji="0" lang="ru-RU" sz="1800" b="0" i="0" u="none" strike="noStrike" cap="none" normalizeH="0" baseline="0" dirty="0" smtClean="0">
                <a:ln>
                  <a:noFill/>
                </a:ln>
                <a:solidFill>
                  <a:schemeClr val="tx1"/>
                </a:solidFill>
                <a:effectLst/>
                <a:latin typeface="Arial" charset="0"/>
                <a:cs typeface="Arial" charset="0"/>
              </a:rPr>
              <a:t> насос.</a:t>
            </a:r>
            <a:r>
              <a:rPr lang="ru-RU" dirty="0" smtClean="0"/>
              <a:t> </a:t>
            </a:r>
          </a:p>
          <a:p>
            <a:pPr lvl="0" fontAlgn="base">
              <a:spcBef>
                <a:spcPct val="0"/>
              </a:spcBef>
              <a:spcAft>
                <a:spcPct val="0"/>
              </a:spcAft>
            </a:pPr>
            <a:r>
              <a:rPr lang="ru-RU" dirty="0" smtClean="0"/>
              <a:t>В </a:t>
            </a:r>
            <a:r>
              <a:rPr lang="ru-RU" dirty="0" err="1" smtClean="0"/>
              <a:t>магниторазрядных</a:t>
            </a:r>
            <a:r>
              <a:rPr lang="ru-RU" dirty="0" smtClean="0"/>
              <a:t> насосах рабочим элементом является газоразрядная ячейка — </a:t>
            </a:r>
          </a:p>
          <a:p>
            <a:pPr lvl="0" fontAlgn="base">
              <a:spcBef>
                <a:spcPct val="0"/>
              </a:spcBef>
              <a:spcAft>
                <a:spcPct val="0"/>
              </a:spcAft>
            </a:pPr>
            <a:r>
              <a:rPr lang="ru-RU" i="1" dirty="0" smtClean="0"/>
              <a:t>ячейка </a:t>
            </a:r>
            <a:r>
              <a:rPr lang="ru-RU" i="1" dirty="0" err="1" smtClean="0"/>
              <a:t>Пеннинга</a:t>
            </a:r>
            <a:r>
              <a:rPr lang="ru-RU" i="1" dirty="0" smtClean="0"/>
              <a:t>,</a:t>
            </a:r>
            <a:r>
              <a:rPr lang="ru-RU" dirty="0" smtClean="0"/>
              <a:t> состоящая из «ячеистого» анода, расположенного между катодными </a:t>
            </a:r>
          </a:p>
          <a:p>
            <a:pPr lvl="0" fontAlgn="base">
              <a:spcBef>
                <a:spcPct val="0"/>
              </a:spcBef>
              <a:spcAft>
                <a:spcPct val="0"/>
              </a:spcAft>
            </a:pPr>
            <a:r>
              <a:rPr lang="ru-RU" dirty="0" smtClean="0"/>
              <a:t>пластинами, покрытыми титаном. Ячейка помещена в магнитное поле напряженностью </a:t>
            </a:r>
          </a:p>
          <a:p>
            <a:pPr lvl="0" fontAlgn="base">
              <a:spcBef>
                <a:spcPct val="0"/>
              </a:spcBef>
              <a:spcAft>
                <a:spcPct val="0"/>
              </a:spcAft>
            </a:pPr>
            <a:r>
              <a:rPr lang="ru-RU" dirty="0" smtClean="0"/>
              <a:t>900— 3000 </a:t>
            </a:r>
            <a:r>
              <a:rPr lang="ru-RU" dirty="0" err="1" smtClean="0"/>
              <a:t>Гс</a:t>
            </a:r>
            <a:r>
              <a:rPr lang="ru-RU" dirty="0" smtClean="0"/>
              <a:t>, перпендикулярное плоскости катодов. При подаче на электроды высокого</a:t>
            </a:r>
          </a:p>
          <a:p>
            <a:pPr lvl="0" fontAlgn="base">
              <a:spcBef>
                <a:spcPct val="0"/>
              </a:spcBef>
              <a:spcAft>
                <a:spcPct val="0"/>
              </a:spcAft>
            </a:pPr>
            <a:r>
              <a:rPr lang="ru-RU" dirty="0" smtClean="0"/>
              <a:t> напряжения (от 3 до 7 кВ) между ними зажигается разряд, электроны движутся по </a:t>
            </a:r>
          </a:p>
          <a:p>
            <a:pPr lvl="0" fontAlgn="base">
              <a:spcBef>
                <a:spcPct val="0"/>
              </a:spcBef>
              <a:spcAft>
                <a:spcPct val="0"/>
              </a:spcAft>
            </a:pPr>
            <a:r>
              <a:rPr lang="ru-RU" dirty="0" smtClean="0"/>
              <a:t>сложным спиралям, что увеличивает вероятность ионизации в высоком вакууме.</a:t>
            </a:r>
          </a:p>
          <a:p>
            <a:pPr lvl="0" fontAlgn="base">
              <a:spcBef>
                <a:spcPct val="0"/>
              </a:spcBef>
              <a:spcAft>
                <a:spcPct val="0"/>
              </a:spcAft>
            </a:pPr>
            <a:r>
              <a:rPr lang="ru-RU" dirty="0" smtClean="0"/>
              <a:t> Ускоренные электрическим полем ионы бомбардируют катоды, вызывая катодное</a:t>
            </a:r>
          </a:p>
          <a:p>
            <a:pPr lvl="0" fontAlgn="base">
              <a:spcBef>
                <a:spcPct val="0"/>
              </a:spcBef>
              <a:spcAft>
                <a:spcPct val="0"/>
              </a:spcAft>
            </a:pPr>
            <a:r>
              <a:rPr lang="ru-RU" dirty="0" smtClean="0"/>
              <a:t> распыление, при этом часть ионов внедряется в катоды, а часть — нейтрализуется и, </a:t>
            </a:r>
          </a:p>
          <a:p>
            <a:pPr lvl="0" fontAlgn="base">
              <a:spcBef>
                <a:spcPct val="0"/>
              </a:spcBef>
              <a:spcAft>
                <a:spcPct val="0"/>
              </a:spcAft>
            </a:pPr>
            <a:r>
              <a:rPr lang="ru-RU" dirty="0" smtClean="0"/>
              <a:t>обладая достаточной энергией, отражается от поверхности катода, попадает на анод и</a:t>
            </a:r>
          </a:p>
          <a:p>
            <a:pPr lvl="0" fontAlgn="base">
              <a:spcBef>
                <a:spcPct val="0"/>
              </a:spcBef>
              <a:spcAft>
                <a:spcPct val="0"/>
              </a:spcAft>
            </a:pPr>
            <a:r>
              <a:rPr lang="ru-RU" dirty="0" smtClean="0"/>
              <a:t> «замуровывается» распыляемым материалом катодов. </a:t>
            </a:r>
            <a:endParaRPr kumimoji="0" lang="ru-RU"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  </a:t>
            </a:r>
            <a:r>
              <a:rPr kumimoji="0" lang="ru-RU" sz="9800" b="0" i="0" u="none" strike="noStrike" cap="none" normalizeH="0" baseline="0" dirty="0" smtClean="0">
                <a:ln>
                  <a:noFill/>
                </a:ln>
                <a:solidFill>
                  <a:schemeClr val="tx1"/>
                </a:solidFill>
                <a:effectLst/>
                <a:latin typeface="Arial" charset="0"/>
                <a:cs typeface="Arial" charset="0"/>
              </a:rPr>
              <a:t> </a:t>
            </a:r>
            <a:endParaRPr kumimoji="0" lang="ru-RU" sz="1800" b="0" i="0" u="none" strike="noStrike" cap="none" normalizeH="0" baseline="0" dirty="0" smtClean="0">
              <a:ln>
                <a:noFill/>
              </a:ln>
              <a:solidFill>
                <a:schemeClr val="tx1"/>
              </a:solidFill>
              <a:effectLst/>
              <a:latin typeface="Arial" charset="0"/>
              <a:cs typeface="Arial" charset="0"/>
            </a:endParaRPr>
          </a:p>
        </p:txBody>
      </p:sp>
      <p:pic>
        <p:nvPicPr>
          <p:cNvPr id="36866" name="Picture 2" descr="Схема магниторазрядного насоса [27. С. 171]"/>
          <p:cNvPicPr>
            <a:picLocks noChangeAspect="1" noChangeArrowheads="1"/>
          </p:cNvPicPr>
          <p:nvPr/>
        </p:nvPicPr>
        <p:blipFill>
          <a:blip r:embed="rId2"/>
          <a:srcRect/>
          <a:stretch>
            <a:fillRect/>
          </a:stretch>
        </p:blipFill>
        <p:spPr bwMode="auto">
          <a:xfrm>
            <a:off x="6286512" y="3357562"/>
            <a:ext cx="2214578" cy="2857520"/>
          </a:xfrm>
          <a:prstGeom prst="rect">
            <a:avLst/>
          </a:prstGeom>
          <a:noFill/>
        </p:spPr>
      </p:pic>
      <p:sp>
        <p:nvSpPr>
          <p:cNvPr id="4" name="Прямоугольник 3"/>
          <p:cNvSpPr/>
          <p:nvPr/>
        </p:nvSpPr>
        <p:spPr>
          <a:xfrm>
            <a:off x="142844" y="4490948"/>
            <a:ext cx="8286808" cy="1754326"/>
          </a:xfrm>
          <a:prstGeom prst="rect">
            <a:avLst/>
          </a:prstGeom>
        </p:spPr>
        <p:txBody>
          <a:bodyPr wrap="square">
            <a:spAutoFit/>
          </a:bodyPr>
          <a:lstStyle/>
          <a:p>
            <a:endParaRPr lang="ru-RU" b="1" dirty="0" smtClean="0">
              <a:solidFill>
                <a:prstClr val="black"/>
              </a:solidFill>
              <a:latin typeface="Arial" charset="0"/>
              <a:cs typeface="Arial" charset="0"/>
            </a:endParaRPr>
          </a:p>
          <a:p>
            <a:endParaRPr lang="ru-RU" b="1" dirty="0">
              <a:solidFill>
                <a:prstClr val="black"/>
              </a:solidFill>
              <a:latin typeface="Arial" charset="0"/>
              <a:cs typeface="Arial" charset="0"/>
            </a:endParaRPr>
          </a:p>
          <a:p>
            <a:endParaRPr lang="ru-RU" b="1" dirty="0" smtClean="0">
              <a:solidFill>
                <a:prstClr val="black"/>
              </a:solidFill>
              <a:latin typeface="Arial" charset="0"/>
              <a:cs typeface="Arial" charset="0"/>
            </a:endParaRPr>
          </a:p>
          <a:p>
            <a:endParaRPr lang="ru-RU" b="1" dirty="0" smtClean="0">
              <a:solidFill>
                <a:prstClr val="black"/>
              </a:solidFill>
              <a:latin typeface="Arial" charset="0"/>
              <a:cs typeface="Arial" charset="0"/>
            </a:endParaRPr>
          </a:p>
          <a:p>
            <a:endParaRPr lang="ru-RU" b="1" dirty="0">
              <a:solidFill>
                <a:prstClr val="black"/>
              </a:solidFill>
              <a:latin typeface="Arial" charset="0"/>
              <a:cs typeface="Arial" charset="0"/>
            </a:endParaRPr>
          </a:p>
          <a:p>
            <a:r>
              <a:rPr lang="ru-RU" b="1" dirty="0" smtClean="0">
                <a:solidFill>
                  <a:prstClr val="black"/>
                </a:solidFill>
                <a:latin typeface="Arial" charset="0"/>
                <a:cs typeface="Arial" charset="0"/>
              </a:rPr>
              <a:t>Схема </a:t>
            </a:r>
            <a:r>
              <a:rPr lang="ru-RU" b="1" dirty="0" err="1">
                <a:solidFill>
                  <a:prstClr val="black"/>
                </a:solidFill>
                <a:latin typeface="Arial" charset="0"/>
                <a:cs typeface="Arial" charset="0"/>
              </a:rPr>
              <a:t>магниторазрядного</a:t>
            </a:r>
            <a:r>
              <a:rPr lang="ru-RU" b="1" dirty="0">
                <a:solidFill>
                  <a:prstClr val="black"/>
                </a:solidFill>
                <a:latin typeface="Arial" charset="0"/>
                <a:cs typeface="Arial" charset="0"/>
              </a:rPr>
              <a:t> насоса </a:t>
            </a:r>
            <a:endParaRPr lang="ru-RU" dirty="0"/>
          </a:p>
        </p:txBody>
      </p:sp>
      <p:sp>
        <p:nvSpPr>
          <p:cNvPr id="5" name="TextBox 4"/>
          <p:cNvSpPr txBox="1"/>
          <p:nvPr/>
        </p:nvSpPr>
        <p:spPr>
          <a:xfrm>
            <a:off x="0" y="3429000"/>
            <a:ext cx="6143636" cy="2031325"/>
          </a:xfrm>
          <a:prstGeom prst="rect">
            <a:avLst/>
          </a:prstGeom>
          <a:noFill/>
        </p:spPr>
        <p:txBody>
          <a:bodyPr wrap="square" rtlCol="0">
            <a:spAutoFit/>
          </a:bodyPr>
          <a:lstStyle/>
          <a:p>
            <a:r>
              <a:rPr lang="ru-RU" dirty="0" smtClean="0"/>
              <a:t>Активные газы откачиваются сорбционным и ионным способами, инертные — ионным, причем часть их «замуровывается» на аноде. Величина разрядного тока в этих насосах пропорциональна давлению газа, скорость откачки зависит от числа ячеек, при этом каждую ячейку можно рассматривать как самостоятельный насос со скоростью откачки от 0,25 до 1 л/с.</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l="24777" t="32857" r="29018" b="8214"/>
          <a:stretch>
            <a:fillRect/>
          </a:stretch>
        </p:blipFill>
        <p:spPr bwMode="auto">
          <a:xfrm>
            <a:off x="1285852" y="631529"/>
            <a:ext cx="6950268" cy="5797867"/>
          </a:xfrm>
          <a:prstGeom prst="rect">
            <a:avLst/>
          </a:prstGeom>
          <a:noFill/>
          <a:ln w="9525">
            <a:noFill/>
            <a:miter lim="800000"/>
            <a:headEnd/>
            <a:tailEnd/>
          </a:ln>
          <a:effectLst/>
        </p:spPr>
      </p:pic>
      <p:sp>
        <p:nvSpPr>
          <p:cNvPr id="3" name="TextBox 2"/>
          <p:cNvSpPr txBox="1"/>
          <p:nvPr/>
        </p:nvSpPr>
        <p:spPr>
          <a:xfrm>
            <a:off x="1428728" y="285728"/>
            <a:ext cx="7821244" cy="523220"/>
          </a:xfrm>
          <a:prstGeom prst="rect">
            <a:avLst/>
          </a:prstGeom>
          <a:noFill/>
        </p:spPr>
        <p:txBody>
          <a:bodyPr wrap="none" rtlCol="0">
            <a:spAutoFit/>
          </a:bodyPr>
          <a:lstStyle/>
          <a:p>
            <a:r>
              <a:rPr lang="ru-RU" sz="2800" b="1" dirty="0" smtClean="0">
                <a:solidFill>
                  <a:schemeClr val="accent2">
                    <a:lumMod val="75000"/>
                  </a:schemeClr>
                </a:solidFill>
              </a:rPr>
              <a:t>Методы измерения давления и газовых потоков</a:t>
            </a:r>
            <a:endParaRPr lang="ru-RU" sz="2800" b="1" dirty="0">
              <a:solidFill>
                <a:schemeClr val="accent2">
                  <a:lumMod val="7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l="24777" t="9285" r="28348" b="14643"/>
          <a:stretch>
            <a:fillRect/>
          </a:stretch>
        </p:blipFill>
        <p:spPr bwMode="auto">
          <a:xfrm>
            <a:off x="1214414" y="279605"/>
            <a:ext cx="7000924" cy="643554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l="24777" t="18928" r="29018" b="23214"/>
          <a:stretch>
            <a:fillRect/>
          </a:stretch>
        </p:blipFill>
        <p:spPr bwMode="auto">
          <a:xfrm>
            <a:off x="1142976" y="0"/>
            <a:ext cx="7286676" cy="6617466"/>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0"/>
            <a:ext cx="8988166" cy="64017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accent2">
                    <a:lumMod val="75000"/>
                  </a:schemeClr>
                </a:solidFill>
                <a:effectLst/>
                <a:latin typeface="Arial" charset="0"/>
                <a:cs typeface="Arial" charset="0"/>
              </a:rPr>
              <a:t>Мембранный вакуумметр. </a:t>
            </a:r>
            <a:r>
              <a:rPr kumimoji="0" lang="ru-RU" sz="1800" b="0" i="0" u="none" strike="noStrike" cap="none" normalizeH="0" baseline="0" dirty="0" smtClean="0">
                <a:ln>
                  <a:noFill/>
                </a:ln>
                <a:solidFill>
                  <a:schemeClr val="tx1"/>
                </a:solidFill>
                <a:effectLst/>
                <a:latin typeface="Arial" charset="0"/>
                <a:cs typeface="Arial" charset="0"/>
              </a:rPr>
              <a:t>Вакуумметры такого типа позволяют  измерять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абсолютное давление остаточного газа в вакуумной системе и  широко </a:t>
            </a:r>
            <a:r>
              <a:rPr kumimoji="0" lang="ru-RU" sz="1800" b="0" i="0" u="none" strike="noStrike" cap="none" normalizeH="0" baseline="0" dirty="0" err="1" smtClean="0">
                <a:ln>
                  <a:noFill/>
                </a:ln>
                <a:solidFill>
                  <a:schemeClr val="tx1"/>
                </a:solidFill>
                <a:effectLst/>
                <a:latin typeface="Arial" charset="0"/>
                <a:cs typeface="Arial" charset="0"/>
              </a:rPr>
              <a:t>применя</a:t>
            </a:r>
            <a:r>
              <a:rPr kumimoji="0" lang="ru-RU" sz="1800" b="0" i="0" u="none" strike="noStrike" cap="none" normalizeH="0" baseline="0" dirty="0" smtClean="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Arial" charset="0"/>
                <a:cs typeface="Arial" charset="0"/>
              </a:rPr>
              <a:t>ются</a:t>
            </a:r>
            <a:r>
              <a:rPr kumimoji="0" lang="ru-RU" sz="1800" b="0" i="0" u="none" strike="noStrike" cap="none" normalizeH="0" baseline="0" dirty="0" smtClean="0">
                <a:ln>
                  <a:noFill/>
                </a:ln>
                <a:solidFill>
                  <a:schemeClr val="tx1"/>
                </a:solidFill>
                <a:effectLst/>
                <a:latin typeface="Arial" charset="0"/>
                <a:cs typeface="Arial" charset="0"/>
              </a:rPr>
              <a:t> в технологическом и исследовательском оборудовании. Измеряемое </a:t>
            </a:r>
            <a:r>
              <a:rPr kumimoji="0" lang="ru-RU" sz="1800" b="0" i="0" u="none" strike="noStrike" cap="none" normalizeH="0" baseline="0" dirty="0" err="1" smtClean="0">
                <a:ln>
                  <a:noFill/>
                </a:ln>
                <a:solidFill>
                  <a:schemeClr val="tx1"/>
                </a:solidFill>
                <a:effectLst/>
                <a:latin typeface="Arial" charset="0"/>
                <a:cs typeface="Arial" charset="0"/>
              </a:rPr>
              <a:t>давле</a:t>
            </a:r>
            <a:r>
              <a:rPr kumimoji="0" lang="ru-RU" sz="1800" b="0" i="0" u="none" strike="noStrike" cap="none" normalizeH="0" baseline="0" dirty="0" smtClean="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chemeClr val="tx1"/>
                </a:solidFill>
                <a:effectLst/>
                <a:latin typeface="Arial" charset="0"/>
                <a:cs typeface="Arial" charset="0"/>
              </a:rPr>
              <a:t>ние</a:t>
            </a:r>
            <a:r>
              <a:rPr kumimoji="0" lang="ru-RU" sz="1800" b="0" i="0" u="none" strike="noStrike" cap="none" normalizeH="0" baseline="0" dirty="0" smtClean="0">
                <a:ln>
                  <a:noFill/>
                </a:ln>
                <a:solidFill>
                  <a:schemeClr val="tx1"/>
                </a:solidFill>
                <a:effectLst/>
                <a:latin typeface="Arial" charset="0"/>
                <a:cs typeface="Arial" charset="0"/>
              </a:rPr>
              <a:t> воздействует на упругий элемент (мембрану, сильфон, спиральную трубку),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деформация которого пропорциональна давлению и определяется оптическим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или электрическим методом либо непосредственно превращается с помощью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механической передачи в показания стрелки прибора. Упругий элемент может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также принудительно возвращаться в исходное положение посредством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электрического или пневматического источника силы. В этом случае критерием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давления служит компенсирующая сила или какая-либо величина, связанная с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этой силой, например напряжение, ток и т.д.</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  </a:t>
            </a:r>
            <a:r>
              <a:rPr kumimoji="0" lang="ru-RU" sz="8600" b="0" i="0" u="none" strike="noStrike" cap="none" normalizeH="0" baseline="0" dirty="0" smtClean="0">
                <a:ln>
                  <a:noFill/>
                </a:ln>
                <a:solidFill>
                  <a:schemeClr val="tx1"/>
                </a:solidFill>
                <a:effectLst/>
                <a:latin typeface="Arial" charset="0"/>
                <a:cs typeface="Arial" charset="0"/>
              </a:rPr>
              <a:t> </a:t>
            </a:r>
            <a:endParaRPr kumimoji="0" lang="ru-RU"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b="1"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b="1"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cs typeface="Arial" charset="0"/>
              </a:rPr>
              <a:t>Схема мембранного датчика абсолютного давления</a:t>
            </a:r>
            <a:endParaRPr kumimoji="0" lang="ru-RU"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Arial" charset="0"/>
            </a:endParaRPr>
          </a:p>
        </p:txBody>
      </p:sp>
      <p:pic>
        <p:nvPicPr>
          <p:cNvPr id="40962" name="Picture 2" descr="Схема мембранного датчика абсолютного давления"/>
          <p:cNvPicPr>
            <a:picLocks noChangeAspect="1" noChangeArrowheads="1"/>
          </p:cNvPicPr>
          <p:nvPr/>
        </p:nvPicPr>
        <p:blipFill>
          <a:blip r:embed="rId2"/>
          <a:srcRect/>
          <a:stretch>
            <a:fillRect/>
          </a:stretch>
        </p:blipFill>
        <p:spPr bwMode="auto">
          <a:xfrm>
            <a:off x="5643570" y="2928934"/>
            <a:ext cx="3500430" cy="2786082"/>
          </a:xfrm>
          <a:prstGeom prst="rect">
            <a:avLst/>
          </a:prstGeom>
          <a:noFill/>
        </p:spPr>
      </p:pic>
      <p:sp>
        <p:nvSpPr>
          <p:cNvPr id="4" name="TextBox 3"/>
          <p:cNvSpPr txBox="1"/>
          <p:nvPr/>
        </p:nvSpPr>
        <p:spPr>
          <a:xfrm>
            <a:off x="0" y="3071810"/>
            <a:ext cx="5572132" cy="2031325"/>
          </a:xfrm>
          <a:prstGeom prst="rect">
            <a:avLst/>
          </a:prstGeom>
          <a:noFill/>
        </p:spPr>
        <p:txBody>
          <a:bodyPr wrap="square" rtlCol="0">
            <a:spAutoFit/>
          </a:bodyPr>
          <a:lstStyle/>
          <a:p>
            <a:r>
              <a:rPr lang="ru-RU" dirty="0" smtClean="0"/>
              <a:t>В мембранных вакуумметрах разрежение определяют по изменению емкости конденсатора, образованного мембраной и неподвижной пластиной. Достоинства деформационных вакуумметров — простота и надежность конструкции, недостаток — небольшой диапазон измерений. Погрешность измерений составляет 0,4%.</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 y="0"/>
            <a:ext cx="51863956" cy="109876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accent2">
                    <a:lumMod val="75000"/>
                  </a:schemeClr>
                </a:solidFill>
                <a:effectLst/>
                <a:latin typeface="Arial" charset="0"/>
                <a:cs typeface="Arial" charset="0"/>
              </a:rPr>
              <a:t>Ионизационные вакуумметры</a:t>
            </a:r>
            <a:endParaRPr kumimoji="0" lang="ru-RU" sz="18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Действие ионизационных вакуумметров основано на ионизации молекул газа 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измерении ионного тока, который является функцией давления. Ионизация газа в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таких вакуумметрах осуществляется потоком электронов, испускаемых накаленным</a:t>
            </a:r>
          </a:p>
          <a:p>
            <a:pPr lvl="0" algn="just" fontAlgn="base">
              <a:spcBef>
                <a:spcPct val="0"/>
              </a:spcBef>
              <a:spcAft>
                <a:spcPct val="0"/>
              </a:spcAft>
            </a:pPr>
            <a:r>
              <a:rPr kumimoji="0" lang="ru-RU" sz="1800" b="0" i="0" u="none" strike="noStrike" cap="none" normalizeH="0" baseline="0" dirty="0" smtClean="0">
                <a:ln>
                  <a:noFill/>
                </a:ln>
                <a:solidFill>
                  <a:schemeClr val="tx1"/>
                </a:solidFill>
                <a:effectLst/>
                <a:latin typeface="Arial" charset="0"/>
                <a:cs typeface="Arial" charset="0"/>
              </a:rPr>
              <a:t> катодом. Вакуумметр снабжен еще двумя электродами — анодом и коллектором. </a:t>
            </a:r>
          </a:p>
          <a:p>
            <a:pPr lvl="0" algn="just" fontAlgn="base">
              <a:spcBef>
                <a:spcPct val="0"/>
              </a:spcBef>
              <a:spcAft>
                <a:spcPct val="0"/>
              </a:spcAft>
            </a:pPr>
            <a:r>
              <a:rPr lang="ru-RU" dirty="0" smtClean="0"/>
              <a:t>Потенциал, приложенный к зазору анод—сетка, создает электрическое поле, которое </a:t>
            </a:r>
          </a:p>
          <a:p>
            <a:pPr lvl="0" algn="just" fontAlgn="base">
              <a:spcBef>
                <a:spcPct val="0"/>
              </a:spcBef>
              <a:spcAft>
                <a:spcPct val="0"/>
              </a:spcAft>
            </a:pPr>
            <a:r>
              <a:rPr lang="ru-RU" dirty="0" smtClean="0"/>
              <a:t>ускоряет электроны. Коллектор имеет отрицательный потенциал относительно катода и </a:t>
            </a:r>
          </a:p>
          <a:p>
            <a:pPr lvl="0" algn="just" fontAlgn="base">
              <a:spcBef>
                <a:spcPct val="0"/>
              </a:spcBef>
              <a:spcAft>
                <a:spcPct val="0"/>
              </a:spcAft>
            </a:pPr>
            <a:r>
              <a:rPr lang="ru-RU" dirty="0" smtClean="0"/>
              <a:t>собирает образующиеся в газе положительные ионы. </a:t>
            </a:r>
          </a:p>
          <a:p>
            <a:pPr lvl="0" algn="just" fontAlgn="base">
              <a:spcBef>
                <a:spcPct val="0"/>
              </a:spcBef>
              <a:spcAft>
                <a:spcPct val="0"/>
              </a:spcAft>
            </a:pPr>
            <a:r>
              <a:rPr lang="ru-RU" dirty="0" smtClean="0"/>
              <a:t>Ионный ток в цепи коллектора служит мерой давления газа. </a:t>
            </a:r>
          </a:p>
          <a:p>
            <a:pPr lvl="0" algn="just" fontAlgn="base">
              <a:spcBef>
                <a:spcPct val="0"/>
              </a:spcBef>
              <a:spcAft>
                <a:spcPct val="0"/>
              </a:spcAft>
            </a:pPr>
            <a:r>
              <a:rPr lang="ru-RU" dirty="0" smtClean="0"/>
              <a:t>Диапазон измерений типового датчика ограничен: </a:t>
            </a:r>
          </a:p>
          <a:p>
            <a:pPr lvl="0" algn="just" fontAlgn="base">
              <a:spcBef>
                <a:spcPct val="0"/>
              </a:spcBef>
              <a:spcAft>
                <a:spcPct val="0"/>
              </a:spcAft>
            </a:pPr>
            <a:r>
              <a:rPr lang="ru-RU" dirty="0" smtClean="0"/>
              <a:t>при высоких давлениях — малым сроком службы и</a:t>
            </a:r>
          </a:p>
          <a:p>
            <a:pPr lvl="0" algn="just" fontAlgn="base">
              <a:spcBef>
                <a:spcPct val="0"/>
              </a:spcBef>
              <a:spcAft>
                <a:spcPct val="0"/>
              </a:spcAft>
            </a:pPr>
            <a:r>
              <a:rPr lang="ru-RU" dirty="0" smtClean="0"/>
              <a:t> нарушением линейности характеристики из-за </a:t>
            </a:r>
          </a:p>
          <a:p>
            <a:pPr lvl="0" algn="just" fontAlgn="base">
              <a:spcBef>
                <a:spcPct val="0"/>
              </a:spcBef>
              <a:spcAft>
                <a:spcPct val="0"/>
              </a:spcAft>
            </a:pPr>
            <a:r>
              <a:rPr lang="ru-RU" dirty="0" smtClean="0"/>
              <a:t>возрастающей вероятности объемной рекомбинации ионов </a:t>
            </a:r>
          </a:p>
          <a:p>
            <a:pPr lvl="0" algn="just" fontAlgn="base">
              <a:spcBef>
                <a:spcPct val="0"/>
              </a:spcBef>
              <a:spcAft>
                <a:spcPct val="0"/>
              </a:spcAft>
            </a:pPr>
            <a:r>
              <a:rPr lang="ru-RU" dirty="0" smtClean="0"/>
              <a:t>и увеличения тока вторичных ионов, также участвующих</a:t>
            </a:r>
          </a:p>
          <a:p>
            <a:pPr lvl="0" algn="just" fontAlgn="base">
              <a:spcBef>
                <a:spcPct val="0"/>
              </a:spcBef>
              <a:spcAft>
                <a:spcPct val="0"/>
              </a:spcAft>
            </a:pPr>
            <a:r>
              <a:rPr lang="ru-RU" dirty="0" smtClean="0"/>
              <a:t> в ионизации, при низких давлениях — остаточным </a:t>
            </a:r>
          </a:p>
          <a:p>
            <a:pPr lvl="0" algn="just" eaLnBrk="0" fontAlgn="base" hangingPunct="0">
              <a:spcBef>
                <a:spcPct val="0"/>
              </a:spcBef>
              <a:spcAft>
                <a:spcPct val="0"/>
              </a:spcAft>
            </a:pPr>
            <a:r>
              <a:rPr lang="ru-RU" dirty="0" smtClean="0"/>
              <a:t>фоновым током коллектора</a:t>
            </a:r>
          </a:p>
          <a:p>
            <a:pPr lvl="0" eaLnBrk="0" fontAlgn="base" hangingPunct="0">
              <a:spcBef>
                <a:spcPct val="0"/>
              </a:spcBef>
              <a:spcAft>
                <a:spcPct val="0"/>
              </a:spcAft>
            </a:pPr>
            <a:endParaRPr lang="ru-RU" dirty="0"/>
          </a:p>
          <a:p>
            <a:pPr lvl="0" eaLnBrk="0" fontAlgn="base" hangingPunct="0">
              <a:spcBef>
                <a:spcPct val="0"/>
              </a:spcBef>
              <a:spcAft>
                <a:spcPct val="0"/>
              </a:spcAft>
            </a:pPr>
            <a:endParaRPr lang="ru-RU" dirty="0" smtClean="0"/>
          </a:p>
          <a:p>
            <a:pPr lvl="0" eaLnBrk="0" fontAlgn="base" hangingPunct="0">
              <a:spcBef>
                <a:spcPct val="0"/>
              </a:spcBef>
              <a:spcAft>
                <a:spcPct val="0"/>
              </a:spcAft>
            </a:pPr>
            <a:endParaRPr lang="ru-RU" dirty="0" smtClean="0"/>
          </a:p>
          <a:p>
            <a:pPr lvl="0" eaLnBrk="0" fontAlgn="base" hangingPunct="0">
              <a:spcBef>
                <a:spcPct val="0"/>
              </a:spcBef>
              <a:spcAft>
                <a:spcPct val="0"/>
              </a:spcAft>
            </a:pPr>
            <a:r>
              <a:rPr lang="ru-RU" b="1" dirty="0" smtClean="0">
                <a:solidFill>
                  <a:schemeClr val="accent2">
                    <a:lumMod val="75000"/>
                  </a:schemeClr>
                </a:solidFill>
                <a:latin typeface="Arial" charset="0"/>
                <a:cs typeface="Arial" charset="0"/>
              </a:rPr>
              <a:t>Ионизационные манометры</a:t>
            </a:r>
            <a:r>
              <a:rPr lang="ru-RU" dirty="0" smtClean="0">
                <a:solidFill>
                  <a:schemeClr val="accent2">
                    <a:lumMod val="75000"/>
                  </a:schemeClr>
                </a:solidFill>
                <a:latin typeface="Arial" charset="0"/>
                <a:cs typeface="Arial" charset="0"/>
              </a:rPr>
              <a:t>: </a:t>
            </a:r>
            <a:r>
              <a:rPr lang="ru-RU" dirty="0">
                <a:latin typeface="Arial" charset="0"/>
                <a:cs typeface="Arial" charset="0"/>
              </a:rPr>
              <a:t>а — типовая конструкция: </a:t>
            </a:r>
            <a:endParaRPr lang="ru-RU" dirty="0" smtClean="0">
              <a:latin typeface="Arial" charset="0"/>
              <a:cs typeface="Arial" charset="0"/>
            </a:endParaRPr>
          </a:p>
          <a:p>
            <a:pPr lvl="0" eaLnBrk="0" fontAlgn="base" hangingPunct="0">
              <a:spcBef>
                <a:spcPct val="0"/>
              </a:spcBef>
              <a:spcAft>
                <a:spcPct val="0"/>
              </a:spcAft>
            </a:pPr>
            <a:r>
              <a:rPr lang="ru-RU" dirty="0" smtClean="0">
                <a:latin typeface="Arial" charset="0"/>
                <a:cs typeface="Arial" charset="0"/>
              </a:rPr>
              <a:t>1 </a:t>
            </a:r>
            <a:r>
              <a:rPr lang="ru-RU" dirty="0">
                <a:latin typeface="Arial" charset="0"/>
                <a:cs typeface="Arial" charset="0"/>
              </a:rPr>
              <a:t>— катод</a:t>
            </a:r>
            <a:r>
              <a:rPr lang="ru-RU" dirty="0" smtClean="0">
                <a:latin typeface="Arial" charset="0"/>
                <a:cs typeface="Arial" charset="0"/>
              </a:rPr>
              <a:t>,  </a:t>
            </a:r>
            <a:r>
              <a:rPr lang="ru-RU" dirty="0">
                <a:latin typeface="Arial" charset="0"/>
                <a:cs typeface="Arial" charset="0"/>
              </a:rPr>
              <a:t>2 — сетка, 3 — анод-коллектор ионов; </a:t>
            </a:r>
            <a:endParaRPr lang="ru-RU" dirty="0" smtClean="0">
              <a:latin typeface="Arial" charset="0"/>
              <a:cs typeface="Arial" charset="0"/>
            </a:endParaRPr>
          </a:p>
          <a:p>
            <a:pPr lvl="0" eaLnBrk="0" fontAlgn="base" hangingPunct="0">
              <a:spcBef>
                <a:spcPct val="0"/>
              </a:spcBef>
              <a:spcAft>
                <a:spcPct val="0"/>
              </a:spcAft>
            </a:pPr>
            <a:r>
              <a:rPr lang="ru-RU" i="1" dirty="0" smtClean="0">
                <a:solidFill>
                  <a:schemeClr val="accent2">
                    <a:lumMod val="75000"/>
                  </a:schemeClr>
                </a:solidFill>
                <a:latin typeface="Arial" charset="0"/>
                <a:cs typeface="Arial" charset="0"/>
              </a:rPr>
              <a:t>б</a:t>
            </a:r>
            <a:r>
              <a:rPr lang="ru-RU" dirty="0" smtClean="0">
                <a:solidFill>
                  <a:schemeClr val="accent2">
                    <a:lumMod val="75000"/>
                  </a:schemeClr>
                </a:solidFill>
                <a:latin typeface="Arial" charset="0"/>
                <a:cs typeface="Arial" charset="0"/>
              </a:rPr>
              <a:t> </a:t>
            </a:r>
            <a:r>
              <a:rPr lang="ru-RU" dirty="0">
                <a:solidFill>
                  <a:schemeClr val="accent2">
                    <a:lumMod val="75000"/>
                  </a:schemeClr>
                </a:solidFill>
                <a:latin typeface="Arial" charset="0"/>
                <a:cs typeface="Arial" charset="0"/>
              </a:rPr>
              <a:t>— манометр </a:t>
            </a:r>
            <a:r>
              <a:rPr lang="ru-RU" dirty="0" err="1">
                <a:solidFill>
                  <a:schemeClr val="accent2">
                    <a:lumMod val="75000"/>
                  </a:schemeClr>
                </a:solidFill>
                <a:latin typeface="Arial" charset="0"/>
                <a:cs typeface="Arial" charset="0"/>
              </a:rPr>
              <a:t>Байярда-Альперта</a:t>
            </a:r>
            <a:r>
              <a:rPr lang="ru-RU" dirty="0">
                <a:solidFill>
                  <a:schemeClr val="accent2">
                    <a:lumMod val="75000"/>
                  </a:schemeClr>
                </a:solidFill>
                <a:latin typeface="Arial" charset="0"/>
                <a:cs typeface="Arial" charset="0"/>
              </a:rPr>
              <a:t>: </a:t>
            </a:r>
            <a:r>
              <a:rPr lang="ru-RU" i="1" dirty="0">
                <a:latin typeface="Arial" charset="0"/>
                <a:cs typeface="Arial" charset="0"/>
              </a:rPr>
              <a:t>1</a:t>
            </a:r>
            <a:r>
              <a:rPr lang="ru-RU" dirty="0">
                <a:latin typeface="Arial" charset="0"/>
                <a:cs typeface="Arial" charset="0"/>
              </a:rPr>
              <a:t> — сетка,</a:t>
            </a:r>
          </a:p>
          <a:p>
            <a:pPr lvl="0" eaLnBrk="0" fontAlgn="base" hangingPunct="0">
              <a:spcBef>
                <a:spcPct val="0"/>
              </a:spcBef>
              <a:spcAft>
                <a:spcPct val="0"/>
              </a:spcAft>
            </a:pPr>
            <a:r>
              <a:rPr lang="ru-RU" dirty="0">
                <a:latin typeface="Arial" charset="0"/>
                <a:cs typeface="Arial" charset="0"/>
              </a:rPr>
              <a:t> </a:t>
            </a:r>
            <a:r>
              <a:rPr lang="ru-RU" i="1" dirty="0">
                <a:latin typeface="Arial" charset="0"/>
                <a:cs typeface="Arial" charset="0"/>
              </a:rPr>
              <a:t>2</a:t>
            </a:r>
            <a:r>
              <a:rPr lang="ru-RU" dirty="0">
                <a:latin typeface="Arial" charset="0"/>
                <a:cs typeface="Arial" charset="0"/>
              </a:rPr>
              <a:t> — катод, </a:t>
            </a:r>
            <a:r>
              <a:rPr lang="ru-RU" i="1" dirty="0">
                <a:latin typeface="Arial" charset="0"/>
                <a:cs typeface="Arial" charset="0"/>
              </a:rPr>
              <a:t>3</a:t>
            </a:r>
            <a:r>
              <a:rPr lang="ru-RU" dirty="0">
                <a:latin typeface="Arial" charset="0"/>
                <a:cs typeface="Arial" charset="0"/>
              </a:rPr>
              <a:t> — коллектор, </a:t>
            </a:r>
            <a:r>
              <a:rPr lang="ru-RU" i="1" dirty="0">
                <a:latin typeface="Arial" charset="0"/>
                <a:cs typeface="Arial" charset="0"/>
              </a:rPr>
              <a:t>4</a:t>
            </a:r>
            <a:r>
              <a:rPr lang="ru-RU" dirty="0">
                <a:latin typeface="Arial" charset="0"/>
                <a:cs typeface="Arial" charset="0"/>
              </a:rPr>
              <a:t> — анод</a:t>
            </a:r>
          </a:p>
          <a:p>
            <a:pPr lvl="0" fontAlgn="base">
              <a:spcBef>
                <a:spcPct val="0"/>
              </a:spcBef>
              <a:spcAft>
                <a:spcPct val="0"/>
              </a:spcAft>
            </a:pPr>
            <a:endParaRPr kumimoji="0" lang="ru-RU"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Arial" charset="0"/>
            </a:endParaRPr>
          </a:p>
          <a:p>
            <a:pPr lvl="0" eaLnBrk="0" fontAlgn="base" hangingPunct="0">
              <a:spcBef>
                <a:spcPct val="0"/>
              </a:spcBef>
              <a:spcAft>
                <a:spcPct val="0"/>
              </a:spcAft>
            </a:pPr>
            <a:r>
              <a:rPr kumimoji="0" lang="ru-RU" sz="1800" b="0" i="0" u="none" strike="noStrike" cap="none" normalizeH="0" baseline="0" dirty="0" smtClean="0">
                <a:ln>
                  <a:noFill/>
                </a:ln>
                <a:solidFill>
                  <a:schemeClr val="tx1"/>
                </a:solidFill>
                <a:effectLst/>
                <a:latin typeface="Arial" charset="0"/>
                <a:cs typeface="Arial" charset="0"/>
              </a:rPr>
              <a:t>  </a:t>
            </a:r>
            <a:r>
              <a:rPr kumimoji="0" lang="ru-RU" sz="13200" b="0" i="0" u="none" strike="noStrike" cap="none" normalizeH="0" baseline="0" dirty="0" smtClean="0">
                <a:ln>
                  <a:noFill/>
                </a:ln>
                <a:solidFill>
                  <a:schemeClr val="tx1"/>
                </a:solidFill>
                <a:effectLst/>
                <a:latin typeface="Arial" charset="0"/>
                <a:cs typeface="Arial" charset="0"/>
              </a:rPr>
              <a:t> </a:t>
            </a:r>
            <a:endParaRPr lang="ru-RU"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Arial" charset="0"/>
            </a:endParaRPr>
          </a:p>
        </p:txBody>
      </p:sp>
      <p:pic>
        <p:nvPicPr>
          <p:cNvPr id="41986" name="Picture 2" descr="Б. Ионизационные манометры [27. С. 95]"/>
          <p:cNvPicPr>
            <a:picLocks noChangeAspect="1" noChangeArrowheads="1"/>
          </p:cNvPicPr>
          <p:nvPr/>
        </p:nvPicPr>
        <p:blipFill>
          <a:blip r:embed="rId2"/>
          <a:srcRect/>
          <a:stretch>
            <a:fillRect/>
          </a:stretch>
        </p:blipFill>
        <p:spPr bwMode="auto">
          <a:xfrm>
            <a:off x="6429356" y="2714620"/>
            <a:ext cx="2714644" cy="335758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2853"/>
            <a:ext cx="9144000" cy="7017306"/>
          </a:xfrm>
          <a:prstGeom prst="rect">
            <a:avLst/>
          </a:prstGeom>
        </p:spPr>
        <p:txBody>
          <a:bodyPr wrap="square">
            <a:spAutoFit/>
          </a:bodyPr>
          <a:lstStyle/>
          <a:p>
            <a:r>
              <a:rPr lang="ru-RU" dirty="0" smtClean="0"/>
              <a:t>Для измерения сверхвысокого вакуума применяют вакуумметры, где фоновый ток коллектора значительно снижен. С помощью конструкции, называемой длиной </a:t>
            </a:r>
            <a:r>
              <a:rPr lang="ru-RU" i="1" dirty="0" err="1" smtClean="0"/>
              <a:t>Байярда</a:t>
            </a:r>
            <a:r>
              <a:rPr lang="ru-RU" i="1" dirty="0" smtClean="0"/>
              <a:t>—</a:t>
            </a:r>
            <a:r>
              <a:rPr lang="ru-RU" i="1" dirty="0" err="1" smtClean="0"/>
              <a:t>Альперта</a:t>
            </a:r>
            <a:r>
              <a:rPr lang="ru-RU" dirty="0" smtClean="0"/>
              <a:t>, можно определять давление до </a:t>
            </a:r>
            <a:r>
              <a:rPr lang="ru-RU" dirty="0" err="1" smtClean="0"/>
              <a:t>10~</a:t>
            </a:r>
            <a:r>
              <a:rPr lang="ru-RU" baseline="30000" dirty="0" err="1" smtClean="0"/>
              <a:t>10</a:t>
            </a:r>
            <a:r>
              <a:rPr lang="ru-RU" dirty="0" smtClean="0"/>
              <a:t> тор. В этом вакуумметре катод расположен вне анодной сетки, а коллектор (тонкая проволока) — внутри нее. Модулируя ионный ток в лампе посредством дополнительного электрода (тонкий стержень между анодом и коллектором), диапазон измерений удается расширить до 10</a:t>
            </a:r>
            <a:r>
              <a:rPr lang="ru-RU" baseline="30000" dirty="0" smtClean="0"/>
              <a:t>-11</a:t>
            </a:r>
            <a:r>
              <a:rPr lang="ru-RU" dirty="0" smtClean="0"/>
              <a:t> тор. </a:t>
            </a:r>
          </a:p>
          <a:p>
            <a:r>
              <a:rPr lang="ru-RU" b="1" dirty="0" smtClean="0">
                <a:solidFill>
                  <a:schemeClr val="accent2">
                    <a:lumMod val="75000"/>
                  </a:schemeClr>
                </a:solidFill>
              </a:rPr>
              <a:t>Измерение газовых потоков.</a:t>
            </a:r>
            <a:r>
              <a:rPr lang="ru-RU" dirty="0" smtClean="0"/>
              <a:t> Для измерения и регулирования газовых потоков в технологическом оборудовании наиболее широко используют </a:t>
            </a:r>
            <a:r>
              <a:rPr lang="ru-RU" dirty="0" err="1" smtClean="0"/>
              <a:t>терморезистивные</a:t>
            </a:r>
            <a:r>
              <a:rPr lang="ru-RU" dirty="0" smtClean="0"/>
              <a:t> датчики. На рис. 3.986 приведен профиль распределения температуры вдоль никелевой трубки при отсутствии (</a:t>
            </a:r>
            <a:r>
              <a:rPr lang="ru-RU" i="1" dirty="0" smtClean="0"/>
              <a:t>1)</a:t>
            </a:r>
            <a:r>
              <a:rPr lang="ru-RU" dirty="0" smtClean="0"/>
              <a:t> и при наличии (</a:t>
            </a:r>
            <a:r>
              <a:rPr lang="ru-RU" i="1" dirty="0" smtClean="0"/>
              <a:t>2) </a:t>
            </a:r>
            <a:r>
              <a:rPr lang="ru-RU" dirty="0" smtClean="0"/>
              <a:t>газового потока. Датчик представляет собой тонкую никелевую трубку, подключенную </a:t>
            </a:r>
            <a:r>
              <a:rPr lang="ru-RU" dirty="0" err="1" smtClean="0"/>
              <a:t>параллельн</a:t>
            </a:r>
            <a:r>
              <a:rPr lang="ru-RU" dirty="0"/>
              <a:t> </a:t>
            </a:r>
            <a:endParaRPr lang="ru-RU" dirty="0" smtClean="0"/>
          </a:p>
          <a:p>
            <a:r>
              <a:rPr lang="ru-RU" dirty="0" smtClean="0"/>
              <a:t>основному газопроводу. В середине трубки</a:t>
            </a:r>
          </a:p>
          <a:p>
            <a:r>
              <a:rPr lang="ru-RU" dirty="0" smtClean="0"/>
              <a:t> размещен нагреватель, а по сторонам от него</a:t>
            </a:r>
          </a:p>
          <a:p>
            <a:r>
              <a:rPr lang="ru-RU" dirty="0" smtClean="0"/>
              <a:t> симметрично — два терморезистора,</a:t>
            </a:r>
          </a:p>
          <a:p>
            <a:r>
              <a:rPr lang="ru-RU" dirty="0" smtClean="0"/>
              <a:t> например на основе медных или платиновых</a:t>
            </a:r>
          </a:p>
          <a:p>
            <a:r>
              <a:rPr lang="ru-RU" dirty="0" smtClean="0"/>
              <a:t> проволочных катушек. При отсутствии газового</a:t>
            </a:r>
          </a:p>
          <a:p>
            <a:r>
              <a:rPr lang="ru-RU" dirty="0" smtClean="0"/>
              <a:t> потока температура двух терморезисторов</a:t>
            </a:r>
          </a:p>
          <a:p>
            <a:r>
              <a:rPr lang="ru-RU" dirty="0" smtClean="0"/>
              <a:t> одинакова. При наличии газового потока</a:t>
            </a:r>
          </a:p>
          <a:p>
            <a:r>
              <a:rPr lang="ru-RU" dirty="0" smtClean="0"/>
              <a:t> формируется асимметричное распределение</a:t>
            </a:r>
          </a:p>
          <a:p>
            <a:r>
              <a:rPr lang="ru-RU" dirty="0" smtClean="0"/>
              <a:t> температуры вдоль никелевой трубки</a:t>
            </a:r>
          </a:p>
          <a:p>
            <a:endParaRPr lang="ru-RU" dirty="0" smtClean="0"/>
          </a:p>
          <a:p>
            <a:r>
              <a:rPr lang="ru-RU" b="1" dirty="0" err="1" smtClean="0"/>
              <a:t>Терморезистивный</a:t>
            </a:r>
            <a:r>
              <a:rPr lang="ru-RU" b="1" dirty="0" smtClean="0"/>
              <a:t> датчик расхода газа (а) и профиль температуры вдоль измерительной трубки (б)</a:t>
            </a:r>
            <a:endParaRPr lang="ru-RU" dirty="0" smtClean="0"/>
          </a:p>
          <a:p>
            <a:endParaRPr lang="ru-RU" dirty="0" smtClean="0"/>
          </a:p>
          <a:p>
            <a:endParaRPr lang="ru-RU" dirty="0"/>
          </a:p>
        </p:txBody>
      </p:sp>
      <p:pic>
        <p:nvPicPr>
          <p:cNvPr id="3" name="Picture 2" descr="Терморезистивный датчик расхода газа (а) и профиль температуры вдоль измерительной трубки (б) [16. С. 278]"/>
          <p:cNvPicPr>
            <a:picLocks noChangeAspect="1" noChangeArrowheads="1"/>
          </p:cNvPicPr>
          <p:nvPr/>
        </p:nvPicPr>
        <p:blipFill>
          <a:blip r:embed="rId2"/>
          <a:srcRect/>
          <a:stretch>
            <a:fillRect/>
          </a:stretch>
        </p:blipFill>
        <p:spPr bwMode="auto">
          <a:xfrm>
            <a:off x="5000628" y="3000372"/>
            <a:ext cx="4000528" cy="285752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8929718" cy="4801314"/>
          </a:xfrm>
          <a:prstGeom prst="rect">
            <a:avLst/>
          </a:prstGeom>
        </p:spPr>
        <p:txBody>
          <a:bodyPr wrap="square">
            <a:spAutoFit/>
          </a:bodyPr>
          <a:lstStyle/>
          <a:p>
            <a:r>
              <a:rPr lang="ru-RU" dirty="0" smtClean="0"/>
              <a:t>Средняя длина прямолинейных промежутков, из которых слагается зигзагообразный путь молекул газа, называется средней длиной свободного пробега молекул, </a:t>
            </a:r>
            <a:r>
              <a:rPr lang="ru-RU" dirty="0" err="1" smtClean="0"/>
              <a:t>обозна-чается</a:t>
            </a:r>
            <a:r>
              <a:rPr lang="ru-RU" dirty="0" smtClean="0"/>
              <a:t> </a:t>
            </a:r>
            <a:r>
              <a:rPr lang="el-GR" dirty="0" smtClean="0"/>
              <a:t>λ</a:t>
            </a:r>
            <a:r>
              <a:rPr lang="uk-UA" dirty="0" smtClean="0"/>
              <a:t> </a:t>
            </a:r>
            <a:r>
              <a:rPr lang="ru-RU" dirty="0" smtClean="0"/>
              <a:t>и является одним из важнейших понятий вакуумной техники. В приближенных расчетах для легких газов (</a:t>
            </a:r>
            <a:r>
              <a:rPr lang="ru-RU" dirty="0" err="1" smtClean="0"/>
              <a:t>H</a:t>
            </a:r>
            <a:r>
              <a:rPr lang="ru-RU" baseline="-25000" dirty="0" err="1" smtClean="0"/>
              <a:t>2</a:t>
            </a:r>
            <a:r>
              <a:rPr lang="ru-RU" dirty="0" err="1" smtClean="0"/>
              <a:t>О</a:t>
            </a:r>
            <a:r>
              <a:rPr lang="ru-RU" dirty="0" smtClean="0"/>
              <a:t>, </a:t>
            </a:r>
            <a:r>
              <a:rPr lang="ru-RU" dirty="0" err="1" smtClean="0"/>
              <a:t>He</a:t>
            </a:r>
            <a:r>
              <a:rPr lang="ru-RU" dirty="0" smtClean="0"/>
              <a:t>, </a:t>
            </a:r>
            <a:r>
              <a:rPr lang="ru-RU" dirty="0" err="1" smtClean="0"/>
              <a:t>N</a:t>
            </a:r>
            <a:r>
              <a:rPr lang="ru-RU" baseline="-25000" dirty="0" err="1" smtClean="0"/>
              <a:t>2</a:t>
            </a:r>
            <a:r>
              <a:rPr lang="ru-RU" dirty="0" smtClean="0"/>
              <a:t>, </a:t>
            </a:r>
            <a:r>
              <a:rPr lang="ru-RU" dirty="0" err="1" smtClean="0"/>
              <a:t>O</a:t>
            </a:r>
            <a:r>
              <a:rPr lang="ru-RU" baseline="-25000" dirty="0" err="1" smtClean="0"/>
              <a:t>2</a:t>
            </a:r>
            <a:r>
              <a:rPr lang="ru-RU" dirty="0" smtClean="0"/>
              <a:t>, воздух и </a:t>
            </a:r>
            <a:r>
              <a:rPr lang="ru-RU" dirty="0" err="1" smtClean="0"/>
              <a:t>H</a:t>
            </a:r>
            <a:r>
              <a:rPr lang="ru-RU" baseline="-25000" dirty="0" err="1" smtClean="0"/>
              <a:t>2</a:t>
            </a:r>
            <a:r>
              <a:rPr lang="ru-RU" dirty="0" err="1" smtClean="0"/>
              <a:t>O</a:t>
            </a:r>
            <a:r>
              <a:rPr lang="ru-RU" dirty="0" smtClean="0"/>
              <a:t>) среднюю длину свободного пробега можно рассчитать по формуле </a:t>
            </a:r>
            <a:r>
              <a:rPr lang="el-GR" dirty="0" smtClean="0"/>
              <a:t>λ</a:t>
            </a:r>
            <a:r>
              <a:rPr lang="ru-RU" dirty="0" smtClean="0"/>
              <a:t> </a:t>
            </a:r>
            <a:r>
              <a:rPr lang="ru-RU" i="1" dirty="0" smtClean="0"/>
              <a:t>= 2·</a:t>
            </a:r>
            <a:r>
              <a:rPr lang="ru-RU" i="1" dirty="0" err="1" smtClean="0"/>
              <a:t>10</a:t>
            </a:r>
            <a:r>
              <a:rPr lang="ru-RU" i="1" baseline="30000" dirty="0" err="1" smtClean="0"/>
              <a:t>-5</a:t>
            </a:r>
            <a:r>
              <a:rPr lang="ru-RU" i="1" dirty="0" err="1" smtClean="0"/>
              <a:t>Т</a:t>
            </a:r>
            <a:r>
              <a:rPr lang="ru-RU" i="1" dirty="0" smtClean="0"/>
              <a:t>/P. </a:t>
            </a:r>
            <a:r>
              <a:rPr lang="ru-RU" dirty="0" smtClean="0"/>
              <a:t>Из этого выражения вытекает важное для вакуумной техники следствие, что </a:t>
            </a:r>
            <a:r>
              <a:rPr lang="ru-RU" b="1" dirty="0" smtClean="0"/>
              <a:t>произведение средней длины свободного пробега</a:t>
            </a:r>
            <a:r>
              <a:rPr lang="el-GR" dirty="0" smtClean="0"/>
              <a:t> λ </a:t>
            </a:r>
            <a:r>
              <a:rPr lang="ru-RU" b="1" dirty="0" smtClean="0"/>
              <a:t>на давление газа </a:t>
            </a:r>
            <a:r>
              <a:rPr lang="ru-RU" b="1" i="1" dirty="0" err="1" smtClean="0"/>
              <a:t>Р</a:t>
            </a:r>
            <a:r>
              <a:rPr lang="ru-RU" b="1" i="1" dirty="0" smtClean="0"/>
              <a:t> </a:t>
            </a:r>
            <a:r>
              <a:rPr lang="ru-RU" b="1" dirty="0" smtClean="0"/>
              <a:t>есть величина постоянная и зависит только от температуры и рода газа.</a:t>
            </a:r>
            <a:r>
              <a:rPr lang="ru-RU" dirty="0" smtClean="0"/>
              <a:t> По мере уменьшения давления газа </a:t>
            </a:r>
            <a:r>
              <a:rPr lang="el-GR" dirty="0" smtClean="0"/>
              <a:t>λ </a:t>
            </a:r>
            <a:r>
              <a:rPr lang="ru-RU" dirty="0" smtClean="0"/>
              <a:t>увеличивается и может наступить такой момент, когда взаимные столкновения молекул практически прекратятся и будут происходить лишь их столкновения со стенками сосуда (камеры). Чтобы определить вид столкновений молекул газа, необходимо определить соотношение между средней длиной свободного пробега молекул </a:t>
            </a:r>
            <a:r>
              <a:rPr lang="el-GR" dirty="0" smtClean="0"/>
              <a:t> λ </a:t>
            </a:r>
            <a:r>
              <a:rPr lang="ru-RU" dirty="0" smtClean="0"/>
              <a:t>и характерным размером </a:t>
            </a:r>
            <a:r>
              <a:rPr lang="ru-RU" i="1" dirty="0" err="1" smtClean="0"/>
              <a:t>d</a:t>
            </a:r>
            <a:r>
              <a:rPr lang="ru-RU" i="1" dirty="0" smtClean="0"/>
              <a:t> </a:t>
            </a:r>
            <a:r>
              <a:rPr lang="ru-RU" dirty="0" smtClean="0"/>
              <a:t>- диаметром сосудов цилиндрической формы и длиной меньшей стороны сосудов прямоугольной формы (квадратная камера). Отношение</a:t>
            </a:r>
            <a:r>
              <a:rPr lang="el-GR" dirty="0" smtClean="0"/>
              <a:t> λ </a:t>
            </a:r>
            <a:r>
              <a:rPr lang="ru-RU" i="1" dirty="0" smtClean="0"/>
              <a:t>/</a:t>
            </a:r>
            <a:r>
              <a:rPr lang="ru-RU" i="1" dirty="0" err="1" smtClean="0"/>
              <a:t>d</a:t>
            </a:r>
            <a:r>
              <a:rPr lang="ru-RU" i="1" dirty="0" smtClean="0"/>
              <a:t> </a:t>
            </a:r>
            <a:r>
              <a:rPr lang="ru-RU" dirty="0" smtClean="0"/>
              <a:t>является критерием разделения вакуума на низкий, высокий и средний. Иногда в качестве значения безразмерного критерия используют так называемый критерий </a:t>
            </a:r>
            <a:r>
              <a:rPr lang="ru-RU" dirty="0" err="1" smtClean="0"/>
              <a:t>Кнудсена</a:t>
            </a:r>
            <a:r>
              <a:rPr lang="ru-RU" dirty="0" smtClean="0"/>
              <a:t>:</a:t>
            </a:r>
          </a:p>
          <a:p>
            <a:endParaRPr lang="ru-RU" dirty="0"/>
          </a:p>
        </p:txBody>
      </p:sp>
      <p:pic>
        <p:nvPicPr>
          <p:cNvPr id="4" name="Picture 2"/>
          <p:cNvPicPr>
            <a:picLocks noChangeAspect="1" noChangeArrowheads="1"/>
          </p:cNvPicPr>
          <p:nvPr/>
        </p:nvPicPr>
        <p:blipFill>
          <a:blip r:embed="rId2"/>
          <a:srcRect l="29464" t="33928" r="19643" b="57500"/>
          <a:stretch>
            <a:fillRect/>
          </a:stretch>
        </p:blipFill>
        <p:spPr bwMode="auto">
          <a:xfrm>
            <a:off x="316329" y="4500570"/>
            <a:ext cx="8817499" cy="714380"/>
          </a:xfrm>
          <a:prstGeom prst="rect">
            <a:avLst/>
          </a:prstGeom>
          <a:noFill/>
          <a:ln w="9525">
            <a:noFill/>
            <a:miter lim="800000"/>
            <a:headEnd/>
            <a:tailEnd/>
          </a:ln>
          <a:effectLst/>
        </p:spPr>
      </p:pic>
      <p:sp>
        <p:nvSpPr>
          <p:cNvPr id="5" name="TextBox 4"/>
          <p:cNvSpPr txBox="1"/>
          <p:nvPr/>
        </p:nvSpPr>
        <p:spPr>
          <a:xfrm>
            <a:off x="0" y="5214950"/>
            <a:ext cx="9144000" cy="1477328"/>
          </a:xfrm>
          <a:prstGeom prst="rect">
            <a:avLst/>
          </a:prstGeom>
          <a:noFill/>
        </p:spPr>
        <p:txBody>
          <a:bodyPr wrap="square" rtlCol="0">
            <a:spAutoFit/>
          </a:bodyPr>
          <a:lstStyle/>
          <a:p>
            <a:r>
              <a:rPr lang="ru-RU" i="1" dirty="0" smtClean="0"/>
              <a:t>При низком вакууме </a:t>
            </a:r>
            <a:r>
              <a:rPr lang="ru-RU" dirty="0" smtClean="0"/>
              <a:t>средняя длина свободного пробега </a:t>
            </a:r>
            <a:r>
              <a:rPr lang="el-GR" dirty="0" smtClean="0"/>
              <a:t>λ </a:t>
            </a:r>
            <a:r>
              <a:rPr lang="ru-RU" dirty="0" smtClean="0"/>
              <a:t> </a:t>
            </a:r>
            <a:r>
              <a:rPr lang="ru-RU" dirty="0" err="1" smtClean="0"/>
              <a:t>изначительно</a:t>
            </a:r>
            <a:r>
              <a:rPr lang="ru-RU" dirty="0" smtClean="0"/>
              <a:t> меньше характерного размера сосуда </a:t>
            </a:r>
            <a:r>
              <a:rPr lang="ru-RU" i="1" dirty="0" err="1" smtClean="0"/>
              <a:t>d</a:t>
            </a:r>
            <a:r>
              <a:rPr lang="ru-RU" dirty="0" smtClean="0"/>
              <a:t>, т.е.</a:t>
            </a:r>
            <a:r>
              <a:rPr lang="el-GR" dirty="0" smtClean="0"/>
              <a:t> λ </a:t>
            </a:r>
            <a:r>
              <a:rPr lang="ru-RU" i="1" dirty="0" smtClean="0"/>
              <a:t>&lt;&lt; </a:t>
            </a:r>
            <a:r>
              <a:rPr lang="ru-RU" i="1" dirty="0" err="1" smtClean="0"/>
              <a:t>d</a:t>
            </a:r>
            <a:r>
              <a:rPr lang="ru-RU" dirty="0" smtClean="0"/>
              <a:t>(</a:t>
            </a:r>
            <a:r>
              <a:rPr lang="ru-RU" i="1" dirty="0" err="1" smtClean="0"/>
              <a:t>Kn</a:t>
            </a:r>
            <a:r>
              <a:rPr lang="ru-RU" i="1" dirty="0" smtClean="0"/>
              <a:t>&lt;&lt;1</a:t>
            </a:r>
            <a:r>
              <a:rPr lang="ru-RU" dirty="0" smtClean="0"/>
              <a:t>). Процесс поглощения паров или газов поверхностью твердого тела с образованием на ней пленки газов толщиной в одну или нескольких молекул называют</a:t>
            </a:r>
            <a:r>
              <a:rPr lang="ru-RU" b="1" dirty="0" smtClean="0"/>
              <a:t> </a:t>
            </a:r>
            <a:r>
              <a:rPr lang="ru-RU" i="1" dirty="0" smtClean="0"/>
              <a:t>адсорбцией</a:t>
            </a:r>
            <a:r>
              <a:rPr lang="ru-RU" dirty="0" smtClean="0"/>
              <a:t>; в условиях низкого вакуума на стенках сосуда постоянно имеется слой адсорбированных молекул.</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2852"/>
            <a:ext cx="9144000" cy="8125301"/>
          </a:xfrm>
          <a:prstGeom prst="rect">
            <a:avLst/>
          </a:prstGeom>
        </p:spPr>
        <p:txBody>
          <a:bodyPr wrap="square">
            <a:spAutoFit/>
          </a:bodyPr>
          <a:lstStyle/>
          <a:p>
            <a:pPr algn="just"/>
            <a:r>
              <a:rPr lang="ru-RU" dirty="0" smtClean="0"/>
              <a:t>Датчики температуры трубки включены в мостовую схему, при этом сигнал </a:t>
            </a:r>
            <a:r>
              <a:rPr lang="ru-RU" dirty="0" err="1" smtClean="0"/>
              <a:t>разбаланса</a:t>
            </a:r>
            <a:r>
              <a:rPr lang="ru-RU" dirty="0" smtClean="0"/>
              <a:t> моста пропорционален величине газового потока через никелевую трубку. Проводимость основного канала можно регулировать заменой </a:t>
            </a:r>
            <a:r>
              <a:rPr lang="ru-RU" dirty="0" err="1" smtClean="0"/>
              <a:t>градуировочной</a:t>
            </a:r>
            <a:r>
              <a:rPr lang="ru-RU" dirty="0" smtClean="0"/>
              <a:t> трубки. Датчики такого типа позволяют измерять поток газа от 10 </a:t>
            </a:r>
            <a:r>
              <a:rPr lang="ru-RU" dirty="0" err="1" smtClean="0"/>
              <a:t>см</a:t>
            </a:r>
            <a:r>
              <a:rPr lang="ru-RU" baseline="30000" dirty="0" err="1" smtClean="0"/>
              <a:t>3</a:t>
            </a:r>
            <a:r>
              <a:rPr lang="ru-RU" dirty="0" smtClean="0"/>
              <a:t>/мин до нескольких литров в минуту с погрешностью 1%.</a:t>
            </a:r>
          </a:p>
          <a:p>
            <a:pPr algn="just"/>
            <a:r>
              <a:rPr lang="ru-RU" dirty="0" smtClean="0"/>
              <a:t>В настоящее время промышленность выпускает датчики расхода газа в микроэлектронном исполнении, при этом датчик содержит встроенную схему питания моста, детектирования и преобразования сигнала </a:t>
            </a:r>
            <a:r>
              <a:rPr lang="ru-RU" dirty="0" err="1" smtClean="0"/>
              <a:t>разбаланса</a:t>
            </a:r>
            <a:r>
              <a:rPr lang="ru-RU" dirty="0" smtClean="0"/>
              <a:t> моста в стандартный сигнал 0—10 В (Вольт). На основе датчиков такого типа разработаны регуляторы расхода газа, включающие собственно датчик расхода газа и электрически управляемый </a:t>
            </a:r>
            <a:r>
              <a:rPr lang="ru-RU" dirty="0" err="1" smtClean="0"/>
              <a:t>натекатель</a:t>
            </a:r>
            <a:r>
              <a:rPr lang="ru-RU" dirty="0" smtClean="0"/>
              <a:t> газа. </a:t>
            </a:r>
          </a:p>
          <a:p>
            <a:pPr algn="just"/>
            <a:r>
              <a:rPr lang="ru-RU" sz="2400" b="1" dirty="0" smtClean="0">
                <a:solidFill>
                  <a:schemeClr val="accent2">
                    <a:lumMod val="75000"/>
                  </a:schemeClr>
                </a:solidFill>
              </a:rPr>
              <a:t>Материалы вакуумной техники</a:t>
            </a:r>
          </a:p>
          <a:p>
            <a:pPr algn="just"/>
            <a:r>
              <a:rPr lang="ru-RU" dirty="0" smtClean="0"/>
              <a:t>Имеются физико-химические ограничения на спектр материалов, используемых в вакуумной технике. Эти ограничения связаны с термической устойчивостью материалов, уровнем их </a:t>
            </a:r>
            <a:r>
              <a:rPr lang="ru-RU" dirty="0" err="1" smtClean="0"/>
              <a:t>газовыделения</a:t>
            </a:r>
            <a:r>
              <a:rPr lang="ru-RU" dirty="0" smtClean="0"/>
              <a:t> и газопроницаемостью. Ряд сплавов, например латуни, не применяют в прогреваемых вакуумных системах из-за летучести цинка, входящего в состав сплавов. </a:t>
            </a:r>
          </a:p>
          <a:p>
            <a:pPr algn="just"/>
            <a:r>
              <a:rPr lang="ru-RU" b="1" dirty="0" smtClean="0">
                <a:solidFill>
                  <a:schemeClr val="accent2">
                    <a:lumMod val="75000"/>
                  </a:schemeClr>
                </a:solidFill>
              </a:rPr>
              <a:t>Газопроницаемость.</a:t>
            </a:r>
            <a:r>
              <a:rPr lang="ru-RU" dirty="0" smtClean="0"/>
              <a:t> Если с двух сторон стенки, выполненной из однородного материала, имеется перепад давления, то через такую стенку будет иметь место диффузионный поток газа </a:t>
            </a:r>
            <a:r>
              <a:rPr lang="ru-RU" i="1" dirty="0" err="1" smtClean="0"/>
              <a:t>Q</a:t>
            </a:r>
            <a:r>
              <a:rPr lang="ru-RU" i="1" dirty="0" smtClean="0"/>
              <a:t>:</a:t>
            </a:r>
            <a:endParaRPr lang="ru-RU" dirty="0" smtClean="0"/>
          </a:p>
          <a:p>
            <a:pPr algn="just"/>
            <a:endParaRPr lang="ru-RU" dirty="0" smtClean="0"/>
          </a:p>
          <a:p>
            <a:pPr algn="just"/>
            <a:r>
              <a:rPr lang="ru-RU" sz="1600" b="1" dirty="0" smtClean="0"/>
              <a:t>где </a:t>
            </a:r>
            <a:r>
              <a:rPr lang="ru-RU" sz="1600" b="1" i="1" dirty="0" err="1" smtClean="0"/>
              <a:t>D</a:t>
            </a:r>
            <a:r>
              <a:rPr lang="ru-RU" sz="1600" b="1" dirty="0" smtClean="0"/>
              <a:t> — коэффициент диффузии газа в материале стенки; </a:t>
            </a:r>
            <a:r>
              <a:rPr lang="en-US" sz="1600" b="1" dirty="0" smtClean="0"/>
              <a:t>S</a:t>
            </a:r>
            <a:r>
              <a:rPr lang="ru-RU" sz="1600" b="1" dirty="0" smtClean="0"/>
              <a:t> — растворимость газа в материале стенки; </a:t>
            </a:r>
            <a:r>
              <a:rPr lang="ru-RU" sz="1600" b="1" i="1" dirty="0" err="1" smtClean="0"/>
              <a:t>d</a:t>
            </a:r>
            <a:r>
              <a:rPr lang="ru-RU" sz="1600" b="1" i="1" dirty="0" smtClean="0"/>
              <a:t> —</a:t>
            </a:r>
            <a:r>
              <a:rPr lang="ru-RU" sz="1600" b="1" dirty="0" smtClean="0"/>
              <a:t> толщина стенки; </a:t>
            </a:r>
            <a:r>
              <a:rPr lang="ru-RU" sz="1600" b="1" i="1" dirty="0" err="1" smtClean="0"/>
              <a:t>Р</a:t>
            </a:r>
            <a:r>
              <a:rPr lang="ru-RU" sz="1600" b="1" i="1" baseline="-25000" dirty="0" smtClean="0"/>
              <a:t>{ </a:t>
            </a:r>
            <a:r>
              <a:rPr lang="ru-RU" sz="1600" b="1" dirty="0" smtClean="0"/>
              <a:t>и </a:t>
            </a:r>
            <a:r>
              <a:rPr lang="ru-RU" sz="1600" b="1" i="1" dirty="0" err="1" smtClean="0"/>
              <a:t>Р</a:t>
            </a:r>
            <a:r>
              <a:rPr lang="ru-RU" sz="1600" b="1" i="1" baseline="-25000" dirty="0" err="1" smtClean="0"/>
              <a:t>1</a:t>
            </a:r>
            <a:r>
              <a:rPr lang="ru-RU" sz="1600" b="1" dirty="0" smtClean="0"/>
              <a:t> — значения давления газа с двух сторон стенки. Константа </a:t>
            </a:r>
            <a:r>
              <a:rPr lang="ru-RU" sz="1600" b="1" i="1" dirty="0" err="1" smtClean="0"/>
              <a:t>п</a:t>
            </a:r>
            <a:r>
              <a:rPr lang="ru-RU" sz="1600" b="1" dirty="0" smtClean="0"/>
              <a:t> = 1 для неметаллов и </a:t>
            </a:r>
            <a:r>
              <a:rPr lang="ru-RU" sz="1600" b="1" i="1" dirty="0" err="1" smtClean="0"/>
              <a:t>п</a:t>
            </a:r>
            <a:r>
              <a:rPr lang="ru-RU" sz="1600" b="1" dirty="0" smtClean="0"/>
              <a:t> = </a:t>
            </a:r>
            <a:r>
              <a:rPr lang="en-US" sz="1600" b="1" dirty="0" smtClean="0"/>
              <a:t>1</a:t>
            </a:r>
            <a:r>
              <a:rPr lang="ru-RU" sz="1600" b="1" dirty="0" smtClean="0"/>
              <a:t>/</a:t>
            </a:r>
            <a:r>
              <a:rPr lang="ru-RU" sz="1600" b="1" baseline="-25000" dirty="0" smtClean="0"/>
              <a:t>2</a:t>
            </a:r>
            <a:r>
              <a:rPr lang="ru-RU" sz="1600" b="1" dirty="0" smtClean="0"/>
              <a:t> для двухатомных молекул, диффундирующих в металлах. </a:t>
            </a:r>
          </a:p>
          <a:p>
            <a:endParaRPr lang="ru-RU" dirty="0" smtClean="0"/>
          </a:p>
          <a:p>
            <a:endParaRPr lang="ru-RU" dirty="0" smtClean="0"/>
          </a:p>
          <a:p>
            <a:endParaRPr lang="ru-RU" dirty="0"/>
          </a:p>
          <a:p>
            <a:endParaRPr lang="ru-RU" dirty="0" smtClean="0"/>
          </a:p>
          <a:p>
            <a:endParaRPr lang="ru-RU" dirty="0"/>
          </a:p>
          <a:p>
            <a:endParaRPr lang="ru-RU" dirty="0"/>
          </a:p>
        </p:txBody>
      </p:sp>
      <p:pic>
        <p:nvPicPr>
          <p:cNvPr id="3" name="Picture 4" descr="https://studref.com/htm/img/39/6032/345.png"/>
          <p:cNvPicPr>
            <a:picLocks noChangeAspect="1" noChangeArrowheads="1"/>
          </p:cNvPicPr>
          <p:nvPr/>
        </p:nvPicPr>
        <p:blipFill>
          <a:blip r:embed="rId2"/>
          <a:srcRect r="55248"/>
          <a:stretch>
            <a:fillRect/>
          </a:stretch>
        </p:blipFill>
        <p:spPr bwMode="auto">
          <a:xfrm>
            <a:off x="1214414" y="5286388"/>
            <a:ext cx="2428892" cy="42862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l="24777" t="22143" r="28348" b="10357"/>
          <a:stretch>
            <a:fillRect/>
          </a:stretch>
        </p:blipFill>
        <p:spPr bwMode="auto">
          <a:xfrm>
            <a:off x="1127101" y="142853"/>
            <a:ext cx="7302551" cy="6572296"/>
          </a:xfrm>
          <a:prstGeom prst="rect">
            <a:avLst/>
          </a:prstGeom>
          <a:noFill/>
          <a:ln w="9525">
            <a:noFill/>
            <a:miter lim="800000"/>
            <a:headEnd/>
            <a:tailEnd/>
          </a:ln>
          <a:effec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4288"/>
            <a:ext cx="9144000" cy="5170646"/>
          </a:xfrm>
          <a:prstGeom prst="rect">
            <a:avLst/>
          </a:prstGeom>
        </p:spPr>
        <p:txBody>
          <a:bodyPr wrap="square">
            <a:spAutoFit/>
          </a:bodyPr>
          <a:lstStyle/>
          <a:p>
            <a:pPr algn="just"/>
            <a:r>
              <a:rPr lang="ru-RU" sz="2400" b="1" dirty="0" err="1" smtClean="0">
                <a:solidFill>
                  <a:schemeClr val="accent2">
                    <a:lumMod val="75000"/>
                  </a:schemeClr>
                </a:solidFill>
              </a:rPr>
              <a:t>Газовыделение</a:t>
            </a:r>
            <a:r>
              <a:rPr lang="ru-RU" dirty="0" smtClean="0"/>
              <a:t>. Причиной </a:t>
            </a:r>
            <a:r>
              <a:rPr lang="ru-RU" dirty="0" err="1" smtClean="0"/>
              <a:t>газовыделения</a:t>
            </a:r>
            <a:r>
              <a:rPr lang="ru-RU" dirty="0" smtClean="0"/>
              <a:t> является десорбция молекул газа с поверхности материалов стенок вакуумной камеры, а также диффузия газа из объема материала. Для повышения уровня предельного вакуума обычно проводят термическое </a:t>
            </a:r>
            <a:r>
              <a:rPr lang="ru-RU" dirty="0" err="1" smtClean="0"/>
              <a:t>обезгаживание</a:t>
            </a:r>
            <a:r>
              <a:rPr lang="ru-RU" dirty="0" smtClean="0"/>
              <a:t> стенок вакуумной системы, которое реализуют путем прогрева системы при температуре 200-400 </a:t>
            </a:r>
            <a:r>
              <a:rPr lang="ru-RU" dirty="0" err="1" smtClean="0"/>
              <a:t>°С</a:t>
            </a:r>
            <a:r>
              <a:rPr lang="ru-RU" dirty="0" smtClean="0"/>
              <a:t> в течение 10—24 ч. Значения скоростей </a:t>
            </a:r>
            <a:r>
              <a:rPr lang="ru-RU" dirty="0" err="1" smtClean="0"/>
              <a:t>газовыделения</a:t>
            </a:r>
            <a:r>
              <a:rPr lang="ru-RU" dirty="0" smtClean="0"/>
              <a:t> для различных материалов в начале процесса откачки и после прогрева системы в течение 24 ч приведены в таблице. С внутренних поверхностей материалов вакуумных систем вначале </a:t>
            </a:r>
            <a:r>
              <a:rPr lang="ru-RU" dirty="0" err="1" smtClean="0"/>
              <a:t>десорбируются</a:t>
            </a:r>
            <a:r>
              <a:rPr lang="ru-RU" dirty="0" smtClean="0"/>
              <a:t> молекулы воды с небольшим количеством водорода и углекислого газа. По мере </a:t>
            </a:r>
            <a:r>
              <a:rPr lang="ru-RU" dirty="0" err="1" smtClean="0"/>
              <a:t>обезгаживания</a:t>
            </a:r>
            <a:r>
              <a:rPr lang="ru-RU" dirty="0" smtClean="0"/>
              <a:t> системы из ее стенок выделяются молекулы оксида углерода и воды, а также незначительное количество азота и кислорода. Оценку соотношения </a:t>
            </a:r>
            <a:r>
              <a:rPr lang="ru-RU" dirty="0" err="1" smtClean="0"/>
              <a:t>газовыделения</a:t>
            </a:r>
            <a:r>
              <a:rPr lang="ru-RU" dirty="0" smtClean="0"/>
              <a:t> и натекания в вакуумную систему через </a:t>
            </a:r>
            <a:r>
              <a:rPr lang="ru-RU" dirty="0" err="1" smtClean="0"/>
              <a:t>микротечи</a:t>
            </a:r>
            <a:r>
              <a:rPr lang="ru-RU" dirty="0" smtClean="0"/>
              <a:t> проводят, определяя натекание системы </a:t>
            </a:r>
            <a:r>
              <a:rPr lang="ru-RU" i="1" dirty="0" err="1" smtClean="0"/>
              <a:t>Q</a:t>
            </a:r>
            <a:r>
              <a:rPr lang="ru-RU" dirty="0" smtClean="0"/>
              <a:t> по соотношению:</a:t>
            </a:r>
          </a:p>
          <a:p>
            <a:endParaRPr lang="ru-RU" dirty="0"/>
          </a:p>
          <a:p>
            <a:endParaRPr lang="ru-RU" dirty="0" smtClean="0"/>
          </a:p>
          <a:p>
            <a:endParaRPr lang="ru-RU" dirty="0"/>
          </a:p>
          <a:p>
            <a:endParaRPr lang="ru-RU" dirty="0" smtClean="0"/>
          </a:p>
          <a:p>
            <a:endParaRPr lang="ru-RU" dirty="0"/>
          </a:p>
          <a:p>
            <a:endParaRPr lang="ru-RU" dirty="0"/>
          </a:p>
        </p:txBody>
      </p:sp>
      <p:pic>
        <p:nvPicPr>
          <p:cNvPr id="3" name="Picture 4" descr="https://studref.com/htm/img/39/6032/345.png"/>
          <p:cNvPicPr>
            <a:picLocks noChangeAspect="1" noChangeArrowheads="1"/>
          </p:cNvPicPr>
          <p:nvPr/>
        </p:nvPicPr>
        <p:blipFill>
          <a:blip r:embed="rId2"/>
          <a:srcRect r="55248"/>
          <a:stretch>
            <a:fillRect/>
          </a:stretch>
        </p:blipFill>
        <p:spPr bwMode="auto">
          <a:xfrm>
            <a:off x="2357422" y="3714752"/>
            <a:ext cx="2928958" cy="1500198"/>
          </a:xfrm>
          <a:prstGeom prst="rect">
            <a:avLst/>
          </a:prstGeom>
          <a:noFill/>
        </p:spPr>
      </p:pic>
      <p:sp>
        <p:nvSpPr>
          <p:cNvPr id="5" name="TextBox 4"/>
          <p:cNvSpPr txBox="1"/>
          <p:nvPr/>
        </p:nvSpPr>
        <p:spPr>
          <a:xfrm>
            <a:off x="1" y="5572140"/>
            <a:ext cx="8929718" cy="646331"/>
          </a:xfrm>
          <a:prstGeom prst="rect">
            <a:avLst/>
          </a:prstGeom>
          <a:noFill/>
        </p:spPr>
        <p:txBody>
          <a:bodyPr wrap="square" rtlCol="0">
            <a:spAutoFit/>
          </a:bodyPr>
          <a:lstStyle/>
          <a:p>
            <a:r>
              <a:rPr lang="ru-RU" dirty="0" smtClean="0"/>
              <a:t>где </a:t>
            </a:r>
            <a:r>
              <a:rPr lang="ru-RU" i="1" dirty="0" smtClean="0"/>
              <a:t>АР</a:t>
            </a:r>
            <a:r>
              <a:rPr lang="ru-RU" dirty="0" smtClean="0"/>
              <a:t> — изменение давления системы объемом </a:t>
            </a:r>
            <a:r>
              <a:rPr lang="ru-RU" i="1" dirty="0" err="1" smtClean="0"/>
              <a:t>V</a:t>
            </a:r>
            <a:r>
              <a:rPr lang="ru-RU" dirty="0" smtClean="0"/>
              <a:t> за время </a:t>
            </a:r>
            <a:r>
              <a:rPr lang="el-GR" i="1" dirty="0" smtClean="0"/>
              <a:t>Δ</a:t>
            </a:r>
            <a:r>
              <a:rPr lang="ru-RU" i="1" dirty="0" err="1" smtClean="0"/>
              <a:t>t</a:t>
            </a:r>
            <a:r>
              <a:rPr lang="ru-RU" dirty="0" smtClean="0"/>
              <a:t> при отключенных вакуумных насосах.</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l="24777" t="18928" r="32366" b="11428"/>
          <a:stretch>
            <a:fillRect/>
          </a:stretch>
        </p:blipFill>
        <p:spPr bwMode="auto">
          <a:xfrm>
            <a:off x="3857620" y="142852"/>
            <a:ext cx="5143536" cy="6572296"/>
          </a:xfrm>
          <a:prstGeom prst="rect">
            <a:avLst/>
          </a:prstGeom>
          <a:noFill/>
          <a:ln w="9525">
            <a:noFill/>
            <a:miter lim="800000"/>
            <a:headEnd/>
            <a:tailEnd/>
          </a:ln>
          <a:effectLst/>
        </p:spPr>
      </p:pic>
      <p:sp>
        <p:nvSpPr>
          <p:cNvPr id="3" name="TextBox 2"/>
          <p:cNvSpPr txBox="1"/>
          <p:nvPr/>
        </p:nvSpPr>
        <p:spPr>
          <a:xfrm>
            <a:off x="1" y="1643050"/>
            <a:ext cx="3786182" cy="1200329"/>
          </a:xfrm>
          <a:prstGeom prst="rect">
            <a:avLst/>
          </a:prstGeom>
          <a:noFill/>
        </p:spPr>
        <p:txBody>
          <a:bodyPr wrap="square" rtlCol="0">
            <a:spAutoFit/>
          </a:bodyPr>
          <a:lstStyle/>
          <a:p>
            <a:r>
              <a:rPr lang="ru-RU" sz="2400" b="1" dirty="0" smtClean="0"/>
              <a:t>Скорости </a:t>
            </a:r>
            <a:r>
              <a:rPr lang="ru-RU" sz="2400" b="1" dirty="0" err="1" smtClean="0"/>
              <a:t>газовыделения</a:t>
            </a:r>
            <a:r>
              <a:rPr lang="ru-RU" sz="2400" b="1" dirty="0" smtClean="0"/>
              <a:t> типовых  материалов вакуумных установок</a:t>
            </a:r>
            <a:endParaRPr lang="ru-RU" sz="24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500042"/>
            <a:ext cx="8429684" cy="4893647"/>
          </a:xfrm>
          <a:prstGeom prst="rect">
            <a:avLst/>
          </a:prstGeom>
        </p:spPr>
        <p:txBody>
          <a:bodyPr wrap="square">
            <a:spAutoFit/>
          </a:bodyPr>
          <a:lstStyle/>
          <a:p>
            <a:r>
              <a:rPr lang="ru-RU" sz="2400" b="1" dirty="0" smtClean="0"/>
              <a:t>Единицы измерения давления</a:t>
            </a:r>
            <a:endParaRPr lang="ru-RU" sz="2400" dirty="0" smtClean="0"/>
          </a:p>
          <a:p>
            <a:r>
              <a:rPr lang="ru-RU" sz="2400" dirty="0" smtClean="0"/>
              <a:t>Паскаль (ньютон на квадратный метр)</a:t>
            </a:r>
          </a:p>
          <a:p>
            <a:r>
              <a:rPr lang="ru-RU" sz="2400" dirty="0" smtClean="0"/>
              <a:t>Бар</a:t>
            </a:r>
          </a:p>
          <a:p>
            <a:r>
              <a:rPr lang="ru-RU" sz="2400" dirty="0" smtClean="0"/>
              <a:t>Миллиметр ртутного столба (</a:t>
            </a:r>
            <a:r>
              <a:rPr lang="ru-RU" sz="2400" dirty="0" err="1" smtClean="0"/>
              <a:t>торр</a:t>
            </a:r>
            <a:r>
              <a:rPr lang="ru-RU" sz="2400" dirty="0" smtClean="0"/>
              <a:t>)</a:t>
            </a:r>
          </a:p>
          <a:p>
            <a:r>
              <a:rPr lang="ru-RU" sz="2400" dirty="0" smtClean="0"/>
              <a:t>Микрон ртутного столба (10</a:t>
            </a:r>
            <a:r>
              <a:rPr lang="ru-RU" sz="2400" baseline="30000" dirty="0" smtClean="0"/>
              <a:t>−3</a:t>
            </a:r>
            <a:r>
              <a:rPr lang="ru-RU" sz="2400" dirty="0" smtClean="0"/>
              <a:t> </a:t>
            </a:r>
            <a:r>
              <a:rPr lang="ru-RU" sz="2400" dirty="0" err="1" smtClean="0"/>
              <a:t>торр</a:t>
            </a:r>
            <a:r>
              <a:rPr lang="ru-RU" sz="2400" dirty="0" smtClean="0"/>
              <a:t>)</a:t>
            </a:r>
          </a:p>
          <a:p>
            <a:r>
              <a:rPr lang="ru-RU" sz="2400" dirty="0" smtClean="0"/>
              <a:t>Миллиметр водяного (или водного) столба</a:t>
            </a:r>
          </a:p>
          <a:p>
            <a:r>
              <a:rPr lang="ru-RU" sz="2400" dirty="0" smtClean="0"/>
              <a:t>Атмосфера Атмосфера физическая ... </a:t>
            </a:r>
          </a:p>
          <a:p>
            <a:r>
              <a:rPr lang="ru-RU" sz="2400" dirty="0" smtClean="0"/>
              <a:t>Килограмм-сила на квадратный сантиметр, килограмм-сила на квадратный метр</a:t>
            </a:r>
          </a:p>
          <a:p>
            <a:r>
              <a:rPr lang="ru-RU" sz="2400" dirty="0" smtClean="0"/>
              <a:t>Дина на квадратный сантиметр (бария) </a:t>
            </a:r>
            <a:endParaRPr lang="ru-RU" sz="2400" dirty="0" smtClean="0"/>
          </a:p>
          <a:p>
            <a:r>
              <a:rPr lang="ru-RU" sz="2400" dirty="0" smtClean="0"/>
              <a:t>Фунт-сила </a:t>
            </a:r>
            <a:r>
              <a:rPr lang="ru-RU" sz="2400" dirty="0" smtClean="0"/>
              <a:t>на квадратный дюйм (</a:t>
            </a:r>
            <a:r>
              <a:rPr lang="ru-RU" sz="2400" dirty="0" err="1" smtClean="0">
                <a:hlinkClick r:id="rId2" tooltip="Psi (единица измерения)"/>
              </a:rPr>
              <a:t>psi</a:t>
            </a:r>
            <a:r>
              <a:rPr lang="ru-RU" sz="2400" dirty="0" smtClean="0"/>
              <a:t>) </a:t>
            </a:r>
            <a:endParaRPr lang="ru-RU" sz="2400" dirty="0" smtClean="0"/>
          </a:p>
          <a:p>
            <a:r>
              <a:rPr lang="ru-RU" sz="2400" dirty="0" smtClean="0">
                <a:hlinkClick r:id="rId3" tooltip="Пьеза"/>
              </a:rPr>
              <a:t>Пьеза</a:t>
            </a:r>
            <a:r>
              <a:rPr lang="ru-RU" sz="2400" dirty="0" smtClean="0"/>
              <a:t> </a:t>
            </a:r>
            <a:r>
              <a:rPr lang="ru-RU" sz="2400" dirty="0" smtClean="0"/>
              <a:t>(</a:t>
            </a:r>
            <a:r>
              <a:rPr lang="ru-RU" sz="2400" dirty="0" err="1" smtClean="0"/>
              <a:t>тонно-сила</a:t>
            </a:r>
            <a:r>
              <a:rPr lang="ru-RU" sz="2400" dirty="0" smtClean="0"/>
              <a:t> на квадратный метр</a:t>
            </a:r>
            <a:r>
              <a:rPr lang="ru-RU" sz="2400" dirty="0" smtClean="0"/>
              <a:t>,  </a:t>
            </a:r>
            <a:r>
              <a:rPr lang="ru-RU" sz="2400" dirty="0" smtClean="0">
                <a:hlinkClick r:id="rId4" tooltip="Стен"/>
              </a:rPr>
              <a:t>стен</a:t>
            </a:r>
            <a:r>
              <a:rPr lang="ru-RU" sz="2400" dirty="0" smtClean="0"/>
              <a:t> на квадратный метр)</a:t>
            </a:r>
            <a:endParaRPr lang="ru-RU"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l="14732" t="32857" r="3571" b="26428"/>
          <a:stretch>
            <a:fillRect/>
          </a:stretch>
        </p:blipFill>
        <p:spPr bwMode="auto">
          <a:xfrm>
            <a:off x="0" y="629290"/>
            <a:ext cx="9144000" cy="4943981"/>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463308"/>
          </a:xfrm>
          <a:prstGeom prst="rect">
            <a:avLst/>
          </a:prstGeom>
        </p:spPr>
        <p:txBody>
          <a:bodyPr wrap="square">
            <a:spAutoFit/>
          </a:bodyPr>
          <a:lstStyle/>
          <a:p>
            <a:r>
              <a:rPr lang="ru-RU" i="1" dirty="0" smtClean="0"/>
              <a:t>Высокий вакуум </a:t>
            </a:r>
            <a:r>
              <a:rPr lang="ru-RU" dirty="0" smtClean="0"/>
              <a:t>характеризуется тем, что средняя длина свободного пробега молекул</a:t>
            </a:r>
            <a:r>
              <a:rPr lang="en-US" dirty="0" smtClean="0"/>
              <a:t> </a:t>
            </a:r>
            <a:r>
              <a:rPr lang="el-GR" dirty="0" smtClean="0"/>
              <a:t>λ</a:t>
            </a:r>
            <a:r>
              <a:rPr lang="en-US" dirty="0" smtClean="0"/>
              <a:t> </a:t>
            </a:r>
            <a:r>
              <a:rPr lang="ru-RU" dirty="0" smtClean="0"/>
              <a:t>значительно больше характерного размера сосуда</a:t>
            </a:r>
            <a:r>
              <a:rPr lang="en-US" dirty="0" smtClean="0"/>
              <a:t> </a:t>
            </a:r>
            <a:r>
              <a:rPr lang="ru-RU" i="1" dirty="0" err="1" smtClean="0"/>
              <a:t>d</a:t>
            </a:r>
            <a:r>
              <a:rPr lang="ru-RU" dirty="0" smtClean="0"/>
              <a:t>, т.е.</a:t>
            </a:r>
            <a:r>
              <a:rPr lang="el-GR" dirty="0" smtClean="0"/>
              <a:t> λ </a:t>
            </a:r>
            <a:r>
              <a:rPr lang="ru-RU" i="1" dirty="0" smtClean="0"/>
              <a:t>&gt;&gt; </a:t>
            </a:r>
            <a:r>
              <a:rPr lang="ru-RU" i="1" dirty="0" err="1" smtClean="0"/>
              <a:t>d</a:t>
            </a:r>
            <a:r>
              <a:rPr lang="ru-RU" dirty="0" smtClean="0"/>
              <a:t>(</a:t>
            </a:r>
            <a:r>
              <a:rPr lang="ru-RU" i="1" dirty="0" err="1" smtClean="0"/>
              <a:t>Kn</a:t>
            </a:r>
            <a:r>
              <a:rPr lang="ru-RU" i="1" dirty="0" smtClean="0"/>
              <a:t>&gt;&gt;1</a:t>
            </a:r>
            <a:r>
              <a:rPr lang="ru-RU" dirty="0" smtClean="0"/>
              <a:t>). При высоком вакууме в сильно разреженном газе хотя и сохраняется хаотический характер движения молекул, но взаимодействие между ними из-за малого количества практически исчезает. Они движутся прямолинейно в пределах предоставленного объема, сталкиваясь в основном со стенками сосуда. Ударившись о стенку сосуда и пробыв очень малое время в адсорбированном состоянии, молекулы отрываются и летят в случайных направлениях. Поэтому некоторые части стенок сосуда могут быть свободны от слоя адсорбированных молекул газа.</a:t>
            </a:r>
          </a:p>
          <a:p>
            <a:r>
              <a:rPr lang="ru-RU" i="1" dirty="0" smtClean="0"/>
              <a:t>Средний вакуум </a:t>
            </a:r>
            <a:r>
              <a:rPr lang="ru-RU" dirty="0" smtClean="0"/>
              <a:t>характеризуется тем, что средняя длина свободного пробега молекул </a:t>
            </a:r>
            <a:r>
              <a:rPr lang="el-GR" dirty="0" smtClean="0"/>
              <a:t>λ </a:t>
            </a:r>
            <a:r>
              <a:rPr lang="ru-RU" dirty="0" smtClean="0"/>
              <a:t>приблизительно равна характерному размеру сосуда </a:t>
            </a:r>
            <a:r>
              <a:rPr lang="ru-RU" i="1" dirty="0" err="1" smtClean="0"/>
              <a:t>d</a:t>
            </a:r>
            <a:r>
              <a:rPr lang="ru-RU" dirty="0" smtClean="0"/>
              <a:t>, т.е.</a:t>
            </a:r>
            <a:r>
              <a:rPr lang="el-GR" dirty="0" smtClean="0"/>
              <a:t> λ </a:t>
            </a:r>
            <a:r>
              <a:rPr lang="ru-RU" i="1" dirty="0" smtClean="0"/>
              <a:t>=  </a:t>
            </a:r>
            <a:r>
              <a:rPr lang="ru-RU" i="1" dirty="0" err="1" smtClean="0"/>
              <a:t>d</a:t>
            </a:r>
            <a:r>
              <a:rPr lang="ru-RU" dirty="0" smtClean="0"/>
              <a:t>(</a:t>
            </a:r>
            <a:r>
              <a:rPr lang="ru-RU" i="1" dirty="0" err="1" smtClean="0"/>
              <a:t>Kn</a:t>
            </a:r>
            <a:r>
              <a:rPr lang="ru-RU" i="1" dirty="0" smtClean="0"/>
              <a:t> </a:t>
            </a:r>
            <a:r>
              <a:rPr lang="en-US" i="1" dirty="0" smtClean="0"/>
              <a:t>≈</a:t>
            </a:r>
            <a:r>
              <a:rPr lang="ru-RU" i="1" dirty="0" smtClean="0"/>
              <a:t> 1</a:t>
            </a:r>
            <a:r>
              <a:rPr lang="ru-RU" dirty="0" smtClean="0"/>
              <a:t>).</a:t>
            </a:r>
            <a:r>
              <a:rPr lang="en-US" dirty="0" smtClean="0"/>
              <a:t> </a:t>
            </a:r>
            <a:r>
              <a:rPr lang="ru-RU" dirty="0" smtClean="0"/>
              <a:t>Причем </a:t>
            </a:r>
            <a:r>
              <a:rPr lang="ru-RU" dirty="0" err="1" smtClean="0"/>
              <a:t>возмож</a:t>
            </a:r>
            <a:r>
              <a:rPr lang="en-US" dirty="0" smtClean="0"/>
              <a:t>-</a:t>
            </a:r>
            <a:r>
              <a:rPr lang="ru-RU" dirty="0" err="1" smtClean="0"/>
              <a:t>ны</a:t>
            </a:r>
            <a:r>
              <a:rPr lang="ru-RU" dirty="0" smtClean="0"/>
              <a:t> траектории движения молекул, частично присущие условиям низкого, а частично высокого вакуума.</a:t>
            </a:r>
            <a:endParaRPr lang="en-US" dirty="0" smtClean="0"/>
          </a:p>
          <a:p>
            <a:r>
              <a:rPr lang="ru-RU" dirty="0"/>
              <a:t>Н</a:t>
            </a:r>
            <a:r>
              <a:rPr lang="ru-RU" dirty="0" smtClean="0"/>
              <a:t>азванные области разрежения можно условно характеризуют следующими интервалами давлений: низкий вакуум - от 760 до 1 мм </a:t>
            </a:r>
            <a:r>
              <a:rPr lang="ru-RU" dirty="0" err="1" smtClean="0"/>
              <a:t>рт</a:t>
            </a:r>
            <a:r>
              <a:rPr lang="ru-RU" dirty="0" smtClean="0"/>
              <a:t>. ст.; средний - от 1 до </a:t>
            </a:r>
            <a:r>
              <a:rPr lang="ru-RU" dirty="0" err="1" smtClean="0"/>
              <a:t>10</a:t>
            </a:r>
            <a:r>
              <a:rPr lang="ru-RU" baseline="30000" dirty="0" err="1" smtClean="0"/>
              <a:t>-4</a:t>
            </a:r>
            <a:r>
              <a:rPr lang="ru-RU" dirty="0" err="1" smtClean="0"/>
              <a:t>мм</a:t>
            </a:r>
            <a:r>
              <a:rPr lang="ru-RU" dirty="0" smtClean="0"/>
              <a:t> </a:t>
            </a:r>
            <a:r>
              <a:rPr lang="ru-RU" dirty="0" err="1" smtClean="0"/>
              <a:t>рт</a:t>
            </a:r>
            <a:r>
              <a:rPr lang="ru-RU" dirty="0" smtClean="0"/>
              <a:t>. ст.; высокий - от </a:t>
            </a:r>
            <a:r>
              <a:rPr lang="ru-RU" dirty="0" err="1" smtClean="0"/>
              <a:t>10</a:t>
            </a:r>
            <a:r>
              <a:rPr lang="ru-RU" baseline="30000" dirty="0" err="1" smtClean="0"/>
              <a:t>-4</a:t>
            </a:r>
            <a:r>
              <a:rPr lang="ru-RU" dirty="0" err="1" smtClean="0"/>
              <a:t>до</a:t>
            </a:r>
            <a:r>
              <a:rPr lang="ru-RU" dirty="0" smtClean="0"/>
              <a:t> </a:t>
            </a:r>
            <a:r>
              <a:rPr lang="ru-RU" dirty="0" err="1" smtClean="0"/>
              <a:t>10</a:t>
            </a:r>
            <a:r>
              <a:rPr lang="ru-RU" baseline="30000" dirty="0" err="1" smtClean="0"/>
              <a:t>-8</a:t>
            </a:r>
            <a:r>
              <a:rPr lang="ru-RU" dirty="0" err="1" smtClean="0"/>
              <a:t>мм</a:t>
            </a:r>
            <a:r>
              <a:rPr lang="ru-RU" dirty="0" smtClean="0"/>
              <a:t> </a:t>
            </a:r>
            <a:r>
              <a:rPr lang="ru-RU" dirty="0" err="1" smtClean="0"/>
              <a:t>рт</a:t>
            </a:r>
            <a:r>
              <a:rPr lang="ru-RU" dirty="0" smtClean="0"/>
              <a:t>. ст.; сверхвысокий - от </a:t>
            </a:r>
            <a:r>
              <a:rPr lang="ru-RU" dirty="0" err="1" smtClean="0"/>
              <a:t>10</a:t>
            </a:r>
            <a:r>
              <a:rPr lang="ru-RU" baseline="30000" dirty="0" err="1" smtClean="0"/>
              <a:t>-8</a:t>
            </a:r>
            <a:r>
              <a:rPr lang="ru-RU" dirty="0" err="1" smtClean="0"/>
              <a:t>мм</a:t>
            </a:r>
            <a:r>
              <a:rPr lang="ru-RU" dirty="0" smtClean="0"/>
              <a:t> </a:t>
            </a:r>
            <a:r>
              <a:rPr lang="ru-RU" dirty="0" err="1" smtClean="0"/>
              <a:t>рт</a:t>
            </a:r>
            <a:r>
              <a:rPr lang="ru-RU" dirty="0" smtClean="0"/>
              <a:t>. ст. и ниже. Выделение сверхвысокого вакуума в отдельную группу связано не столько с большими трудностями его достижения и измерения, сколько с его влиянием на результаты ряда экспериментов. Например, если технологический процесс проводится при сверхвысоком вакууме, то время образования мономолекулярного слоя газа на поверхности </a:t>
            </a:r>
            <a:r>
              <a:rPr lang="ru-RU" i="1" dirty="0" err="1" smtClean="0"/>
              <a:t>t=2,4</a:t>
            </a:r>
            <a:r>
              <a:rPr lang="ru-RU" i="1" dirty="0" smtClean="0"/>
              <a:t> ∙10</a:t>
            </a:r>
            <a:r>
              <a:rPr lang="ru-RU" i="1" baseline="30000" dirty="0" smtClean="0"/>
              <a:t>-6</a:t>
            </a:r>
            <a:r>
              <a:rPr lang="ru-RU" i="1" dirty="0" smtClean="0"/>
              <a:t>/</a:t>
            </a:r>
            <a:r>
              <a:rPr lang="ru-RU" i="1" dirty="0" err="1" smtClean="0"/>
              <a:t>P</a:t>
            </a:r>
            <a:r>
              <a:rPr lang="ru-RU" i="1" dirty="0" smtClean="0"/>
              <a:t> [мм </a:t>
            </a:r>
            <a:r>
              <a:rPr lang="ru-RU" i="1" dirty="0" err="1" smtClean="0"/>
              <a:t>рт</a:t>
            </a:r>
            <a:r>
              <a:rPr lang="ru-RU" i="1" dirty="0" smtClean="0"/>
              <a:t>. ст.], </a:t>
            </a:r>
            <a:r>
              <a:rPr lang="ru-RU" dirty="0" smtClean="0"/>
              <a:t>с, будет оцениваться сотнями и даже тысячами минут, что вполне достаточно для проведения большинства чувствительных к состоянию поверхности экспериментов в «чистых условиях»</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2852"/>
            <a:ext cx="9144000" cy="7294305"/>
          </a:xfrm>
          <a:prstGeom prst="rect">
            <a:avLst/>
          </a:prstGeom>
        </p:spPr>
        <p:txBody>
          <a:bodyPr wrap="square">
            <a:spAutoFit/>
          </a:bodyPr>
          <a:lstStyle/>
          <a:p>
            <a:r>
              <a:rPr lang="ru-RU" b="1" dirty="0" smtClean="0">
                <a:solidFill>
                  <a:srgbClr val="C20827"/>
                </a:solidFill>
              </a:rPr>
              <a:t>Методы получения вакуума</a:t>
            </a:r>
          </a:p>
          <a:p>
            <a:r>
              <a:rPr lang="ru-RU" dirty="0" smtClean="0"/>
              <a:t>Для получения технологического вакуума 10</a:t>
            </a:r>
            <a:r>
              <a:rPr lang="ru-RU" baseline="30000" dirty="0" smtClean="0"/>
              <a:t>-7 </a:t>
            </a:r>
            <a:r>
              <a:rPr lang="ru-RU" dirty="0" smtClean="0"/>
              <a:t>мм </a:t>
            </a:r>
            <a:r>
              <a:rPr lang="ru-RU" dirty="0" err="1" smtClean="0"/>
              <a:t>рт</a:t>
            </a:r>
            <a:r>
              <a:rPr lang="ru-RU" dirty="0" smtClean="0"/>
              <a:t>. ст. применяют различные типы вакуумных насосов. В зависимости от начального давления их разде­ляют на две группы: форвакуумные и высоковакуумные. К первой группе относят насосы, начинающие откачку при атмосферном давлении и обеспечивающие получение предварительного вакуума (форвакуума) в 10</a:t>
            </a:r>
            <a:r>
              <a:rPr lang="ru-RU" baseline="30000" dirty="0" smtClean="0"/>
              <a:t>-2</a:t>
            </a:r>
            <a:r>
              <a:rPr lang="ru-RU" dirty="0" smtClean="0"/>
              <a:t> - 10</a:t>
            </a:r>
            <a:r>
              <a:rPr lang="ru-RU" baseline="30000" dirty="0" smtClean="0"/>
              <a:t>-3</a:t>
            </a:r>
            <a:r>
              <a:rPr lang="ru-RU" dirty="0" smtClean="0"/>
              <a:t>  мм </a:t>
            </a:r>
            <a:r>
              <a:rPr lang="ru-RU" dirty="0" err="1" smtClean="0"/>
              <a:t>рт</a:t>
            </a:r>
            <a:r>
              <a:rPr lang="ru-RU" dirty="0" smtClean="0"/>
              <a:t>. ст., и высоковакуумные насосы, работающие в диапазоне от форвакуума и выше.  Для получения технологического вакуума объединяют насосы первой и второй групп в вакуумном агрегате, в состав которого входят вакуумная камера, коммутирующие вентили, предохранительные ловушки, системы автоматики, приборы измерения вакуума, скорости осаждения и т.д. Основной характеристикой вакуумного насоса является </a:t>
            </a:r>
            <a:r>
              <a:rPr lang="ru-RU" b="1" i="1" dirty="0" smtClean="0"/>
              <a:t> </a:t>
            </a:r>
            <a:r>
              <a:rPr lang="ru-RU" i="1" dirty="0" smtClean="0"/>
              <a:t>быстрота откачки,  </a:t>
            </a:r>
            <a:r>
              <a:rPr lang="ru-RU" dirty="0" smtClean="0"/>
              <a:t>т.е. количество газа, проходящего через впускное отверстие насоса в единицу времени (л/с). Простейшими по принципу работы </a:t>
            </a:r>
            <a:r>
              <a:rPr lang="ru-RU" dirty="0" err="1" smtClean="0"/>
              <a:t>явля-ются</a:t>
            </a:r>
            <a:r>
              <a:rPr lang="ru-RU" dirty="0" smtClean="0"/>
              <a:t> </a:t>
            </a:r>
            <a:r>
              <a:rPr lang="ru-RU" b="1" i="1" dirty="0" smtClean="0"/>
              <a:t> </a:t>
            </a:r>
            <a:r>
              <a:rPr lang="ru-RU" i="1" dirty="0" smtClean="0"/>
              <a:t>форвакуумные адсорбционные </a:t>
            </a:r>
            <a:r>
              <a:rPr lang="ru-RU" dirty="0" smtClean="0"/>
              <a:t>насосы, основанные на способности предварительно </a:t>
            </a:r>
            <a:r>
              <a:rPr lang="ru-RU" dirty="0" err="1" smtClean="0"/>
              <a:t>обезгаженных</a:t>
            </a:r>
            <a:r>
              <a:rPr lang="ru-RU" dirty="0" smtClean="0"/>
              <a:t> поверхностей поглощать газы за счет физической адсорбции. В качестве адсорбента применяют цеолит. Цеолитом называют губчатое мелкопористое вещество с размером пор в несколько ангстрем. Для охлаждения адсорбента на насос надевают сосуд </a:t>
            </a:r>
            <a:r>
              <a:rPr lang="ru-RU" dirty="0" err="1" smtClean="0"/>
              <a:t>Дьюара</a:t>
            </a:r>
            <a:r>
              <a:rPr lang="ru-RU" dirty="0" smtClean="0"/>
              <a:t> с жидким азотом, а для регенерации - нагреватель. Главными недостатками адсорбционных насосов являются большой расход жидкого азота, плохая откачка </a:t>
            </a:r>
            <a:r>
              <a:rPr lang="ru-RU" dirty="0" err="1" smtClean="0"/>
              <a:t>водо-рода</a:t>
            </a:r>
            <a:r>
              <a:rPr lang="ru-RU" dirty="0" smtClean="0"/>
              <a:t>, имеющего наименьший размер молекулы, и инертных газов. </a:t>
            </a:r>
            <a:r>
              <a:rPr lang="ru-RU" b="1" i="1" dirty="0" smtClean="0"/>
              <a:t>Механические форвакуумные насосы </a:t>
            </a:r>
            <a:r>
              <a:rPr lang="ru-RU" dirty="0" smtClean="0"/>
              <a:t>с масляным уплотнением работают за счет периодического </a:t>
            </a:r>
            <a:r>
              <a:rPr lang="ru-RU" dirty="0" err="1" smtClean="0"/>
              <a:t>изме-нения</a:t>
            </a:r>
            <a:r>
              <a:rPr lang="ru-RU" dirty="0" smtClean="0"/>
              <a:t> объема рабочей камеры насоса. Качество работы механических форвакуумных насосов зависит от пригонки трущихся деталей. Уменьшение обратного натекания газа достигается за счет масляного уплотнения трущихся поверхностей. Пленка масла создает непроницаемость для газа в подвижных сочленениях.</a:t>
            </a:r>
          </a:p>
          <a:p>
            <a:endParaRPr lang="ru-RU"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4290"/>
            <a:ext cx="9144000" cy="2862322"/>
          </a:xfrm>
          <a:prstGeom prst="rect">
            <a:avLst/>
          </a:prstGeom>
        </p:spPr>
        <p:txBody>
          <a:bodyPr wrap="square">
            <a:spAutoFit/>
          </a:bodyPr>
          <a:lstStyle/>
          <a:p>
            <a:r>
              <a:rPr lang="ru-RU" dirty="0" smtClean="0"/>
              <a:t>Применяемое в качестве уплотнителя масло должно иметь низкое давление паров, не окисляться на воздухе, обладать вязкостью для создания прочной уплотнительной пленки. На рис. представлена схема работы пластинчато-роторного вакуумного насоса: </a:t>
            </a:r>
            <a:r>
              <a:rPr lang="ru-RU" dirty="0" err="1" smtClean="0"/>
              <a:t>I</a:t>
            </a:r>
            <a:r>
              <a:rPr lang="ru-RU" dirty="0" smtClean="0"/>
              <a:t> - начало цикла откачки, часть объема камеры, соединенная с впускным патрубком, увеличивается и происходит всасывание газа из откачиваемого объема; </a:t>
            </a:r>
            <a:r>
              <a:rPr lang="ru-RU" dirty="0" err="1" smtClean="0"/>
              <a:t>II</a:t>
            </a:r>
            <a:r>
              <a:rPr lang="ru-RU" dirty="0" smtClean="0"/>
              <a:t> - окончание процесса всасывания, начало процесса сжатия захваченной порции газа; </a:t>
            </a:r>
            <a:r>
              <a:rPr lang="ru-RU" dirty="0" err="1" smtClean="0"/>
              <a:t>III</a:t>
            </a:r>
            <a:r>
              <a:rPr lang="ru-RU" dirty="0" smtClean="0"/>
              <a:t> - сжатие порции газа и выталкивание в атмосферу, совпадает с циклом I.</a:t>
            </a:r>
          </a:p>
          <a:p>
            <a:endParaRPr lang="ru-RU" dirty="0"/>
          </a:p>
          <a:p>
            <a:endParaRPr lang="ru-RU" dirty="0" smtClean="0"/>
          </a:p>
          <a:p>
            <a:endParaRPr lang="ru-RU" dirty="0"/>
          </a:p>
        </p:txBody>
      </p:sp>
      <p:pic>
        <p:nvPicPr>
          <p:cNvPr id="3074" name="Picture 2"/>
          <p:cNvPicPr>
            <a:picLocks noChangeAspect="1" noChangeArrowheads="1"/>
          </p:cNvPicPr>
          <p:nvPr/>
        </p:nvPicPr>
        <p:blipFill>
          <a:blip r:embed="rId2"/>
          <a:srcRect l="36830" t="24286" r="5580" b="29643"/>
          <a:stretch>
            <a:fillRect/>
          </a:stretch>
        </p:blipFill>
        <p:spPr bwMode="auto">
          <a:xfrm>
            <a:off x="500034" y="2143116"/>
            <a:ext cx="8286808" cy="378621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4290"/>
            <a:ext cx="9144000" cy="7294305"/>
          </a:xfrm>
          <a:prstGeom prst="rect">
            <a:avLst/>
          </a:prstGeom>
        </p:spPr>
        <p:txBody>
          <a:bodyPr wrap="square">
            <a:spAutoFit/>
          </a:bodyPr>
          <a:lstStyle/>
          <a:p>
            <a:r>
              <a:rPr lang="ru-RU" b="1" i="1" dirty="0" smtClean="0"/>
              <a:t>Турбомолекулярные высоковакуумные насосы  </a:t>
            </a:r>
            <a:r>
              <a:rPr lang="ru-RU" dirty="0" smtClean="0"/>
              <a:t>основаны на принципе сообщения </a:t>
            </a:r>
            <a:r>
              <a:rPr lang="ru-RU" dirty="0" err="1" smtClean="0"/>
              <a:t>остав-шимся</a:t>
            </a:r>
            <a:r>
              <a:rPr lang="ru-RU" dirty="0" smtClean="0"/>
              <a:t> в высоком вакууме молекулам газа направленного движения за счет быстро </a:t>
            </a:r>
            <a:r>
              <a:rPr lang="ru-RU" dirty="0" err="1" smtClean="0"/>
              <a:t>движу-щейся</a:t>
            </a:r>
            <a:r>
              <a:rPr lang="ru-RU" dirty="0" smtClean="0"/>
              <a:t> поверхности. Перепад давлений пропорционален скорости, площади поверхности и молекулярному весу газа.</a:t>
            </a:r>
          </a:p>
          <a:p>
            <a:r>
              <a:rPr lang="ru-RU" dirty="0" smtClean="0"/>
              <a:t>Конструкция откачиваемого узла турбомолекулярного насоса подобна конденсатору </a:t>
            </a:r>
            <a:r>
              <a:rPr lang="ru-RU" dirty="0" err="1" smtClean="0"/>
              <a:t>пере-менной</a:t>
            </a:r>
            <a:r>
              <a:rPr lang="ru-RU" dirty="0" smtClean="0"/>
              <a:t> емкости. Зазор между роторными и статорными пластинами составляет около 1 мм, пластины имеют отверстия со скошенными краями, в результате чего создается радиальное движение молекул от оси насоса. Перепад давлений, следовательно, </a:t>
            </a:r>
            <a:r>
              <a:rPr lang="ru-RU" dirty="0" err="1" smtClean="0"/>
              <a:t>направ-лен</a:t>
            </a:r>
            <a:r>
              <a:rPr lang="ru-RU" dirty="0" smtClean="0"/>
              <a:t> от оси к боковым стенкам. В некоторых конструкциях турбомолекулярных насосов вращение ротора может достигать до 100000 об/мин. </a:t>
            </a:r>
          </a:p>
          <a:p>
            <a:r>
              <a:rPr lang="ru-RU" dirty="0" smtClean="0"/>
              <a:t>Турбомолекулярные насосы откачивают до </a:t>
            </a:r>
            <a:r>
              <a:rPr lang="ru-RU" dirty="0" err="1" smtClean="0"/>
              <a:t>10</a:t>
            </a:r>
            <a:r>
              <a:rPr lang="ru-RU" baseline="30000" dirty="0" err="1" smtClean="0"/>
              <a:t>-9</a:t>
            </a:r>
            <a:r>
              <a:rPr lang="ru-RU" dirty="0" err="1" smtClean="0"/>
              <a:t>мм</a:t>
            </a:r>
            <a:r>
              <a:rPr lang="ru-RU" dirty="0" smtClean="0"/>
              <a:t> </a:t>
            </a:r>
            <a:r>
              <a:rPr lang="ru-RU" dirty="0" err="1" smtClean="0"/>
              <a:t>рт</a:t>
            </a:r>
            <a:r>
              <a:rPr lang="ru-RU" dirty="0" smtClean="0"/>
              <a:t>. ст., но обладают селективностью: для более тяжелых газов компрессия (отношение давления на выходе к давлению на входе) больше, чем для легких. Поэтому при предельном вакууме в камере остается только водород.</a:t>
            </a:r>
            <a:r>
              <a:rPr lang="ru-RU" i="1" dirty="0" smtClean="0"/>
              <a:t> </a:t>
            </a:r>
          </a:p>
          <a:p>
            <a:r>
              <a:rPr lang="ru-RU" b="1" i="1" dirty="0" smtClean="0"/>
              <a:t>Пароструйные (диффузионные) </a:t>
            </a:r>
            <a:r>
              <a:rPr lang="ru-RU" i="1" dirty="0" smtClean="0"/>
              <a:t>высоковакуумные насосы </a:t>
            </a:r>
            <a:r>
              <a:rPr lang="ru-RU" dirty="0" smtClean="0"/>
              <a:t>работают на принципе </a:t>
            </a:r>
            <a:r>
              <a:rPr lang="ru-RU" dirty="0" err="1" smtClean="0"/>
              <a:t>сооб-щения</a:t>
            </a:r>
            <a:r>
              <a:rPr lang="ru-RU" dirty="0" smtClean="0"/>
              <a:t> остаточным молекулам газа дополнительной скорости и основаны на захвате </a:t>
            </a:r>
            <a:r>
              <a:rPr lang="ru-RU" dirty="0" err="1" smtClean="0"/>
              <a:t>моле-кул</a:t>
            </a:r>
            <a:r>
              <a:rPr lang="ru-RU" dirty="0" smtClean="0"/>
              <a:t> откачиваемого газа струей пара рабочей жид­ко­сти, которая увлекает их из </a:t>
            </a:r>
            <a:r>
              <a:rPr lang="ru-RU" dirty="0" err="1" smtClean="0"/>
              <a:t>откачивае-мого</a:t>
            </a:r>
            <a:r>
              <a:rPr lang="ru-RU" dirty="0" smtClean="0"/>
              <a:t> объема. Рабочая жидкость нагревается в кипятильнике, образующийся пар поступает к соплам и выходит из них с большой скоростью. Струя пара пересекает рабочую камеру насоса. Противоположная стенка камеры охлаждена, пар конденсируется на ней, </a:t>
            </a:r>
            <a:r>
              <a:rPr lang="ru-RU" dirty="0" err="1" smtClean="0"/>
              <a:t>осво-бождая</a:t>
            </a:r>
            <a:r>
              <a:rPr lang="ru-RU" dirty="0" smtClean="0"/>
              <a:t> молекулы откачиваемого газа, а конденсат стекает обратно в кипятильник. К выходному пат­рубку насоса присоединяется форвакуумный насос. В качестве рабочей жидкости применяют нефтяные масла специальной пе­регонки, кремнийорганические жидкости и ртуть.</a:t>
            </a:r>
          </a:p>
          <a:p>
            <a:endParaRPr lang="ru-RU" dirty="0" smtClean="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4801314"/>
          </a:xfrm>
          <a:prstGeom prst="rect">
            <a:avLst/>
          </a:prstGeom>
        </p:spPr>
        <p:txBody>
          <a:bodyPr wrap="square">
            <a:spAutoFit/>
          </a:bodyPr>
          <a:lstStyle/>
          <a:p>
            <a:r>
              <a:rPr lang="ru-RU" b="1" dirty="0" smtClean="0"/>
              <a:t>Масляные пароструйные насосы </a:t>
            </a:r>
            <a:r>
              <a:rPr lang="ru-RU" dirty="0" smtClean="0"/>
              <a:t>дешевы в эксплуатации, позволяют получить вакуум до </a:t>
            </a:r>
            <a:r>
              <a:rPr lang="ru-RU" dirty="0" err="1" smtClean="0"/>
              <a:t>10</a:t>
            </a:r>
            <a:r>
              <a:rPr lang="ru-RU" baseline="30000" dirty="0" err="1" smtClean="0"/>
              <a:t>-8</a:t>
            </a:r>
            <a:r>
              <a:rPr lang="ru-RU" dirty="0" err="1" smtClean="0"/>
              <a:t>мм</a:t>
            </a:r>
            <a:r>
              <a:rPr lang="ru-RU" dirty="0" smtClean="0"/>
              <a:t> </a:t>
            </a:r>
            <a:r>
              <a:rPr lang="ru-RU" dirty="0" err="1" smtClean="0"/>
              <a:t>рт</a:t>
            </a:r>
            <a:r>
              <a:rPr lang="ru-RU" dirty="0" smtClean="0"/>
              <a:t>. ст. Однако возможно попадание молекул масла в откачиваемые вакуумные камеры. Молекулы масла, проникшие в технологический объем, оседают на подложках. Для улавливания молекул масла при­меняют различные типы ловушек.</a:t>
            </a:r>
          </a:p>
          <a:p>
            <a:r>
              <a:rPr lang="ru-RU" b="1" i="1" dirty="0" err="1" smtClean="0"/>
              <a:t>Геттерно-ионные</a:t>
            </a:r>
            <a:r>
              <a:rPr lang="ru-RU" b="1" i="1" dirty="0" smtClean="0"/>
              <a:t> насосы  </a:t>
            </a:r>
            <a:r>
              <a:rPr lang="ru-RU" dirty="0" smtClean="0"/>
              <a:t>имеют преимущество в том, что загрязнение углеводородом вакуумных камер сведено к минимуму, поскольку в них отсутствует интенсивный источник ионов. </a:t>
            </a:r>
            <a:r>
              <a:rPr lang="ru-RU" dirty="0" err="1" smtClean="0"/>
              <a:t>Геттерно-ионные</a:t>
            </a:r>
            <a:r>
              <a:rPr lang="ru-RU" dirty="0" smtClean="0"/>
              <a:t> насосы используют явление поглощения газов осаждаемой </a:t>
            </a:r>
            <a:r>
              <a:rPr lang="ru-RU" dirty="0" err="1" smtClean="0"/>
              <a:t>плен-кой</a:t>
            </a:r>
            <a:r>
              <a:rPr lang="ru-RU" dirty="0" smtClean="0"/>
              <a:t>. Поглощение протекает как в результате хемосорбции, так и "замуровывания" </a:t>
            </a:r>
            <a:r>
              <a:rPr lang="ru-RU" dirty="0" err="1" smtClean="0"/>
              <a:t>инерт-ных</a:t>
            </a:r>
            <a:r>
              <a:rPr lang="ru-RU" dirty="0" smtClean="0"/>
              <a:t> атомов. Газ поглощается свежеосажденным на внутреннюю полость насоса слоем титана, </a:t>
            </a:r>
            <a:r>
              <a:rPr lang="ru-RU" dirty="0" err="1" smtClean="0"/>
              <a:t>титано-молибденового</a:t>
            </a:r>
            <a:r>
              <a:rPr lang="ru-RU" dirty="0" smtClean="0"/>
              <a:t> сплава или хрома при сублимационном, </a:t>
            </a:r>
            <a:r>
              <a:rPr lang="ru-RU" dirty="0" err="1" smtClean="0"/>
              <a:t>электронно-луче-вом</a:t>
            </a:r>
            <a:r>
              <a:rPr lang="ru-RU" dirty="0" smtClean="0"/>
              <a:t> или ионном распылении. В последнем случае насосы называют </a:t>
            </a:r>
            <a:r>
              <a:rPr lang="ru-RU" dirty="0" err="1" smtClean="0"/>
              <a:t>э</a:t>
            </a:r>
            <a:r>
              <a:rPr lang="ru-RU" b="1" i="1" dirty="0" err="1" smtClean="0"/>
              <a:t>лектро</a:t>
            </a:r>
            <a:endParaRPr lang="ru-RU" b="1" i="1" dirty="0" smtClean="0"/>
          </a:p>
          <a:p>
            <a:r>
              <a:rPr lang="ru-RU" b="1" i="1" dirty="0" smtClean="0"/>
              <a:t>­разрядными.</a:t>
            </a:r>
            <a:r>
              <a:rPr lang="ru-RU" i="1" dirty="0" smtClean="0"/>
              <a:t> </a:t>
            </a:r>
            <a:r>
              <a:rPr lang="ru-RU" dirty="0" smtClean="0"/>
              <a:t> Процесс откачки с помощью </a:t>
            </a:r>
            <a:r>
              <a:rPr lang="ru-RU" dirty="0" err="1" smtClean="0"/>
              <a:t>геттерно-ионных</a:t>
            </a:r>
            <a:r>
              <a:rPr lang="ru-RU" dirty="0" smtClean="0"/>
              <a:t> насосов включает ионизацию остаточных молекул газа электронами, эмитируемыми катодом. Эффектив­ность ионизации зависит от вероятности встречи электрона с молекулой газа. Вероятность повышается с увеличением пути электронов. Для этого применяют асимметричное электрическое поле или внешнее магнитное поле. Предвари­тельно </a:t>
            </a:r>
            <a:r>
              <a:rPr lang="ru-RU" dirty="0" err="1" smtClean="0"/>
              <a:t>обезгаженный</a:t>
            </a:r>
            <a:r>
              <a:rPr lang="ru-RU" dirty="0" smtClean="0"/>
              <a:t> насос может дать вакуум до </a:t>
            </a:r>
            <a:r>
              <a:rPr lang="ru-RU" dirty="0" err="1" smtClean="0"/>
              <a:t>10</a:t>
            </a:r>
            <a:r>
              <a:rPr lang="ru-RU" baseline="30000" dirty="0" err="1" smtClean="0"/>
              <a:t>-9</a:t>
            </a:r>
            <a:r>
              <a:rPr lang="ru-RU" dirty="0" err="1" smtClean="0"/>
              <a:t>мм</a:t>
            </a:r>
            <a:r>
              <a:rPr lang="ru-RU" dirty="0" smtClean="0"/>
              <a:t> </a:t>
            </a:r>
            <a:r>
              <a:rPr lang="ru-RU" dirty="0" err="1" smtClean="0"/>
              <a:t>рт</a:t>
            </a:r>
            <a:r>
              <a:rPr lang="ru-RU" dirty="0" smtClean="0"/>
              <a:t>. ст.</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4291"/>
            <a:ext cx="9144000" cy="6463308"/>
          </a:xfrm>
          <a:prstGeom prst="rect">
            <a:avLst/>
          </a:prstGeom>
        </p:spPr>
        <p:txBody>
          <a:bodyPr wrap="square">
            <a:spAutoFit/>
          </a:bodyPr>
          <a:lstStyle/>
          <a:p>
            <a:r>
              <a:rPr lang="ru-RU" b="1" dirty="0" smtClean="0">
                <a:solidFill>
                  <a:schemeClr val="accent2">
                    <a:lumMod val="75000"/>
                  </a:schemeClr>
                </a:solidFill>
              </a:rPr>
              <a:t>Методы измерения вакуума</a:t>
            </a:r>
          </a:p>
          <a:p>
            <a:r>
              <a:rPr lang="ru-RU" dirty="0" smtClean="0"/>
              <a:t>Приборы для измерения полных малых давлений в вакуумной технике назы­ваются </a:t>
            </a:r>
            <a:r>
              <a:rPr lang="ru-RU" b="1" i="1" dirty="0" smtClean="0"/>
              <a:t> манометрами</a:t>
            </a:r>
            <a:r>
              <a:rPr lang="ru-RU" i="1" dirty="0" smtClean="0"/>
              <a:t>. </a:t>
            </a:r>
            <a:r>
              <a:rPr lang="ru-RU" dirty="0" smtClean="0"/>
              <a:t>В литературе и практике употребляется также термин</a:t>
            </a:r>
            <a:r>
              <a:rPr lang="ru-RU" i="1" dirty="0" smtClean="0"/>
              <a:t> </a:t>
            </a:r>
            <a:r>
              <a:rPr lang="ru-RU" b="1" i="1" dirty="0" smtClean="0"/>
              <a:t>вакуумметры.</a:t>
            </a:r>
            <a:r>
              <a:rPr lang="ru-RU" i="1" dirty="0" smtClean="0"/>
              <a:t> </a:t>
            </a:r>
            <a:r>
              <a:rPr lang="ru-RU" dirty="0" smtClean="0"/>
              <a:t>Большинство манометров состоит из двух элементов: датчика - преобразователя сигнала и измерительного блока.</a:t>
            </a:r>
          </a:p>
          <a:p>
            <a:r>
              <a:rPr lang="ru-RU" dirty="0" smtClean="0"/>
              <a:t>По принципу действия манометры можно свести в следующие классы:</a:t>
            </a:r>
          </a:p>
          <a:p>
            <a:r>
              <a:rPr lang="ru-RU" dirty="0" smtClean="0"/>
              <a:t>1.</a:t>
            </a:r>
            <a:r>
              <a:rPr lang="ru-RU" b="1" i="1" dirty="0" smtClean="0"/>
              <a:t> </a:t>
            </a:r>
            <a:r>
              <a:rPr lang="ru-RU" i="1" dirty="0" smtClean="0"/>
              <a:t>Жидкостные манометры, </a:t>
            </a:r>
            <a:r>
              <a:rPr lang="ru-RU" dirty="0" smtClean="0"/>
              <a:t>в которых измеряемое давление или разность давлений уравновешивается давлением столба жидкости (U-образные манометры и их модификации).</a:t>
            </a:r>
          </a:p>
          <a:p>
            <a:r>
              <a:rPr lang="ru-RU" dirty="0" smtClean="0"/>
              <a:t>2. </a:t>
            </a:r>
            <a:r>
              <a:rPr lang="ru-RU" i="1" dirty="0" smtClean="0"/>
              <a:t>Компрессионные </a:t>
            </a:r>
            <a:r>
              <a:rPr lang="ru-RU" i="1" dirty="0" err="1" smtClean="0"/>
              <a:t>манометры,</a:t>
            </a:r>
            <a:r>
              <a:rPr lang="ru-RU" dirty="0" err="1" smtClean="0"/>
              <a:t>действие</a:t>
            </a:r>
            <a:r>
              <a:rPr lang="ru-RU" dirty="0" smtClean="0"/>
              <a:t> которых основано на законе изотермического сжатия идеального газа (манометры </a:t>
            </a:r>
            <a:r>
              <a:rPr lang="ru-RU" dirty="0" err="1" smtClean="0"/>
              <a:t>Мак-Леода</a:t>
            </a:r>
            <a:r>
              <a:rPr lang="ru-RU" dirty="0" smtClean="0"/>
              <a:t>). </a:t>
            </a:r>
          </a:p>
          <a:p>
            <a:r>
              <a:rPr lang="ru-RU" dirty="0" smtClean="0"/>
              <a:t>3. </a:t>
            </a:r>
            <a:r>
              <a:rPr lang="ru-RU" i="1" dirty="0" smtClean="0"/>
              <a:t>Деформационные </a:t>
            </a:r>
            <a:r>
              <a:rPr lang="ru-RU" i="1" dirty="0" err="1" smtClean="0"/>
              <a:t>манометры,</a:t>
            </a:r>
            <a:r>
              <a:rPr lang="ru-RU" dirty="0" err="1" smtClean="0"/>
              <a:t>использующие</a:t>
            </a:r>
            <a:r>
              <a:rPr lang="ru-RU" dirty="0" smtClean="0"/>
              <a:t> в качестве чувствительного элемента сильфон, мембрану и т.п. Величина деформации чувствитель­ного элемента служит мерой давления.</a:t>
            </a:r>
          </a:p>
          <a:p>
            <a:r>
              <a:rPr lang="ru-RU" dirty="0" smtClean="0"/>
              <a:t>4. </a:t>
            </a:r>
            <a:r>
              <a:rPr lang="ru-RU" i="1" dirty="0" smtClean="0"/>
              <a:t>Тепловые манометры, </a:t>
            </a:r>
            <a:r>
              <a:rPr lang="ru-RU" dirty="0" smtClean="0"/>
              <a:t>использующие зависимость теплопроводности газа от давления. Они подразделяются на </a:t>
            </a:r>
            <a:r>
              <a:rPr lang="ru-RU" dirty="0" err="1" smtClean="0"/>
              <a:t>термопарные</a:t>
            </a:r>
            <a:r>
              <a:rPr lang="ru-RU" dirty="0" smtClean="0"/>
              <a:t> и манометры сопротивления.</a:t>
            </a:r>
          </a:p>
          <a:p>
            <a:r>
              <a:rPr lang="ru-RU" dirty="0" smtClean="0"/>
              <a:t>5. </a:t>
            </a:r>
            <a:r>
              <a:rPr lang="ru-RU" i="1" dirty="0" smtClean="0"/>
              <a:t>Ионизационные манометры, </a:t>
            </a:r>
            <a:r>
              <a:rPr lang="ru-RU" dirty="0" smtClean="0"/>
              <a:t>в которых давление определяется по значе­нию ионного тока. Большая группа приборов этого класса подразделяется в свою очередь на:</a:t>
            </a:r>
          </a:p>
          <a:p>
            <a:r>
              <a:rPr lang="ru-RU" dirty="0" smtClean="0"/>
              <a:t>а) </a:t>
            </a:r>
            <a:r>
              <a:rPr lang="ru-RU" i="1" dirty="0" err="1" smtClean="0">
                <a:solidFill>
                  <a:schemeClr val="accent2">
                    <a:lumMod val="75000"/>
                  </a:schemeClr>
                </a:solidFill>
              </a:rPr>
              <a:t>электроразрядные</a:t>
            </a:r>
            <a:r>
              <a:rPr lang="ru-RU" i="1" dirty="0" smtClean="0"/>
              <a:t>, </a:t>
            </a:r>
            <a:r>
              <a:rPr lang="ru-RU" dirty="0" smtClean="0"/>
              <a:t>принцип действия которых основан на зависимости параметров электрического разряда в разреженном газе от давления;</a:t>
            </a:r>
          </a:p>
          <a:p>
            <a:r>
              <a:rPr lang="ru-RU" dirty="0" smtClean="0"/>
              <a:t>б) </a:t>
            </a:r>
            <a:r>
              <a:rPr lang="ru-RU" i="1" dirty="0" smtClean="0">
                <a:solidFill>
                  <a:schemeClr val="accent2">
                    <a:lumMod val="75000"/>
                  </a:schemeClr>
                </a:solidFill>
              </a:rPr>
              <a:t>электронные ионизационные</a:t>
            </a:r>
            <a:r>
              <a:rPr lang="ru-RU" i="1" dirty="0" smtClean="0"/>
              <a:t>,</a:t>
            </a:r>
            <a:r>
              <a:rPr lang="ru-RU" dirty="0" smtClean="0"/>
              <a:t> ионизация газа в которых осуществляется потоком электронов, ускоряемых электрическим полем.</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2848</Words>
  <Application>Microsoft Office PowerPoint</Application>
  <PresentationFormat>Экран (4:3)</PresentationFormat>
  <Paragraphs>210</Paragraphs>
  <Slides>35</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Вакуум. Методи одержання та вимірювання вакууму.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Company>KrotySOFT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Вакуум. Методи одержання.</dc:title>
  <dc:creator>user</dc:creator>
  <cp:lastModifiedBy>user</cp:lastModifiedBy>
  <cp:revision>23</cp:revision>
  <dcterms:created xsi:type="dcterms:W3CDTF">2022-04-04T19:05:41Z</dcterms:created>
  <dcterms:modified xsi:type="dcterms:W3CDTF">2022-04-04T22:55:36Z</dcterms:modified>
</cp:coreProperties>
</file>