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2" r:id="rId21"/>
    <p:sldId id="273" r:id="rId22"/>
    <p:sldId id="277" r:id="rId23"/>
    <p:sldId id="278" r:id="rId24"/>
    <p:sldId id="280" r:id="rId25"/>
    <p:sldId id="279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5023-6496-4C9E-A6DB-AF20BAB1340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4B1130-97F4-4F84-BBC6-79D350CF92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5023-6496-4C9E-A6DB-AF20BAB1340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1130-97F4-4F84-BBC6-79D350CF9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5023-6496-4C9E-A6DB-AF20BAB1340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1130-97F4-4F84-BBC6-79D350CF9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5023-6496-4C9E-A6DB-AF20BAB1340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1130-97F4-4F84-BBC6-79D350CF9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5023-6496-4C9E-A6DB-AF20BAB1340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1130-97F4-4F84-BBC6-79D350CF920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5023-6496-4C9E-A6DB-AF20BAB1340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1130-97F4-4F84-BBC6-79D350CF92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5023-6496-4C9E-A6DB-AF20BAB1340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1130-97F4-4F84-BBC6-79D350CF92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5023-6496-4C9E-A6DB-AF20BAB1340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1130-97F4-4F84-BBC6-79D350CF9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5023-6496-4C9E-A6DB-AF20BAB1340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1130-97F4-4F84-BBC6-79D350CF9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5023-6496-4C9E-A6DB-AF20BAB1340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1130-97F4-4F84-BBC6-79D350CF9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5023-6496-4C9E-A6DB-AF20BAB1340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1130-97F4-4F84-BBC6-79D350CF9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105023-6496-4C9E-A6DB-AF20BAB1340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B4B1130-97F4-4F84-BBC6-79D350CF920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699719"/>
          </a:xfrm>
        </p:spPr>
        <p:txBody>
          <a:bodyPr anchor="ctr">
            <a:normAutofit/>
          </a:bodyPr>
          <a:lstStyle/>
          <a:p>
            <a:r>
              <a:rPr lang="uk-UA" sz="4900" dirty="0" smtClean="0"/>
              <a:t>Лекція 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ru-RU" sz="4900" dirty="0" err="1" smtClean="0"/>
              <a:t>ОРГАНІЗАЦІЯ</a:t>
            </a:r>
            <a:r>
              <a:rPr lang="ru-RU" sz="4900" dirty="0" smtClean="0"/>
              <a:t> </a:t>
            </a:r>
            <a:r>
              <a:rPr lang="ru-RU" sz="4900" dirty="0" err="1"/>
              <a:t>РОБОТИ</a:t>
            </a:r>
            <a:r>
              <a:rPr lang="ru-RU" sz="4900" dirty="0"/>
              <a:t> У </a:t>
            </a:r>
            <a:r>
              <a:rPr lang="ru-RU" sz="4900" dirty="0" err="1"/>
              <a:t>КОМАНДІ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76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/>
              <a:t>ЕТАПИ</a:t>
            </a:r>
            <a:r>
              <a:rPr lang="ru-RU" sz="1800" b="1" i="1" dirty="0"/>
              <a:t> </a:t>
            </a:r>
            <a:r>
              <a:rPr lang="ru-RU" sz="1800" b="1" i="1" dirty="0" err="1"/>
              <a:t>ПЛАНУВАННЯ</a:t>
            </a:r>
            <a:r>
              <a:rPr lang="ru-RU" sz="1800" b="1" i="1" dirty="0"/>
              <a:t> </a:t>
            </a:r>
            <a:r>
              <a:rPr lang="ru-RU" sz="1800" b="1" i="1" dirty="0" err="1" smtClean="0"/>
              <a:t>ДІЯЛЬНОСТІ</a:t>
            </a:r>
            <a:r>
              <a:rPr lang="ru-RU" sz="1800" b="1" i="1" dirty="0" smtClean="0"/>
              <a:t>. </a:t>
            </a:r>
            <a:r>
              <a:rPr lang="ru-RU" sz="1800" b="1" i="1" dirty="0" err="1" smtClean="0"/>
              <a:t>ЦІЛЕПОКЛАДАННЯ</a:t>
            </a:r>
            <a:endParaRPr lang="ru-RU" sz="1800" b="1" i="1" u="sng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 anchor="ctr">
            <a:normAutofit/>
          </a:bodyPr>
          <a:lstStyle/>
          <a:p>
            <a:endParaRPr lang="ru-RU" b="1" u="sng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Мета </a:t>
            </a:r>
            <a:r>
              <a:rPr lang="ru-RU" dirty="0">
                <a:solidFill>
                  <a:schemeClr val="tx1"/>
                </a:solidFill>
              </a:rPr>
              <a:t>— форма </a:t>
            </a:r>
            <a:r>
              <a:rPr lang="ru-RU" dirty="0" err="1">
                <a:solidFill>
                  <a:schemeClr val="tx1"/>
                </a:solidFill>
              </a:rPr>
              <a:t>подання</a:t>
            </a:r>
            <a:r>
              <a:rPr lang="ru-RU" dirty="0">
                <a:solidFill>
                  <a:schemeClr val="tx1"/>
                </a:solidFill>
              </a:rPr>
              <a:t> результату. </a:t>
            </a:r>
            <a:r>
              <a:rPr lang="ru-RU" dirty="0" err="1">
                <a:solidFill>
                  <a:schemeClr val="tx1"/>
                </a:solidFill>
              </a:rPr>
              <a:t>Формулювання</a:t>
            </a:r>
            <a:r>
              <a:rPr lang="ru-RU" dirty="0">
                <a:solidFill>
                  <a:schemeClr val="tx1"/>
                </a:solidFill>
              </a:rPr>
              <a:t> мети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 </a:t>
            </a:r>
            <a:r>
              <a:rPr lang="ru-RU" dirty="0" err="1">
                <a:solidFill>
                  <a:schemeClr val="tx1"/>
                </a:solidFill>
              </a:rPr>
              <a:t>розкрити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очікуваний</a:t>
            </a:r>
            <a:r>
              <a:rPr lang="ru-RU" dirty="0">
                <a:solidFill>
                  <a:schemeClr val="tx1"/>
                </a:solidFill>
              </a:rPr>
              <a:t> результат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Чим </a:t>
            </a:r>
            <a:r>
              <a:rPr lang="ru-RU" dirty="0" err="1">
                <a:solidFill>
                  <a:schemeClr val="tx1"/>
                </a:solidFill>
              </a:rPr>
              <a:t>конкретніша</a:t>
            </a:r>
            <a:r>
              <a:rPr lang="ru-RU" dirty="0">
                <a:solidFill>
                  <a:schemeClr val="tx1"/>
                </a:solidFill>
              </a:rPr>
              <a:t> мета, </a:t>
            </a:r>
            <a:r>
              <a:rPr lang="ru-RU" dirty="0" err="1">
                <a:solidFill>
                  <a:schemeClr val="tx1"/>
                </a:solidFill>
              </a:rPr>
              <a:t>тим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реальніший</a:t>
            </a:r>
            <a:r>
              <a:rPr lang="ru-RU" dirty="0">
                <a:solidFill>
                  <a:schemeClr val="tx1"/>
                </a:solidFill>
              </a:rPr>
              <a:t> результат і перспектива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досягнення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Формулювання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цілі</a:t>
            </a:r>
            <a:r>
              <a:rPr lang="ru-RU" dirty="0">
                <a:solidFill>
                  <a:schemeClr val="tx1"/>
                </a:solidFill>
              </a:rPr>
              <a:t>-результату -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найважливіший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етап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планування</a:t>
            </a:r>
            <a:r>
              <a:rPr lang="ru-RU" dirty="0">
                <a:solidFill>
                  <a:schemeClr val="tx1"/>
                </a:solidFill>
              </a:rPr>
              <a:t>, так як в </a:t>
            </a:r>
            <a:r>
              <a:rPr lang="ru-RU" dirty="0" err="1">
                <a:solidFill>
                  <a:schemeClr val="tx1"/>
                </a:solidFill>
              </a:rPr>
              <a:t>процесі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формулювання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цілі</a:t>
            </a:r>
            <a:r>
              <a:rPr lang="ru-RU" dirty="0">
                <a:solidFill>
                  <a:schemeClr val="tx1"/>
                </a:solidFill>
              </a:rPr>
              <a:t>-результату члени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проробляють</a:t>
            </a:r>
            <a:r>
              <a:rPr lang="ru-RU" dirty="0">
                <a:solidFill>
                  <a:schemeClr val="tx1"/>
                </a:solidFill>
              </a:rPr>
              <a:t> схему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досягнення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змістовну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частину</a:t>
            </a:r>
            <a:r>
              <a:rPr lang="ru-RU" dirty="0">
                <a:solidFill>
                  <a:schemeClr val="tx1"/>
                </a:solidFill>
              </a:rPr>
              <a:t> самого плану.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50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76063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/>
              <a:t>ЕТАПИ</a:t>
            </a:r>
            <a:r>
              <a:rPr lang="ru-RU" sz="1800" b="1" i="1" dirty="0"/>
              <a:t> </a:t>
            </a:r>
            <a:r>
              <a:rPr lang="ru-RU" sz="1800" b="1" i="1" dirty="0" err="1"/>
              <a:t>ПЛАНУВАННЯ</a:t>
            </a:r>
            <a:r>
              <a:rPr lang="ru-RU" sz="1800" b="1" i="1" dirty="0"/>
              <a:t> </a:t>
            </a:r>
            <a:r>
              <a:rPr lang="ru-RU" sz="1800" b="1" i="1" dirty="0" err="1"/>
              <a:t>ДІЯЛЬНОСТІ</a:t>
            </a:r>
            <a:r>
              <a:rPr lang="ru-RU" sz="1800" b="1" i="1" dirty="0"/>
              <a:t>. </a:t>
            </a:r>
            <a:r>
              <a:rPr lang="ru-RU" sz="1800" b="1" i="1" dirty="0" err="1"/>
              <a:t>ЦІЛЕПОКЛАДАННЯ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/>
          </a:bodyPr>
          <a:lstStyle/>
          <a:p>
            <a:pPr algn="l"/>
            <a:r>
              <a:rPr lang="ru-RU" b="1" dirty="0" err="1" smtClean="0">
                <a:solidFill>
                  <a:schemeClr val="tx1"/>
                </a:solidFill>
              </a:rPr>
              <a:t>кінцева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мета </a:t>
            </a:r>
            <a:r>
              <a:rPr lang="ru-RU" b="1" dirty="0" err="1" smtClean="0">
                <a:solidFill>
                  <a:schemeClr val="tx1"/>
                </a:solidFill>
              </a:rPr>
              <a:t>має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бути </a:t>
            </a:r>
            <a:r>
              <a:rPr lang="ru-RU" b="1" dirty="0" err="1">
                <a:solidFill>
                  <a:schemeClr val="tx1"/>
                </a:solidFill>
              </a:rPr>
              <a:t>розбита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кілька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завдань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Призначення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цієї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процедури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планування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складання</a:t>
            </a:r>
            <a:r>
              <a:rPr lang="ru-RU" dirty="0">
                <a:solidFill>
                  <a:schemeClr val="tx1"/>
                </a:solidFill>
              </a:rPr>
              <a:t> набору </a:t>
            </a:r>
            <a:r>
              <a:rPr lang="ru-RU" dirty="0" err="1">
                <a:solidFill>
                  <a:schemeClr val="tx1"/>
                </a:solidFill>
              </a:rPr>
              <a:t>різних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варіантів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виконання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поставлених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завдань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Для </a:t>
            </a:r>
            <a:r>
              <a:rPr lang="ru-RU" dirty="0">
                <a:solidFill>
                  <a:schemeClr val="tx1"/>
                </a:solidFill>
              </a:rPr>
              <a:t>того </a:t>
            </a:r>
            <a:r>
              <a:rPr lang="ru-RU" dirty="0" err="1">
                <a:solidFill>
                  <a:schemeClr val="tx1"/>
                </a:solidFill>
              </a:rPr>
              <a:t>щоб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скласти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набір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варіантів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необхідно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проаналізувати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фактичні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ru-RU" dirty="0" err="1">
                <a:solidFill>
                  <a:schemeClr val="tx1"/>
                </a:solidFill>
              </a:rPr>
              <a:t>очікувані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ресурси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реальні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соціально-економічні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умови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кон'юнктуру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поведінка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зовнішніх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партнерів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керівних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органів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рівень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підготовки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50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/>
              <a:t>ЕТАПИ</a:t>
            </a:r>
            <a:r>
              <a:rPr lang="ru-RU" sz="1800" b="1" i="1" dirty="0"/>
              <a:t> </a:t>
            </a:r>
            <a:r>
              <a:rPr lang="ru-RU" sz="1800" b="1" i="1" dirty="0" err="1"/>
              <a:t>ПЛАНУВАННЯ</a:t>
            </a:r>
            <a:r>
              <a:rPr lang="ru-RU" sz="1800" b="1" i="1" dirty="0"/>
              <a:t> </a:t>
            </a:r>
            <a:r>
              <a:rPr lang="ru-RU" sz="1800" b="1" i="1" dirty="0" err="1"/>
              <a:t>ДІЯЛЬНОСТІ</a:t>
            </a:r>
            <a:r>
              <a:rPr lang="ru-RU" sz="1800" b="1" i="1" dirty="0"/>
              <a:t>. </a:t>
            </a:r>
            <a:r>
              <a:rPr lang="ru-RU" sz="1800" b="1" i="1" dirty="0" err="1"/>
              <a:t>ЦІЛЕПОКЛАДАННЯ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 </a:t>
            </a:r>
            <a:r>
              <a:rPr lang="ru-RU" dirty="0" err="1" smtClean="0">
                <a:solidFill>
                  <a:schemeClr val="tx1"/>
                </a:solidFill>
              </a:rPr>
              <a:t>усіх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існуючих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варіантів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вибирається</a:t>
            </a:r>
            <a:r>
              <a:rPr lang="ru-RU" dirty="0" smtClean="0">
                <a:solidFill>
                  <a:schemeClr val="tx1"/>
                </a:solidFill>
              </a:rPr>
              <a:t> один-два </a:t>
            </a:r>
            <a:r>
              <a:rPr lang="ru-RU" dirty="0" err="1" smtClean="0">
                <a:solidFill>
                  <a:schemeClr val="tx1"/>
                </a:solidFill>
              </a:rPr>
              <a:t>раціональні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варіанти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задовольняють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наступним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вимогам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достатні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власні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ресурси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команди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достатня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реальність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плановані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терміни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допустимий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рівень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втрат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під</a:t>
            </a:r>
            <a:r>
              <a:rPr lang="ru-RU" dirty="0" smtClean="0">
                <a:solidFill>
                  <a:schemeClr val="tx1"/>
                </a:solidFill>
              </a:rPr>
              <a:t> час </a:t>
            </a:r>
            <a:r>
              <a:rPr lang="ru-RU" dirty="0" err="1" smtClean="0">
                <a:solidFill>
                  <a:schemeClr val="tx1"/>
                </a:solidFill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обраного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варіанта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дії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оцінка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ризиків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50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/>
              <a:t>ЕТАПИ</a:t>
            </a:r>
            <a:r>
              <a:rPr lang="ru-RU" sz="1800" b="1" i="1" dirty="0"/>
              <a:t> </a:t>
            </a:r>
            <a:r>
              <a:rPr lang="ru-RU" sz="1800" b="1" i="1" dirty="0" err="1"/>
              <a:t>ПЛАНУВАННЯ</a:t>
            </a:r>
            <a:r>
              <a:rPr lang="ru-RU" sz="1800" b="1" i="1" dirty="0"/>
              <a:t> </a:t>
            </a:r>
            <a:r>
              <a:rPr lang="ru-RU" sz="1800" b="1" i="1" dirty="0" err="1"/>
              <a:t>ДІЯЛЬНОСТІ</a:t>
            </a:r>
            <a:r>
              <a:rPr lang="ru-RU" sz="1800" b="1" i="1" dirty="0"/>
              <a:t>. </a:t>
            </a:r>
            <a:r>
              <a:rPr lang="ru-RU" sz="1800" b="1" i="1" dirty="0" err="1">
                <a:effectLst/>
              </a:rPr>
              <a:t>СТРАТЕГІЧНИЙ</a:t>
            </a:r>
            <a:r>
              <a:rPr lang="ru-RU" sz="1800" b="1" i="1" dirty="0">
                <a:effectLst/>
              </a:rPr>
              <a:t> ПЛАН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 anchor="ctr"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Стратегічний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план </a:t>
            </a:r>
            <a:r>
              <a:rPr lang="ru-RU" dirty="0" err="1">
                <a:solidFill>
                  <a:schemeClr val="tx1"/>
                </a:solidFill>
              </a:rPr>
              <a:t>складається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доступний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огляду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період</a:t>
            </a:r>
            <a:r>
              <a:rPr lang="ru-RU" dirty="0">
                <a:solidFill>
                  <a:schemeClr val="tx1"/>
                </a:solidFill>
              </a:rPr>
              <a:t> часу,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трьох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п'яти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років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456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/>
              <a:t>ЕТАПИ</a:t>
            </a:r>
            <a:r>
              <a:rPr lang="ru-RU" sz="1800" b="1" i="1" dirty="0"/>
              <a:t> </a:t>
            </a:r>
            <a:r>
              <a:rPr lang="ru-RU" sz="1800" b="1" i="1" dirty="0" err="1"/>
              <a:t>ПЛАНУВАННЯ</a:t>
            </a:r>
            <a:r>
              <a:rPr lang="ru-RU" sz="1800" b="1" i="1" dirty="0"/>
              <a:t> </a:t>
            </a:r>
            <a:r>
              <a:rPr lang="ru-RU" sz="1800" b="1" i="1" dirty="0" err="1"/>
              <a:t>ДІЯЛЬНОСТІ</a:t>
            </a:r>
            <a:r>
              <a:rPr lang="ru-RU" sz="1800" b="1" i="1" dirty="0"/>
              <a:t>. </a:t>
            </a:r>
            <a:r>
              <a:rPr lang="ru-RU" sz="1800" b="1" i="1" dirty="0" err="1" smtClean="0">
                <a:effectLst/>
              </a:rPr>
              <a:t>СТРАТЕГІЧНИЙ</a:t>
            </a:r>
            <a:r>
              <a:rPr lang="ru-RU" sz="1800" b="1" i="1" dirty="0" smtClean="0">
                <a:effectLst/>
              </a:rPr>
              <a:t> ПЛАН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Відомості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стратегічного</a:t>
            </a:r>
            <a:r>
              <a:rPr lang="ru-RU" b="1" dirty="0" smtClean="0">
                <a:solidFill>
                  <a:schemeClr val="tx1"/>
                </a:solidFill>
              </a:rPr>
              <a:t> плану 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набір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життєво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важливих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цілей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основні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шляхи </a:t>
            </a:r>
            <a:r>
              <a:rPr lang="ru-RU" dirty="0" err="1">
                <a:solidFill>
                  <a:schemeClr val="tx1"/>
                </a:solidFill>
              </a:rPr>
              <a:t>досягнення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цілей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список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команди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соціальні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перспективи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реалізації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плану;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ресурси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ru-RU" dirty="0" err="1">
                <a:solidFill>
                  <a:schemeClr val="tx1"/>
                </a:solidFill>
              </a:rPr>
              <a:t>результати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роботи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варіанти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плану;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періодичне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планове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коригування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стратегічного</a:t>
            </a:r>
            <a:r>
              <a:rPr lang="ru-RU" dirty="0">
                <a:solidFill>
                  <a:schemeClr val="tx1"/>
                </a:solidFill>
              </a:rPr>
              <a:t> плану.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45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/>
              <a:t>ЕТАПИ</a:t>
            </a:r>
            <a:r>
              <a:rPr lang="ru-RU" sz="1800" b="1" i="1" dirty="0"/>
              <a:t> </a:t>
            </a:r>
            <a:r>
              <a:rPr lang="ru-RU" sz="1800" b="1" i="1" dirty="0" err="1"/>
              <a:t>ПЛАНУВАННЯ</a:t>
            </a:r>
            <a:r>
              <a:rPr lang="ru-RU" sz="1800" b="1" i="1" dirty="0"/>
              <a:t> </a:t>
            </a:r>
            <a:r>
              <a:rPr lang="ru-RU" sz="1800" b="1" i="1" dirty="0" err="1"/>
              <a:t>ДІЯЛЬНОСТІ</a:t>
            </a:r>
            <a:r>
              <a:rPr lang="ru-RU" sz="1800" b="1" i="1" dirty="0"/>
              <a:t>. </a:t>
            </a:r>
            <a:r>
              <a:rPr lang="ru-RU" sz="1800" b="1" i="1" dirty="0" err="1">
                <a:effectLst/>
              </a:rPr>
              <a:t>СТРАТЕГІЧНИЙ</a:t>
            </a:r>
            <a:r>
              <a:rPr lang="ru-RU" sz="1800" b="1" i="1" dirty="0">
                <a:effectLst/>
              </a:rPr>
              <a:t> ПЛАН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496944" cy="568863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Основні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рекомендації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щодо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складання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стратегічного</a:t>
            </a:r>
            <a:r>
              <a:rPr lang="ru-RU" b="1" dirty="0">
                <a:solidFill>
                  <a:schemeClr val="tx1"/>
                </a:solidFill>
              </a:rPr>
              <a:t> плану</a:t>
            </a:r>
            <a:r>
              <a:rPr lang="ru-RU" dirty="0"/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план </a:t>
            </a:r>
            <a:r>
              <a:rPr lang="ru-RU" dirty="0">
                <a:solidFill>
                  <a:schemeClr val="tx1"/>
                </a:solidFill>
              </a:rPr>
              <a:t>не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бути </a:t>
            </a:r>
            <a:r>
              <a:rPr lang="ru-RU" dirty="0" err="1">
                <a:solidFill>
                  <a:schemeClr val="tx1"/>
                </a:solidFill>
              </a:rPr>
              <a:t>вичерпним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спочатку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затвердженим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smtClean="0">
                <a:solidFill>
                  <a:schemeClr val="tx1"/>
                </a:solidFill>
              </a:rPr>
              <a:t>весь </a:t>
            </a:r>
            <a:r>
              <a:rPr lang="ru-RU" dirty="0" err="1" smtClean="0">
                <a:solidFill>
                  <a:schemeClr val="tx1"/>
                </a:solidFill>
              </a:rPr>
              <a:t>період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планування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раціонально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поєднувати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розрахунки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укрупненими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емпіричними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оцінками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пам'ятати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основна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витрат</a:t>
            </a:r>
            <a:r>
              <a:rPr lang="ru-RU" dirty="0">
                <a:solidFill>
                  <a:schemeClr val="tx1"/>
                </a:solidFill>
              </a:rPr>
              <a:t> часто </a:t>
            </a:r>
            <a:r>
              <a:rPr lang="ru-RU" dirty="0" err="1">
                <a:solidFill>
                  <a:schemeClr val="tx1"/>
                </a:solidFill>
              </a:rPr>
              <a:t>визначається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матеріальними</a:t>
            </a:r>
            <a:r>
              <a:rPr lang="ru-RU" dirty="0">
                <a:solidFill>
                  <a:schemeClr val="tx1"/>
                </a:solidFill>
              </a:rPr>
              <a:t> ресурсами, а </a:t>
            </a:r>
            <a:r>
              <a:rPr lang="ru-RU" dirty="0" err="1">
                <a:solidFill>
                  <a:schemeClr val="tx1"/>
                </a:solidFill>
              </a:rPr>
              <a:t>неформальними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категоріями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організаційні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помилки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затримки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тяганини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роботі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різних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структур 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призводить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зміни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вихідної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ситуації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зовнішні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внутрішні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перешкоди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необхідно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зіставляти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варіантів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фінансової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кадрової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збутової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стратегії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необхідно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закласти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резерви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реалізація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будь-</a:t>
            </a:r>
            <a:r>
              <a:rPr lang="ru-RU" dirty="0" err="1">
                <a:solidFill>
                  <a:schemeClr val="tx1"/>
                </a:solidFill>
              </a:rPr>
              <a:t>якого</a:t>
            </a:r>
            <a:r>
              <a:rPr lang="ru-RU" dirty="0">
                <a:solidFill>
                  <a:schemeClr val="tx1"/>
                </a:solidFill>
              </a:rPr>
              <a:t> плану, </a:t>
            </a:r>
            <a:r>
              <a:rPr lang="ru-RU" dirty="0" err="1">
                <a:solidFill>
                  <a:schemeClr val="tx1"/>
                </a:solidFill>
              </a:rPr>
              <a:t>тим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більше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стратегічного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спирається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особисту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відповідальність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456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i="1" dirty="0" err="1"/>
              <a:t>ЕТАПИ</a:t>
            </a:r>
            <a:r>
              <a:rPr lang="ru-RU" sz="1800" b="1" i="1" dirty="0"/>
              <a:t> </a:t>
            </a:r>
            <a:r>
              <a:rPr lang="ru-RU" sz="1800" b="1" i="1" dirty="0" err="1"/>
              <a:t>ПЛАНУВАННЯ</a:t>
            </a:r>
            <a:r>
              <a:rPr lang="ru-RU" sz="1800" b="1" i="1" dirty="0"/>
              <a:t> </a:t>
            </a:r>
            <a:r>
              <a:rPr lang="ru-RU" sz="1800" b="1" i="1" dirty="0" err="1"/>
              <a:t>ДІЯЛЬНОСТІ</a:t>
            </a:r>
            <a:r>
              <a:rPr lang="ru-RU" sz="1800" b="1" i="1" dirty="0"/>
              <a:t>. </a:t>
            </a: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err="1" smtClean="0">
                <a:effectLst/>
              </a:rPr>
              <a:t>ОПЕРАТИВНЕ</a:t>
            </a:r>
            <a:r>
              <a:rPr lang="ru-RU" sz="1800" b="1" i="1" dirty="0" smtClean="0">
                <a:effectLst/>
              </a:rPr>
              <a:t> </a:t>
            </a:r>
            <a:r>
              <a:rPr lang="ru-RU" sz="1800" b="1" i="1" dirty="0" err="1" smtClean="0">
                <a:effectLst/>
              </a:rPr>
              <a:t>КАЛЕНДАРНЕ</a:t>
            </a:r>
            <a:r>
              <a:rPr lang="ru-RU" sz="1800" b="1" i="1" dirty="0" smtClean="0">
                <a:effectLst/>
              </a:rPr>
              <a:t> </a:t>
            </a:r>
            <a:r>
              <a:rPr lang="ru-RU" sz="1800" b="1" i="1" dirty="0" err="1" smtClean="0">
                <a:effectLst/>
              </a:rPr>
              <a:t>ПЛАНУВАННЯ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Плануючи</a:t>
            </a:r>
            <a:r>
              <a:rPr lang="ru-RU" dirty="0">
                <a:solidFill>
                  <a:schemeClr val="tx1"/>
                </a:solidFill>
              </a:rPr>
              <a:t> свою роботу, члени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повинні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пам'ятати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наступне</a:t>
            </a:r>
            <a:r>
              <a:rPr lang="ru-RU" dirty="0">
                <a:solidFill>
                  <a:schemeClr val="tx1"/>
                </a:solidFill>
              </a:rPr>
              <a:t>: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основна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робота </a:t>
            </a:r>
            <a:r>
              <a:rPr lang="ru-RU" dirty="0" err="1">
                <a:solidFill>
                  <a:schemeClr val="tx1"/>
                </a:solidFill>
              </a:rPr>
              <a:t>завжди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виконується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вчасно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гублять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дрібниці</a:t>
            </a:r>
            <a:r>
              <a:rPr lang="ru-RU" dirty="0">
                <a:solidFill>
                  <a:schemeClr val="tx1"/>
                </a:solidFill>
              </a:rPr>
              <a:t>»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оформлення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подання</a:t>
            </a:r>
            <a:r>
              <a:rPr lang="ru-RU" dirty="0">
                <a:solidFill>
                  <a:schemeClr val="tx1"/>
                </a:solidFill>
              </a:rPr>
              <a:t> результату </a:t>
            </a:r>
            <a:r>
              <a:rPr lang="ru-RU" dirty="0" err="1">
                <a:solidFill>
                  <a:schemeClr val="tx1"/>
                </a:solidFill>
              </a:rPr>
              <a:t>вчасно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ринковій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економіці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важливий</a:t>
            </a:r>
            <a:r>
              <a:rPr lang="ru-RU" dirty="0">
                <a:solidFill>
                  <a:schemeClr val="tx1"/>
                </a:solidFill>
              </a:rPr>
              <a:t> результат, а не </a:t>
            </a:r>
            <a:r>
              <a:rPr lang="ru-RU" dirty="0" err="1">
                <a:solidFill>
                  <a:schemeClr val="tx1"/>
                </a:solidFill>
              </a:rPr>
              <a:t>посилання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непередбачені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об'єктивні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обставини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основна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увага</a:t>
            </a:r>
            <a:r>
              <a:rPr lang="ru-RU" dirty="0">
                <a:solidFill>
                  <a:schemeClr val="tx1"/>
                </a:solidFill>
              </a:rPr>
              <a:t> – до </a:t>
            </a:r>
            <a:r>
              <a:rPr lang="ru-RU" dirty="0" err="1" smtClean="0">
                <a:solidFill>
                  <a:schemeClr val="tx1"/>
                </a:solidFill>
              </a:rPr>
              <a:t>суміжників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456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i="1" dirty="0" err="1"/>
              <a:t>ЕТАПИ</a:t>
            </a:r>
            <a:r>
              <a:rPr lang="ru-RU" sz="1800" b="1" i="1" dirty="0"/>
              <a:t> </a:t>
            </a:r>
            <a:r>
              <a:rPr lang="ru-RU" sz="1800" b="1" i="1" dirty="0" err="1"/>
              <a:t>ПЛАНУВАННЯ</a:t>
            </a:r>
            <a:r>
              <a:rPr lang="ru-RU" sz="1800" b="1" i="1" dirty="0"/>
              <a:t> </a:t>
            </a:r>
            <a:r>
              <a:rPr lang="ru-RU" sz="1800" b="1" i="1" dirty="0" err="1"/>
              <a:t>ДІЯЛЬНОСТІ</a:t>
            </a:r>
            <a:r>
              <a:rPr lang="ru-RU" sz="1800" b="1" i="1" dirty="0"/>
              <a:t>. </a:t>
            </a: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600" b="1" i="1" dirty="0" smtClean="0">
                <a:effectLst/>
              </a:rPr>
              <a:t>КОНТРОЛЬ ЗА </a:t>
            </a:r>
            <a:r>
              <a:rPr lang="ru-RU" sz="1600" b="1" i="1" dirty="0" err="1" smtClean="0">
                <a:effectLst/>
              </a:rPr>
              <a:t>ВИКОНАННЯМ</a:t>
            </a:r>
            <a:r>
              <a:rPr lang="ru-RU" sz="1600" b="1" i="1" dirty="0" smtClean="0">
                <a:effectLst/>
              </a:rPr>
              <a:t> </a:t>
            </a:r>
            <a:r>
              <a:rPr lang="ru-RU" sz="1600" b="1" i="1" dirty="0" err="1" smtClean="0">
                <a:effectLst/>
              </a:rPr>
              <a:t>РОБОТИ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контроль </a:t>
            </a:r>
            <a:r>
              <a:rPr lang="ru-RU" b="1" dirty="0" err="1">
                <a:solidFill>
                  <a:schemeClr val="tx1"/>
                </a:solidFill>
              </a:rPr>
              <a:t>виконання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роботи</a:t>
            </a:r>
            <a:r>
              <a:rPr lang="ru-RU" b="1" dirty="0">
                <a:solidFill>
                  <a:schemeClr val="tx1"/>
                </a:solidFill>
              </a:rPr>
              <a:t> у </a:t>
            </a:r>
            <a:r>
              <a:rPr lang="ru-RU" b="1" dirty="0" err="1">
                <a:solidFill>
                  <a:schemeClr val="tx1"/>
                </a:solidFill>
              </a:rPr>
              <a:t>команді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забезпечує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особисте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керівником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команди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виявлення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«</a:t>
            </a:r>
            <a:r>
              <a:rPr lang="ru-RU" dirty="0" err="1">
                <a:solidFill>
                  <a:schemeClr val="tx1"/>
                </a:solidFill>
              </a:rPr>
              <a:t>вузьких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місць</a:t>
            </a:r>
            <a:r>
              <a:rPr lang="ru-RU" dirty="0">
                <a:solidFill>
                  <a:schemeClr val="tx1"/>
                </a:solidFill>
              </a:rPr>
              <a:t>» та </a:t>
            </a:r>
            <a:r>
              <a:rPr lang="ru-RU" dirty="0" err="1">
                <a:solidFill>
                  <a:schemeClr val="tx1"/>
                </a:solidFill>
              </a:rPr>
              <a:t>можливостей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подолання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виявлення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очікуваних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перешкод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оцінку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характеру </a:t>
            </a:r>
            <a:r>
              <a:rPr lang="ru-RU" dirty="0" err="1">
                <a:solidFill>
                  <a:schemeClr val="tx1"/>
                </a:solidFill>
              </a:rPr>
              <a:t>взаємодії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іншими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командами;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отримання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зворотного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зв'язку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оцінку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настрою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процесі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здійснення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підтримуючої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мотивуючої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712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i="1" dirty="0" err="1">
                <a:effectLst/>
              </a:rPr>
              <a:t>ЕТАПИ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ПЛАНУВАННЯ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ДІЯЛЬНОСТІ</a:t>
            </a:r>
            <a:r>
              <a:rPr lang="ru-RU" sz="1800" b="1" i="1" dirty="0">
                <a:effectLst/>
              </a:rPr>
              <a:t>. </a:t>
            </a:r>
            <a:br>
              <a:rPr lang="ru-RU" sz="1800" b="1" i="1" dirty="0">
                <a:effectLst/>
              </a:rPr>
            </a:br>
            <a:r>
              <a:rPr lang="ru-RU" sz="1600" b="1" i="1" dirty="0">
                <a:effectLst/>
              </a:rPr>
              <a:t>КОНТРОЛЬ ЗА </a:t>
            </a:r>
            <a:r>
              <a:rPr lang="ru-RU" sz="1600" b="1" i="1" dirty="0" err="1">
                <a:effectLst/>
              </a:rPr>
              <a:t>ВИКОНАННЯМ</a:t>
            </a:r>
            <a:r>
              <a:rPr lang="ru-RU" sz="1600" b="1" i="1" dirty="0">
                <a:effectLst/>
              </a:rPr>
              <a:t> </a:t>
            </a:r>
            <a:r>
              <a:rPr lang="ru-RU" sz="1600" b="1" i="1" dirty="0" err="1">
                <a:effectLst/>
              </a:rPr>
              <a:t>РОБОТИ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форми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контролю за </a:t>
            </a:r>
            <a:r>
              <a:rPr lang="ru-RU" b="1" dirty="0" err="1">
                <a:solidFill>
                  <a:schemeClr val="tx1"/>
                </a:solidFill>
              </a:rPr>
              <a:t>виконанням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роботи</a:t>
            </a:r>
            <a:r>
              <a:rPr lang="ru-RU" b="1" dirty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щоденні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err="1">
                <a:solidFill>
                  <a:schemeClr val="tx1"/>
                </a:solidFill>
              </a:rPr>
              <a:t>щотижневі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наради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доповіддю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про стан </a:t>
            </a:r>
            <a:r>
              <a:rPr lang="ru-RU" dirty="0" err="1">
                <a:solidFill>
                  <a:schemeClr val="tx1"/>
                </a:solidFill>
              </a:rPr>
              <a:t>робіт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періодичні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(за </a:t>
            </a:r>
            <a:r>
              <a:rPr lang="ru-RU" dirty="0" err="1">
                <a:solidFill>
                  <a:schemeClr val="tx1"/>
                </a:solidFill>
              </a:rPr>
              <a:t>ситуацією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наради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виконавців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пов'язані</a:t>
            </a:r>
            <a:r>
              <a:rPr lang="ru-RU" dirty="0">
                <a:solidFill>
                  <a:schemeClr val="tx1"/>
                </a:solidFill>
              </a:rPr>
              <a:t> з «</a:t>
            </a:r>
            <a:r>
              <a:rPr lang="ru-RU" dirty="0" err="1">
                <a:solidFill>
                  <a:schemeClr val="tx1"/>
                </a:solidFill>
              </a:rPr>
              <a:t>вузькими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місцями</a:t>
            </a:r>
            <a:r>
              <a:rPr lang="ru-RU" dirty="0">
                <a:solidFill>
                  <a:schemeClr val="tx1"/>
                </a:solidFill>
              </a:rPr>
              <a:t>» у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щоденна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err="1">
                <a:solidFill>
                  <a:schemeClr val="tx1"/>
                </a:solidFill>
              </a:rPr>
              <a:t>вибіркова</a:t>
            </a:r>
            <a:r>
              <a:rPr lang="ru-RU" dirty="0">
                <a:solidFill>
                  <a:schemeClr val="tx1"/>
                </a:solidFill>
              </a:rPr>
              <a:t>) робота </a:t>
            </a:r>
            <a:r>
              <a:rPr lang="ru-RU" dirty="0" err="1">
                <a:solidFill>
                  <a:schemeClr val="tx1"/>
                </a:solidFill>
              </a:rPr>
              <a:t>керівника</a:t>
            </a:r>
            <a:r>
              <a:rPr lang="ru-RU" dirty="0">
                <a:solidFill>
                  <a:schemeClr val="tx1"/>
                </a:solidFill>
              </a:rPr>
              <a:t> з одним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</a:t>
            </a:r>
            <a:r>
              <a:rPr lang="ru-RU" dirty="0">
                <a:solidFill>
                  <a:schemeClr val="tx1"/>
                </a:solidFill>
              </a:rPr>
              <a:t>¬ так, </a:t>
            </a:r>
            <a:r>
              <a:rPr lang="ru-RU" dirty="0" err="1">
                <a:solidFill>
                  <a:schemeClr val="tx1"/>
                </a:solidFill>
              </a:rPr>
              <a:t>щоб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тримати</a:t>
            </a:r>
            <a:r>
              <a:rPr lang="ru-RU" dirty="0">
                <a:solidFill>
                  <a:schemeClr val="tx1"/>
                </a:solidFill>
              </a:rPr>
              <a:t> руку на </a:t>
            </a:r>
            <a:r>
              <a:rPr lang="ru-RU" dirty="0" err="1">
                <a:solidFill>
                  <a:schemeClr val="tx1"/>
                </a:solidFill>
              </a:rPr>
              <a:t>пульсі</a:t>
            </a:r>
            <a:r>
              <a:rPr lang="ru-RU" dirty="0" smtClean="0">
                <a:solidFill>
                  <a:schemeClr val="tx1"/>
                </a:solidFill>
              </a:rPr>
              <a:t>»;</a:t>
            </a:r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«режиму </a:t>
            </a:r>
            <a:r>
              <a:rPr lang="ru-RU" dirty="0" err="1">
                <a:solidFill>
                  <a:schemeClr val="tx1"/>
                </a:solidFill>
              </a:rPr>
              <a:t>автовідповідача</a:t>
            </a:r>
            <a:r>
              <a:rPr lang="ru-RU" dirty="0">
                <a:solidFill>
                  <a:schemeClr val="tx1"/>
                </a:solidFill>
              </a:rPr>
              <a:t>» для </a:t>
            </a:r>
            <a:r>
              <a:rPr lang="ru-RU" dirty="0" err="1">
                <a:solidFill>
                  <a:schemeClr val="tx1"/>
                </a:solidFill>
              </a:rPr>
              <a:t>запису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повідомлень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зворотного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зв'язку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тривожних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сигналів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появу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перешкод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якісний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ru-RU" dirty="0" err="1">
                <a:solidFill>
                  <a:schemeClr val="tx1"/>
                </a:solidFill>
              </a:rPr>
              <a:t>своєчасний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аналіз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представлених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результатів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виконаними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плановими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завданнями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підсумкова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оцінка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звітний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календарний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період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доповіді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окремих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тематичних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завдань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712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i="1" dirty="0" err="1">
                <a:effectLst/>
              </a:rPr>
              <a:t>ЕТАПИ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ПЛАНУВАННЯ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ДІЯЛЬНОСТІ</a:t>
            </a:r>
            <a:r>
              <a:rPr lang="ru-RU" sz="1800" b="1" i="1" dirty="0">
                <a:effectLst/>
              </a:rPr>
              <a:t>. </a:t>
            </a:r>
            <a:br>
              <a:rPr lang="ru-RU" sz="1800" b="1" i="1" dirty="0">
                <a:effectLst/>
              </a:rPr>
            </a:br>
            <a:r>
              <a:rPr lang="ru-RU" sz="1600" b="1" i="1" dirty="0">
                <a:effectLst/>
              </a:rPr>
              <a:t>КОНТРОЛЬ ЗА </a:t>
            </a:r>
            <a:r>
              <a:rPr lang="ru-RU" sz="1600" b="1" i="1" dirty="0" err="1">
                <a:effectLst/>
              </a:rPr>
              <a:t>ВИКОНАННЯМ</a:t>
            </a:r>
            <a:r>
              <a:rPr lang="ru-RU" sz="1600" b="1" i="1" dirty="0">
                <a:effectLst/>
              </a:rPr>
              <a:t> </a:t>
            </a:r>
            <a:r>
              <a:rPr lang="ru-RU" sz="1600" b="1" i="1" dirty="0" err="1">
                <a:effectLst/>
              </a:rPr>
              <a:t>РОБОТИ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На </a:t>
            </a:r>
            <a:r>
              <a:rPr lang="ru-RU" b="1" dirty="0" err="1">
                <a:solidFill>
                  <a:schemeClr val="tx1"/>
                </a:solidFill>
              </a:rPr>
              <a:t>підставі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інформації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зібраної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процесі</a:t>
            </a:r>
            <a:r>
              <a:rPr lang="ru-RU" b="1" dirty="0">
                <a:solidFill>
                  <a:schemeClr val="tx1"/>
                </a:solidFill>
              </a:rPr>
              <a:t> контролю за </a:t>
            </a:r>
            <a:r>
              <a:rPr lang="ru-RU" b="1" dirty="0" err="1">
                <a:solidFill>
                  <a:schemeClr val="tx1"/>
                </a:solidFill>
              </a:rPr>
              <a:t>виконанням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роботи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керівник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команди</a:t>
            </a:r>
            <a:r>
              <a:rPr lang="ru-RU" b="1" dirty="0">
                <a:solidFill>
                  <a:schemeClr val="tx1"/>
                </a:solidFill>
              </a:rPr>
              <a:t> повинен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провести </a:t>
            </a:r>
            <a:r>
              <a:rPr lang="ru-RU" dirty="0" err="1">
                <a:solidFill>
                  <a:schemeClr val="tx1"/>
                </a:solidFill>
              </a:rPr>
              <a:t>ситуаційний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аналіз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прогнозуванням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подальшого</a:t>
            </a:r>
            <a:r>
              <a:rPr lang="ru-RU" dirty="0">
                <a:solidFill>
                  <a:schemeClr val="tx1"/>
                </a:solidFill>
              </a:rPr>
              <a:t> ходу </a:t>
            </a:r>
            <a:r>
              <a:rPr lang="ru-RU" dirty="0" err="1">
                <a:solidFill>
                  <a:schemeClr val="tx1"/>
                </a:solidFill>
              </a:rPr>
              <a:t>планових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позапланових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робіт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уточнити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план та </a:t>
            </a:r>
            <a:r>
              <a:rPr lang="ru-RU" dirty="0" err="1">
                <a:solidFill>
                  <a:schemeClr val="tx1"/>
                </a:solidFill>
              </a:rPr>
              <a:t>стратегію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подальших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дій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надати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членам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допомогу</a:t>
            </a:r>
            <a:r>
              <a:rPr lang="ru-RU" dirty="0">
                <a:solidFill>
                  <a:schemeClr val="tx1"/>
                </a:solidFill>
              </a:rPr>
              <a:t> у «</a:t>
            </a:r>
            <a:r>
              <a:rPr lang="ru-RU" dirty="0" err="1">
                <a:solidFill>
                  <a:schemeClr val="tx1"/>
                </a:solidFill>
              </a:rPr>
              <a:t>вузьких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місцях</a:t>
            </a:r>
            <a:r>
              <a:rPr lang="ru-RU" dirty="0">
                <a:solidFill>
                  <a:schemeClr val="tx1"/>
                </a:solidFill>
              </a:rPr>
              <a:t>» та </a:t>
            </a:r>
            <a:r>
              <a:rPr lang="ru-RU" dirty="0" err="1">
                <a:solidFill>
                  <a:schemeClr val="tx1"/>
                </a:solidFill>
              </a:rPr>
              <a:t>визначити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додаткові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завдання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уточнити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ru-RU" dirty="0" err="1">
                <a:solidFill>
                  <a:schemeClr val="tx1"/>
                </a:solidFill>
              </a:rPr>
              <a:t>нормалізувати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взаємодію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71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576064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i="1" dirty="0" err="1">
                <a:effectLst/>
              </a:rPr>
              <a:t>ОРГАНІЗАЦІЯ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РОБОТИ</a:t>
            </a:r>
            <a:r>
              <a:rPr lang="ru-RU" sz="1800" b="1" i="1" dirty="0">
                <a:effectLst/>
              </a:rPr>
              <a:t> У </a:t>
            </a:r>
            <a:r>
              <a:rPr lang="ru-RU" sz="1800" b="1" i="1" dirty="0" err="1">
                <a:effectLst/>
              </a:rPr>
              <a:t>КОМАНДІ</a:t>
            </a:r>
            <a:r>
              <a:rPr lang="ru-RU" sz="1800" b="1" i="1" dirty="0">
                <a:effectLst/>
              </a:rPr>
              <a:t/>
            </a:r>
            <a:br>
              <a:rPr lang="ru-RU" sz="1800" b="1" i="1" dirty="0">
                <a:effectLst/>
              </a:rPr>
            </a:b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352928" cy="3361928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організовувати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координувати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команді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планувати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свою </a:t>
            </a:r>
            <a:r>
              <a:rPr lang="ru-RU" dirty="0" err="1">
                <a:solidFill>
                  <a:schemeClr val="tx1"/>
                </a:solidFill>
              </a:rPr>
              <a:t>діяльність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здійснювати</a:t>
            </a:r>
            <a:r>
              <a:rPr lang="ru-RU" dirty="0">
                <a:solidFill>
                  <a:schemeClr val="tx1"/>
                </a:solidFill>
              </a:rPr>
              <a:t> контроль за </a:t>
            </a:r>
            <a:r>
              <a:rPr lang="ru-RU" dirty="0" err="1">
                <a:solidFill>
                  <a:schemeClr val="tx1"/>
                </a:solidFill>
              </a:rPr>
              <a:t>виконанням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завдань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здійснювати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ситуаційний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аналіз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870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>
                <a:effectLst/>
              </a:rPr>
              <a:t>СИТУАЦІЙНИЙ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АНАЛІЗ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 anchor="ctr">
            <a:normAutofit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Ситуаційний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аналіз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процес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оцінювання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зовнішніх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внутрішніх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обставин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минулому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теперішньому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майбутньому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 </a:t>
            </a:r>
            <a:r>
              <a:rPr lang="ru-RU" dirty="0">
                <a:solidFill>
                  <a:schemeClr val="tx1"/>
                </a:solidFill>
              </a:rPr>
              <a:t>метою </a:t>
            </a:r>
            <a:r>
              <a:rPr lang="ru-RU" dirty="0" err="1">
                <a:solidFill>
                  <a:schemeClr val="tx1"/>
                </a:solidFill>
              </a:rPr>
              <a:t>визначення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найбільш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раціональної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поведінкової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лінії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ru-RU" b="1" dirty="0" err="1" smtClean="0">
                <a:solidFill>
                  <a:schemeClr val="tx1"/>
                </a:solidFill>
              </a:rPr>
              <a:t>ситуація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опис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тих </a:t>
            </a:r>
            <a:r>
              <a:rPr lang="ru-RU" dirty="0" err="1">
                <a:solidFill>
                  <a:schemeClr val="tx1"/>
                </a:solidFill>
              </a:rPr>
              <a:t>обставин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факторів</a:t>
            </a:r>
            <a:r>
              <a:rPr lang="ru-RU" dirty="0">
                <a:solidFill>
                  <a:schemeClr val="tx1"/>
                </a:solidFill>
              </a:rPr>
              <a:t> та умов, результатом </a:t>
            </a:r>
            <a:r>
              <a:rPr lang="ru-RU" dirty="0" err="1">
                <a:solidFill>
                  <a:schemeClr val="tx1"/>
                </a:solidFill>
              </a:rPr>
              <a:t>взаємодії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яких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аналізована</a:t>
            </a:r>
            <a:r>
              <a:rPr lang="ru-RU" dirty="0">
                <a:solidFill>
                  <a:schemeClr val="tx1"/>
                </a:solidFill>
              </a:rPr>
              <a:t> проблема.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4565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>
                <a:effectLst/>
              </a:rPr>
              <a:t>СИТУАЦІЙНИЙ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АНАЛІЗ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 anchor="ctr"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Проблема </a:t>
            </a:r>
            <a:r>
              <a:rPr lang="ru-RU" b="1" dirty="0" smtClean="0">
                <a:solidFill>
                  <a:schemeClr val="tx1"/>
                </a:solidFill>
              </a:rPr>
              <a:t>є </a:t>
            </a:r>
            <a:r>
              <a:rPr lang="ru-RU" b="1" dirty="0">
                <a:solidFill>
                  <a:schemeClr val="tx1"/>
                </a:solidFill>
              </a:rPr>
              <a:t>результатом: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зовнішніх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умов,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змінилися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внутрішніх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умов (</a:t>
            </a:r>
            <a:r>
              <a:rPr lang="ru-RU" dirty="0" err="1">
                <a:solidFill>
                  <a:schemeClr val="tx1"/>
                </a:solidFill>
              </a:rPr>
              <a:t>станів</a:t>
            </a:r>
            <a:r>
              <a:rPr lang="ru-RU" dirty="0">
                <a:solidFill>
                  <a:schemeClr val="tx1"/>
                </a:solidFill>
              </a:rPr>
              <a:t>);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появи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несподіваної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перешкоди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прояви </a:t>
            </a:r>
            <a:r>
              <a:rPr lang="ru-RU" dirty="0" err="1">
                <a:solidFill>
                  <a:schemeClr val="tx1"/>
                </a:solidFill>
              </a:rPr>
              <a:t>нових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аспектів</a:t>
            </a:r>
            <a:r>
              <a:rPr lang="ru-RU" dirty="0">
                <a:solidFill>
                  <a:schemeClr val="tx1"/>
                </a:solidFill>
              </a:rPr>
              <a:t>, перспектив,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відкрилися</a:t>
            </a:r>
            <a:r>
              <a:rPr lang="ru-RU" dirty="0">
                <a:solidFill>
                  <a:schemeClr val="tx1"/>
                </a:solidFill>
              </a:rPr>
              <a:t> нам </a:t>
            </a:r>
            <a:r>
              <a:rPr lang="ru-RU" dirty="0" err="1">
                <a:solidFill>
                  <a:schemeClr val="tx1"/>
                </a:solidFill>
              </a:rPr>
              <a:t>внаслідок</a:t>
            </a:r>
            <a:r>
              <a:rPr lang="ru-RU" dirty="0">
                <a:solidFill>
                  <a:schemeClr val="tx1"/>
                </a:solidFill>
              </a:rPr>
              <a:t> наших </a:t>
            </a:r>
            <a:r>
              <a:rPr lang="ru-RU" dirty="0" err="1">
                <a:solidFill>
                  <a:schemeClr val="tx1"/>
                </a:solidFill>
              </a:rPr>
              <a:t>дій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наміри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зайнятися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тим</a:t>
            </a:r>
            <a:r>
              <a:rPr lang="ru-RU" dirty="0">
                <a:solidFill>
                  <a:schemeClr val="tx1"/>
                </a:solidFill>
              </a:rPr>
              <a:t>, у </a:t>
            </a:r>
            <a:r>
              <a:rPr lang="ru-RU" dirty="0" err="1">
                <a:solidFill>
                  <a:schemeClr val="tx1"/>
                </a:solidFill>
              </a:rPr>
              <a:t>чому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досвіду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456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>
                <a:effectLst/>
              </a:rPr>
              <a:t>СИТУАЦІЙНИЙ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АНАЛІЗ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 anchor="ctr">
            <a:normAutofit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Помилки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ситуаційного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аналізу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1. </a:t>
            </a:r>
            <a:r>
              <a:rPr lang="ru-RU" dirty="0" err="1">
                <a:solidFill>
                  <a:schemeClr val="tx1"/>
                </a:solidFill>
              </a:rPr>
              <a:t>Недостатня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розвиненість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дисциплінованого</a:t>
            </a:r>
            <a:r>
              <a:rPr lang="ru-RU" dirty="0">
                <a:solidFill>
                  <a:schemeClr val="tx1"/>
                </a:solidFill>
              </a:rPr>
              <a:t>» </a:t>
            </a:r>
            <a:r>
              <a:rPr lang="ru-RU" dirty="0" err="1" smtClean="0">
                <a:solidFill>
                  <a:schemeClr val="tx1"/>
                </a:solidFill>
              </a:rPr>
              <a:t>мислення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dirty="0" err="1">
                <a:solidFill>
                  <a:schemeClr val="tx1"/>
                </a:solidFill>
              </a:rPr>
              <a:t>Аналіз</a:t>
            </a:r>
            <a:r>
              <a:rPr lang="ru-RU" dirty="0">
                <a:solidFill>
                  <a:schemeClr val="tx1"/>
                </a:solidFill>
              </a:rPr>
              <a:t> одного, </a:t>
            </a:r>
            <a:r>
              <a:rPr lang="ru-RU" dirty="0" err="1">
                <a:solidFill>
                  <a:schemeClr val="tx1"/>
                </a:solidFill>
              </a:rPr>
              <a:t>найбільш</a:t>
            </a:r>
            <a:r>
              <a:rPr lang="ru-RU" dirty="0">
                <a:solidFill>
                  <a:schemeClr val="tx1"/>
                </a:solidFill>
              </a:rPr>
              <a:t> очевидного, </a:t>
            </a:r>
            <a:r>
              <a:rPr lang="ru-RU" dirty="0" err="1">
                <a:solidFill>
                  <a:schemeClr val="tx1"/>
                </a:solidFill>
              </a:rPr>
              <a:t>сценарію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дій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 err="1">
                <a:solidFill>
                  <a:schemeClr val="tx1"/>
                </a:solidFill>
              </a:rPr>
              <a:t>Недостатня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увага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другорядних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обставин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4. </a:t>
            </a:r>
            <a:r>
              <a:rPr lang="ru-RU" dirty="0" err="1">
                <a:solidFill>
                  <a:schemeClr val="tx1"/>
                </a:solidFill>
              </a:rPr>
              <a:t>Поспішне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прагнення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вийти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кінцевий</a:t>
            </a:r>
            <a:r>
              <a:rPr lang="ru-RU" dirty="0">
                <a:solidFill>
                  <a:schemeClr val="tx1"/>
                </a:solidFill>
              </a:rPr>
              <a:t> результат </a:t>
            </a:r>
            <a:r>
              <a:rPr lang="ru-RU" dirty="0" err="1" smtClean="0">
                <a:solidFill>
                  <a:schemeClr val="tx1"/>
                </a:solidFill>
              </a:rPr>
              <a:t>аналізу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5. </a:t>
            </a:r>
            <a:r>
              <a:rPr lang="ru-RU" dirty="0" err="1">
                <a:solidFill>
                  <a:schemeClr val="tx1"/>
                </a:solidFill>
              </a:rPr>
              <a:t>Сильний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емоційний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фон.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6. </a:t>
            </a:r>
            <a:r>
              <a:rPr lang="ru-RU" dirty="0" err="1">
                <a:solidFill>
                  <a:schemeClr val="tx1"/>
                </a:solidFill>
              </a:rPr>
              <a:t>Відсутність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внутрішньої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впевненості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переконаності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надійності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результатів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аналізу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650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>
                <a:effectLst/>
              </a:rPr>
              <a:t>СИТУАЦІЙНИЙ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АНАЛІЗ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 anchor="ctr"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 </a:t>
            </a:r>
            <a:r>
              <a:rPr lang="ru-RU" b="1" dirty="0" err="1" smtClean="0">
                <a:solidFill>
                  <a:schemeClr val="tx1"/>
                </a:solidFill>
              </a:rPr>
              <a:t>етап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b="1" u="sng" dirty="0" err="1" smtClean="0">
                <a:solidFill>
                  <a:schemeClr val="tx1"/>
                </a:solidFill>
              </a:rPr>
              <a:t>Створення</a:t>
            </a:r>
            <a:r>
              <a:rPr lang="ru-RU" b="1" u="sng" dirty="0" smtClean="0">
                <a:solidFill>
                  <a:schemeClr val="tx1"/>
                </a:solidFill>
              </a:rPr>
              <a:t> </a:t>
            </a:r>
            <a:r>
              <a:rPr lang="ru-RU" b="1" u="sng" dirty="0">
                <a:solidFill>
                  <a:schemeClr val="tx1"/>
                </a:solidFill>
              </a:rPr>
              <a:t>поля </a:t>
            </a:r>
            <a:r>
              <a:rPr lang="ru-RU" b="1" u="sng" dirty="0" err="1">
                <a:solidFill>
                  <a:schemeClr val="tx1"/>
                </a:solidFill>
              </a:rPr>
              <a:t>ідей</a:t>
            </a:r>
            <a:r>
              <a:rPr lang="ru-RU" b="1" u="sng" dirty="0">
                <a:solidFill>
                  <a:schemeClr val="tx1"/>
                </a:solidFill>
              </a:rPr>
              <a:t>, </a:t>
            </a:r>
            <a:r>
              <a:rPr lang="ru-RU" b="1" u="sng" dirty="0" err="1">
                <a:solidFill>
                  <a:schemeClr val="tx1"/>
                </a:solidFill>
              </a:rPr>
              <a:t>варіантів</a:t>
            </a:r>
            <a:r>
              <a:rPr lang="ru-RU" b="1" u="sng" dirty="0">
                <a:solidFill>
                  <a:schemeClr val="tx1"/>
                </a:solidFill>
              </a:rPr>
              <a:t>, </a:t>
            </a:r>
            <a:r>
              <a:rPr lang="ru-RU" b="1" u="sng" dirty="0" err="1">
                <a:solidFill>
                  <a:schemeClr val="tx1"/>
                </a:solidFill>
              </a:rPr>
              <a:t>сценаріїв</a:t>
            </a:r>
            <a:r>
              <a:rPr lang="ru-RU" b="1" u="sng" dirty="0">
                <a:solidFill>
                  <a:schemeClr val="tx1"/>
                </a:solidFill>
              </a:rPr>
              <a:t>. </a:t>
            </a:r>
            <a:endParaRPr lang="ru-RU" b="1" u="sng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err="1" smtClean="0">
                <a:solidFill>
                  <a:schemeClr val="tx1"/>
                </a:solidFill>
              </a:rPr>
              <a:t>Умови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виконання</a:t>
            </a:r>
            <a:r>
              <a:rPr lang="ru-RU" b="1" i="1" dirty="0" smtClean="0">
                <a:solidFill>
                  <a:schemeClr val="tx1"/>
                </a:solidFill>
              </a:rPr>
              <a:t>: </a:t>
            </a:r>
            <a:r>
              <a:rPr lang="ru-RU" i="1" dirty="0" smtClean="0">
                <a:solidFill>
                  <a:schemeClr val="tx1"/>
                </a:solidFill>
              </a:rPr>
              <a:t>не </a:t>
            </a:r>
            <a:r>
              <a:rPr lang="ru-RU" i="1" dirty="0" err="1">
                <a:solidFill>
                  <a:schemeClr val="tx1"/>
                </a:solidFill>
              </a:rPr>
              <a:t>відволікатися</a:t>
            </a:r>
            <a:r>
              <a:rPr lang="ru-RU" i="1" dirty="0">
                <a:solidFill>
                  <a:schemeClr val="tx1"/>
                </a:solidFill>
              </a:rPr>
              <a:t> на </a:t>
            </a:r>
            <a:r>
              <a:rPr lang="ru-RU" i="1" dirty="0" err="1">
                <a:solidFill>
                  <a:schemeClr val="tx1"/>
                </a:solidFill>
              </a:rPr>
              <a:t>експрес-аналіз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найцікавіших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простих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чи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переважних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сценаріїв</a:t>
            </a:r>
            <a:r>
              <a:rPr lang="ru-RU" i="1" dirty="0">
                <a:solidFill>
                  <a:schemeClr val="tx1"/>
                </a:solidFill>
              </a:rPr>
              <a:t>, а </a:t>
            </a:r>
            <a:r>
              <a:rPr lang="ru-RU" i="1" dirty="0" err="1">
                <a:solidFill>
                  <a:schemeClr val="tx1"/>
                </a:solidFill>
              </a:rPr>
              <a:t>також</a:t>
            </a:r>
            <a:r>
              <a:rPr lang="ru-RU" i="1" dirty="0">
                <a:solidFill>
                  <a:schemeClr val="tx1"/>
                </a:solidFill>
              </a:rPr>
              <a:t> на </a:t>
            </a:r>
            <a:r>
              <a:rPr lang="ru-RU" i="1" dirty="0" err="1">
                <a:solidFill>
                  <a:schemeClr val="tx1"/>
                </a:solidFill>
              </a:rPr>
              <a:t>їхню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критику. </a:t>
            </a:r>
            <a:r>
              <a:rPr lang="ru-RU" i="1" dirty="0" err="1" smtClean="0">
                <a:solidFill>
                  <a:schemeClr val="tx1"/>
                </a:solidFill>
              </a:rPr>
              <a:t>Перебрати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всі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можливі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сценарії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771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>
                <a:effectLst/>
              </a:rPr>
              <a:t>СИТУАЦІЙНИЙ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АНАЛІЗ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 anchor="ctr"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2 етап </a:t>
            </a:r>
            <a:endParaRPr lang="uk-UA" b="1" dirty="0" smtClean="0">
              <a:solidFill>
                <a:schemeClr val="tx1"/>
              </a:solidFill>
            </a:endParaRPr>
          </a:p>
          <a:p>
            <a:r>
              <a:rPr lang="ru-RU" b="1" u="sng" dirty="0" err="1" smtClean="0">
                <a:solidFill>
                  <a:schemeClr val="tx1"/>
                </a:solidFill>
              </a:rPr>
              <a:t>Оцінка</a:t>
            </a:r>
            <a:r>
              <a:rPr lang="ru-RU" b="1" u="sng" dirty="0" smtClean="0">
                <a:solidFill>
                  <a:schemeClr val="tx1"/>
                </a:solidFill>
              </a:rPr>
              <a:t> </a:t>
            </a:r>
            <a:r>
              <a:rPr lang="ru-RU" b="1" u="sng" dirty="0">
                <a:solidFill>
                  <a:schemeClr val="tx1"/>
                </a:solidFill>
              </a:rPr>
              <a:t>та </a:t>
            </a:r>
            <a:r>
              <a:rPr lang="ru-RU" b="1" u="sng" dirty="0" err="1">
                <a:solidFill>
                  <a:schemeClr val="tx1"/>
                </a:solidFill>
              </a:rPr>
              <a:t>відбір</a:t>
            </a:r>
            <a:r>
              <a:rPr lang="ru-RU" b="1" i="1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ru-RU" dirty="0" err="1">
                <a:solidFill>
                  <a:schemeClr val="tx1"/>
                </a:solidFill>
              </a:rPr>
              <a:t>Передбачається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проведення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експрес-аналізу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сценаріїв</a:t>
            </a:r>
            <a:r>
              <a:rPr lang="ru-RU" dirty="0">
                <a:solidFill>
                  <a:schemeClr val="tx1"/>
                </a:solidFill>
              </a:rPr>
              <a:t> з метою </a:t>
            </a:r>
            <a:r>
              <a:rPr lang="ru-RU" dirty="0" err="1">
                <a:solidFill>
                  <a:schemeClr val="tx1"/>
                </a:solidFill>
              </a:rPr>
              <a:t>відбору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найімовірніших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перспективних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бажаних</a:t>
            </a:r>
            <a:r>
              <a:rPr lang="ru-RU" dirty="0">
                <a:solidFill>
                  <a:schemeClr val="tx1"/>
                </a:solidFill>
              </a:rPr>
              <a:t>). 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771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>
                <a:effectLst/>
              </a:rPr>
              <a:t>СИТУАЦІЙНИЙ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АНАЛІЗ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496944" cy="5688632"/>
          </a:xfrm>
        </p:spPr>
        <p:txBody>
          <a:bodyPr anchor="ctr"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3 </a:t>
            </a:r>
            <a:r>
              <a:rPr lang="ru-RU" b="1" dirty="0" err="1" smtClean="0">
                <a:solidFill>
                  <a:schemeClr val="tx1"/>
                </a:solidFill>
              </a:rPr>
              <a:t>етап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План </a:t>
            </a:r>
            <a:r>
              <a:rPr lang="ru-RU" b="1" u="sng" dirty="0" err="1">
                <a:solidFill>
                  <a:schemeClr val="tx1"/>
                </a:solidFill>
              </a:rPr>
              <a:t>дій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цьому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етапі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вживаються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дії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зіставлення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відібраних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раціональних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сценаріїв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пошук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додаткової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інформації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оцінка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наслідків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вибір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ru-RU" dirty="0" err="1">
                <a:solidFill>
                  <a:schemeClr val="tx1"/>
                </a:solidFill>
              </a:rPr>
              <a:t>обґрунтування</a:t>
            </a:r>
            <a:r>
              <a:rPr lang="ru-RU" dirty="0">
                <a:solidFill>
                  <a:schemeClr val="tx1"/>
                </a:solidFill>
              </a:rPr>
              <a:t> остаточного </a:t>
            </a:r>
            <a:r>
              <a:rPr lang="ru-RU" dirty="0" err="1">
                <a:solidFill>
                  <a:schemeClr val="tx1"/>
                </a:solidFill>
              </a:rPr>
              <a:t>сценарію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дій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критеріями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рівень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надійності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реалістичність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найменший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ризик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негативних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наслідків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перманентний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контроль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сценаріїв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771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>
                <a:effectLst/>
              </a:rPr>
              <a:t>СИТУАЦІЙНИЙ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АНАЛІЗ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 anchor="ctr"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Ситуаційний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аналіз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здійснюється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кожним</a:t>
            </a:r>
            <a:r>
              <a:rPr lang="ru-RU" dirty="0">
                <a:solidFill>
                  <a:schemeClr val="tx1"/>
                </a:solidFill>
              </a:rPr>
              <a:t> членом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командою </a:t>
            </a:r>
            <a:r>
              <a:rPr lang="ru-RU" dirty="0" err="1">
                <a:solidFill>
                  <a:schemeClr val="tx1"/>
                </a:solidFill>
              </a:rPr>
              <a:t>загалом</a:t>
            </a:r>
            <a:r>
              <a:rPr lang="ru-RU" dirty="0">
                <a:solidFill>
                  <a:schemeClr val="tx1"/>
                </a:solidFill>
              </a:rPr>
              <a:t> у таких </a:t>
            </a:r>
            <a:r>
              <a:rPr lang="ru-RU" dirty="0" err="1">
                <a:solidFill>
                  <a:schemeClr val="tx1"/>
                </a:solidFill>
              </a:rPr>
              <a:t>випадках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виникнення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перешкод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зміна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умов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вибуття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окремого</a:t>
            </a:r>
            <a:r>
              <a:rPr lang="ru-RU" dirty="0">
                <a:solidFill>
                  <a:schemeClr val="tx1"/>
                </a:solidFill>
              </a:rPr>
              <a:t> члена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передчасне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вичерпання</a:t>
            </a:r>
            <a:r>
              <a:rPr lang="ru-RU" dirty="0">
                <a:solidFill>
                  <a:schemeClr val="tx1"/>
                </a:solidFill>
              </a:rPr>
              <a:t> будь-</a:t>
            </a:r>
            <a:r>
              <a:rPr lang="ru-RU" dirty="0" err="1">
                <a:solidFill>
                  <a:schemeClr val="tx1"/>
                </a:solidFill>
              </a:rPr>
              <a:t>якого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ресурсу;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виникнення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раніше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непередбачених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проблем.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771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>
                <a:effectLst/>
              </a:rPr>
              <a:t>СИТУАЦІЙНИЙ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АНАЛІЗ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496944" cy="5616624"/>
          </a:xfrm>
        </p:spPr>
        <p:txBody>
          <a:bodyPr anchor="ctr"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5 </a:t>
            </a:r>
            <a:r>
              <a:rPr lang="ru-RU" b="1" dirty="0" err="1" smtClean="0">
                <a:solidFill>
                  <a:schemeClr val="tx1"/>
                </a:solidFill>
              </a:rPr>
              <a:t>основних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процедур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1) </a:t>
            </a:r>
            <a:r>
              <a:rPr lang="ru-RU" dirty="0" err="1">
                <a:solidFill>
                  <a:schemeClr val="tx1"/>
                </a:solidFill>
              </a:rPr>
              <a:t>виявляють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відхилення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запланованого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перебігу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подій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2) </a:t>
            </a:r>
            <a:r>
              <a:rPr lang="ru-RU" dirty="0" err="1">
                <a:solidFill>
                  <a:schemeClr val="tx1"/>
                </a:solidFill>
              </a:rPr>
              <a:t>аналізують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обставини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склалися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прогнозують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аргументують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найбільш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реалістичний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варіант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ситуації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3) </a:t>
            </a:r>
            <a:r>
              <a:rPr lang="ru-RU" dirty="0" err="1">
                <a:solidFill>
                  <a:schemeClr val="tx1"/>
                </a:solidFill>
              </a:rPr>
              <a:t>визначають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раціональні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варіанти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протидії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використання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 smtClean="0">
                <a:solidFill>
                  <a:schemeClr val="tx1"/>
                </a:solidFill>
              </a:rPr>
              <a:t>ситуації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4) </a:t>
            </a:r>
            <a:r>
              <a:rPr lang="ru-RU" dirty="0" err="1">
                <a:solidFill>
                  <a:schemeClr val="tx1"/>
                </a:solidFill>
              </a:rPr>
              <a:t>оцінюють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ризики</a:t>
            </a:r>
            <a:r>
              <a:rPr lang="ru-RU" dirty="0">
                <a:solidFill>
                  <a:schemeClr val="tx1"/>
                </a:solidFill>
              </a:rPr>
              <a:t> по кожному з </a:t>
            </a:r>
            <a:r>
              <a:rPr lang="ru-RU" dirty="0" err="1">
                <a:solidFill>
                  <a:schemeClr val="tx1"/>
                </a:solidFill>
              </a:rPr>
              <a:t>раціональних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варіантів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5) </a:t>
            </a:r>
            <a:r>
              <a:rPr lang="ru-RU" dirty="0" err="1">
                <a:solidFill>
                  <a:schemeClr val="tx1"/>
                </a:solidFill>
              </a:rPr>
              <a:t>аргументують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вибирають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найкращий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варіант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вирішення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проблеми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7714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>
                <a:effectLst/>
              </a:rPr>
              <a:t>СИТУАЦІЙНИЙ</a:t>
            </a:r>
            <a:r>
              <a:rPr lang="ru-RU" sz="1800" b="1" i="1" dirty="0">
                <a:effectLst/>
              </a:rPr>
              <a:t> </a:t>
            </a:r>
            <a:r>
              <a:rPr lang="ru-RU" sz="1800" b="1" i="1" dirty="0" err="1">
                <a:effectLst/>
              </a:rPr>
              <a:t>АНАЛІЗ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 anchor="ctr">
            <a:normAutofit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Результати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ситуаційного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аналізу</a:t>
            </a:r>
            <a:r>
              <a:rPr lang="ru-RU" b="1" dirty="0">
                <a:solidFill>
                  <a:schemeClr val="tx1"/>
                </a:solidFill>
              </a:rPr>
              <a:t> є </a:t>
            </a:r>
            <a:r>
              <a:rPr lang="ru-RU" b="1" dirty="0" err="1">
                <a:solidFill>
                  <a:schemeClr val="tx1"/>
                </a:solidFill>
              </a:rPr>
              <a:t>підставою</a:t>
            </a:r>
            <a:r>
              <a:rPr lang="ru-RU" b="1" dirty="0">
                <a:solidFill>
                  <a:schemeClr val="tx1"/>
                </a:solidFill>
              </a:rPr>
              <a:t> для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коригування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оперативного, </a:t>
            </a:r>
            <a:r>
              <a:rPr lang="ru-RU" dirty="0" err="1">
                <a:solidFill>
                  <a:schemeClr val="tx1"/>
                </a:solidFill>
              </a:rPr>
              <a:t>річного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стратегічного</a:t>
            </a:r>
            <a:r>
              <a:rPr lang="ru-RU" dirty="0">
                <a:solidFill>
                  <a:schemeClr val="tx1"/>
                </a:solidFill>
              </a:rPr>
              <a:t> плану;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перегрупування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сил та </a:t>
            </a:r>
            <a:r>
              <a:rPr lang="ru-RU" dirty="0" err="1">
                <a:solidFill>
                  <a:schemeClr val="tx1"/>
                </a:solidFill>
              </a:rPr>
              <a:t>зміни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взаємодії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</a:t>
            </a:r>
            <a:r>
              <a:rPr lang="ru-RU" dirty="0">
                <a:solidFill>
                  <a:schemeClr val="tx1"/>
                </a:solidFill>
              </a:rPr>
              <a:t> членами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внесення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змін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структури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необхідно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уточнення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мотивації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51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/>
              <a:t>ОРГАНІЗАЦІЯ</a:t>
            </a:r>
            <a:r>
              <a:rPr lang="ru-RU" sz="1800" b="1" i="1" dirty="0"/>
              <a:t> ТА </a:t>
            </a:r>
            <a:r>
              <a:rPr lang="ru-RU" sz="1800" b="1" i="1" dirty="0" err="1"/>
              <a:t>КООРДИНАЦІЯ</a:t>
            </a:r>
            <a:r>
              <a:rPr lang="ru-RU" sz="1800" b="1" i="1" dirty="0"/>
              <a:t> </a:t>
            </a:r>
            <a:r>
              <a:rPr lang="ru-RU" sz="1800" b="1" i="1" dirty="0" err="1"/>
              <a:t>РОБОТИ</a:t>
            </a:r>
            <a:r>
              <a:rPr lang="ru-RU" sz="1800" b="1" i="1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організувати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роботу з </a:t>
            </a:r>
            <a:r>
              <a:rPr lang="ru-RU" dirty="0" err="1">
                <a:solidFill>
                  <a:schemeClr val="tx1"/>
                </a:solidFill>
              </a:rPr>
              <a:t>виконання</a:t>
            </a:r>
            <a:r>
              <a:rPr lang="ru-RU" dirty="0">
                <a:solidFill>
                  <a:schemeClr val="tx1"/>
                </a:solidFill>
              </a:rPr>
              <a:t> командою </a:t>
            </a:r>
            <a:r>
              <a:rPr lang="ru-RU" dirty="0" err="1">
                <a:solidFill>
                  <a:schemeClr val="tx1"/>
                </a:solidFill>
              </a:rPr>
              <a:t>завдання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координувати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роботу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забезпечувати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взаємодію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іншими</a:t>
            </a:r>
            <a:r>
              <a:rPr lang="ru-RU" dirty="0">
                <a:solidFill>
                  <a:schemeClr val="tx1"/>
                </a:solidFill>
              </a:rPr>
              <a:t> командами, службами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зовнішніми</a:t>
            </a:r>
            <a:r>
              <a:rPr lang="ru-RU" dirty="0">
                <a:solidFill>
                  <a:schemeClr val="tx1"/>
                </a:solidFill>
              </a:rPr>
              <a:t> партнерами.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i="1" dirty="0" err="1">
                <a:solidFill>
                  <a:schemeClr val="tx1"/>
                </a:solidFill>
              </a:rPr>
              <a:t>Організація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роботи</a:t>
            </a:r>
            <a:r>
              <a:rPr lang="ru-RU" b="1" i="1" dirty="0">
                <a:solidFill>
                  <a:schemeClr val="tx1"/>
                </a:solidFill>
              </a:rPr>
              <a:t> в </a:t>
            </a:r>
            <a:r>
              <a:rPr lang="ru-RU" b="1" i="1" dirty="0" err="1">
                <a:solidFill>
                  <a:schemeClr val="tx1"/>
                </a:solidFill>
              </a:rPr>
              <a:t>команді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включає</a:t>
            </a:r>
            <a:r>
              <a:rPr lang="ru-RU" b="1" i="1" dirty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мотивацію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раціональне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розміщення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розподіл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робіт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</a:t>
            </a:r>
            <a:r>
              <a:rPr lang="ru-RU" dirty="0">
                <a:solidFill>
                  <a:schemeClr val="tx1"/>
                </a:solidFill>
              </a:rPr>
              <a:t> членами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забезпечення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умов, </a:t>
            </a:r>
            <a:r>
              <a:rPr lang="ru-RU" dirty="0" err="1">
                <a:solidFill>
                  <a:schemeClr val="tx1"/>
                </a:solidFill>
              </a:rPr>
              <a:t>засобів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матеріалів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ресурсів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необхідних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поточної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7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/>
              <a:t>ОРГАНІЗАЦІЯ</a:t>
            </a:r>
            <a:r>
              <a:rPr lang="ru-RU" sz="1800" b="1" i="1" dirty="0"/>
              <a:t> ТА </a:t>
            </a:r>
            <a:r>
              <a:rPr lang="ru-RU" sz="1800" b="1" i="1" dirty="0" err="1"/>
              <a:t>КООРДИНАЦІЯ</a:t>
            </a:r>
            <a:r>
              <a:rPr lang="ru-RU" sz="1800" b="1" i="1" dirty="0"/>
              <a:t> </a:t>
            </a:r>
            <a:r>
              <a:rPr lang="ru-RU" sz="1800" b="1" i="1" dirty="0" err="1"/>
              <a:t>РОБОТИ</a:t>
            </a:r>
            <a:r>
              <a:rPr lang="ru-RU" sz="1800" b="1" i="1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 lnSpcReduction="100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Основним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змістом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роботи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керівника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команди</a:t>
            </a:r>
            <a:r>
              <a:rPr lang="ru-RU" b="1" dirty="0">
                <a:solidFill>
                  <a:schemeClr val="tx1"/>
                </a:solidFill>
              </a:rPr>
              <a:t> є </a:t>
            </a:r>
            <a:r>
              <a:rPr lang="ru-RU" b="1" dirty="0" err="1">
                <a:solidFill>
                  <a:schemeClr val="tx1"/>
                </a:solidFill>
              </a:rPr>
              <a:t>повсякденне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вирішення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наступних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управлінських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завдань</a:t>
            </a:r>
            <a:r>
              <a:rPr lang="ru-RU" b="1" dirty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встановлення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ru-RU" dirty="0" err="1">
                <a:solidFill>
                  <a:schemeClr val="tx1"/>
                </a:solidFill>
              </a:rPr>
              <a:t>підтримання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робочої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атмосфери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команді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отримання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достатніх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підтверджень</a:t>
            </a:r>
            <a:r>
              <a:rPr lang="ru-RU" dirty="0">
                <a:solidFill>
                  <a:schemeClr val="tx1"/>
                </a:solidFill>
              </a:rPr>
              <a:t> того,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члени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правильно </a:t>
            </a:r>
            <a:r>
              <a:rPr lang="ru-RU" dirty="0" err="1">
                <a:solidFill>
                  <a:schemeClr val="tx1"/>
                </a:solidFill>
              </a:rPr>
              <a:t>зрозуміли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завдання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формування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прагнення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самостійної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роботи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професійного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зростання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формування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підвищеної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активності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відповідальності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виникненні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непередбачених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обставин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9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 smtClean="0"/>
              <a:t>ОРГАНІЗАЦІЯ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ВЗАЄМОДІЇ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МІЖ</a:t>
            </a:r>
            <a:r>
              <a:rPr lang="ru-RU" sz="1800" b="1" i="1" dirty="0" smtClean="0"/>
              <a:t> КОМАНДАМИ 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Найбільш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тривіальний</a:t>
            </a:r>
            <a:r>
              <a:rPr lang="ru-RU" b="1" dirty="0">
                <a:solidFill>
                  <a:schemeClr val="tx1"/>
                </a:solidFill>
              </a:rPr>
              <a:t> шлях </a:t>
            </a:r>
            <a:r>
              <a:rPr lang="ru-RU" b="1" dirty="0" err="1">
                <a:solidFill>
                  <a:schemeClr val="tx1"/>
                </a:solidFill>
              </a:rPr>
              <a:t>організації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взаємодії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між</a:t>
            </a:r>
            <a:r>
              <a:rPr lang="ru-RU" b="1" dirty="0">
                <a:solidFill>
                  <a:schemeClr val="tx1"/>
                </a:solidFill>
              </a:rPr>
              <a:t> командами - </a:t>
            </a:r>
            <a:r>
              <a:rPr lang="ru-RU" b="1" dirty="0" err="1">
                <a:solidFill>
                  <a:schemeClr val="tx1"/>
                </a:solidFill>
              </a:rPr>
              <a:t>вирішення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спірних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ситуацій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вищим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керівником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Цей</a:t>
            </a:r>
            <a:r>
              <a:rPr lang="ru-RU" dirty="0" smtClean="0">
                <a:solidFill>
                  <a:schemeClr val="tx1"/>
                </a:solidFill>
              </a:rPr>
              <a:t> шлях є </a:t>
            </a:r>
            <a:r>
              <a:rPr lang="ru-RU" dirty="0" err="1" smtClean="0">
                <a:solidFill>
                  <a:schemeClr val="tx1"/>
                </a:solidFill>
              </a:rPr>
              <a:t>тупиковим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з </a:t>
            </a:r>
            <a:r>
              <a:rPr lang="ru-RU" dirty="0" err="1">
                <a:solidFill>
                  <a:schemeClr val="tx1"/>
                </a:solidFill>
              </a:rPr>
              <a:t>наступних</a:t>
            </a:r>
            <a:r>
              <a:rPr lang="ru-RU" dirty="0">
                <a:solidFill>
                  <a:schemeClr val="tx1"/>
                </a:solidFill>
              </a:rPr>
              <a:t> причин: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керівництво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втрачає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дорогоцінний</a:t>
            </a:r>
            <a:r>
              <a:rPr lang="ru-RU" dirty="0">
                <a:solidFill>
                  <a:schemeClr val="tx1"/>
                </a:solidFill>
              </a:rPr>
              <a:t> час на </a:t>
            </a:r>
            <a:r>
              <a:rPr lang="ru-RU" dirty="0" err="1">
                <a:solidFill>
                  <a:schemeClr val="tx1"/>
                </a:solidFill>
              </a:rPr>
              <a:t>вирішення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дрібних</a:t>
            </a:r>
            <a:r>
              <a:rPr lang="ru-RU" dirty="0">
                <a:solidFill>
                  <a:schemeClr val="tx1"/>
                </a:solidFill>
              </a:rPr>
              <a:t> та великих </a:t>
            </a:r>
            <a:r>
              <a:rPr lang="ru-RU" dirty="0" err="1">
                <a:solidFill>
                  <a:schemeClr val="tx1"/>
                </a:solidFill>
              </a:rPr>
              <a:t>конфліктів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налагодження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відносин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за </a:t>
            </a:r>
            <a:r>
              <a:rPr lang="ru-RU" dirty="0" err="1">
                <a:solidFill>
                  <a:schemeClr val="tx1"/>
                </a:solidFill>
              </a:rPr>
              <a:t>відсутності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керівництва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місці</a:t>
            </a:r>
            <a:r>
              <a:rPr lang="ru-RU" dirty="0">
                <a:solidFill>
                  <a:schemeClr val="tx1"/>
                </a:solidFill>
              </a:rPr>
              <a:t> вся робота </a:t>
            </a:r>
            <a:r>
              <a:rPr lang="ru-RU" dirty="0" err="1">
                <a:solidFill>
                  <a:schemeClr val="tx1"/>
                </a:solidFill>
              </a:rPr>
              <a:t>зупиняється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ніхто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несе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відповідальності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постійні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формують</a:t>
            </a:r>
            <a:r>
              <a:rPr lang="ru-RU" dirty="0">
                <a:solidFill>
                  <a:schemeClr val="tx1"/>
                </a:solidFill>
              </a:rPr>
              <a:t> дух </a:t>
            </a:r>
            <a:r>
              <a:rPr lang="ru-RU" dirty="0" err="1">
                <a:solidFill>
                  <a:schemeClr val="tx1"/>
                </a:solidFill>
              </a:rPr>
              <a:t>суперництва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стійкі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негативні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відносини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</a:t>
            </a:r>
            <a:r>
              <a:rPr lang="ru-RU" dirty="0">
                <a:solidFill>
                  <a:schemeClr val="tx1"/>
                </a:solidFill>
              </a:rPr>
              <a:t> членами </a:t>
            </a:r>
            <a:r>
              <a:rPr lang="ru-RU" dirty="0" err="1">
                <a:solidFill>
                  <a:schemeClr val="tx1"/>
                </a:solidFill>
              </a:rPr>
              <a:t>взаємодіючих</a:t>
            </a:r>
            <a:r>
              <a:rPr lang="ru-RU" dirty="0">
                <a:solidFill>
                  <a:schemeClr val="tx1"/>
                </a:solidFill>
              </a:rPr>
              <a:t> команд;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ситуація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постійної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конфронтації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паралізує</a:t>
            </a:r>
            <a:r>
              <a:rPr lang="ru-RU" dirty="0">
                <a:solidFill>
                  <a:schemeClr val="tx1"/>
                </a:solidFill>
              </a:rPr>
              <a:t> весь </a:t>
            </a:r>
            <a:r>
              <a:rPr lang="ru-RU" dirty="0" err="1">
                <a:solidFill>
                  <a:schemeClr val="tx1"/>
                </a:solidFill>
              </a:rPr>
              <a:t>колектив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, і </a:t>
            </a:r>
            <a:r>
              <a:rPr lang="ru-RU" dirty="0" err="1">
                <a:solidFill>
                  <a:schemeClr val="tx1"/>
                </a:solidFill>
              </a:rPr>
              <a:t>колектив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однодумців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поділяється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ворогуючі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табори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39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 smtClean="0"/>
              <a:t>ОРГАНІЗАЦІЯ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ВЗАЄМОДІЇ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МІЖ</a:t>
            </a:r>
            <a:r>
              <a:rPr lang="ru-RU" sz="1800" b="1" i="1" dirty="0" smtClean="0"/>
              <a:t> КОМАНДАМИ 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принцип </a:t>
            </a:r>
            <a:r>
              <a:rPr lang="ru-RU" b="1" dirty="0" err="1">
                <a:solidFill>
                  <a:schemeClr val="tx1"/>
                </a:solidFill>
              </a:rPr>
              <a:t>пріоритетності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інтересів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організації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цілому</a:t>
            </a:r>
            <a:r>
              <a:rPr lang="ru-RU" b="1" dirty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керівник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будь-</a:t>
            </a:r>
            <a:r>
              <a:rPr lang="ru-RU" dirty="0" err="1">
                <a:solidFill>
                  <a:schemeClr val="tx1"/>
                </a:solidFill>
              </a:rPr>
              <a:t>якої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несе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відповідальність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своєчасне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узгодження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планових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позицій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взаємодіючими</a:t>
            </a:r>
            <a:r>
              <a:rPr lang="ru-RU" dirty="0">
                <a:solidFill>
                  <a:schemeClr val="tx1"/>
                </a:solidFill>
              </a:rPr>
              <a:t> командами та службами;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за </a:t>
            </a:r>
            <a:r>
              <a:rPr lang="ru-RU" dirty="0" err="1">
                <a:solidFill>
                  <a:schemeClr val="tx1"/>
                </a:solidFill>
              </a:rPr>
              <a:t>участю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кількох</a:t>
            </a:r>
            <a:r>
              <a:rPr lang="ru-RU" dirty="0">
                <a:solidFill>
                  <a:schemeClr val="tx1"/>
                </a:solidFill>
              </a:rPr>
              <a:t> команд та служб у </a:t>
            </a:r>
            <a:r>
              <a:rPr lang="ru-RU" dirty="0" err="1">
                <a:solidFill>
                  <a:schemeClr val="tx1"/>
                </a:solidFill>
              </a:rPr>
              <a:t>виконанні</a:t>
            </a:r>
            <a:r>
              <a:rPr lang="ru-RU" dirty="0">
                <a:solidFill>
                  <a:schemeClr val="tx1"/>
                </a:solidFill>
              </a:rPr>
              <a:t> планового </a:t>
            </a:r>
            <a:r>
              <a:rPr lang="ru-RU" dirty="0" err="1">
                <a:solidFill>
                  <a:schemeClr val="tx1"/>
                </a:solidFill>
              </a:rPr>
              <a:t>завдання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вирішальною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є </a:t>
            </a:r>
            <a:r>
              <a:rPr lang="ru-RU" dirty="0" err="1">
                <a:solidFill>
                  <a:schemeClr val="tx1"/>
                </a:solidFill>
              </a:rPr>
              <a:t>позиція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тієї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служби</a:t>
            </a:r>
            <a:r>
              <a:rPr lang="ru-RU" dirty="0">
                <a:solidFill>
                  <a:schemeClr val="tx1"/>
                </a:solidFill>
              </a:rPr>
              <a:t>, яка </a:t>
            </a:r>
            <a:r>
              <a:rPr lang="ru-RU" dirty="0" err="1">
                <a:solidFill>
                  <a:schemeClr val="tx1"/>
                </a:solidFill>
              </a:rPr>
              <a:t>відповідає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кінцевий</a:t>
            </a:r>
            <a:r>
              <a:rPr lang="ru-RU" dirty="0">
                <a:solidFill>
                  <a:schemeClr val="tx1"/>
                </a:solidFill>
              </a:rPr>
              <a:t> результат.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94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/>
              <a:t>ПЛАНУВАННЯ</a:t>
            </a:r>
            <a:r>
              <a:rPr lang="ru-RU" sz="1800" b="1" i="1" dirty="0"/>
              <a:t> </a:t>
            </a:r>
            <a:r>
              <a:rPr lang="ru-RU" sz="1800" b="1" i="1" dirty="0" err="1"/>
              <a:t>ДІЯЛЬНОСТІ</a:t>
            </a:r>
            <a:r>
              <a:rPr lang="ru-RU" sz="1800" b="1" i="1" dirty="0"/>
              <a:t> </a:t>
            </a:r>
            <a:r>
              <a:rPr lang="ru-RU" sz="1800" b="1" i="1" dirty="0" err="1"/>
              <a:t>КОМАНДИ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 anchor="ctr">
            <a:normAutofit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Планування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процес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створення</a:t>
            </a:r>
            <a:r>
              <a:rPr lang="ru-RU" dirty="0">
                <a:solidFill>
                  <a:schemeClr val="tx1"/>
                </a:solidFill>
              </a:rPr>
              <a:t> комплексу </a:t>
            </a:r>
            <a:r>
              <a:rPr lang="ru-RU" dirty="0" err="1">
                <a:solidFill>
                  <a:schemeClr val="tx1"/>
                </a:solidFill>
              </a:rPr>
              <a:t>узгоджених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</a:t>
            </a:r>
            <a:r>
              <a:rPr lang="ru-RU" dirty="0">
                <a:solidFill>
                  <a:schemeClr val="tx1"/>
                </a:solidFill>
              </a:rPr>
              <a:t> собою </a:t>
            </a:r>
            <a:r>
              <a:rPr lang="ru-RU" dirty="0" err="1">
                <a:solidFill>
                  <a:schemeClr val="tx1"/>
                </a:solidFill>
              </a:rPr>
              <a:t>дій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дозволяють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реалізовувати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поставлені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завдання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ru-RU" dirty="0" err="1">
                <a:solidFill>
                  <a:schemeClr val="tx1"/>
                </a:solidFill>
              </a:rPr>
              <a:t>досягти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намічених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цілей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Кожен</a:t>
            </a:r>
            <a:r>
              <a:rPr lang="ru-RU" b="1" dirty="0">
                <a:solidFill>
                  <a:schemeClr val="tx1"/>
                </a:solidFill>
              </a:rPr>
              <a:t> член </a:t>
            </a:r>
            <a:r>
              <a:rPr lang="ru-RU" b="1" dirty="0" err="1">
                <a:solidFill>
                  <a:schemeClr val="tx1"/>
                </a:solidFill>
              </a:rPr>
              <a:t>команди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складає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поточний</a:t>
            </a:r>
            <a:r>
              <a:rPr lang="ru-RU" dirty="0">
                <a:solidFill>
                  <a:schemeClr val="tx1"/>
                </a:solidFill>
              </a:rPr>
              <a:t> план </a:t>
            </a:r>
            <a:r>
              <a:rPr lang="ru-RU" dirty="0" err="1">
                <a:solidFill>
                  <a:schemeClr val="tx1"/>
                </a:solidFill>
              </a:rPr>
              <a:t>розподілу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робочого</a:t>
            </a:r>
            <a:r>
              <a:rPr lang="ru-RU" dirty="0">
                <a:solidFill>
                  <a:schemeClr val="tx1"/>
                </a:solidFill>
              </a:rPr>
              <a:t> часу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здійснення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закріплених</a:t>
            </a:r>
            <a:r>
              <a:rPr lang="ru-RU" dirty="0">
                <a:solidFill>
                  <a:schemeClr val="tx1"/>
                </a:solidFill>
              </a:rPr>
              <a:t> за ним </a:t>
            </a:r>
            <a:r>
              <a:rPr lang="ru-RU" dirty="0" err="1">
                <a:solidFill>
                  <a:schemeClr val="tx1"/>
                </a:solidFill>
              </a:rPr>
              <a:t>позицій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загального</a:t>
            </a:r>
            <a:r>
              <a:rPr lang="ru-RU" dirty="0" smtClean="0">
                <a:solidFill>
                  <a:schemeClr val="tx1"/>
                </a:solidFill>
              </a:rPr>
              <a:t> плану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4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/>
              <a:t>ПЛАНУВАННЯ</a:t>
            </a:r>
            <a:r>
              <a:rPr lang="ru-RU" sz="1800" b="1" i="1" dirty="0"/>
              <a:t> </a:t>
            </a:r>
            <a:r>
              <a:rPr lang="ru-RU" sz="1800" b="1" i="1" dirty="0" err="1"/>
              <a:t>ДІЯЛЬНОСТІ</a:t>
            </a:r>
            <a:r>
              <a:rPr lang="ru-RU" sz="1800" b="1" i="1" dirty="0"/>
              <a:t> </a:t>
            </a:r>
            <a:r>
              <a:rPr lang="ru-RU" sz="1800" b="1" i="1" dirty="0" err="1"/>
              <a:t>КОМАНДИ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Планування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включає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наступні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процедури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визначення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стратегічних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оперативних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цілей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(«</a:t>
            </a:r>
            <a:r>
              <a:rPr lang="ru-RU" b="1" i="1" dirty="0" err="1">
                <a:solidFill>
                  <a:schemeClr val="tx1"/>
                </a:solidFill>
              </a:rPr>
              <a:t>Куди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рухатися</a:t>
            </a:r>
            <a:r>
              <a:rPr lang="ru-RU" b="1" i="1" dirty="0">
                <a:solidFill>
                  <a:schemeClr val="tx1"/>
                </a:solidFill>
              </a:rPr>
              <a:t>?»</a:t>
            </a:r>
            <a:r>
              <a:rPr lang="ru-RU" dirty="0">
                <a:solidFill>
                  <a:schemeClr val="tx1"/>
                </a:solidFill>
              </a:rPr>
              <a:t>);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визначення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(«Як </a:t>
            </a:r>
            <a:r>
              <a:rPr lang="ru-RU" b="1" i="1" dirty="0" err="1">
                <a:solidFill>
                  <a:schemeClr val="tx1"/>
                </a:solidFill>
              </a:rPr>
              <a:t>рухатися</a:t>
            </a:r>
            <a:r>
              <a:rPr lang="ru-RU" b="1" i="1" dirty="0">
                <a:solidFill>
                  <a:schemeClr val="tx1"/>
                </a:solidFill>
              </a:rPr>
              <a:t>?»</a:t>
            </a:r>
            <a:r>
              <a:rPr lang="ru-RU" dirty="0">
                <a:solidFill>
                  <a:schemeClr val="tx1"/>
                </a:solidFill>
              </a:rPr>
              <a:t>);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складання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довгострокового</a:t>
            </a:r>
            <a:r>
              <a:rPr lang="ru-RU" dirty="0">
                <a:solidFill>
                  <a:schemeClr val="tx1"/>
                </a:solidFill>
              </a:rPr>
              <a:t> плану </a:t>
            </a:r>
            <a:r>
              <a:rPr lang="ru-RU" dirty="0" err="1">
                <a:solidFill>
                  <a:schemeClr val="tx1"/>
                </a:solidFill>
              </a:rPr>
              <a:t>досягнення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цілей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(«Як </a:t>
            </a:r>
            <a:r>
              <a:rPr lang="ru-RU" b="1" i="1" dirty="0" err="1">
                <a:solidFill>
                  <a:schemeClr val="tx1"/>
                </a:solidFill>
              </a:rPr>
              <a:t>досягти</a:t>
            </a:r>
            <a:r>
              <a:rPr lang="ru-RU" b="1" i="1" dirty="0">
                <a:solidFill>
                  <a:schemeClr val="tx1"/>
                </a:solidFill>
              </a:rPr>
              <a:t> результату?»</a:t>
            </a:r>
            <a:r>
              <a:rPr lang="ru-RU" dirty="0">
                <a:solidFill>
                  <a:schemeClr val="tx1"/>
                </a:solidFill>
              </a:rPr>
              <a:t>);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оперативне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календарне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планування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(«</a:t>
            </a:r>
            <a:r>
              <a:rPr lang="ru-RU" b="1" i="1" dirty="0" err="1">
                <a:solidFill>
                  <a:schemeClr val="tx1"/>
                </a:solidFill>
              </a:rPr>
              <a:t>Яким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конкретним</a:t>
            </a:r>
            <a:r>
              <a:rPr lang="ru-RU" b="1" i="1" dirty="0">
                <a:solidFill>
                  <a:schemeClr val="tx1"/>
                </a:solidFill>
              </a:rPr>
              <a:t> способом </a:t>
            </a:r>
            <a:r>
              <a:rPr lang="ru-RU" b="1" i="1" dirty="0" err="1">
                <a:solidFill>
                  <a:schemeClr val="tx1"/>
                </a:solidFill>
              </a:rPr>
              <a:t>вирішувати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завдання</a:t>
            </a:r>
            <a:r>
              <a:rPr lang="ru-RU" b="1" i="1" dirty="0" smtClean="0">
                <a:solidFill>
                  <a:schemeClr val="tx1"/>
                </a:solidFill>
              </a:rPr>
              <a:t>?»</a:t>
            </a:r>
            <a:r>
              <a:rPr lang="ru-RU" dirty="0" smtClean="0">
                <a:solidFill>
                  <a:schemeClr val="tx1"/>
                </a:solidFill>
              </a:rPr>
              <a:t>); </a:t>
            </a:r>
            <a:r>
              <a:rPr lang="ru-RU" dirty="0" err="1">
                <a:solidFill>
                  <a:schemeClr val="tx1"/>
                </a:solidFill>
              </a:rPr>
              <a:t>організація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звітності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встановлених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планових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позицій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(«Як себе </a:t>
            </a:r>
            <a:r>
              <a:rPr lang="ru-RU" b="1" i="1" dirty="0" err="1">
                <a:solidFill>
                  <a:schemeClr val="tx1"/>
                </a:solidFill>
              </a:rPr>
              <a:t>проконтролювати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щоб</a:t>
            </a:r>
            <a:r>
              <a:rPr lang="ru-RU" b="1" i="1" dirty="0">
                <a:solidFill>
                  <a:schemeClr val="tx1"/>
                </a:solidFill>
              </a:rPr>
              <a:t> не </a:t>
            </a:r>
            <a:r>
              <a:rPr lang="ru-RU" b="1" i="1" dirty="0" err="1">
                <a:solidFill>
                  <a:schemeClr val="tx1"/>
                </a:solidFill>
              </a:rPr>
              <a:t>збитися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зі</a:t>
            </a:r>
            <a:r>
              <a:rPr lang="ru-RU" b="1" i="1" dirty="0">
                <a:solidFill>
                  <a:schemeClr val="tx1"/>
                </a:solidFill>
              </a:rPr>
              <a:t> шляху?»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5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/>
              <a:t>ПЛАНУВАННЯ</a:t>
            </a:r>
            <a:r>
              <a:rPr lang="ru-RU" sz="1800" b="1" i="1" dirty="0"/>
              <a:t> </a:t>
            </a:r>
            <a:r>
              <a:rPr lang="ru-RU" sz="1800" b="1" i="1" dirty="0" err="1"/>
              <a:t>ДІЯЛЬНОСТІ</a:t>
            </a:r>
            <a:r>
              <a:rPr lang="ru-RU" sz="1800" b="1" i="1" dirty="0"/>
              <a:t> </a:t>
            </a:r>
            <a:r>
              <a:rPr lang="ru-RU" sz="1800" b="1" i="1" dirty="0" err="1"/>
              <a:t>КОМАНДИ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err="1">
                <a:solidFill>
                  <a:schemeClr val="tx1"/>
                </a:solidFill>
              </a:rPr>
              <a:t>нагороду</a:t>
            </a:r>
            <a:r>
              <a:rPr lang="ru-RU" dirty="0">
                <a:solidFill>
                  <a:schemeClr val="tx1"/>
                </a:solidFill>
              </a:rPr>
              <a:t> команда </a:t>
            </a:r>
            <a:r>
              <a:rPr lang="ru-RU" dirty="0" err="1">
                <a:solidFill>
                  <a:schemeClr val="tx1"/>
                </a:solidFill>
              </a:rPr>
              <a:t>отримує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більш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чітке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уявлення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smtClean="0">
                <a:solidFill>
                  <a:schemeClr val="tx1"/>
                </a:solidFill>
              </a:rPr>
              <a:t>результат;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склад </a:t>
            </a:r>
            <a:r>
              <a:rPr lang="ru-RU" dirty="0">
                <a:solidFill>
                  <a:schemeClr val="tx1"/>
                </a:solidFill>
              </a:rPr>
              <a:t>та характер </a:t>
            </a:r>
            <a:r>
              <a:rPr lang="ru-RU" dirty="0" err="1">
                <a:solidFill>
                  <a:schemeClr val="tx1"/>
                </a:solidFill>
              </a:rPr>
              <a:t>очікуваних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уразливих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місць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більш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ясне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уявлення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ступінь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реалізованості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окремих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заходів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чітке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уявлення</a:t>
            </a:r>
            <a:r>
              <a:rPr lang="ru-RU" dirty="0">
                <a:solidFill>
                  <a:schemeClr val="tx1"/>
                </a:solidFill>
              </a:rPr>
              <a:t> про стан та </a:t>
            </a:r>
            <a:r>
              <a:rPr lang="ru-RU" dirty="0" err="1">
                <a:solidFill>
                  <a:schemeClr val="tx1"/>
                </a:solidFill>
              </a:rPr>
              <a:t>якість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готівкових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ресурсів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перелік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проблем, не </a:t>
            </a:r>
            <a:r>
              <a:rPr lang="ru-RU" dirty="0" err="1">
                <a:solidFill>
                  <a:schemeClr val="tx1"/>
                </a:solidFill>
              </a:rPr>
              <a:t>вирішених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стадії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формування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плану;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вибір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раціонального</a:t>
            </a:r>
            <a:r>
              <a:rPr lang="ru-RU" dirty="0">
                <a:solidFill>
                  <a:schemeClr val="tx1"/>
                </a:solidFill>
              </a:rPr>
              <a:t> плану </a:t>
            </a:r>
            <a:r>
              <a:rPr lang="ru-RU" dirty="0" err="1">
                <a:solidFill>
                  <a:schemeClr val="tx1"/>
                </a:solidFill>
              </a:rPr>
              <a:t>дій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кількох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варіантів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оцінка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характеру низки </a:t>
            </a:r>
            <a:r>
              <a:rPr lang="ru-RU" dirty="0" err="1">
                <a:solidFill>
                  <a:schemeClr val="tx1"/>
                </a:solidFill>
              </a:rPr>
              <a:t>невизначеностей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етапі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формування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плану;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оцінка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наявного</a:t>
            </a:r>
            <a:r>
              <a:rPr lang="ru-RU" dirty="0">
                <a:solidFill>
                  <a:schemeClr val="tx1"/>
                </a:solidFill>
              </a:rPr>
              <a:t> резерву на </a:t>
            </a:r>
            <a:r>
              <a:rPr lang="ru-RU" dirty="0" err="1">
                <a:solidFill>
                  <a:schemeClr val="tx1"/>
                </a:solidFill>
              </a:rPr>
              <a:t>блокування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непередбачених</a:t>
            </a:r>
            <a:r>
              <a:rPr lang="ru-RU" dirty="0">
                <a:solidFill>
                  <a:schemeClr val="tx1"/>
                </a:solidFill>
              </a:rPr>
              <a:t> причин.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0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</TotalTime>
  <Words>1412</Words>
  <Application>Microsoft Office PowerPoint</Application>
  <PresentationFormat>Экран (4:3)</PresentationFormat>
  <Paragraphs>184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Исполнительная</vt:lpstr>
      <vt:lpstr>Лекція  ОРГАНІЗАЦІЯ РОБОТИ У КОМАНДІ </vt:lpstr>
      <vt:lpstr>ОРГАНІЗАЦІЯ РОБОТИ У КОМАНДІ </vt:lpstr>
      <vt:lpstr>ОРГАНІЗАЦІЯ ТА КООРДИНАЦІЯ РОБОТИ </vt:lpstr>
      <vt:lpstr>ОРГАНІЗАЦІЯ ТА КООРДИНАЦІЯ РОБОТИ </vt:lpstr>
      <vt:lpstr>ОРГАНІЗАЦІЯ ВЗАЄМОДІЇ МІЖ КОМАНДАМИ </vt:lpstr>
      <vt:lpstr>ОРГАНІЗАЦІЯ ВЗАЄМОДІЇ МІЖ КОМАНДАМИ </vt:lpstr>
      <vt:lpstr>ПЛАНУВАННЯ ДІЯЛЬНОСТІ КОМАНДИ</vt:lpstr>
      <vt:lpstr>ПЛАНУВАННЯ ДІЯЛЬНОСТІ КОМАНДИ</vt:lpstr>
      <vt:lpstr>ПЛАНУВАННЯ ДІЯЛЬНОСТІ КОМАНДИ</vt:lpstr>
      <vt:lpstr>ЕТАПИ ПЛАНУВАННЯ ДІЯЛЬНОСТІ. ЦІЛЕПОКЛАДАННЯ</vt:lpstr>
      <vt:lpstr>ЕТАПИ ПЛАНУВАННЯ ДІЯЛЬНОСТІ. ЦІЛЕПОКЛАДАННЯ</vt:lpstr>
      <vt:lpstr>ЕТАПИ ПЛАНУВАННЯ ДІЯЛЬНОСТІ. ЦІЛЕПОКЛАДАННЯ</vt:lpstr>
      <vt:lpstr>ЕТАПИ ПЛАНУВАННЯ ДІЯЛЬНОСТІ. СТРАТЕГІЧНИЙ ПЛАН</vt:lpstr>
      <vt:lpstr>ЕТАПИ ПЛАНУВАННЯ ДІЯЛЬНОСТІ. СТРАТЕГІЧНИЙ ПЛАН</vt:lpstr>
      <vt:lpstr>ЕТАПИ ПЛАНУВАННЯ ДІЯЛЬНОСТІ. СТРАТЕГІЧНИЙ ПЛАН</vt:lpstr>
      <vt:lpstr>ЕТАПИ ПЛАНУВАННЯ ДІЯЛЬНОСТІ.  ОПЕРАТИВНЕ КАЛЕНДАРНЕ ПЛАНУВАННЯ</vt:lpstr>
      <vt:lpstr>ЕТАПИ ПЛАНУВАННЯ ДІЯЛЬНОСТІ.  КОНТРОЛЬ ЗА ВИКОНАННЯМ РОБОТИ</vt:lpstr>
      <vt:lpstr>ЕТАПИ ПЛАНУВАННЯ ДІЯЛЬНОСТІ.  КОНТРОЛЬ ЗА ВИКОНАННЯМ РОБОТИ</vt:lpstr>
      <vt:lpstr>ЕТАПИ ПЛАНУВАННЯ ДІЯЛЬНОСТІ.  КОНТРОЛЬ ЗА ВИКОНАННЯМ РОБОТИ</vt:lpstr>
      <vt:lpstr>СИТУАЦІЙНИЙ АНАЛІЗ</vt:lpstr>
      <vt:lpstr>СИТУАЦІЙНИЙ АНАЛІЗ</vt:lpstr>
      <vt:lpstr>СИТУАЦІЙНИЙ АНАЛІЗ</vt:lpstr>
      <vt:lpstr>СИТУАЦІЙНИЙ АНАЛІЗ</vt:lpstr>
      <vt:lpstr>СИТУАЦІЙНИЙ АНАЛІЗ</vt:lpstr>
      <vt:lpstr>СИТУАЦІЙНИЙ АНАЛІЗ</vt:lpstr>
      <vt:lpstr>СИТУАЦІЙНИЙ АНАЛІЗ</vt:lpstr>
      <vt:lpstr>СИТУАЦІЙНИЙ АНАЛІЗ</vt:lpstr>
      <vt:lpstr>СИТУАЦІЙНИЙ АНАЛІЗ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42</cp:revision>
  <dcterms:created xsi:type="dcterms:W3CDTF">2023-10-15T17:05:41Z</dcterms:created>
  <dcterms:modified xsi:type="dcterms:W3CDTF">2023-10-15T18:21:16Z</dcterms:modified>
</cp:coreProperties>
</file>