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Юлия Ращевцева" initials="ЮР" lastIdx="1" clrIdx="0">
    <p:extLst>
      <p:ext uri="{19B8F6BF-5375-455C-9EA6-DF929625EA0E}">
        <p15:presenceInfo xmlns:p15="http://schemas.microsoft.com/office/powerpoint/2012/main" xmlns="" userId="fe8ba7f18b117a4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8" autoAdjust="0"/>
    <p:restoredTop sz="86441" autoAdjust="0"/>
  </p:normalViewPr>
  <p:slideViewPr>
    <p:cSldViewPr>
      <p:cViewPr varScale="1">
        <p:scale>
          <a:sx n="61" d="100"/>
          <a:sy n="61" d="100"/>
        </p:scale>
        <p:origin x="-84" y="-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2-19T23:40:32.080" idx="1">
    <p:pos x="5842" y="1361"/>
    <p:text/>
    <p:extLst>
      <p:ext uri="{C676402C-5697-4E1C-873F-D02D1690AC5C}">
        <p15:threadingInfo xmlns:p15="http://schemas.microsoft.com/office/powerpoint/2012/main" xmlns="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214C62-5ACF-7A4A-87B9-C2E4B687C0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5997" y="2404534"/>
            <a:ext cx="7766936" cy="1646302"/>
          </a:xfrm>
        </p:spPr>
        <p:txBody>
          <a:bodyPr/>
          <a:lstStyle/>
          <a:p>
            <a:pPr algn="ctr"/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ЛЕКЦ</a:t>
            </a:r>
            <a:r>
              <a:rPr lang="uk-UA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ІЯ</a:t>
            </a:r>
            <a:br>
              <a:rPr lang="uk-UA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тему:</a:t>
            </a:r>
            <a:br>
              <a:rPr lang="uk-UA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Екореклама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 </a:t>
            </a:r>
            <a:r>
              <a:rPr lang="ru-RU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еко-споживання</a:t>
            </a:r>
            <a:endParaRPr lang="ru-RU" sz="36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D7E9BCC-21BA-D24E-9663-EF32D15972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33060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DF867D-D399-1B40-9587-5FDD4CC87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Зроби сам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BB2ACB8-6CEF-2D4F-B654-A6655BDC8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0157"/>
            <a:ext cx="8596668" cy="4791206"/>
          </a:xfrm>
        </p:spPr>
        <p:txBody>
          <a:bodyPr/>
          <a:lstStyle/>
          <a:p>
            <a:r>
              <a:rPr lang="ru-RU"/>
              <a:t>Основна ідея, що ховається під терміном «</a:t>
            </a:r>
            <a:r>
              <a:rPr lang="af-ZA"/>
              <a:t>upcycling» (</a:t>
            </a:r>
            <a:r>
              <a:rPr lang="ru-RU"/>
              <a:t>арт-переробка), - свідоме споживання, спроба вдихнути життя в старі речі, відкривши в них нові властивості. </a:t>
            </a:r>
            <a:r>
              <a:rPr lang="af-ZA"/>
              <a:t>C 2000-</a:t>
            </a:r>
            <a:r>
              <a:rPr lang="ru-RU"/>
              <a:t>х років апсайклінг як тренд </a:t>
            </a:r>
            <a:r>
              <a:rPr lang="af-ZA"/>
              <a:t>DIY (do-it-yourself) </a:t>
            </a:r>
            <a:r>
              <a:rPr lang="ru-RU"/>
              <a:t>привертає все більше прихильників як серед індивідуальних підприємців, які створюють і продають унікат, так і серед фірм більшого розміру, які можуть використовувати свій же продукт виробництва в якості рекламного носія. Рекламні агентства не відстають від тренда, пропонуючи рекламні носії в стилі </a:t>
            </a:r>
            <a:r>
              <a:rPr lang="af-ZA"/>
              <a:t>upcycling - </a:t>
            </a:r>
            <a:r>
              <a:rPr lang="ru-RU"/>
              <a:t>наприклад, крісла або головні убори з мішків від кави: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CAC10ED2-EC27-6943-9310-141EFEBB0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254" y="3862520"/>
            <a:ext cx="6866532" cy="2584714"/>
          </a:xfrm>
          <a:prstGeom prst="roundRect">
            <a:avLst/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985109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755EC14-421C-6E4B-A4F0-051D8E19D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Зроби сам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86D8165-5CA8-A14D-ACF6-1D20D769D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600" y="1324639"/>
            <a:ext cx="8596668" cy="3880773"/>
          </a:xfrm>
        </p:spPr>
        <p:txBody>
          <a:bodyPr/>
          <a:lstStyle/>
          <a:p>
            <a:r>
              <a:rPr lang="ru-RU"/>
              <a:t>Використовувати принцип «зроби сам» можна і по-іншому. Як зробити кошик для в'язальних приналежність з упаковки </a:t>
            </a:r>
            <a:r>
              <a:rPr lang="af-ZA"/>
              <a:t>TIDE? </a:t>
            </a:r>
            <a:r>
              <a:rPr lang="ru-RU"/>
              <a:t>У рекламі з інструкцією по апсайклінгу виробник порошку пропонує споживачам проявити трохи фантазії.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3F3D1760-9ECD-CC43-9F7F-357F57434A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8809" y="2545347"/>
            <a:ext cx="4585097" cy="39018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152093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BEEC10E-C5BA-874D-802D-1A285C371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92907"/>
            <a:ext cx="8596668" cy="5648456"/>
          </a:xfrm>
        </p:spPr>
        <p:txBody>
          <a:bodyPr/>
          <a:lstStyle/>
          <a:p>
            <a:r>
              <a:rPr lang="ru-RU"/>
              <a:t>Німецька страхова компанія </a:t>
            </a:r>
            <a:r>
              <a:rPr lang="af-ZA"/>
              <a:t>AOK </a:t>
            </a:r>
            <a:r>
              <a:rPr lang="ru-RU"/>
              <a:t>придумала корисну у всіх сенсах рекламу - яблучний календар здоров'я </a:t>
            </a:r>
            <a:r>
              <a:rPr lang="af-ZA"/>
              <a:t>AOK Apple Calendar. </a:t>
            </a:r>
            <a:r>
              <a:rPr lang="ru-RU"/>
              <a:t>Пластикову тубу розбили на 31 осередок - на кожен день по яблуку.Основний посил цієї реклами такий: компанія дбає про своїх клієнтів не тільки на словах. Передбачається, що кожен день людина буде з'їдати по одному яблуку, витягнуті з туби і, таким чином, залишатися здоровим.Безсумнівна перевага в тому, що яблучний календар здоров'я практично вічний, в нього потрібно лише завантажувати порцію свіжих яблук. А щоб напевно перетворити цей календар в повністю унікальний і функціональний продукт, до календаря додається маркер з безпечними змиваються чорнилом, щоб на яблуках робити щоденні записи.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CCCFCB39-7A5E-584B-B196-52882595F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173" y="3661172"/>
            <a:ext cx="6158482" cy="30073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6093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5D1523-AA53-FB4A-BE07-283E30886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Екореклама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DB231B5-3972-3A4E-9062-8525B03DD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624933"/>
            <a:ext cx="4626900" cy="3880773"/>
          </a:xfrm>
        </p:spPr>
        <p:txBody>
          <a:bodyPr/>
          <a:lstStyle/>
          <a:p>
            <a:r>
              <a:rPr lang="ru-RU" b="0" i="0" dirty="0" err="1">
                <a:solidFill>
                  <a:srgbClr val="212121"/>
                </a:solidFill>
                <a:effectLst/>
                <a:latin typeface="Roboto"/>
              </a:rPr>
              <a:t>Турбота</a:t>
            </a:r>
            <a:r>
              <a:rPr lang="ru-RU" b="0" i="0" dirty="0">
                <a:solidFill>
                  <a:srgbClr val="212121"/>
                </a:solidFill>
                <a:effectLst/>
                <a:latin typeface="Roboto"/>
              </a:rPr>
              <a:t> про </a:t>
            </a:r>
            <a:r>
              <a:rPr lang="ru-RU" b="0" i="0" dirty="0" err="1">
                <a:solidFill>
                  <a:srgbClr val="212121"/>
                </a:solidFill>
                <a:effectLst/>
                <a:latin typeface="Roboto"/>
              </a:rPr>
              <a:t>екологію</a:t>
            </a:r>
            <a:r>
              <a:rPr lang="ru-RU" b="0" i="0" dirty="0">
                <a:solidFill>
                  <a:srgbClr val="212121"/>
                </a:solidFill>
                <a:effectLst/>
                <a:latin typeface="Roboto"/>
              </a:rPr>
              <a:t> - </a:t>
            </a:r>
            <a:r>
              <a:rPr lang="ru-RU" b="0" i="0" dirty="0" err="1">
                <a:solidFill>
                  <a:srgbClr val="212121"/>
                </a:solidFill>
                <a:effectLst/>
                <a:latin typeface="Roboto"/>
              </a:rPr>
              <a:t>найважливіший</a:t>
            </a:r>
            <a:r>
              <a:rPr lang="ru-RU" b="0" i="0" dirty="0">
                <a:solidFill>
                  <a:srgbClr val="212121"/>
                </a:solidFill>
                <a:effectLst/>
                <a:latin typeface="Roboto"/>
              </a:rPr>
              <a:t> тренд </a:t>
            </a:r>
            <a:r>
              <a:rPr lang="ru-RU" b="0" i="0" dirty="0" err="1">
                <a:solidFill>
                  <a:srgbClr val="212121"/>
                </a:solidFill>
                <a:effectLst/>
                <a:latin typeface="Roboto"/>
              </a:rPr>
              <a:t>сучасного</a:t>
            </a:r>
            <a:r>
              <a:rPr lang="ru-RU" b="0" i="0" dirty="0">
                <a:solidFill>
                  <a:srgbClr val="212121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212121"/>
                </a:solidFill>
                <a:effectLst/>
                <a:latin typeface="Roboto"/>
              </a:rPr>
              <a:t>суспільства</a:t>
            </a:r>
            <a:r>
              <a:rPr lang="ru-RU" b="0" i="0" dirty="0">
                <a:solidFill>
                  <a:srgbClr val="212121"/>
                </a:solidFill>
                <a:effectLst/>
                <a:latin typeface="Roboto"/>
              </a:rPr>
              <a:t>. </a:t>
            </a:r>
            <a:r>
              <a:rPr lang="ru-RU" b="0" i="0" dirty="0" err="1">
                <a:solidFill>
                  <a:srgbClr val="212121"/>
                </a:solidFill>
                <a:effectLst/>
                <a:latin typeface="Roboto"/>
              </a:rPr>
              <a:t>Завдяки</a:t>
            </a:r>
            <a:r>
              <a:rPr lang="ru-RU" b="0" i="0" dirty="0">
                <a:solidFill>
                  <a:srgbClr val="212121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212121"/>
                </a:solidFill>
                <a:effectLst/>
                <a:latin typeface="Roboto"/>
              </a:rPr>
              <a:t>розвитку</a:t>
            </a:r>
            <a:r>
              <a:rPr lang="ru-RU" b="0" i="0" dirty="0">
                <a:solidFill>
                  <a:srgbClr val="212121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212121"/>
                </a:solidFill>
                <a:effectLst/>
                <a:latin typeface="Roboto"/>
              </a:rPr>
              <a:t>технологій</a:t>
            </a:r>
            <a:r>
              <a:rPr lang="ru-RU" b="0" i="0" dirty="0">
                <a:solidFill>
                  <a:srgbClr val="212121"/>
                </a:solidFill>
                <a:effectLst/>
                <a:latin typeface="Roboto"/>
              </a:rPr>
              <a:t>, </a:t>
            </a:r>
            <a:r>
              <a:rPr lang="ru-RU" b="0" i="0" dirty="0" err="1">
                <a:solidFill>
                  <a:srgbClr val="212121"/>
                </a:solidFill>
                <a:effectLst/>
                <a:latin typeface="Roboto"/>
              </a:rPr>
              <a:t>екологічні</a:t>
            </a:r>
            <a:r>
              <a:rPr lang="ru-RU" b="0" i="0" dirty="0">
                <a:solidFill>
                  <a:srgbClr val="212121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212121"/>
                </a:solidFill>
                <a:effectLst/>
                <a:latin typeface="Roboto"/>
              </a:rPr>
              <a:t>рекламні</a:t>
            </a:r>
            <a:r>
              <a:rPr lang="ru-RU" b="0" i="0" dirty="0">
                <a:solidFill>
                  <a:srgbClr val="212121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212121"/>
                </a:solidFill>
                <a:effectLst/>
                <a:latin typeface="Roboto"/>
              </a:rPr>
              <a:t>акції</a:t>
            </a:r>
            <a:r>
              <a:rPr lang="ru-RU" b="0" i="0" dirty="0">
                <a:solidFill>
                  <a:srgbClr val="212121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212121"/>
                </a:solidFill>
                <a:effectLst/>
                <a:latin typeface="Roboto"/>
              </a:rPr>
              <a:t>стають</a:t>
            </a:r>
            <a:r>
              <a:rPr lang="ru-RU" b="0" i="0" dirty="0">
                <a:solidFill>
                  <a:srgbClr val="212121"/>
                </a:solidFill>
                <a:effectLst/>
                <a:latin typeface="Roboto"/>
              </a:rPr>
              <a:t> все </a:t>
            </a:r>
            <a:r>
              <a:rPr lang="ru-RU" b="0" i="0" dirty="0" err="1">
                <a:solidFill>
                  <a:srgbClr val="212121"/>
                </a:solidFill>
                <a:effectLst/>
                <a:latin typeface="Roboto"/>
              </a:rPr>
              <a:t>більш</a:t>
            </a:r>
            <a:r>
              <a:rPr lang="ru-RU" b="0" i="0" dirty="0">
                <a:solidFill>
                  <a:srgbClr val="212121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212121"/>
                </a:solidFill>
                <a:effectLst/>
                <a:latin typeface="Roboto"/>
              </a:rPr>
              <a:t>цікавими</a:t>
            </a:r>
            <a:r>
              <a:rPr lang="ru-RU" b="0" i="0" dirty="0">
                <a:solidFill>
                  <a:srgbClr val="212121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212121"/>
                </a:solidFill>
                <a:effectLst/>
                <a:latin typeface="Roboto"/>
              </a:rPr>
              <a:t>і</a:t>
            </a:r>
            <a:r>
              <a:rPr lang="ru-RU" b="0" i="0" dirty="0">
                <a:solidFill>
                  <a:srgbClr val="212121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212121"/>
                </a:solidFill>
                <a:effectLst/>
                <a:latin typeface="Roboto"/>
              </a:rPr>
              <a:t>масштабними</a:t>
            </a:r>
            <a:r>
              <a:rPr lang="ru-RU" b="0" i="0" dirty="0">
                <a:solidFill>
                  <a:srgbClr val="212121"/>
                </a:solidFill>
                <a:effectLst/>
                <a:latin typeface="Roboto"/>
              </a:rPr>
              <a:t>, </a:t>
            </a:r>
            <a:r>
              <a:rPr lang="ru-RU" b="0" i="0" dirty="0" err="1">
                <a:solidFill>
                  <a:srgbClr val="212121"/>
                </a:solidFill>
                <a:effectLst/>
                <a:latin typeface="Roboto"/>
              </a:rPr>
              <a:t>залучаючи</a:t>
            </a:r>
            <a:r>
              <a:rPr lang="ru-RU" b="0" i="0" dirty="0">
                <a:solidFill>
                  <a:srgbClr val="212121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212121"/>
                </a:solidFill>
                <a:effectLst/>
                <a:latin typeface="Roboto"/>
              </a:rPr>
              <a:t>підвищену</a:t>
            </a:r>
            <a:r>
              <a:rPr lang="ru-RU" b="0" i="0" dirty="0">
                <a:solidFill>
                  <a:srgbClr val="212121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212121"/>
                </a:solidFill>
                <a:effectLst/>
                <a:latin typeface="Roboto"/>
              </a:rPr>
              <a:t>увагу</a:t>
            </a:r>
            <a:r>
              <a:rPr lang="ru-RU" b="0" i="0" dirty="0">
                <a:solidFill>
                  <a:srgbClr val="212121"/>
                </a:solidFill>
                <a:effectLst/>
                <a:latin typeface="Roboto"/>
              </a:rPr>
              <a:t> людей до </a:t>
            </a:r>
            <a:r>
              <a:rPr lang="ru-RU" b="0" i="0" dirty="0" err="1">
                <a:solidFill>
                  <a:srgbClr val="212121"/>
                </a:solidFill>
                <a:effectLst/>
                <a:latin typeface="Roboto"/>
              </a:rPr>
              <a:t>однієї</a:t>
            </a:r>
            <a:r>
              <a:rPr lang="ru-RU" b="0" i="0" dirty="0">
                <a:solidFill>
                  <a:srgbClr val="212121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212121"/>
                </a:solidFill>
                <a:effectLst/>
                <a:latin typeface="Roboto"/>
              </a:rPr>
              <a:t>з</a:t>
            </a:r>
            <a:r>
              <a:rPr lang="ru-RU" b="0" i="0" dirty="0">
                <a:solidFill>
                  <a:srgbClr val="212121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212121"/>
                </a:solidFill>
                <a:effectLst/>
                <a:latin typeface="Roboto"/>
              </a:rPr>
              <a:t>основних</a:t>
            </a:r>
            <a:r>
              <a:rPr lang="ru-RU" b="0" i="0" dirty="0">
                <a:solidFill>
                  <a:srgbClr val="212121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212121"/>
                </a:solidFill>
                <a:effectLst/>
                <a:latin typeface="Roboto"/>
              </a:rPr>
              <a:t>глобальних</a:t>
            </a:r>
            <a:r>
              <a:rPr lang="ru-RU" b="0" i="0" dirty="0">
                <a:solidFill>
                  <a:srgbClr val="212121"/>
                </a:solidFill>
                <a:effectLst/>
                <a:latin typeface="Roboto"/>
              </a:rPr>
              <a:t> проблем </a:t>
            </a:r>
            <a:r>
              <a:rPr lang="ru-RU" b="0" i="0" dirty="0" err="1">
                <a:solidFill>
                  <a:srgbClr val="212121"/>
                </a:solidFill>
                <a:effectLst/>
                <a:latin typeface="Roboto"/>
              </a:rPr>
              <a:t>людства</a:t>
            </a:r>
            <a:r>
              <a:rPr lang="ru-RU" b="0" i="0" dirty="0">
                <a:solidFill>
                  <a:srgbClr val="212121"/>
                </a:solidFill>
                <a:effectLst/>
                <a:latin typeface="Roboto"/>
              </a:rPr>
              <a:t>. </a:t>
            </a:r>
          </a:p>
          <a:p>
            <a:endParaRPr lang="ru-RU" dirty="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18477977-E8FA-8F4F-B8D1-8ED76BF6C5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372" y="1714488"/>
            <a:ext cx="4301790" cy="295169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xmlns="" val="101365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1A0F8F-1B71-D349-88F4-5140E1FFB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Екореклама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E662083-5DCB-6B4E-A397-BB2EED3F9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14423"/>
            <a:ext cx="8596668" cy="482694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Інтерактивні</a:t>
            </a:r>
            <a:r>
              <a:rPr lang="ru-RU" dirty="0" smtClean="0"/>
              <a:t> </a:t>
            </a:r>
            <a:r>
              <a:rPr lang="ru-RU" dirty="0" err="1"/>
              <a:t>рекламні</a:t>
            </a:r>
            <a:r>
              <a:rPr lang="ru-RU" dirty="0"/>
              <a:t> </a:t>
            </a:r>
            <a:r>
              <a:rPr lang="ru-RU" dirty="0" err="1"/>
              <a:t>кампанії</a:t>
            </a:r>
            <a:r>
              <a:rPr lang="ru-RU" dirty="0"/>
              <a:t> - </a:t>
            </a:r>
            <a:r>
              <a:rPr lang="ru-RU" dirty="0" err="1"/>
              <a:t>сучасний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«</a:t>
            </a:r>
            <a:r>
              <a:rPr lang="ru-RU" dirty="0" err="1"/>
              <a:t>достукатися</a:t>
            </a:r>
            <a:r>
              <a:rPr lang="ru-RU" dirty="0"/>
              <a:t>» до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креативним</a:t>
            </a:r>
            <a:r>
              <a:rPr lang="ru-RU" dirty="0"/>
              <a:t> способом.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інтерактивну</a:t>
            </a:r>
            <a:r>
              <a:rPr lang="ru-RU" dirty="0"/>
              <a:t> </a:t>
            </a:r>
            <a:r>
              <a:rPr lang="ru-RU" dirty="0" err="1"/>
              <a:t>рекламну</a:t>
            </a:r>
            <a:r>
              <a:rPr lang="ru-RU" dirty="0"/>
              <a:t> </a:t>
            </a:r>
            <a:r>
              <a:rPr lang="ru-RU" dirty="0" err="1"/>
              <a:t>кампанію</a:t>
            </a:r>
            <a:r>
              <a:rPr lang="ru-RU" dirty="0"/>
              <a:t> </a:t>
            </a:r>
            <a:r>
              <a:rPr lang="ru-RU" dirty="0" err="1"/>
              <a:t>провів</a:t>
            </a:r>
            <a:r>
              <a:rPr lang="ru-RU" dirty="0"/>
              <a:t> «</a:t>
            </a:r>
            <a:r>
              <a:rPr lang="ru-RU" dirty="0" err="1"/>
              <a:t>Грінпіс</a:t>
            </a:r>
            <a:r>
              <a:rPr lang="ru-RU" dirty="0"/>
              <a:t>», </a:t>
            </a:r>
            <a:r>
              <a:rPr lang="ru-RU" dirty="0" err="1"/>
              <a:t>встановивши</a:t>
            </a:r>
            <a:r>
              <a:rPr lang="ru-RU" dirty="0"/>
              <a:t> стенд </a:t>
            </a:r>
            <a:r>
              <a:rPr lang="ru-RU" dirty="0" err="1"/>
              <a:t>біля</a:t>
            </a:r>
            <a:r>
              <a:rPr lang="ru-RU" dirty="0"/>
              <a:t> входу в </a:t>
            </a:r>
            <a:r>
              <a:rPr lang="ru-RU" dirty="0" err="1"/>
              <a:t>торговий</a:t>
            </a:r>
            <a:r>
              <a:rPr lang="ru-RU" dirty="0"/>
              <a:t> комплекс на шляху </a:t>
            </a:r>
            <a:r>
              <a:rPr lang="ru-RU" dirty="0" err="1"/>
              <a:t>проходження</a:t>
            </a:r>
            <a:r>
              <a:rPr lang="ru-RU" dirty="0"/>
              <a:t> великого потоку людей. </a:t>
            </a:r>
            <a:r>
              <a:rPr lang="ru-RU" dirty="0" err="1"/>
              <a:t>Усередині</a:t>
            </a:r>
            <a:r>
              <a:rPr lang="ru-RU" dirty="0"/>
              <a:t> стенду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поміщений</a:t>
            </a:r>
            <a:r>
              <a:rPr lang="ru-RU" dirty="0"/>
              <a:t> айсберг, </a:t>
            </a:r>
            <a:r>
              <a:rPr lang="ru-RU" dirty="0" err="1"/>
              <a:t>врятувати</a:t>
            </a:r>
            <a:r>
              <a:rPr lang="ru-RU" dirty="0"/>
              <a:t>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просто: </a:t>
            </a:r>
            <a:r>
              <a:rPr lang="ru-RU" dirty="0" err="1"/>
              <a:t>зчитавши</a:t>
            </a:r>
            <a:r>
              <a:rPr lang="ru-RU" dirty="0"/>
              <a:t> </a:t>
            </a:r>
            <a:r>
              <a:rPr lang="af-ZA" dirty="0"/>
              <a:t>QR-</a:t>
            </a:r>
            <a:r>
              <a:rPr lang="ru-RU" dirty="0"/>
              <a:t>код.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акція</a:t>
            </a:r>
            <a:r>
              <a:rPr lang="ru-RU" dirty="0"/>
              <a:t> привернула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людей,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шикувалися</a:t>
            </a:r>
            <a:r>
              <a:rPr lang="ru-RU" dirty="0"/>
              <a:t> в </a:t>
            </a:r>
            <a:r>
              <a:rPr lang="ru-RU" dirty="0" err="1"/>
              <a:t>чергу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допомогти</a:t>
            </a:r>
            <a:r>
              <a:rPr lang="ru-RU" dirty="0"/>
              <a:t> </a:t>
            </a:r>
            <a:r>
              <a:rPr lang="ru-RU" dirty="0" err="1"/>
              <a:t>зберегти</a:t>
            </a:r>
            <a:r>
              <a:rPr lang="ru-RU" dirty="0"/>
              <a:t> природу. </a:t>
            </a:r>
            <a:r>
              <a:rPr lang="ru-RU" dirty="0" err="1"/>
              <a:t>Слоган</a:t>
            </a:r>
            <a:r>
              <a:rPr lang="ru-RU" dirty="0"/>
              <a:t> </a:t>
            </a:r>
            <a:r>
              <a:rPr lang="ru-RU" dirty="0" err="1"/>
              <a:t>рекламної</a:t>
            </a:r>
            <a:r>
              <a:rPr lang="ru-RU" dirty="0"/>
              <a:t> </a:t>
            </a:r>
            <a:r>
              <a:rPr lang="ru-RU" dirty="0" err="1"/>
              <a:t>кампанії</a:t>
            </a:r>
            <a:r>
              <a:rPr lang="ru-RU" dirty="0"/>
              <a:t>: «Разом ми </a:t>
            </a:r>
            <a:r>
              <a:rPr lang="ru-RU" dirty="0" err="1"/>
              <a:t>можемо</a:t>
            </a:r>
            <a:r>
              <a:rPr lang="ru-RU" dirty="0"/>
              <a:t> </a:t>
            </a:r>
            <a:r>
              <a:rPr lang="ru-RU" dirty="0" err="1"/>
              <a:t>запобігти</a:t>
            </a:r>
            <a:r>
              <a:rPr lang="ru-RU" dirty="0"/>
              <a:t> </a:t>
            </a:r>
            <a:r>
              <a:rPr lang="ru-RU" dirty="0" err="1"/>
              <a:t>змінам</a:t>
            </a:r>
            <a:r>
              <a:rPr lang="ru-RU" dirty="0"/>
              <a:t> </a:t>
            </a:r>
            <a:r>
              <a:rPr lang="ru-RU" dirty="0" err="1"/>
              <a:t>клімату</a:t>
            </a:r>
            <a:r>
              <a:rPr lang="ru-RU" dirty="0" smtClean="0"/>
              <a:t>»</a:t>
            </a:r>
          </a:p>
          <a:p>
            <a:r>
              <a:rPr lang="ru-RU" dirty="0" smtClean="0"/>
              <a:t>Социальная реклама </a:t>
            </a:r>
            <a:r>
              <a:rPr lang="en-US" dirty="0" smtClean="0"/>
              <a:t>Greenpeace</a:t>
            </a:r>
            <a:r>
              <a:rPr lang="ru-RU" dirty="0" smtClean="0"/>
              <a:t> о глобальном потеплении.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4460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8943F4-E53F-2F46-A34C-C4C7D9840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Екореклама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85EC93B-AD3D-5C4F-961F-9491C72D9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151" y="1488613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Використання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громадських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трендів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 - 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інший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 не 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менш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дієвий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спосіб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привернути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увагу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аудиторії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. У 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рекламній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кампанії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 </a:t>
            </a:r>
            <a:r>
              <a:rPr lang="af-ZA" b="0" i="0" dirty="0">
                <a:solidFill>
                  <a:srgbClr val="777777"/>
                </a:solidFill>
                <a:effectLst/>
                <a:latin typeface="Roboto"/>
              </a:rPr>
              <a:t>WWF </a:t>
            </a:r>
            <a:r>
              <a:rPr lang="ru-RU" b="0" i="0" dirty="0" smtClean="0">
                <a:solidFill>
                  <a:srgbClr val="777777"/>
                </a:solidFill>
                <a:effectLst/>
                <a:latin typeface="Roboto"/>
              </a:rPr>
              <a:t>(Всемирный фонд дикой природы - Швейцария) </a:t>
            </a:r>
            <a:r>
              <a:rPr lang="af-ZA" b="0" i="0" dirty="0" smtClean="0">
                <a:solidFill>
                  <a:srgbClr val="777777"/>
                </a:solidFill>
                <a:effectLst/>
                <a:latin typeface="Roboto"/>
              </a:rPr>
              <a:t>«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Покемони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існують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. 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Збережи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їх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всіх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 »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креативна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складова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постерів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була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 створена за мотивами 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популярної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гри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. 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Придумані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персонажі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 тут 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були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замінені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 на 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існуючих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тварин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із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закликом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відмовитися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від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полювання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 </a:t>
            </a:r>
            <a:r>
              <a:rPr lang="ru-RU" b="0" i="0" dirty="0" err="1">
                <a:solidFill>
                  <a:srgbClr val="777777"/>
                </a:solidFill>
                <a:effectLst/>
                <a:latin typeface="Roboto"/>
              </a:rPr>
              <a:t>на</a:t>
            </a:r>
            <a:r>
              <a:rPr lang="ru-RU" b="0" i="0" dirty="0">
                <a:solidFill>
                  <a:srgbClr val="777777"/>
                </a:solidFill>
                <a:effectLst/>
                <a:latin typeface="Roboto"/>
              </a:rPr>
              <a:t> них.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2076DF4E-9237-CD4C-9DC7-1C57C07A5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968" y="3614937"/>
            <a:ext cx="4029205" cy="2625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5">
            <a:extLst>
              <a:ext uri="{FF2B5EF4-FFF2-40B4-BE49-F238E27FC236}">
                <a16:creationId xmlns:a16="http://schemas.microsoft.com/office/drawing/2014/main" xmlns="" id="{15E4C7F0-F499-904A-9452-BB00C0B134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8942" y="3623071"/>
            <a:ext cx="4030108" cy="2625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541549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C8D3BC9-9CBE-8D4D-8496-F92801FC3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Екореклама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69C298C-17AA-0640-9A06-084EEF3B4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2465916" cy="3880773"/>
          </a:xfrm>
        </p:spPr>
        <p:txBody>
          <a:bodyPr/>
          <a:lstStyle/>
          <a:p>
            <a:r>
              <a:rPr lang="ru-RU"/>
              <a:t>Компанія </a:t>
            </a:r>
            <a:r>
              <a:rPr lang="af-ZA"/>
              <a:t>Toyota </a:t>
            </a:r>
            <a:r>
              <a:rPr lang="ru-RU"/>
              <a:t>замовила свій власний білборд для розміщення реклами, здатний очищати повітря від смогу.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467CC8CE-D6C4-CC45-9EF5-0FE4CB3B51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0" y="1393162"/>
            <a:ext cx="6134100" cy="4648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681735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3AFED9-29E5-2443-9177-00706D65B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Екореклама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C46F858-E908-464C-85F3-0627E9375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006" y="2732484"/>
            <a:ext cx="2912400" cy="2418289"/>
          </a:xfrm>
        </p:spPr>
        <p:txBody>
          <a:bodyPr/>
          <a:lstStyle/>
          <a:p>
            <a:r>
              <a:rPr lang="ru-RU"/>
              <a:t>Рекламний плакат з простим посилом: все, що стає частиною океану, з часом стає частиною нас.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C920E949-F831-184A-9960-699E94CB37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0765" y="1424456"/>
            <a:ext cx="3783781" cy="48239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341122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C949E27-DD7B-0C4D-94AA-20D3F51B5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Екореклама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C15F278-32D1-B24B-9A9F-0880AC213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За даними дослідження </a:t>
            </a:r>
            <a:r>
              <a:rPr lang="af-ZA"/>
              <a:t>Cone Group, 81% </a:t>
            </a:r>
            <a:r>
              <a:rPr lang="ru-RU"/>
              <a:t>споживачів готові купувати товари у тих компаній, які приносять користь суспільству. Тому екологічна реклама не тільки є соціально-значущої, тобто сприяє підвищенню інформованості суспільства про існуючі проблеми, а й допомагає просувати компанії її власну продукцію.</a:t>
            </a:r>
          </a:p>
        </p:txBody>
      </p:sp>
    </p:spTree>
    <p:extLst>
      <p:ext uri="{BB962C8B-B14F-4D97-AF65-F5344CB8AC3E}">
        <p14:creationId xmlns:p14="http://schemas.microsoft.com/office/powerpoint/2010/main" xmlns="" val="3523288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9ED620-D6CA-AE43-BF18-E1A0CC8A6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Екоспоживання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C9F246B-FE26-3446-B4F0-8D3D97FCC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en-US"/>
              <a:t>«Зелене» чи стале споживання – це альтернатива моделі виробництва, яка склалась в нашому суспільстві, що заснована на взаємозв’язку між діяльністю людини та станом навколишнього середовища.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en-US"/>
              <a:t>Головною метою “зеленого”/сталого споживання є гармонізація взаємовідносин «людина-навколишнє середовище». Основні завдання:</a:t>
            </a:r>
            <a:br>
              <a:rPr lang="uk-UA" altLang="en-US"/>
            </a:br>
            <a:r>
              <a:rPr lang="uk-UA" altLang="en-US"/>
              <a:t>- формування екологічно дружнього підходу до споживання;</a:t>
            </a:r>
            <a:br>
              <a:rPr lang="uk-UA" altLang="en-US"/>
            </a:br>
            <a:r>
              <a:rPr lang="uk-UA" altLang="en-US"/>
              <a:t>- просування товарів та послуг, котрі не мають негативного впливу на людину та навколишнє середовище.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7481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A929E6-D598-8B47-B9AB-0A669766D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Екоспоживання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EB7D33-C4C1-7C4F-B45D-6F39ED908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4555463" cy="3880773"/>
          </a:xfrm>
        </p:spPr>
        <p:txBody>
          <a:bodyPr/>
          <a:lstStyle/>
          <a:p>
            <a:r>
              <a:rPr lang="uk-UA" altLang="en-US"/>
              <a:t>Екологічне маркування – моніторинг та оцінка зелених продуктів, мережа, розвинута у багатьох країнах. Така мережа слідкує за аналізом ситуації впливу та внеску екологічно чистих продуктів</a:t>
            </a:r>
            <a:r>
              <a:rPr lang="ru-RU" altLang="en-US"/>
              <a:t>.</a:t>
            </a:r>
          </a:p>
          <a:p>
            <a:pPr>
              <a:lnSpc>
                <a:spcPct val="80000"/>
              </a:lnSpc>
            </a:pPr>
            <a:r>
              <a:rPr lang="ru-RU" altLang="en-US"/>
              <a:t>Маркування є інструментом</a:t>
            </a:r>
            <a:r>
              <a:rPr lang="uk-UA" altLang="en-US"/>
              <a:t> т</a:t>
            </a:r>
            <a:r>
              <a:rPr lang="ru-RU" altLang="en-US"/>
              <a:t>ак званого</a:t>
            </a:r>
            <a:r>
              <a:rPr lang="uk-UA" altLang="en-US"/>
              <a:t> зеленого маркетингу</a:t>
            </a:r>
            <a:r>
              <a:rPr lang="ru-RU" altLang="en-US"/>
              <a:t>.</a:t>
            </a:r>
            <a:endParaRPr lang="uk-UA" altLang="en-US"/>
          </a:p>
          <a:p>
            <a:pPr>
              <a:lnSpc>
                <a:spcPct val="80000"/>
              </a:lnSpc>
            </a:pPr>
            <a:r>
              <a:rPr lang="ru-RU" altLang="en-US"/>
              <a:t>М</a:t>
            </a:r>
            <a:r>
              <a:rPr lang="uk-UA" altLang="en-US"/>
              <a:t>ета маркування – ідентифікувати екологічно пріоритетну продукцію</a:t>
            </a:r>
            <a:r>
              <a:rPr lang="ru-RU" altLang="en-US"/>
              <a:t>.</a:t>
            </a:r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7C8D5917-4BAA-054D-9179-BFE401E3D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2797" y="1643461"/>
            <a:ext cx="4158454" cy="4158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3185442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623</Words>
  <Application>Microsoft Office PowerPoint</Application>
  <PresentationFormat>Произвольный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ЛЕКЦІЯ на тему: Екореклама та еко-споживання</vt:lpstr>
      <vt:lpstr>Екореклама</vt:lpstr>
      <vt:lpstr>Екореклама</vt:lpstr>
      <vt:lpstr>Екореклама</vt:lpstr>
      <vt:lpstr>Екореклама</vt:lpstr>
      <vt:lpstr>Екореклама</vt:lpstr>
      <vt:lpstr>Екореклама</vt:lpstr>
      <vt:lpstr>Екоспоживання</vt:lpstr>
      <vt:lpstr>Екоспоживання</vt:lpstr>
      <vt:lpstr>Зроби сам</vt:lpstr>
      <vt:lpstr>Зроби сам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Екореклама та еко-споживання</dc:title>
  <dc:creator>Юлия Ращевцева</dc:creator>
  <cp:lastModifiedBy>allo</cp:lastModifiedBy>
  <cp:revision>29</cp:revision>
  <dcterms:created xsi:type="dcterms:W3CDTF">2019-02-19T20:48:15Z</dcterms:created>
  <dcterms:modified xsi:type="dcterms:W3CDTF">2019-03-21T08:22:55Z</dcterms:modified>
</cp:coreProperties>
</file>