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84" r:id="rId2"/>
    <p:sldId id="285" r:id="rId3"/>
    <p:sldId id="286" r:id="rId4"/>
    <p:sldId id="287" r:id="rId5"/>
    <p:sldId id="288" r:id="rId6"/>
    <p:sldId id="289" r:id="rId7"/>
    <p:sldId id="29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520D5-592C-4094-9FCC-46710A236950}" type="datetimeFigureOut">
              <a:rPr lang="ru-RU" smtClean="0"/>
              <a:t>18.11.2022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4991E-E191-469A-907B-7699A17DA420}" type="slidenum">
              <a:rPr lang="ru-RU" smtClean="0"/>
              <a:t>‹#›</a:t>
            </a:fld>
            <a:endParaRPr lang="ru-RU"/>
          </a:p>
        </p:txBody>
      </p:sp>
    </p:spTree>
    <p:extLst>
      <p:ext uri="{BB962C8B-B14F-4D97-AF65-F5344CB8AC3E}">
        <p14:creationId xmlns:p14="http://schemas.microsoft.com/office/powerpoint/2010/main" val="14010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a:t>
            </a:fld>
            <a:endParaRPr lang="ru-RU"/>
          </a:p>
        </p:txBody>
      </p:sp>
    </p:spTree>
    <p:extLst>
      <p:ext uri="{BB962C8B-B14F-4D97-AF65-F5344CB8AC3E}">
        <p14:creationId xmlns:p14="http://schemas.microsoft.com/office/powerpoint/2010/main" val="1365856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2</a:t>
            </a:fld>
            <a:endParaRPr lang="ru-RU"/>
          </a:p>
        </p:txBody>
      </p:sp>
    </p:spTree>
    <p:extLst>
      <p:ext uri="{BB962C8B-B14F-4D97-AF65-F5344CB8AC3E}">
        <p14:creationId xmlns:p14="http://schemas.microsoft.com/office/powerpoint/2010/main" val="4083616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3</a:t>
            </a:fld>
            <a:endParaRPr lang="ru-RU"/>
          </a:p>
        </p:txBody>
      </p:sp>
    </p:spTree>
    <p:extLst>
      <p:ext uri="{BB962C8B-B14F-4D97-AF65-F5344CB8AC3E}">
        <p14:creationId xmlns:p14="http://schemas.microsoft.com/office/powerpoint/2010/main" val="3510970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4</a:t>
            </a:fld>
            <a:endParaRPr lang="ru-RU"/>
          </a:p>
        </p:txBody>
      </p:sp>
    </p:spTree>
    <p:extLst>
      <p:ext uri="{BB962C8B-B14F-4D97-AF65-F5344CB8AC3E}">
        <p14:creationId xmlns:p14="http://schemas.microsoft.com/office/powerpoint/2010/main" val="1658876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5</a:t>
            </a:fld>
            <a:endParaRPr lang="ru-RU"/>
          </a:p>
        </p:txBody>
      </p:sp>
    </p:spTree>
    <p:extLst>
      <p:ext uri="{BB962C8B-B14F-4D97-AF65-F5344CB8AC3E}">
        <p14:creationId xmlns:p14="http://schemas.microsoft.com/office/powerpoint/2010/main" val="2979662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6</a:t>
            </a:fld>
            <a:endParaRPr lang="ru-RU"/>
          </a:p>
        </p:txBody>
      </p:sp>
    </p:spTree>
    <p:extLst>
      <p:ext uri="{BB962C8B-B14F-4D97-AF65-F5344CB8AC3E}">
        <p14:creationId xmlns:p14="http://schemas.microsoft.com/office/powerpoint/2010/main" val="246369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7</a:t>
            </a:fld>
            <a:endParaRPr lang="ru-RU"/>
          </a:p>
        </p:txBody>
      </p:sp>
    </p:spTree>
    <p:extLst>
      <p:ext uri="{BB962C8B-B14F-4D97-AF65-F5344CB8AC3E}">
        <p14:creationId xmlns:p14="http://schemas.microsoft.com/office/powerpoint/2010/main" val="4011241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49872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4462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3587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51014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2044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593111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720808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3935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02251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28670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12721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DC43DAE-6388-4A34-B189-2F491A3B43C7}" type="datetimeFigureOut">
              <a:rPr lang="ru-RU" smtClean="0"/>
              <a:t>18.11.2022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73547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DC43DAE-6388-4A34-B189-2F491A3B43C7}" type="datetimeFigureOut">
              <a:rPr lang="ru-RU" smtClean="0"/>
              <a:t>18.11.2022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21147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43DAE-6388-4A34-B189-2F491A3B43C7}" type="datetimeFigureOut">
              <a:rPr lang="ru-RU" smtClean="0"/>
              <a:t>18.11.2022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13405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82180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72662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C43DAE-6388-4A34-B189-2F491A3B43C7}" type="datetimeFigureOut">
              <a:rPr lang="ru-RU" smtClean="0"/>
              <a:t>18.11.2022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40F802-A3B1-4950-B437-5670D34F6C1E}" type="slidenum">
              <a:rPr lang="ru-RU" smtClean="0"/>
              <a:t>‹#›</a:t>
            </a:fld>
            <a:endParaRPr lang="ru-RU"/>
          </a:p>
        </p:txBody>
      </p:sp>
    </p:spTree>
    <p:extLst>
      <p:ext uri="{BB962C8B-B14F-4D97-AF65-F5344CB8AC3E}">
        <p14:creationId xmlns:p14="http://schemas.microsoft.com/office/powerpoint/2010/main" val="90936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algn="ctr"/>
            <a:r>
              <a:rPr lang="ru-RU" sz="2000" b="1" dirty="0">
                <a:solidFill>
                  <a:schemeClr val="tx1"/>
                </a:solidFill>
              </a:rPr>
              <a:t>ТЕМА: ПРОБЛЕМИ СУЧАСНОГО МАТЕРІАЛОЗНАВСТВА ДЕРЕВИНИ</a:t>
            </a:r>
          </a:p>
          <a:p>
            <a:pPr indent="457200" algn="just"/>
            <a:r>
              <a:rPr lang="uk-UA" sz="2000" dirty="0">
                <a:solidFill>
                  <a:schemeClr val="tx1"/>
                </a:solidFill>
              </a:rPr>
              <a:t>Матеріалознавство деревини спрямоване забезпечити раціональне використання цього виду матеріалу незалежно від породи, наявності вад та повністю перейти на безвідходне використання. </a:t>
            </a:r>
          </a:p>
          <a:p>
            <a:pPr indent="457200" algn="just"/>
            <a:r>
              <a:rPr lang="uk-UA" sz="2000" dirty="0">
                <a:solidFill>
                  <a:schemeClr val="tx1"/>
                </a:solidFill>
              </a:rPr>
              <a:t>Проблеми матеріалознавства вирішується завдяки визначенням  усього комплекту характеристик як власне деревини, так і виробів з неї. </a:t>
            </a:r>
          </a:p>
          <a:p>
            <a:pPr indent="457200" algn="just"/>
            <a:r>
              <a:rPr lang="uk-UA" sz="2000" dirty="0">
                <a:solidFill>
                  <a:schemeClr val="tx1"/>
                </a:solidFill>
              </a:rPr>
              <a:t> Сучасне матеріалознавство деревини та виробів, в тому числі композитів включаючи детальну оцінку позитивних властивостей, недоліків  та заходів по їхньому усуненню. </a:t>
            </a:r>
          </a:p>
          <a:p>
            <a:pPr indent="457200" algn="just"/>
            <a:r>
              <a:rPr lang="uk-UA" sz="2000" dirty="0">
                <a:solidFill>
                  <a:schemeClr val="tx1"/>
                </a:solidFill>
              </a:rPr>
              <a:t> Деревину з давніх часів широко використовують у будівництві завдяки її високим будівельно-технологічним властивостям: значній міцності при розтягуванні та  стисканні, невеликий густині, низькій теплопровідності, технологічності при обробці, художньо – декоративному зовнішньому вигляду. </a:t>
            </a:r>
          </a:p>
          <a:p>
            <a:pPr indent="457200" algn="just"/>
            <a:r>
              <a:rPr lang="uk-UA" sz="2000" dirty="0">
                <a:solidFill>
                  <a:schemeClr val="tx1"/>
                </a:solidFill>
              </a:rPr>
              <a:t>Деревина як будівельний матеріал має  низку недоліків:  неоднорідність будови і відповідно властивостей, гігроскопічність, займистість, здатність до гниття тощо. Частину цих недоліків можна подолати технічними заходами. </a:t>
            </a:r>
          </a:p>
          <a:p>
            <a:pPr indent="457200" algn="just"/>
            <a:r>
              <a:rPr lang="uk-UA" sz="2000" dirty="0">
                <a:solidFill>
                  <a:schemeClr val="tx1"/>
                </a:solidFill>
              </a:rPr>
              <a:t>Для підвищення гнилостійкості  застосовують антисептики, а для підвищення  вогнестійкості- </a:t>
            </a:r>
            <a:r>
              <a:rPr lang="uk-UA" sz="2000" dirty="0" err="1">
                <a:solidFill>
                  <a:schemeClr val="tx1"/>
                </a:solidFill>
              </a:rPr>
              <a:t>антипірени</a:t>
            </a:r>
            <a:r>
              <a:rPr lang="uk-UA" sz="2000" dirty="0">
                <a:solidFill>
                  <a:schemeClr val="tx1"/>
                </a:solidFill>
              </a:rPr>
              <a:t>. Виготовлення </a:t>
            </a:r>
            <a:r>
              <a:rPr lang="uk-UA" sz="2000" dirty="0" err="1">
                <a:solidFill>
                  <a:schemeClr val="tx1"/>
                </a:solidFill>
              </a:rPr>
              <a:t>клеєнийх</a:t>
            </a:r>
            <a:r>
              <a:rPr lang="uk-UA" sz="2000" dirty="0">
                <a:solidFill>
                  <a:schemeClr val="tx1"/>
                </a:solidFill>
              </a:rPr>
              <a:t> дерев'яних конструкцій зменшує  всихання та короблення деревини</a:t>
            </a:r>
            <a:r>
              <a:rPr lang="ru-RU" sz="2000" dirty="0">
                <a:solidFill>
                  <a:schemeClr val="tx1"/>
                </a:solidFill>
              </a:rPr>
              <a:t>. </a:t>
            </a:r>
          </a:p>
        </p:txBody>
      </p:sp>
    </p:spTree>
    <p:extLst>
      <p:ext uri="{BB962C8B-B14F-4D97-AF65-F5344CB8AC3E}">
        <p14:creationId xmlns:p14="http://schemas.microsoft.com/office/powerpoint/2010/main" val="163701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sz="2000" dirty="0">
                <a:solidFill>
                  <a:schemeClr val="tx1"/>
                </a:solidFill>
              </a:rPr>
              <a:t>Крім конструкційного призначення деревину застосовують для виробництва паркету, дверних і віконних коробок, дверного заповнення, вбудованих меблів.  Сфери використанні останнім часом розширені завдяки виготовленню </a:t>
            </a:r>
            <a:r>
              <a:rPr lang="uk-UA" sz="2000" dirty="0" err="1">
                <a:solidFill>
                  <a:schemeClr val="tx1"/>
                </a:solidFill>
              </a:rPr>
              <a:t>біокомпозитних</a:t>
            </a:r>
            <a:r>
              <a:rPr lang="uk-UA" sz="2000" dirty="0">
                <a:solidFill>
                  <a:schemeClr val="tx1"/>
                </a:solidFill>
              </a:rPr>
              <a:t> виробів з відходів та усунення вад  сучасними технологіями, які дозволяють перетворювати низькосортну сировину  у високосортну.  </a:t>
            </a:r>
          </a:p>
          <a:p>
            <a:pPr indent="457200" algn="l"/>
            <a:r>
              <a:rPr lang="uk-UA" sz="2000" dirty="0">
                <a:solidFill>
                  <a:schemeClr val="tx1"/>
                </a:solidFill>
              </a:rPr>
              <a:t> Основи матеріалознавства деревини включають наступні визначення:  </a:t>
            </a:r>
          </a:p>
          <a:p>
            <a:pPr indent="457200" algn="l"/>
            <a:r>
              <a:rPr lang="uk-UA" sz="2000" dirty="0">
                <a:solidFill>
                  <a:schemeClr val="tx1"/>
                </a:solidFill>
              </a:rPr>
              <a:t>Істинна густина деревини приблизно однакова для різних порід і становить 1,53...1,55 г/см</a:t>
            </a:r>
            <a:r>
              <a:rPr lang="uk-UA" sz="2000" baseline="30000" dirty="0">
                <a:solidFill>
                  <a:schemeClr val="tx1"/>
                </a:solidFill>
              </a:rPr>
              <a:t>3</a:t>
            </a:r>
            <a:r>
              <a:rPr lang="uk-UA" sz="2000" dirty="0">
                <a:solidFill>
                  <a:schemeClr val="tx1"/>
                </a:solidFill>
              </a:rPr>
              <a:t> </a:t>
            </a:r>
          </a:p>
          <a:p>
            <a:pPr indent="457200" algn="l"/>
            <a:r>
              <a:rPr lang="uk-UA" sz="2000" dirty="0">
                <a:solidFill>
                  <a:schemeClr val="tx1"/>
                </a:solidFill>
              </a:rPr>
              <a:t>Середня густина залежить від виду породи, вологості та поруватості  і може бути в межах 450...900 кг/м</a:t>
            </a:r>
            <a:r>
              <a:rPr lang="uk-UA" sz="2000" baseline="30000" dirty="0">
                <a:solidFill>
                  <a:schemeClr val="tx1"/>
                </a:solidFill>
              </a:rPr>
              <a:t>3</a:t>
            </a:r>
            <a:r>
              <a:rPr lang="uk-UA" sz="2000" dirty="0">
                <a:solidFill>
                  <a:schemeClr val="tx1"/>
                </a:solidFill>
              </a:rPr>
              <a:t> . </a:t>
            </a:r>
          </a:p>
          <a:p>
            <a:pPr indent="457200" algn="l"/>
            <a:r>
              <a:rPr lang="uk-UA" sz="2000" dirty="0">
                <a:solidFill>
                  <a:schemeClr val="tx1"/>
                </a:solidFill>
              </a:rPr>
              <a:t>Міцність при розтягуванні волокон деревини у два-три рази більша при стиску. Для окремих порід межа міцності при розтягуванні досягає 100...200 МПа, а при стиску – 50…60 МПа,</a:t>
            </a:r>
          </a:p>
          <a:p>
            <a:pPr indent="457200" algn="l"/>
            <a:r>
              <a:rPr lang="uk-UA" sz="2000" dirty="0">
                <a:solidFill>
                  <a:schemeClr val="tx1"/>
                </a:solidFill>
              </a:rPr>
              <a:t>Міцність при статичному згині деревини перевищує міцність при стисканні вздовж волокон,  але менша за міцність при розтягуванні і становить для  різних порід 50...100 МПа.  Високі значення при статичному згині дають   змогу широко застосовувати деревину в конструкціях, які працюють на згин (балки, крокви, настили, тощо). </a:t>
            </a:r>
          </a:p>
          <a:p>
            <a:pPr indent="457200" algn="l"/>
            <a:endParaRPr lang="uk-UA" sz="2000" dirty="0">
              <a:solidFill>
                <a:schemeClr val="tx1"/>
              </a:solidFill>
            </a:endParaRPr>
          </a:p>
          <a:p>
            <a:pPr algn="l"/>
            <a:endParaRPr lang="ru-RU" dirty="0">
              <a:solidFill>
                <a:schemeClr val="tx1"/>
              </a:solidFill>
            </a:endParaRPr>
          </a:p>
        </p:txBody>
      </p:sp>
    </p:spTree>
    <p:extLst>
      <p:ext uri="{BB962C8B-B14F-4D97-AF65-F5344CB8AC3E}">
        <p14:creationId xmlns:p14="http://schemas.microsoft.com/office/powerpoint/2010/main" val="123318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indent="457200" algn="l"/>
            <a:r>
              <a:rPr lang="uk-UA" sz="2000" dirty="0">
                <a:solidFill>
                  <a:schemeClr val="tx1"/>
                </a:solidFill>
              </a:rPr>
              <a:t> Вади деревини - недоліки окремих ділянок, які  знижують  якість і обмеженість можливості використання.   Вади деревини можуть бути пов'язані з  відхиленням від її нормальної будови, пошкодженнями захворюваннями. </a:t>
            </a:r>
          </a:p>
          <a:p>
            <a:pPr indent="457200" algn="l"/>
            <a:r>
              <a:rPr lang="uk-UA" sz="2000" dirty="0">
                <a:solidFill>
                  <a:schemeClr val="tx1"/>
                </a:solidFill>
              </a:rPr>
              <a:t> Їх поділяють на такі групи: </a:t>
            </a:r>
          </a:p>
          <a:p>
            <a:pPr marL="342900" indent="-342900" algn="l">
              <a:buFontTx/>
              <a:buChar char="-"/>
            </a:pPr>
            <a:r>
              <a:rPr lang="uk-UA" sz="2000" dirty="0">
                <a:solidFill>
                  <a:schemeClr val="tx1"/>
                </a:solidFill>
              </a:rPr>
              <a:t>- дефекти будови деревини, тріщини, сучки, пошкодження комахами, грибами; </a:t>
            </a:r>
          </a:p>
          <a:p>
            <a:pPr marL="342900" indent="-342900" algn="l">
              <a:buFontTx/>
              <a:buChar char="-"/>
            </a:pPr>
            <a:r>
              <a:rPr lang="uk-UA" sz="2000" dirty="0">
                <a:solidFill>
                  <a:schemeClr val="tx1"/>
                </a:solidFill>
              </a:rPr>
              <a:t>- дефекти форми стовбура </a:t>
            </a:r>
          </a:p>
          <a:p>
            <a:pPr marL="342900" indent="-342900" algn="l">
              <a:buFontTx/>
              <a:buChar char="-"/>
            </a:pPr>
            <a:r>
              <a:rPr lang="uk-UA" sz="2000" dirty="0">
                <a:solidFill>
                  <a:schemeClr val="tx1"/>
                </a:solidFill>
              </a:rPr>
              <a:t>- вади  будови деревини, рани, ненормальні відкладення всередині деревини, хімічні </a:t>
            </a:r>
            <a:r>
              <a:rPr lang="uk-UA" sz="2000" dirty="0" err="1">
                <a:solidFill>
                  <a:schemeClr val="tx1"/>
                </a:solidFill>
              </a:rPr>
              <a:t>забарвлен</a:t>
            </a:r>
            <a:r>
              <a:rPr lang="uk-UA" sz="2000" dirty="0">
                <a:solidFill>
                  <a:schemeClr val="tx1"/>
                </a:solidFill>
              </a:rPr>
              <a:t>-ня. </a:t>
            </a:r>
          </a:p>
          <a:p>
            <a:pPr marL="342900" indent="-342900" algn="l">
              <a:buFontTx/>
              <a:buChar char="-"/>
            </a:pPr>
            <a:r>
              <a:rPr lang="uk-UA" sz="2000" dirty="0">
                <a:solidFill>
                  <a:schemeClr val="tx1"/>
                </a:solidFill>
              </a:rPr>
              <a:t>Вплив вад на придатність деревини для будівельних потреб залежить від їхнього місця розташування, виду, розмірів ураження, а також від призначення деревини.  </a:t>
            </a:r>
          </a:p>
          <a:p>
            <a:pPr marL="342900" indent="-342900" algn="l">
              <a:buFontTx/>
              <a:buChar char="-"/>
            </a:pPr>
            <a:r>
              <a:rPr lang="uk-UA" sz="2000" dirty="0">
                <a:solidFill>
                  <a:schemeClr val="tx1"/>
                </a:solidFill>
              </a:rPr>
              <a:t>Сортність деревини встановлюють із урахуванням наявності вад. Їхнє походження може бути різним.  Одні з них утворюються у період росту дерева, інші - у період зберігання та експлуатації. </a:t>
            </a:r>
          </a:p>
        </p:txBody>
      </p:sp>
    </p:spTree>
    <p:extLst>
      <p:ext uri="{BB962C8B-B14F-4D97-AF65-F5344CB8AC3E}">
        <p14:creationId xmlns:p14="http://schemas.microsoft.com/office/powerpoint/2010/main" val="308053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indent="457200" algn="l"/>
            <a:r>
              <a:rPr lang="uk-UA" sz="2000" dirty="0">
                <a:solidFill>
                  <a:schemeClr val="tx1"/>
                </a:solidFill>
              </a:rPr>
              <a:t>Шляхи вирішення сучасних проблем деревини</a:t>
            </a:r>
          </a:p>
          <a:p>
            <a:pPr indent="457200" algn="l"/>
            <a:r>
              <a:rPr lang="uk-UA" sz="2000" dirty="0">
                <a:solidFill>
                  <a:schemeClr val="tx1"/>
                </a:solidFill>
              </a:rPr>
              <a:t>Результати вирішення проблем сучасних матеріалів з деревини полягає в:</a:t>
            </a:r>
          </a:p>
          <a:p>
            <a:pPr indent="457200" algn="l"/>
            <a:r>
              <a:rPr lang="uk-UA" sz="2000" dirty="0">
                <a:solidFill>
                  <a:schemeClr val="tx1"/>
                </a:solidFill>
              </a:rPr>
              <a:t>1. Розширенні номенклатури виробів та безвідходного використання.  Включить наступні види виробів</a:t>
            </a:r>
            <a:r>
              <a:rPr lang="ru-RU" sz="2000" dirty="0">
                <a:solidFill>
                  <a:schemeClr val="tx1"/>
                </a:solidFill>
              </a:rPr>
              <a:t>.</a:t>
            </a:r>
          </a:p>
          <a:p>
            <a:pPr indent="457200" algn="l"/>
            <a:r>
              <a:rPr lang="uk-UA" sz="2000" dirty="0">
                <a:solidFill>
                  <a:schemeClr val="tx1"/>
                </a:solidFill>
              </a:rPr>
              <a:t>Ламінат як багатошарова конструкція складається з лицьового декоративного шару (</a:t>
            </a:r>
            <a:r>
              <a:rPr lang="uk-UA" sz="2000" dirty="0" err="1">
                <a:solidFill>
                  <a:schemeClr val="tx1"/>
                </a:solidFill>
              </a:rPr>
              <a:t>паперпласту</a:t>
            </a:r>
            <a:r>
              <a:rPr lang="uk-UA" sz="2000" dirty="0">
                <a:solidFill>
                  <a:schemeClr val="tx1"/>
                </a:solidFill>
              </a:rPr>
              <a:t>), отриманого гарячим пресуванням  декількох шарів з паперу, насичених  синтетичною смолою та несучого шару з деревоволокнистої плити і нижнього компенсуючого шару з двох-трьох шарів паперу. Вироби - дошки довжиною 1200 ...1300 мм шириною 190...200 мм і товщиною 7...8 мм. Можуть бути інші форми.  Лицьова поверхня - імітація порід  дерева. </a:t>
            </a:r>
          </a:p>
          <a:p>
            <a:pPr indent="457200" algn="l"/>
            <a:r>
              <a:rPr lang="uk-UA" sz="2000" dirty="0">
                <a:solidFill>
                  <a:schemeClr val="tx1"/>
                </a:solidFill>
              </a:rPr>
              <a:t> 2. Виготовлення </a:t>
            </a:r>
            <a:r>
              <a:rPr lang="uk-UA" sz="2000" dirty="0" err="1">
                <a:solidFill>
                  <a:schemeClr val="tx1"/>
                </a:solidFill>
              </a:rPr>
              <a:t>біокомпозитів</a:t>
            </a:r>
            <a:r>
              <a:rPr lang="uk-UA" sz="2000" dirty="0">
                <a:solidFill>
                  <a:schemeClr val="tx1"/>
                </a:solidFill>
              </a:rPr>
              <a:t> та композитів на основі відходів переробки деревини. Створені такі матеріали. </a:t>
            </a:r>
          </a:p>
          <a:p>
            <a:pPr indent="457200" algn="l"/>
            <a:r>
              <a:rPr lang="uk-UA" sz="2000" dirty="0" err="1">
                <a:solidFill>
                  <a:schemeClr val="tx1"/>
                </a:solidFill>
              </a:rPr>
              <a:t>Деревно</a:t>
            </a:r>
            <a:r>
              <a:rPr lang="uk-UA" sz="2000" dirty="0">
                <a:solidFill>
                  <a:schemeClr val="tx1"/>
                </a:solidFill>
              </a:rPr>
              <a:t>-шаруваті пластики (ДШП)- листи або плити  виготовлені з тонкого лущеного шпону, просоченого полімерами </a:t>
            </a:r>
            <a:r>
              <a:rPr lang="uk-UA" sz="2000" dirty="0" err="1">
                <a:solidFill>
                  <a:schemeClr val="tx1"/>
                </a:solidFill>
              </a:rPr>
              <a:t>резольного</a:t>
            </a:r>
            <a:r>
              <a:rPr lang="uk-UA" sz="2000" dirty="0">
                <a:solidFill>
                  <a:schemeClr val="tx1"/>
                </a:solidFill>
              </a:rPr>
              <a:t> типу. ДПШ використовують для облицювання внутрішніх приміщень громадських і адміністративних будівель і  як конструкційний матеріал товщина 15 мм. Листи плити мають розміри </a:t>
            </a:r>
            <a:r>
              <a:rPr lang="ru-RU" sz="2000" dirty="0">
                <a:solidFill>
                  <a:schemeClr val="tx1"/>
                </a:solidFill>
              </a:rPr>
              <a:t>3,5х1,75х0,016м. </a:t>
            </a:r>
          </a:p>
          <a:p>
            <a:pPr indent="457200" algn="l"/>
            <a:r>
              <a:rPr lang="ru-RU" sz="2000" dirty="0">
                <a:solidFill>
                  <a:schemeClr val="tx1"/>
                </a:solidFill>
              </a:rPr>
              <a:t> </a:t>
            </a:r>
            <a:r>
              <a:rPr lang="uk-UA" sz="2000" dirty="0">
                <a:solidFill>
                  <a:schemeClr val="tx1"/>
                </a:solidFill>
              </a:rPr>
              <a:t>Деревостружкові плити виготовляються гарячим пресуванням деревних стружок із полімерними </a:t>
            </a:r>
            <a:r>
              <a:rPr lang="uk-UA" sz="2000" dirty="0" err="1">
                <a:solidFill>
                  <a:schemeClr val="tx1"/>
                </a:solidFill>
              </a:rPr>
              <a:t>зв'язуючими</a:t>
            </a:r>
            <a:r>
              <a:rPr lang="uk-UA" sz="2000" dirty="0">
                <a:solidFill>
                  <a:schemeClr val="tx1"/>
                </a:solidFill>
              </a:rPr>
              <a:t> речовинами. ДСП використовують як основу під килимові та </a:t>
            </a:r>
            <a:r>
              <a:rPr lang="uk-UA" sz="2000" dirty="0" err="1">
                <a:solidFill>
                  <a:schemeClr val="tx1"/>
                </a:solidFill>
              </a:rPr>
              <a:t>лінолеумні</a:t>
            </a:r>
            <a:r>
              <a:rPr lang="uk-UA" sz="2000" dirty="0">
                <a:solidFill>
                  <a:schemeClr val="tx1"/>
                </a:solidFill>
              </a:rPr>
              <a:t> покриття, для надання декоративного ефекту</a:t>
            </a:r>
            <a:r>
              <a:rPr lang="ru-RU" sz="2000" dirty="0">
                <a:solidFill>
                  <a:schemeClr val="tx1"/>
                </a:solidFill>
              </a:rPr>
              <a:t>. </a:t>
            </a:r>
            <a:endParaRPr lang="uk-UA" sz="2000" dirty="0">
              <a:solidFill>
                <a:schemeClr val="tx1"/>
              </a:solidFill>
            </a:endParaRPr>
          </a:p>
        </p:txBody>
      </p:sp>
    </p:spTree>
    <p:extLst>
      <p:ext uri="{BB962C8B-B14F-4D97-AF65-F5344CB8AC3E}">
        <p14:creationId xmlns:p14="http://schemas.microsoft.com/office/powerpoint/2010/main" val="1514594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28337" y="15447"/>
            <a:ext cx="12192000" cy="10472674"/>
          </a:xfrm>
        </p:spPr>
        <p:txBody>
          <a:bodyPr/>
          <a:lstStyle/>
          <a:p>
            <a:pPr indent="457200" algn="l"/>
            <a:r>
              <a:rPr lang="uk-UA" sz="2000" dirty="0">
                <a:solidFill>
                  <a:schemeClr val="tx1"/>
                </a:solidFill>
              </a:rPr>
              <a:t>Деревоволокнисті плити. Виготовляють гарячим пресуванням волокнистої маси, яка складається з  органічних волокон, води, наповнювачів, синтетичних полімерів і деяких добавок. Сировиною для виготовлення плит є відходи деревних виробництв і </a:t>
            </a:r>
            <a:r>
              <a:rPr lang="uk-UA" sz="2000" dirty="0" err="1">
                <a:solidFill>
                  <a:schemeClr val="tx1"/>
                </a:solidFill>
              </a:rPr>
              <a:t>лісозаготівель</a:t>
            </a:r>
            <a:r>
              <a:rPr lang="uk-UA" sz="2000" dirty="0">
                <a:solidFill>
                  <a:schemeClr val="tx1"/>
                </a:solidFill>
              </a:rPr>
              <a:t>,  стебла очерету, льняна костриця та інші  рослинні матеріали. ДВП застосовують для покриття підлог, для внутрішньої обробки будівель, обшивка салонів літаків і кают пароплавів. Можуть бути  тверді, підвищеної міцності, надтвердим шаром з </a:t>
            </a:r>
            <a:r>
              <a:rPr lang="uk-UA" sz="2000" dirty="0" err="1">
                <a:solidFill>
                  <a:schemeClr val="tx1"/>
                </a:solidFill>
              </a:rPr>
              <a:t>тонкодисперсним</a:t>
            </a:r>
            <a:r>
              <a:rPr lang="uk-UA" sz="2000" dirty="0">
                <a:solidFill>
                  <a:schemeClr val="tx1"/>
                </a:solidFill>
              </a:rPr>
              <a:t> та лаковим покриттям. </a:t>
            </a:r>
          </a:p>
          <a:p>
            <a:pPr indent="457200" algn="l"/>
            <a:r>
              <a:rPr lang="uk-UA" sz="2000" dirty="0">
                <a:solidFill>
                  <a:schemeClr val="tx1"/>
                </a:solidFill>
              </a:rPr>
              <a:t>Цементно-</a:t>
            </a:r>
            <a:r>
              <a:rPr lang="uk-UA" sz="2000" dirty="0" err="1">
                <a:solidFill>
                  <a:schemeClr val="tx1"/>
                </a:solidFill>
              </a:rPr>
              <a:t>стружкові</a:t>
            </a:r>
            <a:r>
              <a:rPr lang="uk-UA" sz="2000" dirty="0">
                <a:solidFill>
                  <a:schemeClr val="tx1"/>
                </a:solidFill>
              </a:rPr>
              <a:t> пластики. Складаються з деревних відходів, цементу хімічних добавок. Довжина 3,2 і  3,6 м ширина 1,2 і 1, 25 м, довжина 8...40 м. Використовують для обшивки  стін, обшивки каркасних стін, підвісні стелі, </a:t>
            </a:r>
            <a:r>
              <a:rPr lang="uk-UA" sz="2000" dirty="0" err="1">
                <a:solidFill>
                  <a:schemeClr val="tx1"/>
                </a:solidFill>
              </a:rPr>
              <a:t>сантех</a:t>
            </a:r>
            <a:r>
              <a:rPr lang="uk-UA" sz="2000" dirty="0">
                <a:solidFill>
                  <a:schemeClr val="tx1"/>
                </a:solidFill>
              </a:rPr>
              <a:t> кабін, елементи підлоги. </a:t>
            </a:r>
          </a:p>
          <a:p>
            <a:pPr indent="457200" algn="l"/>
            <a:r>
              <a:rPr lang="uk-UA" sz="2000" dirty="0" err="1">
                <a:solidFill>
                  <a:schemeClr val="tx1"/>
                </a:solidFill>
              </a:rPr>
              <a:t>Короліт</a:t>
            </a:r>
            <a:r>
              <a:rPr lang="uk-UA" sz="2000" dirty="0">
                <a:solidFill>
                  <a:schemeClr val="tx1"/>
                </a:solidFill>
              </a:rPr>
              <a:t>. Основа кора, яка склеєна  полімерними  смолами. Пресовані плити. </a:t>
            </a:r>
          </a:p>
          <a:p>
            <a:pPr indent="457200" algn="l"/>
            <a:r>
              <a:rPr lang="uk-UA" sz="2000" dirty="0">
                <a:solidFill>
                  <a:schemeClr val="tx1"/>
                </a:solidFill>
              </a:rPr>
              <a:t>Традиційні вироби -  арболіт як легкий бетон, має в'яжучі та кору стружку,  фіброліт  з тонкої  дерев'яної стружки та портланд цементу (або магнезіальних  в'яжучих, для декоративних та акустичних потреб). </a:t>
            </a: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r>
              <a:rPr lang="ru-RU" dirty="0" err="1">
                <a:solidFill>
                  <a:schemeClr val="tx1"/>
                </a:solidFill>
              </a:rPr>
              <a:t>арболіт</a:t>
            </a:r>
            <a:endParaRPr lang="ru-RU" dirty="0">
              <a:solidFill>
                <a:schemeClr val="tx1"/>
              </a:solidFill>
            </a:endParaRPr>
          </a:p>
        </p:txBody>
      </p:sp>
      <p:pic>
        <p:nvPicPr>
          <p:cNvPr id="1026" name="Picture 2" descr="Арболит | Завод «АРБОЛИТ-ЭКО» Старейший производитель арболитовых блоков,  продажа арболитовых блоков, строительство домов из арболита.">
            <a:extLst>
              <a:ext uri="{FF2B5EF4-FFF2-40B4-BE49-F238E27FC236}">
                <a16:creationId xmlns:a16="http://schemas.microsoft.com/office/drawing/2014/main" id="{3684292C-3B73-4358-8D52-0C49CE97E8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4392" y="4501662"/>
            <a:ext cx="3043127" cy="31676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Строительные возможности ФИБРОЛИТА">
            <a:extLst>
              <a:ext uri="{FF2B5EF4-FFF2-40B4-BE49-F238E27FC236}">
                <a16:creationId xmlns:a16="http://schemas.microsoft.com/office/drawing/2014/main" id="{480AF07D-60A7-453B-A111-989D245658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7479" y="4501662"/>
            <a:ext cx="8353330" cy="2380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29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l"/>
            <a:r>
              <a:rPr lang="uk-UA" sz="2000" dirty="0">
                <a:solidFill>
                  <a:schemeClr val="tx1"/>
                </a:solidFill>
              </a:rPr>
              <a:t>Сучасне матеріалознавство  дозволяє вирішити проблеми довговічності та підвищення сортності деревини. </a:t>
            </a:r>
          </a:p>
          <a:p>
            <a:pPr indent="457200" algn="l"/>
            <a:r>
              <a:rPr lang="uk-UA" sz="2000" dirty="0">
                <a:solidFill>
                  <a:schemeClr val="tx1"/>
                </a:solidFill>
              </a:rPr>
              <a:t>Щоб запобігти захворюванню деревини, використовують конструктивні заходи: деревину  ізолюють від бетону, цегли, каменю, виготовляють отвори для провітрювання, захищають від атмосферних опадів. Деревину просочують антисептиками- хімічними речовинами, які вбивають  грибні утворення чи створюють середовище в якому їхня життєдіяльність є неможливою.</a:t>
            </a:r>
          </a:p>
          <a:p>
            <a:pPr indent="457200" algn="l"/>
            <a:r>
              <a:rPr lang="uk-UA" sz="2000" dirty="0">
                <a:solidFill>
                  <a:schemeClr val="tx1"/>
                </a:solidFill>
              </a:rPr>
              <a:t>До водорозчинних антисептиків належать </a:t>
            </a:r>
            <a:r>
              <a:rPr lang="uk-UA" sz="2000" dirty="0" err="1">
                <a:solidFill>
                  <a:schemeClr val="tx1"/>
                </a:solidFill>
              </a:rPr>
              <a:t>фтори</a:t>
            </a:r>
            <a:r>
              <a:rPr lang="uk-UA" sz="2000" dirty="0">
                <a:solidFill>
                  <a:schemeClr val="tx1"/>
                </a:solidFill>
              </a:rPr>
              <a:t> натрію, мідний купорос тощо. До водорозчинних антисептиків належать маслянисті (кам'яновугільна смола, антрацитне масло, </a:t>
            </a:r>
            <a:r>
              <a:rPr lang="uk-UA" sz="2000" dirty="0" err="1">
                <a:solidFill>
                  <a:schemeClr val="tx1"/>
                </a:solidFill>
              </a:rPr>
              <a:t>карболінеум</a:t>
            </a:r>
            <a:r>
              <a:rPr lang="uk-UA" sz="2000" dirty="0">
                <a:solidFill>
                  <a:schemeClr val="tx1"/>
                </a:solidFill>
              </a:rPr>
              <a:t>) і кристалічні антисептики (технічний оксид феніл, </a:t>
            </a:r>
            <a:r>
              <a:rPr lang="uk-UA" sz="2000" dirty="0" err="1">
                <a:solidFill>
                  <a:schemeClr val="tx1"/>
                </a:solidFill>
              </a:rPr>
              <a:t>пентахлорфенол</a:t>
            </a:r>
            <a:r>
              <a:rPr lang="uk-UA" sz="2000" dirty="0">
                <a:solidFill>
                  <a:schemeClr val="tx1"/>
                </a:solidFill>
              </a:rPr>
              <a:t>) Через неприємний запах їх можна використовувати для просочування дерев'яних конструкцій, які  перебуваючи на повітрі чи у воді (шпали, частини мостів, палі).</a:t>
            </a:r>
          </a:p>
          <a:p>
            <a:pPr indent="457200" algn="l"/>
            <a:r>
              <a:rPr lang="uk-UA" sz="2000" dirty="0">
                <a:solidFill>
                  <a:schemeClr val="tx1"/>
                </a:solidFill>
              </a:rPr>
              <a:t>Щоб запобігти займанню,  передбачають конструктивні заходи: віддаляючи дерев'яні конструкції від джерел нагрівання; влаштовують захисні футеровки з вогнестійких матеріалів (бетону, цегли);  покривають шаром не теплопровідного мінерального матеріалу (азбестового, азбестоцементного,  пористої штукатурки тощо). Для оберігання від вогню деревину просочують вогнезахисними сполуками (</a:t>
            </a:r>
            <a:r>
              <a:rPr lang="uk-UA" sz="2000" dirty="0" err="1">
                <a:solidFill>
                  <a:schemeClr val="tx1"/>
                </a:solidFill>
              </a:rPr>
              <a:t>антипіренами</a:t>
            </a:r>
            <a:r>
              <a:rPr lang="uk-UA" sz="2000" dirty="0">
                <a:solidFill>
                  <a:schemeClr val="tx1"/>
                </a:solidFill>
              </a:rPr>
              <a:t>). </a:t>
            </a:r>
            <a:r>
              <a:rPr lang="uk-UA" sz="2000" dirty="0" err="1">
                <a:solidFill>
                  <a:schemeClr val="tx1"/>
                </a:solidFill>
              </a:rPr>
              <a:t>Антипірени</a:t>
            </a:r>
            <a:r>
              <a:rPr lang="uk-UA" sz="2000" dirty="0">
                <a:solidFill>
                  <a:schemeClr val="tx1"/>
                </a:solidFill>
              </a:rPr>
              <a:t> готують на основі фосфорнокислого чи сірчистого алюмінію, борної кислоти. При нагріванні вони легко плавляться перекриваючи доступ кисню або виділяють  гази, які не підтримують горіння. Вогнезахисні фарбові суміші виготовляють із розчинного скла, піску, або крейди та лугостійкого пігменту.  При нагріванні фарба пухириться і утворює пористий захисний шар, який знижує температуру на поверхні деревини. </a:t>
            </a:r>
          </a:p>
          <a:p>
            <a:pPr algn="l"/>
            <a:endParaRPr lang="ru-RU" dirty="0">
              <a:solidFill>
                <a:schemeClr val="tx1"/>
              </a:solidFill>
            </a:endParaRPr>
          </a:p>
        </p:txBody>
      </p:sp>
    </p:spTree>
    <p:extLst>
      <p:ext uri="{BB962C8B-B14F-4D97-AF65-F5344CB8AC3E}">
        <p14:creationId xmlns:p14="http://schemas.microsoft.com/office/powerpoint/2010/main" val="365166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indent="457200" algn="l"/>
            <a:r>
              <a:rPr lang="uk-UA" sz="2000" dirty="0">
                <a:solidFill>
                  <a:schemeClr val="tx1"/>
                </a:solidFill>
              </a:rPr>
              <a:t>Значне поліпшення властивостей деревини досягається при її модифікації синтетичними полімерами.  Для цього натуральна деревина  насичується мономерами або </a:t>
            </a:r>
            <a:r>
              <a:rPr lang="uk-UA" sz="2000" dirty="0" err="1">
                <a:solidFill>
                  <a:schemeClr val="tx1"/>
                </a:solidFill>
              </a:rPr>
              <a:t>рідков'язкими</a:t>
            </a:r>
            <a:r>
              <a:rPr lang="uk-UA" sz="2000" dirty="0">
                <a:solidFill>
                  <a:schemeClr val="tx1"/>
                </a:solidFill>
              </a:rPr>
              <a:t>  полімерами. Для полімеризації використовують термічні, термохімічні радіаційні хімічні методи. В результаті деревина перетворюється на своєрідну різновидність високоякісні породи. Якщо додати пігменти до насичуючого полімеру, створюються  заданий колір і текстура деревини. Суміщення процесів полімеризації і пресування досягається ефект усунення дефектів, збільшення міцності і довговічності у два-три рази, а також стійкості проти зношування. </a:t>
            </a:r>
          </a:p>
          <a:p>
            <a:pPr indent="457200" algn="l"/>
            <a:endParaRPr lang="uk-UA" sz="2000" dirty="0">
              <a:solidFill>
                <a:schemeClr val="tx1"/>
              </a:solidFill>
            </a:endParaRPr>
          </a:p>
        </p:txBody>
      </p:sp>
    </p:spTree>
    <p:extLst>
      <p:ext uri="{BB962C8B-B14F-4D97-AF65-F5344CB8AC3E}">
        <p14:creationId xmlns:p14="http://schemas.microsoft.com/office/powerpoint/2010/main" val="275803958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1726</TotalTime>
  <Words>1147</Words>
  <Application>Microsoft Office PowerPoint</Application>
  <PresentationFormat>Широкоэкранный</PresentationFormat>
  <Paragraphs>48</Paragraphs>
  <Slides>7</Slides>
  <Notes>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dc:creator>
  <cp:lastModifiedBy>Ekaterina</cp:lastModifiedBy>
  <cp:revision>32</cp:revision>
  <dcterms:created xsi:type="dcterms:W3CDTF">2021-10-09T16:57:56Z</dcterms:created>
  <dcterms:modified xsi:type="dcterms:W3CDTF">2022-11-18T15:00:25Z</dcterms:modified>
</cp:coreProperties>
</file>