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485B0-F8C0-4EB5-8DFA-FE449B6C00BB}" type="datetimeFigureOut">
              <a:rPr lang="ru-RU" smtClean="0"/>
              <a:t>19.12.2016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95DBA-F397-402A-8BB0-6A5288B27A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0277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485B0-F8C0-4EB5-8DFA-FE449B6C00BB}" type="datetimeFigureOut">
              <a:rPr lang="ru-RU" smtClean="0"/>
              <a:t>19.12.2016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95DBA-F397-402A-8BB0-6A5288B27A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13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485B0-F8C0-4EB5-8DFA-FE449B6C00BB}" type="datetimeFigureOut">
              <a:rPr lang="ru-RU" smtClean="0"/>
              <a:t>19.12.2016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95DBA-F397-402A-8BB0-6A5288B27A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51125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485B0-F8C0-4EB5-8DFA-FE449B6C00BB}" type="datetimeFigureOut">
              <a:rPr lang="ru-RU" smtClean="0"/>
              <a:t>19.12.2016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95DBA-F397-402A-8BB0-6A5288B27A19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195734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485B0-F8C0-4EB5-8DFA-FE449B6C00BB}" type="datetimeFigureOut">
              <a:rPr lang="ru-RU" smtClean="0"/>
              <a:t>19.12.2016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95DBA-F397-402A-8BB0-6A5288B27A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82261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485B0-F8C0-4EB5-8DFA-FE449B6C00BB}" type="datetimeFigureOut">
              <a:rPr lang="ru-RU" smtClean="0"/>
              <a:t>19.12.2016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95DBA-F397-402A-8BB0-6A5288B27A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55386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485B0-F8C0-4EB5-8DFA-FE449B6C00BB}" type="datetimeFigureOut">
              <a:rPr lang="ru-RU" smtClean="0"/>
              <a:t>19.12.2016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95DBA-F397-402A-8BB0-6A5288B27A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40869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485B0-F8C0-4EB5-8DFA-FE449B6C00BB}" type="datetimeFigureOut">
              <a:rPr lang="ru-RU" smtClean="0"/>
              <a:t>19.12.2016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95DBA-F397-402A-8BB0-6A5288B27A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90170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485B0-F8C0-4EB5-8DFA-FE449B6C00BB}" type="datetimeFigureOut">
              <a:rPr lang="ru-RU" smtClean="0"/>
              <a:t>19.12.2016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95DBA-F397-402A-8BB0-6A5288B27A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5316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485B0-F8C0-4EB5-8DFA-FE449B6C00BB}" type="datetimeFigureOut">
              <a:rPr lang="ru-RU" smtClean="0"/>
              <a:t>19.12.2016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95DBA-F397-402A-8BB0-6A5288B27A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3844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485B0-F8C0-4EB5-8DFA-FE449B6C00BB}" type="datetimeFigureOut">
              <a:rPr lang="ru-RU" smtClean="0"/>
              <a:t>19.12.2016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95DBA-F397-402A-8BB0-6A5288B27A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8520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485B0-F8C0-4EB5-8DFA-FE449B6C00BB}" type="datetimeFigureOut">
              <a:rPr lang="ru-RU" smtClean="0"/>
              <a:t>19.12.2016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95DBA-F397-402A-8BB0-6A5288B27A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9259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485B0-F8C0-4EB5-8DFA-FE449B6C00BB}" type="datetimeFigureOut">
              <a:rPr lang="ru-RU" smtClean="0"/>
              <a:t>19.12.2016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95DBA-F397-402A-8BB0-6A5288B27A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7631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485B0-F8C0-4EB5-8DFA-FE449B6C00BB}" type="datetimeFigureOut">
              <a:rPr lang="ru-RU" smtClean="0"/>
              <a:t>19.12.2016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95DBA-F397-402A-8BB0-6A5288B27A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7500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485B0-F8C0-4EB5-8DFA-FE449B6C00BB}" type="datetimeFigureOut">
              <a:rPr lang="ru-RU" smtClean="0"/>
              <a:t>19.12.2016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95DBA-F397-402A-8BB0-6A5288B27A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4720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485B0-F8C0-4EB5-8DFA-FE449B6C00BB}" type="datetimeFigureOut">
              <a:rPr lang="ru-RU" smtClean="0"/>
              <a:t>19.12.2016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95DBA-F397-402A-8BB0-6A5288B27A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5757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485B0-F8C0-4EB5-8DFA-FE449B6C00BB}" type="datetimeFigureOut">
              <a:rPr lang="ru-RU" smtClean="0"/>
              <a:t>19.12.2016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95DBA-F397-402A-8BB0-6A5288B27A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4251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29485B0-F8C0-4EB5-8DFA-FE449B6C00BB}" type="datetimeFigureOut">
              <a:rPr lang="ru-RU" smtClean="0"/>
              <a:t>19.12.2016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C95DBA-F397-402A-8BB0-6A5288B27A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094807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9658" y="1447800"/>
            <a:ext cx="11358389" cy="3329581"/>
          </a:xfrm>
        </p:spPr>
        <p:txBody>
          <a:bodyPr/>
          <a:lstStyle/>
          <a:p>
            <a:r>
              <a:rPr lang="ru-RU" sz="4800" dirty="0" err="1"/>
              <a:t>Організація</a:t>
            </a:r>
            <a:r>
              <a:rPr lang="ru-RU" sz="4800" dirty="0"/>
              <a:t> </a:t>
            </a:r>
            <a:r>
              <a:rPr lang="ru-RU" sz="4800" dirty="0" err="1"/>
              <a:t>маркетингової</a:t>
            </a:r>
            <a:r>
              <a:rPr lang="ru-RU" sz="4800" dirty="0"/>
              <a:t> </a:t>
            </a:r>
            <a:r>
              <a:rPr lang="ru-RU" sz="4800" dirty="0" err="1"/>
              <a:t>діяльності</a:t>
            </a:r>
            <a:r>
              <a:rPr lang="ru-RU" sz="4800" dirty="0"/>
              <a:t> на </a:t>
            </a:r>
            <a:r>
              <a:rPr lang="ru-RU" sz="4800" dirty="0" err="1"/>
              <a:t>підприємстві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2492640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344058"/>
            <a:ext cx="12192000" cy="5513942"/>
          </a:xfrm>
        </p:spPr>
        <p:txBody>
          <a:bodyPr/>
          <a:lstStyle/>
          <a:p>
            <a:r>
              <a:rPr lang="ru-RU" b="1" dirty="0"/>
              <a:t>Мета </a:t>
            </a:r>
            <a:r>
              <a:rPr lang="ru-RU" b="1" dirty="0" err="1"/>
              <a:t>навчальної</a:t>
            </a:r>
            <a:r>
              <a:rPr lang="ru-RU" b="1" dirty="0"/>
              <a:t> </a:t>
            </a:r>
            <a:r>
              <a:rPr lang="ru-RU" b="1" dirty="0" err="1"/>
              <a:t>дисципліни</a:t>
            </a:r>
            <a:r>
              <a:rPr lang="ru-RU" dirty="0"/>
              <a:t> “</a:t>
            </a:r>
            <a:r>
              <a:rPr lang="ru-RU" dirty="0" err="1"/>
              <a:t>Організація</a:t>
            </a:r>
            <a:r>
              <a:rPr lang="ru-RU" dirty="0"/>
              <a:t> </a:t>
            </a:r>
            <a:r>
              <a:rPr lang="ru-RU" dirty="0" err="1"/>
              <a:t>маркетингової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на </a:t>
            </a:r>
            <a:r>
              <a:rPr lang="ru-RU" dirty="0" err="1"/>
              <a:t>підприємстві</a:t>
            </a:r>
            <a:r>
              <a:rPr lang="ru-RU" dirty="0"/>
              <a:t>” </a:t>
            </a:r>
            <a:r>
              <a:rPr lang="ru-RU" dirty="0" err="1"/>
              <a:t>полягає</a:t>
            </a:r>
            <a:r>
              <a:rPr lang="ru-RU" dirty="0"/>
              <a:t> у </a:t>
            </a:r>
            <a:r>
              <a:rPr lang="ru-RU" dirty="0" err="1"/>
              <a:t>засвоєнні</a:t>
            </a:r>
            <a:r>
              <a:rPr lang="ru-RU" dirty="0"/>
              <a:t> студентами </a:t>
            </a:r>
            <a:r>
              <a:rPr lang="ru-RU" dirty="0" err="1"/>
              <a:t>теоретичних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 та </a:t>
            </a:r>
            <a:r>
              <a:rPr lang="ru-RU" dirty="0" err="1"/>
              <a:t>набутті</a:t>
            </a:r>
            <a:r>
              <a:rPr lang="ru-RU" dirty="0"/>
              <a:t> </a:t>
            </a:r>
            <a:r>
              <a:rPr lang="ru-RU" dirty="0" err="1"/>
              <a:t>практичних</a:t>
            </a:r>
            <a:r>
              <a:rPr lang="ru-RU" dirty="0"/>
              <a:t> </a:t>
            </a:r>
            <a:r>
              <a:rPr lang="ru-RU" dirty="0" err="1"/>
              <a:t>навичок</a:t>
            </a:r>
            <a:r>
              <a:rPr lang="ru-RU" dirty="0"/>
              <a:t> </a:t>
            </a:r>
            <a:r>
              <a:rPr lang="ru-RU" dirty="0" err="1"/>
              <a:t>планування</a:t>
            </a:r>
            <a:r>
              <a:rPr lang="ru-RU" dirty="0"/>
              <a:t> </a:t>
            </a:r>
            <a:r>
              <a:rPr lang="ru-RU" dirty="0" err="1"/>
              <a:t>дільності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 в </a:t>
            </a:r>
            <a:r>
              <a:rPr lang="ru-RU" dirty="0" err="1"/>
              <a:t>умовах</a:t>
            </a:r>
            <a:r>
              <a:rPr lang="ru-RU" dirty="0"/>
              <a:t> </a:t>
            </a:r>
            <a:r>
              <a:rPr lang="ru-RU" dirty="0" err="1"/>
              <a:t>функціонування</a:t>
            </a:r>
            <a:r>
              <a:rPr lang="ru-RU" dirty="0"/>
              <a:t> </a:t>
            </a:r>
            <a:r>
              <a:rPr lang="ru-RU" dirty="0" err="1"/>
              <a:t>ринкової</a:t>
            </a:r>
            <a:r>
              <a:rPr lang="ru-RU" dirty="0"/>
              <a:t> </a:t>
            </a:r>
            <a:r>
              <a:rPr lang="ru-RU" dirty="0" err="1"/>
              <a:t>економіки</a:t>
            </a:r>
            <a:r>
              <a:rPr lang="ru-RU" dirty="0"/>
              <a:t>. В </a:t>
            </a:r>
            <a:r>
              <a:rPr lang="ru-RU" dirty="0" err="1"/>
              <a:t>системі</a:t>
            </a:r>
            <a:r>
              <a:rPr lang="ru-RU" dirty="0"/>
              <a:t> </a:t>
            </a:r>
            <a:r>
              <a:rPr lang="ru-RU" dirty="0" err="1"/>
              <a:t>підготовки</a:t>
            </a:r>
            <a:r>
              <a:rPr lang="ru-RU" dirty="0"/>
              <a:t> </a:t>
            </a:r>
            <a:r>
              <a:rPr lang="ru-RU" dirty="0" err="1"/>
              <a:t>економістів</a:t>
            </a:r>
            <a:r>
              <a:rPr lang="ru-RU" dirty="0"/>
              <a:t> </a:t>
            </a:r>
            <a:r>
              <a:rPr lang="ru-RU" dirty="0" err="1"/>
              <a:t>основними</a:t>
            </a:r>
            <a:r>
              <a:rPr lang="ru-RU" dirty="0"/>
              <a:t> </a:t>
            </a:r>
            <a:r>
              <a:rPr lang="ru-RU" dirty="0" err="1"/>
              <a:t>завданнями</a:t>
            </a:r>
            <a:r>
              <a:rPr lang="ru-RU" dirty="0"/>
              <a:t> </a:t>
            </a:r>
            <a:r>
              <a:rPr lang="ru-RU" dirty="0" err="1"/>
              <a:t>дисципліни</a:t>
            </a:r>
            <a:r>
              <a:rPr lang="ru-RU" dirty="0"/>
              <a:t> є </a:t>
            </a:r>
            <a:r>
              <a:rPr lang="ru-RU" dirty="0" err="1"/>
              <a:t>наступні</a:t>
            </a:r>
            <a:r>
              <a:rPr lang="ru-RU" dirty="0"/>
              <a:t>: </a:t>
            </a:r>
            <a:r>
              <a:rPr lang="ru-RU" dirty="0" err="1"/>
              <a:t>забезпечити</a:t>
            </a:r>
            <a:r>
              <a:rPr lang="ru-RU" dirty="0"/>
              <a:t> </a:t>
            </a:r>
            <a:r>
              <a:rPr lang="ru-RU" dirty="0" err="1"/>
              <a:t>теоретичні</a:t>
            </a:r>
            <a:r>
              <a:rPr lang="ru-RU" dirty="0"/>
              <a:t> </a:t>
            </a:r>
            <a:r>
              <a:rPr lang="ru-RU" dirty="0" err="1"/>
              <a:t>знання</a:t>
            </a:r>
            <a:r>
              <a:rPr lang="ru-RU" dirty="0"/>
              <a:t> </a:t>
            </a:r>
            <a:r>
              <a:rPr lang="ru-RU" dirty="0" err="1"/>
              <a:t>методології</a:t>
            </a:r>
            <a:r>
              <a:rPr lang="ru-RU" dirty="0"/>
              <a:t> і методики </a:t>
            </a:r>
            <a:r>
              <a:rPr lang="ru-RU" dirty="0" err="1"/>
              <a:t>планування</a:t>
            </a:r>
            <a:r>
              <a:rPr lang="ru-RU" dirty="0"/>
              <a:t> </a:t>
            </a:r>
            <a:r>
              <a:rPr lang="ru-RU" dirty="0" err="1"/>
              <a:t>виробничо</a:t>
            </a:r>
            <a:r>
              <a:rPr lang="ru-RU" dirty="0"/>
              <a:t>- </a:t>
            </a:r>
            <a:r>
              <a:rPr lang="ru-RU" dirty="0" err="1"/>
              <a:t>комерційної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, </a:t>
            </a:r>
            <a:r>
              <a:rPr lang="ru-RU" dirty="0" err="1"/>
              <a:t>науково-технічного</a:t>
            </a:r>
            <a:r>
              <a:rPr lang="ru-RU" dirty="0"/>
              <a:t> і </a:t>
            </a:r>
            <a:r>
              <a:rPr lang="ru-RU" dirty="0" err="1"/>
              <a:t>соціального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; </a:t>
            </a:r>
            <a:r>
              <a:rPr lang="ru-RU" dirty="0" err="1"/>
              <a:t>ознайомити</a:t>
            </a:r>
            <a:r>
              <a:rPr lang="ru-RU" dirty="0"/>
              <a:t> з </a:t>
            </a:r>
            <a:r>
              <a:rPr lang="ru-RU" dirty="0" err="1"/>
              <a:t>передовим</a:t>
            </a:r>
            <a:r>
              <a:rPr lang="ru-RU" dirty="0"/>
              <a:t> </a:t>
            </a:r>
            <a:r>
              <a:rPr lang="ru-RU" dirty="0" err="1"/>
              <a:t>вітчизняним</a:t>
            </a:r>
            <a:r>
              <a:rPr lang="ru-RU" dirty="0"/>
              <a:t> і </a:t>
            </a:r>
            <a:r>
              <a:rPr lang="ru-RU" dirty="0" err="1"/>
              <a:t>зарубіжним</a:t>
            </a:r>
            <a:r>
              <a:rPr lang="ru-RU" dirty="0"/>
              <a:t> </a:t>
            </a:r>
            <a:r>
              <a:rPr lang="ru-RU" dirty="0" err="1"/>
              <a:t>досвідом</a:t>
            </a:r>
            <a:r>
              <a:rPr lang="ru-RU" dirty="0"/>
              <a:t> у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планування</a:t>
            </a:r>
            <a:r>
              <a:rPr lang="ru-RU" dirty="0"/>
              <a:t>; </a:t>
            </a:r>
            <a:r>
              <a:rPr lang="ru-RU" dirty="0" err="1"/>
              <a:t>сформувати</a:t>
            </a:r>
            <a:r>
              <a:rPr lang="ru-RU" dirty="0"/>
              <a:t> </a:t>
            </a:r>
            <a:r>
              <a:rPr lang="ru-RU" dirty="0" err="1"/>
              <a:t>практичні</a:t>
            </a:r>
            <a:r>
              <a:rPr lang="ru-RU" dirty="0"/>
              <a:t> </a:t>
            </a:r>
            <a:r>
              <a:rPr lang="ru-RU" dirty="0" err="1"/>
              <a:t>навички</a:t>
            </a:r>
            <a:r>
              <a:rPr lang="ru-RU" dirty="0"/>
              <a:t> з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планових</a:t>
            </a:r>
            <a:r>
              <a:rPr lang="ru-RU" dirty="0"/>
              <a:t> </a:t>
            </a:r>
            <a:r>
              <a:rPr lang="ru-RU" dirty="0" err="1"/>
              <a:t>техніко-економічних</a:t>
            </a:r>
            <a:r>
              <a:rPr lang="ru-RU" dirty="0"/>
              <a:t> </a:t>
            </a:r>
            <a:r>
              <a:rPr lang="ru-RU" dirty="0" err="1"/>
              <a:t>розрахун</a:t>
            </a:r>
            <a:r>
              <a:rPr lang="ru-RU" dirty="0"/>
              <a:t>- </a:t>
            </a:r>
            <a:r>
              <a:rPr lang="ru-RU" dirty="0" err="1"/>
              <a:t>ків</a:t>
            </a:r>
            <a:r>
              <a:rPr lang="ru-RU" dirty="0"/>
              <a:t>, </a:t>
            </a:r>
            <a:r>
              <a:rPr lang="ru-RU" dirty="0" err="1"/>
              <a:t>розробки</a:t>
            </a:r>
            <a:r>
              <a:rPr lang="ru-RU" dirty="0"/>
              <a:t> </a:t>
            </a:r>
            <a:r>
              <a:rPr lang="ru-RU" dirty="0" err="1"/>
              <a:t>альтернативних</a:t>
            </a:r>
            <a:r>
              <a:rPr lang="ru-RU" dirty="0"/>
              <a:t> </a:t>
            </a:r>
            <a:r>
              <a:rPr lang="ru-RU" dirty="0" err="1"/>
              <a:t>планів</a:t>
            </a:r>
            <a:r>
              <a:rPr lang="ru-RU" dirty="0"/>
              <a:t> та </a:t>
            </a:r>
            <a:r>
              <a:rPr lang="ru-RU" dirty="0" err="1"/>
              <a:t>обґрунтування</a:t>
            </a:r>
            <a:r>
              <a:rPr lang="ru-RU" dirty="0"/>
              <a:t> </a:t>
            </a:r>
            <a:r>
              <a:rPr lang="ru-RU" dirty="0" err="1"/>
              <a:t>оптимальних</a:t>
            </a:r>
            <a:r>
              <a:rPr lang="ru-RU" dirty="0"/>
              <a:t> </a:t>
            </a:r>
            <a:r>
              <a:rPr lang="ru-RU" dirty="0" err="1"/>
              <a:t>варіантів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; </a:t>
            </a:r>
            <a:r>
              <a:rPr lang="ru-RU" dirty="0" err="1"/>
              <a:t>дозволити</a:t>
            </a:r>
            <a:r>
              <a:rPr lang="ru-RU" dirty="0"/>
              <a:t> </a:t>
            </a:r>
            <a:r>
              <a:rPr lang="ru-RU" dirty="0" err="1"/>
              <a:t>оволодіти</a:t>
            </a:r>
            <a:r>
              <a:rPr lang="ru-RU" dirty="0"/>
              <a:t> основами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наукових</a:t>
            </a:r>
            <a:r>
              <a:rPr lang="ru-RU" dirty="0"/>
              <a:t> </a:t>
            </a:r>
            <a:r>
              <a:rPr lang="ru-RU" dirty="0" err="1"/>
              <a:t>досліджень</a:t>
            </a:r>
            <a:r>
              <a:rPr lang="ru-RU" dirty="0"/>
              <a:t> у </a:t>
            </a:r>
            <a:r>
              <a:rPr lang="ru-RU" dirty="0" err="1"/>
              <a:t>напрямку</a:t>
            </a:r>
            <a:r>
              <a:rPr lang="ru-RU" dirty="0"/>
              <a:t> </a:t>
            </a:r>
            <a:r>
              <a:rPr lang="ru-RU" dirty="0" err="1"/>
              <a:t>планування</a:t>
            </a:r>
            <a:r>
              <a:rPr lang="ru-RU" dirty="0"/>
              <a:t> з </a:t>
            </a:r>
            <a:r>
              <a:rPr lang="ru-RU" dirty="0" err="1"/>
              <a:t>використанням</a:t>
            </a:r>
            <a:r>
              <a:rPr lang="ru-RU" dirty="0"/>
              <a:t> </a:t>
            </a:r>
            <a:r>
              <a:rPr lang="ru-RU" dirty="0" err="1"/>
              <a:t>сучасного</a:t>
            </a:r>
            <a:r>
              <a:rPr lang="ru-RU" dirty="0"/>
              <a:t> </a:t>
            </a:r>
            <a:r>
              <a:rPr lang="ru-RU" dirty="0" err="1"/>
              <a:t>інструментарію</a:t>
            </a:r>
            <a:r>
              <a:rPr lang="ru-RU" dirty="0"/>
              <a:t>; </a:t>
            </a:r>
            <a:r>
              <a:rPr lang="ru-RU" dirty="0" err="1"/>
              <a:t>розвинути</a:t>
            </a:r>
            <a:r>
              <a:rPr lang="ru-RU" dirty="0"/>
              <a:t> </a:t>
            </a:r>
            <a:r>
              <a:rPr lang="ru-RU" dirty="0" err="1"/>
              <a:t>навички</a:t>
            </a:r>
            <a:r>
              <a:rPr lang="ru-RU" dirty="0"/>
              <a:t> </a:t>
            </a:r>
            <a:r>
              <a:rPr lang="ru-RU" dirty="0" err="1"/>
              <a:t>самостійного</a:t>
            </a:r>
            <a:r>
              <a:rPr lang="ru-RU" dirty="0"/>
              <a:t>, </a:t>
            </a:r>
            <a:r>
              <a:rPr lang="ru-RU" dirty="0" err="1"/>
              <a:t>творчого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теоретичних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 у </a:t>
            </a:r>
            <a:r>
              <a:rPr lang="ru-RU" dirty="0" err="1"/>
              <a:t>практичній</a:t>
            </a:r>
            <a:r>
              <a:rPr lang="ru-RU" dirty="0"/>
              <a:t> </a:t>
            </a:r>
            <a:r>
              <a:rPr lang="ru-RU" dirty="0" err="1"/>
              <a:t>сфері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171896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77118"/>
            <a:ext cx="12192000" cy="678088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вивчення</a:t>
            </a:r>
            <a:r>
              <a:rPr lang="ru-RU" dirty="0"/>
              <a:t> курсу </a:t>
            </a:r>
            <a:r>
              <a:rPr lang="ru-RU" dirty="0" err="1"/>
              <a:t>студенти</a:t>
            </a:r>
            <a:r>
              <a:rPr lang="ru-RU" dirty="0"/>
              <a:t> </a:t>
            </a:r>
            <a:r>
              <a:rPr lang="ru-RU" dirty="0" err="1"/>
              <a:t>повинні</a:t>
            </a:r>
            <a:r>
              <a:rPr lang="ru-RU" dirty="0"/>
              <a:t> </a:t>
            </a:r>
            <a:r>
              <a:rPr lang="ru-RU" b="1" dirty="0"/>
              <a:t>знати</a:t>
            </a:r>
            <a:r>
              <a:rPr lang="ru-RU" dirty="0"/>
              <a:t>:</a:t>
            </a:r>
          </a:p>
          <a:p>
            <a:pPr lvl="0"/>
            <a:r>
              <a:rPr lang="ru-RU" dirty="0" smtClean="0"/>
              <a:t>систему </a:t>
            </a:r>
            <a:r>
              <a:rPr lang="ru-RU" dirty="0" err="1"/>
              <a:t>показників</a:t>
            </a:r>
            <a:r>
              <a:rPr lang="ru-RU" dirty="0"/>
              <a:t> </a:t>
            </a:r>
            <a:r>
              <a:rPr lang="ru-RU" dirty="0" err="1"/>
              <a:t>оцінки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матеріально</a:t>
            </a:r>
            <a:r>
              <a:rPr lang="ru-RU" dirty="0"/>
              <a:t>-</a:t>
            </a:r>
          </a:p>
          <a:p>
            <a:pPr lvl="0"/>
            <a:r>
              <a:rPr lang="ru-RU" dirty="0" err="1"/>
              <a:t>технічних</a:t>
            </a:r>
            <a:r>
              <a:rPr lang="ru-RU" dirty="0"/>
              <a:t> та </a:t>
            </a:r>
            <a:r>
              <a:rPr lang="ru-RU" dirty="0" err="1"/>
              <a:t>енергетичних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;</a:t>
            </a:r>
          </a:p>
          <a:p>
            <a:pPr lvl="0"/>
            <a:r>
              <a:rPr lang="ru-RU" dirty="0"/>
              <a:t>систему </a:t>
            </a:r>
            <a:r>
              <a:rPr lang="ru-RU" dirty="0" err="1"/>
              <a:t>планових</a:t>
            </a:r>
            <a:r>
              <a:rPr lang="ru-RU" dirty="0"/>
              <a:t> </a:t>
            </a:r>
            <a:r>
              <a:rPr lang="ru-RU" dirty="0" err="1"/>
              <a:t>показників</a:t>
            </a:r>
            <a:r>
              <a:rPr lang="ru-RU" dirty="0"/>
              <a:t> з персоналу та оплати </a:t>
            </a:r>
            <a:r>
              <a:rPr lang="ru-RU" dirty="0" err="1"/>
              <a:t>праці</a:t>
            </a:r>
            <a:r>
              <a:rPr lang="ru-RU" dirty="0"/>
              <a:t>;</a:t>
            </a:r>
          </a:p>
          <a:p>
            <a:pPr lvl="0"/>
            <a:r>
              <a:rPr lang="ru-RU" dirty="0" err="1"/>
              <a:t>послідовність</a:t>
            </a:r>
            <a:r>
              <a:rPr lang="ru-RU" dirty="0"/>
              <a:t> і методику </a:t>
            </a:r>
            <a:r>
              <a:rPr lang="ru-RU" dirty="0" err="1"/>
              <a:t>складання</a:t>
            </a:r>
            <a:r>
              <a:rPr lang="ru-RU" dirty="0"/>
              <a:t> плану </a:t>
            </a:r>
            <a:r>
              <a:rPr lang="ru-RU" dirty="0" err="1"/>
              <a:t>витрат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;</a:t>
            </a:r>
          </a:p>
          <a:p>
            <a:pPr lvl="0"/>
            <a:r>
              <a:rPr lang="ru-RU" dirty="0"/>
              <a:t>методику </a:t>
            </a:r>
            <a:r>
              <a:rPr lang="ru-RU" dirty="0" err="1"/>
              <a:t>складання</a:t>
            </a:r>
            <a:r>
              <a:rPr lang="ru-RU" dirty="0"/>
              <a:t> </a:t>
            </a:r>
            <a:r>
              <a:rPr lang="ru-RU" dirty="0" err="1"/>
              <a:t>кошторису</a:t>
            </a:r>
            <a:r>
              <a:rPr lang="ru-RU" dirty="0"/>
              <a:t>;</a:t>
            </a:r>
          </a:p>
          <a:p>
            <a:pPr lvl="0"/>
            <a:r>
              <a:rPr lang="ru-RU" dirty="0" err="1"/>
              <a:t>завдання</a:t>
            </a:r>
            <a:r>
              <a:rPr lang="ru-RU" dirty="0"/>
              <a:t> та </a:t>
            </a:r>
            <a:r>
              <a:rPr lang="ru-RU" dirty="0" err="1"/>
              <a:t>зміст</a:t>
            </a:r>
            <a:r>
              <a:rPr lang="ru-RU" dirty="0"/>
              <a:t> </a:t>
            </a:r>
            <a:r>
              <a:rPr lang="ru-RU" dirty="0" err="1"/>
              <a:t>фінансового</a:t>
            </a:r>
            <a:r>
              <a:rPr lang="ru-RU" dirty="0"/>
              <a:t> </a:t>
            </a:r>
            <a:r>
              <a:rPr lang="ru-RU" dirty="0" err="1"/>
              <a:t>планування</a:t>
            </a:r>
            <a:r>
              <a:rPr lang="ru-RU" dirty="0"/>
              <a:t>;</a:t>
            </a:r>
          </a:p>
          <a:p>
            <a:pPr lvl="0"/>
            <a:r>
              <a:rPr lang="ru-RU" dirty="0"/>
              <a:t>систему </a:t>
            </a:r>
            <a:r>
              <a:rPr lang="ru-RU" dirty="0" err="1"/>
              <a:t>показників</a:t>
            </a:r>
            <a:r>
              <a:rPr lang="ru-RU" dirty="0"/>
              <a:t> </a:t>
            </a:r>
            <a:r>
              <a:rPr lang="ru-RU" dirty="0" err="1"/>
              <a:t>фінансового</a:t>
            </a:r>
            <a:r>
              <a:rPr lang="ru-RU" dirty="0"/>
              <a:t> стану </a:t>
            </a:r>
            <a:r>
              <a:rPr lang="ru-RU" dirty="0" err="1"/>
              <a:t>підприємства</a:t>
            </a:r>
            <a:r>
              <a:rPr lang="ru-RU" dirty="0"/>
              <a:t>;</a:t>
            </a:r>
          </a:p>
          <a:p>
            <a:pPr lvl="0"/>
            <a:r>
              <a:rPr lang="ru-RU" dirty="0" err="1"/>
              <a:t>види</a:t>
            </a:r>
            <a:r>
              <a:rPr lang="ru-RU" dirty="0"/>
              <a:t> і </a:t>
            </a:r>
            <a:r>
              <a:rPr lang="ru-RU" dirty="0" err="1"/>
              <a:t>системи</a:t>
            </a:r>
            <a:r>
              <a:rPr lang="ru-RU" dirty="0"/>
              <a:t> оперативно-</a:t>
            </a:r>
            <a:r>
              <a:rPr lang="ru-RU" dirty="0" err="1"/>
              <a:t>виробничих</a:t>
            </a:r>
            <a:r>
              <a:rPr lang="ru-RU" dirty="0"/>
              <a:t> </a:t>
            </a:r>
            <a:r>
              <a:rPr lang="ru-RU" dirty="0" err="1"/>
              <a:t>планів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b="1" dirty="0" err="1"/>
              <a:t>Вм</a:t>
            </a:r>
            <a:r>
              <a:rPr lang="uk-UA" b="1" dirty="0"/>
              <a:t>іти</a:t>
            </a:r>
            <a:endParaRPr lang="ru-RU" dirty="0"/>
          </a:p>
          <a:p>
            <a:pPr lvl="0"/>
            <a:r>
              <a:rPr lang="ru-RU" dirty="0" err="1"/>
              <a:t>визначати</a:t>
            </a:r>
            <a:r>
              <a:rPr lang="ru-RU" dirty="0"/>
              <a:t> потребу та </a:t>
            </a:r>
            <a:r>
              <a:rPr lang="ru-RU" dirty="0" err="1"/>
              <a:t>витрати</a:t>
            </a:r>
            <a:r>
              <a:rPr lang="ru-RU" dirty="0"/>
              <a:t> на </a:t>
            </a:r>
            <a:r>
              <a:rPr lang="ru-RU" dirty="0" err="1"/>
              <a:t>кожний</a:t>
            </a:r>
            <a:r>
              <a:rPr lang="ru-RU" dirty="0"/>
              <a:t> вид </a:t>
            </a:r>
            <a:r>
              <a:rPr lang="ru-RU" dirty="0" err="1"/>
              <a:t>матеріально-технічних</a:t>
            </a:r>
            <a:r>
              <a:rPr lang="ru-RU" dirty="0"/>
              <a:t> та </a:t>
            </a:r>
            <a:r>
              <a:rPr lang="ru-RU" dirty="0" err="1"/>
              <a:t>енергетичних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; </a:t>
            </a:r>
          </a:p>
          <a:p>
            <a:pPr lvl="0"/>
            <a:r>
              <a:rPr lang="ru-RU" dirty="0" err="1"/>
              <a:t>розрахувати</a:t>
            </a:r>
            <a:r>
              <a:rPr lang="ru-RU" dirty="0"/>
              <a:t> </a:t>
            </a:r>
            <a:r>
              <a:rPr lang="ru-RU" dirty="0" err="1"/>
              <a:t>чисельність</a:t>
            </a:r>
            <a:r>
              <a:rPr lang="ru-RU" dirty="0"/>
              <a:t> персоналу і </a:t>
            </a:r>
            <a:r>
              <a:rPr lang="ru-RU" dirty="0" err="1"/>
              <a:t>скласти</a:t>
            </a:r>
            <a:r>
              <a:rPr lang="ru-RU" dirty="0"/>
              <a:t> </a:t>
            </a:r>
            <a:r>
              <a:rPr lang="ru-RU" dirty="0" err="1"/>
              <a:t>штатний</a:t>
            </a:r>
            <a:r>
              <a:rPr lang="ru-RU" dirty="0"/>
              <a:t> </a:t>
            </a:r>
            <a:r>
              <a:rPr lang="ru-RU" dirty="0" err="1"/>
              <a:t>розклад</a:t>
            </a:r>
            <a:r>
              <a:rPr lang="ru-RU" dirty="0"/>
              <a:t>;</a:t>
            </a:r>
          </a:p>
          <a:p>
            <a:pPr lvl="0"/>
            <a:r>
              <a:rPr lang="ru-RU" dirty="0" err="1"/>
              <a:t>сформувати</a:t>
            </a:r>
            <a:r>
              <a:rPr lang="ru-RU" dirty="0"/>
              <a:t> фонд оплати </a:t>
            </a:r>
            <a:r>
              <a:rPr lang="ru-RU" dirty="0" err="1"/>
              <a:t>праці</a:t>
            </a:r>
            <a:r>
              <a:rPr lang="ru-RU" dirty="0"/>
              <a:t>; </a:t>
            </a:r>
          </a:p>
          <a:p>
            <a:pPr lvl="0"/>
            <a:r>
              <a:rPr lang="ru-RU" dirty="0" err="1"/>
              <a:t>організувати</a:t>
            </a:r>
            <a:r>
              <a:rPr lang="ru-RU" dirty="0"/>
              <a:t> роботу над </a:t>
            </a:r>
            <a:r>
              <a:rPr lang="ru-RU" dirty="0" err="1"/>
              <a:t>складанням</a:t>
            </a:r>
            <a:r>
              <a:rPr lang="ru-RU" dirty="0"/>
              <a:t> </a:t>
            </a:r>
            <a:r>
              <a:rPr lang="ru-RU" dirty="0" err="1"/>
              <a:t>колективного</a:t>
            </a:r>
            <a:r>
              <a:rPr lang="ru-RU" dirty="0"/>
              <a:t> договору; </a:t>
            </a:r>
          </a:p>
          <a:p>
            <a:pPr lvl="0"/>
            <a:r>
              <a:rPr lang="ru-RU" dirty="0" err="1"/>
              <a:t>обчислювати</a:t>
            </a:r>
            <a:r>
              <a:rPr lang="ru-RU" dirty="0"/>
              <a:t> </a:t>
            </a:r>
            <a:r>
              <a:rPr lang="ru-RU" dirty="0" err="1"/>
              <a:t>собівартість</a:t>
            </a:r>
            <a:r>
              <a:rPr lang="ru-RU" dirty="0"/>
              <a:t>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; </a:t>
            </a:r>
          </a:p>
          <a:p>
            <a:pPr lvl="0"/>
            <a:r>
              <a:rPr lang="ru-RU" dirty="0" err="1"/>
              <a:t>визначати</a:t>
            </a:r>
            <a:r>
              <a:rPr lang="ru-RU" dirty="0"/>
              <a:t> </a:t>
            </a:r>
            <a:r>
              <a:rPr lang="ru-RU" dirty="0" err="1"/>
              <a:t>витрати</a:t>
            </a:r>
            <a:r>
              <a:rPr lang="ru-RU" dirty="0"/>
              <a:t> </a:t>
            </a:r>
            <a:r>
              <a:rPr lang="ru-RU" dirty="0" err="1"/>
              <a:t>структурних</a:t>
            </a:r>
            <a:r>
              <a:rPr lang="ru-RU" dirty="0"/>
              <a:t> </a:t>
            </a:r>
            <a:r>
              <a:rPr lang="ru-RU" dirty="0" err="1"/>
              <a:t>підрозділів</a:t>
            </a:r>
            <a:r>
              <a:rPr lang="ru-RU" dirty="0"/>
              <a:t> та </a:t>
            </a:r>
            <a:r>
              <a:rPr lang="ru-RU" dirty="0" err="1"/>
              <a:t>загальні</a:t>
            </a:r>
            <a:r>
              <a:rPr lang="ru-RU" dirty="0"/>
              <a:t> </a:t>
            </a:r>
            <a:r>
              <a:rPr lang="ru-RU" dirty="0" err="1"/>
              <a:t>витрати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; </a:t>
            </a:r>
          </a:p>
          <a:p>
            <a:pPr lvl="0"/>
            <a:r>
              <a:rPr lang="ru-RU" dirty="0" err="1"/>
              <a:t>розробляти</a:t>
            </a:r>
            <a:r>
              <a:rPr lang="ru-RU" dirty="0"/>
              <a:t> </a:t>
            </a:r>
            <a:r>
              <a:rPr lang="ru-RU" dirty="0" err="1"/>
              <a:t>кошториси</a:t>
            </a:r>
            <a:r>
              <a:rPr lang="ru-RU" dirty="0"/>
              <a:t> </a:t>
            </a:r>
            <a:r>
              <a:rPr lang="ru-RU" dirty="0" err="1"/>
              <a:t>витрат</a:t>
            </a:r>
            <a:r>
              <a:rPr lang="ru-RU" dirty="0"/>
              <a:t>; </a:t>
            </a:r>
          </a:p>
          <a:p>
            <a:pPr lvl="0"/>
            <a:r>
              <a:rPr lang="ru-RU" dirty="0" err="1"/>
              <a:t>визначати</a:t>
            </a:r>
            <a:r>
              <a:rPr lang="ru-RU" dirty="0"/>
              <a:t> </a:t>
            </a:r>
            <a:r>
              <a:rPr lang="ru-RU" dirty="0" err="1"/>
              <a:t>фінансові</a:t>
            </a:r>
            <a:r>
              <a:rPr lang="ru-RU" dirty="0"/>
              <a:t> </a:t>
            </a:r>
            <a:r>
              <a:rPr lang="ru-RU" dirty="0" err="1"/>
              <a:t>результати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 та </a:t>
            </a:r>
            <a:r>
              <a:rPr lang="ru-RU" dirty="0" err="1"/>
              <a:t>здійснювати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оцінку</a:t>
            </a:r>
            <a:r>
              <a:rPr lang="ru-RU" dirty="0"/>
              <a:t>; </a:t>
            </a:r>
          </a:p>
          <a:p>
            <a:pPr lvl="0"/>
            <a:r>
              <a:rPr lang="ru-RU" dirty="0" err="1"/>
              <a:t>складати</a:t>
            </a:r>
            <a:r>
              <a:rPr lang="ru-RU" dirty="0"/>
              <a:t> </a:t>
            </a:r>
            <a:r>
              <a:rPr lang="ru-RU" dirty="0" err="1"/>
              <a:t>платіжний</a:t>
            </a:r>
            <a:r>
              <a:rPr lang="ru-RU" dirty="0"/>
              <a:t> </a:t>
            </a:r>
            <a:r>
              <a:rPr lang="ru-RU" dirty="0" err="1"/>
              <a:t>календар</a:t>
            </a:r>
            <a:r>
              <a:rPr lang="ru-RU" dirty="0"/>
              <a:t>; </a:t>
            </a:r>
          </a:p>
          <a:p>
            <a:pPr lvl="0"/>
            <a:r>
              <a:rPr lang="ru-RU" dirty="0" err="1"/>
              <a:t>розробляти</a:t>
            </a:r>
            <a:r>
              <a:rPr lang="ru-RU" dirty="0"/>
              <a:t> планово-</a:t>
            </a:r>
            <a:r>
              <a:rPr lang="ru-RU" dirty="0" err="1"/>
              <a:t>календарні</a:t>
            </a:r>
            <a:r>
              <a:rPr lang="ru-RU" dirty="0"/>
              <a:t> </a:t>
            </a:r>
            <a:r>
              <a:rPr lang="ru-RU" dirty="0" err="1"/>
              <a:t>нормативи</a:t>
            </a:r>
            <a:r>
              <a:rPr lang="ru-RU" dirty="0"/>
              <a:t>; </a:t>
            </a:r>
          </a:p>
          <a:p>
            <a:pPr lvl="0"/>
            <a:r>
              <a:rPr lang="ru-RU" dirty="0" err="1"/>
              <a:t>складати</a:t>
            </a:r>
            <a:r>
              <a:rPr lang="ru-RU" dirty="0"/>
              <a:t> </a:t>
            </a:r>
            <a:r>
              <a:rPr lang="ru-RU" dirty="0" err="1"/>
              <a:t>плани-графіки</a:t>
            </a:r>
            <a:r>
              <a:rPr lang="ru-RU" dirty="0"/>
              <a:t> </a:t>
            </a:r>
            <a:r>
              <a:rPr lang="ru-RU" dirty="0" err="1"/>
              <a:t>руху</a:t>
            </a:r>
            <a:r>
              <a:rPr lang="ru-RU" dirty="0"/>
              <a:t> </a:t>
            </a:r>
            <a:r>
              <a:rPr lang="ru-RU" dirty="0" err="1"/>
              <a:t>предметів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у </a:t>
            </a:r>
            <a:r>
              <a:rPr lang="ru-RU" dirty="0" err="1"/>
              <a:t>виробництві</a:t>
            </a:r>
            <a:r>
              <a:rPr lang="ru-RU" dirty="0"/>
              <a:t>; </a:t>
            </a:r>
          </a:p>
          <a:p>
            <a:pPr lvl="0"/>
            <a:r>
              <a:rPr lang="ru-RU" dirty="0" err="1"/>
              <a:t>складати</a:t>
            </a:r>
            <a:r>
              <a:rPr lang="ru-RU" dirty="0"/>
              <a:t> </a:t>
            </a:r>
            <a:r>
              <a:rPr lang="ru-RU" dirty="0" err="1"/>
              <a:t>бізнес-плани</a:t>
            </a:r>
            <a:r>
              <a:rPr lang="ru-RU" dirty="0"/>
              <a:t> та </a:t>
            </a:r>
            <a:r>
              <a:rPr lang="ru-RU" dirty="0" err="1"/>
              <a:t>організовувати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презентацію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664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Рекомендована література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uk-UA" dirty="0"/>
              <a:t>Б</a:t>
            </a:r>
            <a:r>
              <a:rPr lang="ru-RU" dirty="0" err="1"/>
              <a:t>огиня</a:t>
            </a:r>
            <a:r>
              <a:rPr lang="ru-RU" dirty="0"/>
              <a:t> Д.П., </a:t>
            </a:r>
            <a:r>
              <a:rPr lang="ru-RU" dirty="0" err="1"/>
              <a:t>Грішнова</a:t>
            </a:r>
            <a:r>
              <a:rPr lang="ru-RU" dirty="0"/>
              <a:t> О.А. </a:t>
            </a:r>
            <a:r>
              <a:rPr lang="ru-RU" dirty="0" err="1"/>
              <a:t>Основи</a:t>
            </a:r>
            <a:r>
              <a:rPr lang="ru-RU" dirty="0"/>
              <a:t> </a:t>
            </a:r>
            <a:r>
              <a:rPr lang="ru-RU" dirty="0" err="1"/>
              <a:t>економіки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. – К.: </a:t>
            </a:r>
            <a:r>
              <a:rPr lang="ru-RU" dirty="0" err="1"/>
              <a:t>Знання-Прес</a:t>
            </a:r>
            <a:r>
              <a:rPr lang="ru-RU" dirty="0"/>
              <a:t>, 2001. – 312 с.</a:t>
            </a:r>
          </a:p>
          <a:p>
            <a:pPr lvl="0"/>
            <a:r>
              <a:rPr lang="ru-RU" dirty="0" err="1"/>
              <a:t>Бойчик</a:t>
            </a:r>
            <a:r>
              <a:rPr lang="ru-RU" dirty="0"/>
              <a:t> І.М. </a:t>
            </a:r>
            <a:r>
              <a:rPr lang="ru-RU" dirty="0" err="1"/>
              <a:t>Економіка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. </a:t>
            </a:r>
            <a:r>
              <a:rPr lang="ru-RU" dirty="0" err="1"/>
              <a:t>Навч.пос</a:t>
            </a:r>
            <a:r>
              <a:rPr lang="ru-RU" dirty="0"/>
              <a:t>. – </a:t>
            </a:r>
            <a:r>
              <a:rPr lang="ru-RU" dirty="0" err="1"/>
              <a:t>Київ</a:t>
            </a:r>
            <a:r>
              <a:rPr lang="ru-RU" dirty="0"/>
              <a:t>: </a:t>
            </a:r>
            <a:r>
              <a:rPr lang="ru-RU" dirty="0" err="1"/>
              <a:t>Атіка</a:t>
            </a:r>
            <a:r>
              <a:rPr lang="ru-RU" dirty="0"/>
              <a:t>, 2002. – 480 с.</a:t>
            </a:r>
          </a:p>
          <a:p>
            <a:pPr lvl="0"/>
            <a:r>
              <a:rPr lang="ru-RU" dirty="0" err="1"/>
              <a:t>Варналій</a:t>
            </a:r>
            <a:r>
              <a:rPr lang="ru-RU" dirty="0"/>
              <a:t> З.С. </a:t>
            </a:r>
            <a:r>
              <a:rPr lang="ru-RU" dirty="0" err="1"/>
              <a:t>Основи</a:t>
            </a:r>
            <a:r>
              <a:rPr lang="ru-RU" dirty="0"/>
              <a:t> </a:t>
            </a:r>
            <a:r>
              <a:rPr lang="ru-RU" dirty="0" err="1"/>
              <a:t>підприємництва</a:t>
            </a:r>
            <a:r>
              <a:rPr lang="ru-RU" dirty="0"/>
              <a:t>. – К.: </a:t>
            </a:r>
            <a:r>
              <a:rPr lang="ru-RU" dirty="0" err="1"/>
              <a:t>Знання-Прес</a:t>
            </a:r>
            <a:r>
              <a:rPr lang="ru-RU" dirty="0"/>
              <a:t>, 2002. – 239 с.</a:t>
            </a:r>
          </a:p>
          <a:p>
            <a:pPr lvl="0"/>
            <a:r>
              <a:rPr lang="ru-RU" dirty="0"/>
              <a:t>Васильков В.Г. </a:t>
            </a:r>
            <a:r>
              <a:rPr lang="ru-RU" dirty="0" err="1"/>
              <a:t>Організація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: </a:t>
            </a:r>
            <a:r>
              <a:rPr lang="ru-RU" dirty="0" err="1"/>
              <a:t>Навч</a:t>
            </a:r>
            <a:r>
              <a:rPr lang="ru-RU" dirty="0"/>
              <a:t>. </a:t>
            </a:r>
            <a:r>
              <a:rPr lang="ru-RU" dirty="0" err="1"/>
              <a:t>посібник</a:t>
            </a:r>
            <a:r>
              <a:rPr lang="ru-RU" dirty="0"/>
              <a:t>. – К.: КНЕУ, 2003. – 524 с.</a:t>
            </a:r>
          </a:p>
          <a:p>
            <a:pPr lvl="0"/>
            <a:r>
              <a:rPr lang="ru-RU" dirty="0" err="1"/>
              <a:t>Вачевський</a:t>
            </a:r>
            <a:r>
              <a:rPr lang="ru-RU" dirty="0"/>
              <a:t> М.В., </a:t>
            </a:r>
            <a:r>
              <a:rPr lang="ru-RU" dirty="0" err="1"/>
              <a:t>Скотний</a:t>
            </a:r>
            <a:r>
              <a:rPr lang="ru-RU" dirty="0"/>
              <a:t> В.Г., </a:t>
            </a:r>
            <a:r>
              <a:rPr lang="ru-RU" dirty="0" err="1"/>
              <a:t>Вачевський</a:t>
            </a:r>
            <a:r>
              <a:rPr lang="ru-RU" dirty="0"/>
              <a:t> О.М. </a:t>
            </a:r>
            <a:r>
              <a:rPr lang="ru-RU" dirty="0" err="1"/>
              <a:t>Промисловий</a:t>
            </a:r>
            <a:r>
              <a:rPr lang="ru-RU" dirty="0"/>
              <a:t> маркетинг. </a:t>
            </a:r>
            <a:r>
              <a:rPr lang="ru-RU" dirty="0" err="1"/>
              <a:t>Основи</a:t>
            </a:r>
            <a:r>
              <a:rPr lang="ru-RU" dirty="0"/>
              <a:t> </a:t>
            </a:r>
            <a:r>
              <a:rPr lang="ru-RU" dirty="0" err="1"/>
              <a:t>теорії</a:t>
            </a:r>
            <a:r>
              <a:rPr lang="ru-RU" dirty="0"/>
              <a:t> та практики. </a:t>
            </a:r>
            <a:r>
              <a:rPr lang="ru-RU" dirty="0" err="1"/>
              <a:t>Навчальний</a:t>
            </a:r>
            <a:r>
              <a:rPr lang="ru-RU" dirty="0"/>
              <a:t> </a:t>
            </a:r>
            <a:r>
              <a:rPr lang="ru-RU" dirty="0" err="1"/>
              <a:t>посібник</a:t>
            </a:r>
            <a:r>
              <a:rPr lang="ru-RU" dirty="0"/>
              <a:t>. - </a:t>
            </a:r>
            <a:r>
              <a:rPr lang="ru-RU" dirty="0" err="1"/>
              <a:t>Київ</a:t>
            </a:r>
            <a:r>
              <a:rPr lang="ru-RU" dirty="0"/>
              <a:t>: Центр </a:t>
            </a:r>
            <a:r>
              <a:rPr lang="ru-RU" dirty="0" err="1"/>
              <a:t>навчальної</a:t>
            </a:r>
            <a:r>
              <a:rPr lang="ru-RU" dirty="0"/>
              <a:t> </a:t>
            </a:r>
            <a:r>
              <a:rPr lang="ru-RU" dirty="0" err="1"/>
              <a:t>літератури</a:t>
            </a:r>
            <a:r>
              <a:rPr lang="ru-RU" dirty="0"/>
              <a:t>, 2004. – 256 с.</a:t>
            </a:r>
          </a:p>
          <a:p>
            <a:pPr lvl="0"/>
            <a:r>
              <a:rPr lang="ru-RU" dirty="0"/>
              <a:t>Гончарова С.Ю. Маркетинг: </a:t>
            </a:r>
            <a:r>
              <a:rPr lang="ru-RU" dirty="0" err="1"/>
              <a:t>Навчальний</a:t>
            </a:r>
            <a:r>
              <a:rPr lang="ru-RU" dirty="0"/>
              <a:t> </a:t>
            </a:r>
            <a:r>
              <a:rPr lang="ru-RU" dirty="0" err="1"/>
              <a:t>посібник</a:t>
            </a:r>
            <a:r>
              <a:rPr lang="ru-RU" dirty="0"/>
              <a:t> для </a:t>
            </a:r>
            <a:r>
              <a:rPr lang="ru-RU" dirty="0" err="1"/>
              <a:t>самостійного</a:t>
            </a:r>
            <a:r>
              <a:rPr lang="ru-RU" dirty="0"/>
              <a:t>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дисципліни</a:t>
            </a:r>
            <a:r>
              <a:rPr lang="ru-RU" dirty="0"/>
              <a:t>. — Х.: </a:t>
            </a:r>
            <a:r>
              <a:rPr lang="ru-RU" dirty="0" err="1"/>
              <a:t>Видавничий</a:t>
            </a:r>
            <a:r>
              <a:rPr lang="ru-RU" dirty="0"/>
              <a:t> </a:t>
            </a:r>
            <a:r>
              <a:rPr lang="ru-RU" dirty="0" err="1"/>
              <a:t>Дім</a:t>
            </a:r>
            <a:r>
              <a:rPr lang="ru-RU" dirty="0"/>
              <a:t> “ІНЖЕК”, 2003. — 140 с.</a:t>
            </a:r>
          </a:p>
          <a:p>
            <a:pPr lvl="0"/>
            <a:r>
              <a:rPr lang="ru-RU" dirty="0" err="1"/>
              <a:t>Економіка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. / 3а ред. </a:t>
            </a:r>
            <a:r>
              <a:rPr lang="ru-RU" dirty="0" err="1"/>
              <a:t>Покропивного</a:t>
            </a:r>
            <a:r>
              <a:rPr lang="ru-RU" dirty="0"/>
              <a:t> С.Ф. – К.: </a:t>
            </a:r>
            <a:r>
              <a:rPr lang="ru-RU" dirty="0" err="1"/>
              <a:t>Хвиля-Прес</a:t>
            </a:r>
            <a:r>
              <a:rPr lang="ru-RU"/>
              <a:t>, 2000.</a:t>
            </a:r>
          </a:p>
        </p:txBody>
      </p:sp>
    </p:spTree>
    <p:extLst>
      <p:ext uri="{BB962C8B-B14F-4D97-AF65-F5344CB8AC3E}">
        <p14:creationId xmlns:p14="http://schemas.microsoft.com/office/powerpoint/2010/main" val="30521903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</TotalTime>
  <Words>344</Words>
  <Application>Microsoft Office PowerPoint</Application>
  <PresentationFormat>Широкоэкранный</PresentationFormat>
  <Paragraphs>32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Ион</vt:lpstr>
      <vt:lpstr>Організація маркетингової діяльності на підприємстві</vt:lpstr>
      <vt:lpstr>Презентация PowerPoint</vt:lpstr>
      <vt:lpstr>Презентация PowerPoint</vt:lpstr>
      <vt:lpstr>Рекомендована література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Організація маркетингової діяльності на підприємстві</dc:title>
  <dc:creator>user</dc:creator>
  <cp:lastModifiedBy>user</cp:lastModifiedBy>
  <cp:revision>1</cp:revision>
  <dcterms:created xsi:type="dcterms:W3CDTF">2016-12-18T22:10:59Z</dcterms:created>
  <dcterms:modified xsi:type="dcterms:W3CDTF">2016-12-18T22:12:54Z</dcterms:modified>
</cp:coreProperties>
</file>