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313" r:id="rId2"/>
    <p:sldId id="277" r:id="rId3"/>
    <p:sldId id="281" r:id="rId4"/>
    <p:sldId id="326" r:id="rId5"/>
    <p:sldId id="275" r:id="rId6"/>
    <p:sldId id="282" r:id="rId7"/>
    <p:sldId id="278" r:id="rId8"/>
    <p:sldId id="266" r:id="rId9"/>
    <p:sldId id="257" r:id="rId10"/>
    <p:sldId id="267" r:id="rId11"/>
    <p:sldId id="268" r:id="rId12"/>
    <p:sldId id="276" r:id="rId13"/>
    <p:sldId id="283" r:id="rId14"/>
    <p:sldId id="271" r:id="rId15"/>
    <p:sldId id="272" r:id="rId16"/>
    <p:sldId id="273" r:id="rId17"/>
    <p:sldId id="274" r:id="rId18"/>
    <p:sldId id="314" r:id="rId19"/>
    <p:sldId id="285" r:id="rId20"/>
    <p:sldId id="288" r:id="rId21"/>
    <p:sldId id="318" r:id="rId22"/>
    <p:sldId id="304" r:id="rId23"/>
    <p:sldId id="287" r:id="rId24"/>
    <p:sldId id="319" r:id="rId25"/>
    <p:sldId id="307" r:id="rId26"/>
    <p:sldId id="320" r:id="rId27"/>
    <p:sldId id="291" r:id="rId28"/>
    <p:sldId id="293" r:id="rId29"/>
    <p:sldId id="321" r:id="rId30"/>
    <p:sldId id="286" r:id="rId31"/>
    <p:sldId id="322" r:id="rId32"/>
    <p:sldId id="323" r:id="rId33"/>
    <p:sldId id="324" r:id="rId34"/>
    <p:sldId id="317" r:id="rId35"/>
    <p:sldId id="316" r:id="rId36"/>
    <p:sldId id="289" r:id="rId37"/>
    <p:sldId id="290" r:id="rId38"/>
    <p:sldId id="292" r:id="rId39"/>
    <p:sldId id="296" r:id="rId40"/>
    <p:sldId id="297" r:id="rId41"/>
    <p:sldId id="299" r:id="rId42"/>
    <p:sldId id="301" r:id="rId43"/>
    <p:sldId id="325" r:id="rId44"/>
    <p:sldId id="306" r:id="rId45"/>
    <p:sldId id="303"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85" autoAdjust="0"/>
    <p:restoredTop sz="94660"/>
  </p:normalViewPr>
  <p:slideViewPr>
    <p:cSldViewPr>
      <p:cViewPr varScale="1">
        <p:scale>
          <a:sx n="104" d="100"/>
          <a:sy n="104" d="100"/>
        </p:scale>
        <p:origin x="-1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727ACA5-D951-4E72-A0BD-56A083ED9667}" type="datetimeFigureOut">
              <a:rPr lang="ru-RU"/>
              <a:pPr>
                <a:defRPr/>
              </a:pPr>
              <a:t>17.10.2020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E8CF49-AFAB-4D18-914E-F8B66A4F838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6F19854-8B2C-4BA4-9367-BB7E05A8CD59}" type="datetimeFigureOut">
              <a:rPr lang="ru-RU"/>
              <a:pPr>
                <a:defRPr/>
              </a:pPr>
              <a:t>17.10.2020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DEFE6E-16EA-49BF-BB28-9F1042A930B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02C6FF7-A40D-4F07-BDBB-A3DAD55C54C0}" type="datetimeFigureOut">
              <a:rPr lang="ru-RU"/>
              <a:pPr>
                <a:defRPr/>
              </a:pPr>
              <a:t>17.10.2020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6820BF-6E84-4FBE-860C-2EDC6F2B3A6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762000"/>
            <a:ext cx="7924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2362200"/>
            <a:ext cx="3770313" cy="372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760913" y="2362200"/>
            <a:ext cx="3770312" cy="17859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760913" y="4300538"/>
            <a:ext cx="3770312" cy="17859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1"/>
          <p:cNvSpPr>
            <a:spLocks noGrp="1" noChangeArrowheads="1"/>
          </p:cNvSpPr>
          <p:nvPr>
            <p:ph type="dt" sz="half" idx="10"/>
          </p:nvPr>
        </p:nvSpPr>
        <p:spPr>
          <a:ln/>
        </p:spPr>
        <p:txBody>
          <a:bodyPr/>
          <a:lstStyle>
            <a:lvl1pPr>
              <a:defRPr/>
            </a:lvl1pPr>
          </a:lstStyle>
          <a:p>
            <a:pPr>
              <a:defRPr/>
            </a:pPr>
            <a:endParaRPr lang="ru-RU"/>
          </a:p>
        </p:txBody>
      </p:sp>
      <p:sp>
        <p:nvSpPr>
          <p:cNvPr id="7" name="Rectangle 12"/>
          <p:cNvSpPr>
            <a:spLocks noGrp="1" noChangeArrowheads="1"/>
          </p:cNvSpPr>
          <p:nvPr>
            <p:ph type="ftr" sz="quarter" idx="11"/>
          </p:nvPr>
        </p:nvSpPr>
        <p:spPr>
          <a:ln/>
        </p:spPr>
        <p:txBody>
          <a:bodyPr/>
          <a:lstStyle>
            <a:lvl1pPr>
              <a:defRPr/>
            </a:lvl1pPr>
          </a:lstStyle>
          <a:p>
            <a:pPr>
              <a:defRPr/>
            </a:pPr>
            <a:endParaRPr lang="ru-RU"/>
          </a:p>
        </p:txBody>
      </p:sp>
      <p:sp>
        <p:nvSpPr>
          <p:cNvPr id="8" name="Rectangle 13"/>
          <p:cNvSpPr>
            <a:spLocks noGrp="1" noChangeArrowheads="1"/>
          </p:cNvSpPr>
          <p:nvPr>
            <p:ph type="sldNum" sz="quarter" idx="12"/>
          </p:nvPr>
        </p:nvSpPr>
        <p:spPr>
          <a:ln/>
        </p:spPr>
        <p:txBody>
          <a:bodyPr/>
          <a:lstStyle>
            <a:lvl1pPr>
              <a:defRPr/>
            </a:lvl1pPr>
          </a:lstStyle>
          <a:p>
            <a:pPr>
              <a:defRPr/>
            </a:pPr>
            <a:fld id="{1752654E-1529-4158-A56C-2D2641A8942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B148466-2C42-4265-8C03-3C5EBAE50F75}" type="datetimeFigureOut">
              <a:rPr lang="ru-RU"/>
              <a:pPr>
                <a:defRPr/>
              </a:pPr>
              <a:t>17.10.2020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A87C01-F0E6-4402-A543-FDE274D532F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C6AF193-2A44-4CA9-ADA4-CA08BB34EE96}" type="datetimeFigureOut">
              <a:rPr lang="ru-RU"/>
              <a:pPr>
                <a:defRPr/>
              </a:pPr>
              <a:t>17.10.2020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F19DB0B-6D48-4613-8172-E61810BC2AA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7FA521F-2A68-47AA-90E2-D0B6E61AAA7C}" type="datetimeFigureOut">
              <a:rPr lang="ru-RU"/>
              <a:pPr>
                <a:defRPr/>
              </a:pPr>
              <a:t>17.10.2020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B56FD0D-8922-453D-969A-4FD639BB83C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538855-A2BC-4FA5-B181-6858E36FE01A}" type="datetimeFigureOut">
              <a:rPr lang="ru-RU"/>
              <a:pPr>
                <a:defRPr/>
              </a:pPr>
              <a:t>17.10.2020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54F06CA-1C74-4FF3-8142-09E2C355256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69F46BD-B734-4AAD-AC8F-FE1935C813A8}" type="datetimeFigureOut">
              <a:rPr lang="ru-RU"/>
              <a:pPr>
                <a:defRPr/>
              </a:pPr>
              <a:t>17.10.2020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020FCC1-1B9E-4944-BE5C-8DF651E635A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53442E-D3C3-4DB2-AA3C-158A07C75310}" type="datetimeFigureOut">
              <a:rPr lang="ru-RU"/>
              <a:pPr>
                <a:defRPr/>
              </a:pPr>
              <a:t>17.10.2020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91C5391-205C-4704-8F0A-1C59A9CDD0F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DCE7CEB-5F4C-4FF2-8B88-5C8EA4524D0B}" type="datetimeFigureOut">
              <a:rPr lang="ru-RU"/>
              <a:pPr>
                <a:defRPr/>
              </a:pPr>
              <a:t>17.10.2020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9CB6C9D-F35D-4615-A1A3-CE3FE206934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ED5D23F-2A6F-41D6-9E26-2824CD059822}" type="datetimeFigureOut">
              <a:rPr lang="ru-RU"/>
              <a:pPr>
                <a:defRPr/>
              </a:pPr>
              <a:t>17.10.2020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37AEA2-4E33-475E-9635-CA149AC84D2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968F86A-2BF6-4D93-B444-A840D891B396}" type="datetimeFigureOut">
              <a:rPr lang="ru-RU"/>
              <a:pPr>
                <a:defRPr/>
              </a:pPr>
              <a:t>17.10.2020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3F1E7B8-3FA9-43A0-B633-62251B8C8889}" type="slidenum">
              <a:rPr lang="ru-RU"/>
              <a:pPr>
                <a:defRPr/>
              </a:pPr>
              <a:t>‹#›</a:t>
            </a:fld>
            <a:endParaRPr lang="ru-RU"/>
          </a:p>
        </p:txBody>
      </p:sp>
      <p:pic>
        <p:nvPicPr>
          <p:cNvPr id="1031" name="Рисунок 6" descr="vladstudio_motion5_1280x1024.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1" r:id="rId2"/>
    <p:sldLayoutId id="2147483790" r:id="rId3"/>
    <p:sldLayoutId id="2147483789" r:id="rId4"/>
    <p:sldLayoutId id="2147483788" r:id="rId5"/>
    <p:sldLayoutId id="2147483787" r:id="rId6"/>
    <p:sldLayoutId id="2147483786" r:id="rId7"/>
    <p:sldLayoutId id="2147483785" r:id="rId8"/>
    <p:sldLayoutId id="2147483784" r:id="rId9"/>
    <p:sldLayoutId id="2147483783" r:id="rId10"/>
    <p:sldLayoutId id="2147483782" r:id="rId11"/>
    <p:sldLayoutId id="214748379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ВІДДІЛ ДІАТОМОВІ ВОДОРОСТІ</a:t>
            </a:r>
            <a:r>
              <a:rPr lang="ru-RU" dirty="0" smtClean="0"/>
              <a:t/>
            </a:r>
            <a:br>
              <a:rPr lang="ru-RU" dirty="0" smtClean="0"/>
            </a:br>
            <a:r>
              <a:rPr lang="en-US" b="1" dirty="0" err="1" smtClean="0"/>
              <a:t>BACILLARIOPHYTA</a:t>
            </a:r>
            <a:endParaRPr lang="ru-RU" dirty="0"/>
          </a:p>
        </p:txBody>
      </p:sp>
      <p:sp>
        <p:nvSpPr>
          <p:cNvPr id="3" name="Содержимое 2"/>
          <p:cNvSpPr>
            <a:spLocks noGrp="1"/>
          </p:cNvSpPr>
          <p:nvPr>
            <p:ph idx="1"/>
          </p:nvPr>
        </p:nvSpPr>
        <p:spPr/>
        <p:txBody>
          <a:bodyPr/>
          <a:lstStyle/>
          <a:p>
            <a:r>
              <a:rPr lang="ru-RU" i="1" dirty="0" smtClean="0"/>
              <a:t>Клас </a:t>
            </a:r>
            <a:r>
              <a:rPr lang="en-US" i="1" dirty="0" err="1" smtClean="0"/>
              <a:t>Centrophyceae</a:t>
            </a:r>
            <a:r>
              <a:rPr lang="uk-UA" dirty="0" smtClean="0"/>
              <a:t> – Центричні</a:t>
            </a:r>
          </a:p>
          <a:p>
            <a:r>
              <a:rPr lang="uk-UA" dirty="0" smtClean="0"/>
              <a:t> </a:t>
            </a:r>
            <a:r>
              <a:rPr lang="ru-RU" i="1" dirty="0" smtClean="0"/>
              <a:t>Клас</a:t>
            </a:r>
            <a:r>
              <a:rPr lang="uk-UA" dirty="0" smtClean="0"/>
              <a:t> </a:t>
            </a:r>
            <a:r>
              <a:rPr lang="uk-UA" i="1" dirty="0" smtClean="0"/>
              <a:t>Безшовні </a:t>
            </a:r>
            <a:r>
              <a:rPr lang="uk-UA" dirty="0" smtClean="0"/>
              <a:t>– </a:t>
            </a:r>
            <a:r>
              <a:rPr lang="en-US" dirty="0" err="1" smtClean="0"/>
              <a:t>Fragilario</a:t>
            </a:r>
            <a:r>
              <a:rPr lang="en-US" i="1" dirty="0" err="1" smtClean="0"/>
              <a:t>phyceae</a:t>
            </a:r>
            <a:endParaRPr lang="ru-RU" dirty="0" smtClean="0"/>
          </a:p>
          <a:p>
            <a:r>
              <a:rPr lang="ru-RU" i="1" dirty="0" smtClean="0"/>
              <a:t>Клас </a:t>
            </a:r>
            <a:r>
              <a:rPr lang="en-US" i="1" dirty="0" err="1" smtClean="0"/>
              <a:t>Bacillariophyceae</a:t>
            </a:r>
            <a:r>
              <a:rPr lang="uk-UA" dirty="0" smtClean="0"/>
              <a:t> – </a:t>
            </a:r>
            <a:r>
              <a:rPr lang="uk-UA" dirty="0" err="1" smtClean="0"/>
              <a:t>Бацилярієфіцієві</a:t>
            </a:r>
            <a:r>
              <a:rPr lang="uk-UA" dirty="0" smtClean="0"/>
              <a:t>, або Шовні</a:t>
            </a:r>
          </a:p>
          <a:p>
            <a:r>
              <a:rPr lang="uk-UA" dirty="0" smtClean="0"/>
              <a:t>	Порядок </a:t>
            </a:r>
            <a:r>
              <a:rPr lang="uk-UA" dirty="0" err="1" smtClean="0"/>
              <a:t>Одношовні</a:t>
            </a:r>
            <a:r>
              <a:rPr lang="uk-UA" dirty="0" smtClean="0"/>
              <a:t> –  </a:t>
            </a:r>
            <a:r>
              <a:rPr lang="en-US" i="1" dirty="0" err="1" smtClean="0"/>
              <a:t>Monoraphales</a:t>
            </a:r>
            <a:endParaRPr lang="ru-RU" dirty="0" smtClean="0"/>
          </a:p>
          <a:p>
            <a:r>
              <a:rPr lang="uk-UA" dirty="0" smtClean="0"/>
              <a:t>	Порядок </a:t>
            </a:r>
            <a:r>
              <a:rPr lang="uk-UA" dirty="0" err="1" smtClean="0"/>
              <a:t>Двошовні</a:t>
            </a:r>
            <a:r>
              <a:rPr lang="uk-UA" dirty="0" smtClean="0"/>
              <a:t> – </a:t>
            </a:r>
            <a:r>
              <a:rPr lang="en-US" i="1" dirty="0" err="1" smtClean="0"/>
              <a:t>Diraphales</a:t>
            </a:r>
            <a:endParaRPr lang="ru-RU" dirty="0" smtClean="0"/>
          </a:p>
          <a:p>
            <a:r>
              <a:rPr lang="uk-UA" dirty="0" smtClean="0"/>
              <a:t>	Порядок </a:t>
            </a:r>
            <a:r>
              <a:rPr lang="uk-UA" dirty="0" err="1" smtClean="0"/>
              <a:t>Каналошовні</a:t>
            </a:r>
            <a:r>
              <a:rPr lang="uk-UA" dirty="0" smtClean="0"/>
              <a:t> – </a:t>
            </a:r>
            <a:r>
              <a:rPr lang="en-US" i="1" dirty="0" err="1" smtClean="0"/>
              <a:t>Aulonoraphales</a:t>
            </a:r>
            <a:endParaRPr lang="ru-RU"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Содержимое 4" descr="b5g0382.jpg"/>
          <p:cNvPicPr>
            <a:picLocks noGrp="1" noChangeAspect="1"/>
          </p:cNvPicPr>
          <p:nvPr>
            <p:ph idx="1"/>
          </p:nvPr>
        </p:nvPicPr>
        <p:blipFill>
          <a:blip r:embed="rId2"/>
          <a:srcRect/>
          <a:stretch>
            <a:fillRect/>
          </a:stretch>
        </p:blipFill>
        <p:spPr>
          <a:xfrm>
            <a:off x="3429000" y="357188"/>
            <a:ext cx="5383213" cy="5383212"/>
          </a:xfrm>
        </p:spPr>
      </p:pic>
      <p:sp>
        <p:nvSpPr>
          <p:cNvPr id="22530" name="Прямоугольник 3"/>
          <p:cNvSpPr>
            <a:spLocks noChangeArrowheads="1"/>
          </p:cNvSpPr>
          <p:nvPr/>
        </p:nvSpPr>
        <p:spPr bwMode="auto">
          <a:xfrm>
            <a:off x="3786188" y="5786438"/>
            <a:ext cx="4429125" cy="830262"/>
          </a:xfrm>
          <a:prstGeom prst="rect">
            <a:avLst/>
          </a:prstGeom>
          <a:noFill/>
          <a:ln w="9525">
            <a:noFill/>
            <a:miter lim="800000"/>
            <a:headEnd/>
            <a:tailEnd/>
          </a:ln>
        </p:spPr>
        <p:txBody>
          <a:bodyPr>
            <a:spAutoFit/>
          </a:bodyPr>
          <a:lstStyle/>
          <a:p>
            <a:r>
              <a:rPr lang="ru-RU" sz="2400" b="1" i="1">
                <a:latin typeface="Calibri" pitchFamily="34" charset="0"/>
              </a:rPr>
              <a:t>Пеннатофіцієва  діатомея </a:t>
            </a:r>
          </a:p>
          <a:p>
            <a:r>
              <a:rPr lang="ru-RU" sz="2400" b="1" i="1">
                <a:latin typeface="Calibri" pitchFamily="34" charset="0"/>
              </a:rPr>
              <a:t>(</a:t>
            </a:r>
            <a:r>
              <a:rPr lang="en-US" sz="2400" b="1" i="1">
                <a:latin typeface="Calibri" pitchFamily="34" charset="0"/>
              </a:rPr>
              <a:t>Cymbella lanceolata)</a:t>
            </a:r>
            <a:endParaRPr lang="ru-RU" sz="2400" b="1" i="1">
              <a:latin typeface="Calibri" pitchFamily="34" charset="0"/>
            </a:endParaRPr>
          </a:p>
        </p:txBody>
      </p:sp>
      <p:sp>
        <p:nvSpPr>
          <p:cNvPr id="22531" name="Прямоугольник 5"/>
          <p:cNvSpPr>
            <a:spLocks noChangeArrowheads="1"/>
          </p:cNvSpPr>
          <p:nvPr/>
        </p:nvSpPr>
        <p:spPr bwMode="auto">
          <a:xfrm>
            <a:off x="357188" y="1857375"/>
            <a:ext cx="2643187" cy="2308225"/>
          </a:xfrm>
          <a:prstGeom prst="rect">
            <a:avLst/>
          </a:prstGeom>
          <a:noFill/>
          <a:ln w="9525">
            <a:noFill/>
            <a:miter lim="800000"/>
            <a:headEnd/>
            <a:tailEnd/>
          </a:ln>
        </p:spPr>
        <p:txBody>
          <a:bodyPr>
            <a:spAutoFit/>
          </a:bodyPr>
          <a:lstStyle/>
          <a:p>
            <a:r>
              <a:rPr lang="ru-RU" sz="2400" b="1" i="1">
                <a:latin typeface="Calibri" pitchFamily="34" charset="0"/>
              </a:rPr>
              <a:t>В одному тільки літрі води, взятої з поверхні океану, діатомей може виявитися до 15 тисяч.</a:t>
            </a:r>
            <a:endParaRPr lang="ru-RU" sz="2000" b="1" i="1">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Содержимое 4" descr="b5g0384.jpg"/>
          <p:cNvPicPr>
            <a:picLocks noGrp="1" noChangeAspect="1"/>
          </p:cNvPicPr>
          <p:nvPr>
            <p:ph idx="1"/>
          </p:nvPr>
        </p:nvPicPr>
        <p:blipFill>
          <a:blip r:embed="rId2"/>
          <a:srcRect/>
          <a:stretch>
            <a:fillRect/>
          </a:stretch>
        </p:blipFill>
        <p:spPr>
          <a:xfrm>
            <a:off x="2286000" y="642938"/>
            <a:ext cx="6605588" cy="4954587"/>
          </a:xfrm>
        </p:spPr>
      </p:pic>
      <p:sp>
        <p:nvSpPr>
          <p:cNvPr id="23554" name="Прямоугольник 5"/>
          <p:cNvSpPr>
            <a:spLocks noChangeArrowheads="1"/>
          </p:cNvSpPr>
          <p:nvPr/>
        </p:nvSpPr>
        <p:spPr bwMode="auto">
          <a:xfrm>
            <a:off x="2928938" y="5715000"/>
            <a:ext cx="5572125" cy="461963"/>
          </a:xfrm>
          <a:prstGeom prst="rect">
            <a:avLst/>
          </a:prstGeom>
          <a:noFill/>
          <a:ln w="9525">
            <a:noFill/>
            <a:miter lim="800000"/>
            <a:headEnd/>
            <a:tailEnd/>
          </a:ln>
        </p:spPr>
        <p:txBody>
          <a:bodyPr>
            <a:spAutoFit/>
          </a:bodyPr>
          <a:lstStyle/>
          <a:p>
            <a:r>
              <a:rPr lang="ru-RU" sz="2400" b="1" i="1">
                <a:latin typeface="Calibri" pitchFamily="34" charset="0"/>
              </a:rPr>
              <a:t>Мерідіон круговий (</a:t>
            </a:r>
            <a:r>
              <a:rPr lang="en-US" sz="2400" b="1" i="1">
                <a:latin typeface="Calibri" pitchFamily="34" charset="0"/>
              </a:rPr>
              <a:t>Meridion circulare). </a:t>
            </a:r>
            <a:endParaRPr lang="ru-RU" sz="2400" b="1" i="1">
              <a:latin typeface="Calibri" pitchFamily="34" charset="0"/>
            </a:endParaRPr>
          </a:p>
        </p:txBody>
      </p:sp>
      <p:sp>
        <p:nvSpPr>
          <p:cNvPr id="23555" name="Прямоугольник 6"/>
          <p:cNvSpPr>
            <a:spLocks noChangeArrowheads="1"/>
          </p:cNvSpPr>
          <p:nvPr/>
        </p:nvSpPr>
        <p:spPr bwMode="auto">
          <a:xfrm>
            <a:off x="285750" y="1571625"/>
            <a:ext cx="2214563" cy="3046413"/>
          </a:xfrm>
          <a:prstGeom prst="rect">
            <a:avLst/>
          </a:prstGeom>
          <a:noFill/>
          <a:ln w="9525">
            <a:noFill/>
            <a:miter lim="800000"/>
            <a:headEnd/>
            <a:tailEnd/>
          </a:ln>
        </p:spPr>
        <p:txBody>
          <a:bodyPr>
            <a:spAutoFit/>
          </a:bodyPr>
          <a:lstStyle/>
          <a:p>
            <a:r>
              <a:rPr lang="ru-RU" sz="2400" b="1" i="1">
                <a:latin typeface="Calibri" pitchFamily="34" charset="0"/>
              </a:rPr>
              <a:t>Водорості-сапробіонти, мешкають у водоймах сильно забруднених органічним сміттям.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
          <p:cNvSpPr txBox="1">
            <a:spLocks noChangeArrowheads="1"/>
          </p:cNvSpPr>
          <p:nvPr/>
        </p:nvSpPr>
        <p:spPr bwMode="auto">
          <a:xfrm>
            <a:off x="357188" y="142875"/>
            <a:ext cx="2071687" cy="584200"/>
          </a:xfrm>
          <a:prstGeom prst="rect">
            <a:avLst/>
          </a:prstGeom>
          <a:noFill/>
          <a:ln w="9525">
            <a:noFill/>
            <a:miter lim="800000"/>
            <a:headEnd/>
            <a:tailEnd/>
          </a:ln>
        </p:spPr>
        <p:txBody>
          <a:bodyPr wrap="none">
            <a:spAutoFit/>
          </a:bodyPr>
          <a:lstStyle/>
          <a:p>
            <a:r>
              <a:rPr lang="uk-UA" sz="3200" b="1" i="1">
                <a:latin typeface="Calibri" pitchFamily="34" charset="0"/>
              </a:rPr>
              <a:t>Значення. </a:t>
            </a:r>
            <a:endParaRPr lang="ru-RU" sz="3200" b="1" i="1">
              <a:latin typeface="Calibri" pitchFamily="34" charset="0"/>
            </a:endParaRPr>
          </a:p>
        </p:txBody>
      </p:sp>
      <p:sp>
        <p:nvSpPr>
          <p:cNvPr id="24578" name="Прямоугольник 5"/>
          <p:cNvSpPr>
            <a:spLocks noChangeArrowheads="1"/>
          </p:cNvSpPr>
          <p:nvPr/>
        </p:nvSpPr>
        <p:spPr bwMode="auto">
          <a:xfrm>
            <a:off x="214313" y="714375"/>
            <a:ext cx="6286500" cy="646113"/>
          </a:xfrm>
          <a:prstGeom prst="rect">
            <a:avLst/>
          </a:prstGeom>
          <a:noFill/>
          <a:ln w="9525">
            <a:noFill/>
            <a:miter lim="800000"/>
            <a:headEnd/>
            <a:tailEnd/>
          </a:ln>
        </p:spPr>
        <p:txBody>
          <a:bodyPr>
            <a:spAutoFit/>
          </a:bodyPr>
          <a:lstStyle/>
          <a:p>
            <a:r>
              <a:rPr lang="ru-RU" b="1" i="1">
                <a:latin typeface="Calibri" pitchFamily="34" charset="0"/>
              </a:rPr>
              <a:t>1.Це джерело органічної речовини, що становить кормову базу для тварин організмів - безхребетних, риб, ссавців</a:t>
            </a:r>
          </a:p>
        </p:txBody>
      </p:sp>
      <p:sp>
        <p:nvSpPr>
          <p:cNvPr id="24579" name="Прямоугольник 6"/>
          <p:cNvSpPr>
            <a:spLocks noChangeArrowheads="1"/>
          </p:cNvSpPr>
          <p:nvPr/>
        </p:nvSpPr>
        <p:spPr bwMode="auto">
          <a:xfrm>
            <a:off x="214313" y="1571625"/>
            <a:ext cx="6286500" cy="646113"/>
          </a:xfrm>
          <a:prstGeom prst="rect">
            <a:avLst/>
          </a:prstGeom>
          <a:noFill/>
          <a:ln w="9525">
            <a:noFill/>
            <a:miter lim="800000"/>
            <a:headEnd/>
            <a:tailEnd/>
          </a:ln>
        </p:spPr>
        <p:txBody>
          <a:bodyPr>
            <a:spAutoFit/>
          </a:bodyPr>
          <a:lstStyle/>
          <a:p>
            <a:r>
              <a:rPr lang="ru-RU" b="1" i="1">
                <a:latin typeface="Calibri" pitchFamily="34" charset="0"/>
              </a:rPr>
              <a:t> 2. За вмістом білків і жирів діатомеї не поступаються хлібним злакам ..</a:t>
            </a:r>
          </a:p>
        </p:txBody>
      </p:sp>
      <p:sp>
        <p:nvSpPr>
          <p:cNvPr id="24580" name="Прямоугольник 7"/>
          <p:cNvSpPr>
            <a:spLocks noChangeArrowheads="1"/>
          </p:cNvSpPr>
          <p:nvPr/>
        </p:nvSpPr>
        <p:spPr bwMode="auto">
          <a:xfrm>
            <a:off x="214313" y="2357438"/>
            <a:ext cx="6357937" cy="923925"/>
          </a:xfrm>
          <a:prstGeom prst="rect">
            <a:avLst/>
          </a:prstGeom>
          <a:noFill/>
          <a:ln w="9525">
            <a:noFill/>
            <a:miter lim="800000"/>
            <a:headEnd/>
            <a:tailEnd/>
          </a:ln>
        </p:spPr>
        <p:txBody>
          <a:bodyPr>
            <a:spAutoFit/>
          </a:bodyPr>
          <a:lstStyle/>
          <a:p>
            <a:r>
              <a:rPr lang="ru-RU" b="1" i="1">
                <a:latin typeface="Calibri" pitchFamily="34" charset="0"/>
              </a:rPr>
              <a:t>3. У результаті фотосинтезу діатомей виділяють у воду величезна кількість кисню, що подібна хіба з таким, який виділяється всією масою вищих рослин на землі.</a:t>
            </a:r>
          </a:p>
        </p:txBody>
      </p:sp>
      <p:sp>
        <p:nvSpPr>
          <p:cNvPr id="24581" name="Прямоугольник 8"/>
          <p:cNvSpPr>
            <a:spLocks noChangeArrowheads="1"/>
          </p:cNvSpPr>
          <p:nvPr/>
        </p:nvSpPr>
        <p:spPr bwMode="auto">
          <a:xfrm>
            <a:off x="285750" y="3500438"/>
            <a:ext cx="4286250" cy="923925"/>
          </a:xfrm>
          <a:prstGeom prst="rect">
            <a:avLst/>
          </a:prstGeom>
          <a:noFill/>
          <a:ln w="9525">
            <a:noFill/>
            <a:miter lim="800000"/>
            <a:headEnd/>
            <a:tailEnd/>
          </a:ln>
        </p:spPr>
        <p:txBody>
          <a:bodyPr>
            <a:spAutoFit/>
          </a:bodyPr>
          <a:lstStyle/>
          <a:p>
            <a:r>
              <a:rPr lang="ru-RU" b="1" i="1">
                <a:latin typeface="Calibri" pitchFamily="34" charset="0"/>
              </a:rPr>
              <a:t>4. Багато видів діатомей беруть участь у процесах природного очищення води в стічних водоймищах. </a:t>
            </a:r>
          </a:p>
        </p:txBody>
      </p:sp>
      <p:sp>
        <p:nvSpPr>
          <p:cNvPr id="24582" name="Прямоугольник 9"/>
          <p:cNvSpPr>
            <a:spLocks noChangeArrowheads="1"/>
          </p:cNvSpPr>
          <p:nvPr/>
        </p:nvSpPr>
        <p:spPr bwMode="auto">
          <a:xfrm>
            <a:off x="285750" y="5000625"/>
            <a:ext cx="5786438" cy="1477963"/>
          </a:xfrm>
          <a:prstGeom prst="rect">
            <a:avLst/>
          </a:prstGeom>
          <a:noFill/>
          <a:ln w="9525">
            <a:noFill/>
            <a:miter lim="800000"/>
            <a:headEnd/>
            <a:tailEnd/>
          </a:ln>
        </p:spPr>
        <p:txBody>
          <a:bodyPr>
            <a:spAutoFit/>
          </a:bodyPr>
          <a:lstStyle/>
          <a:p>
            <a:r>
              <a:rPr lang="ru-RU" b="1" i="1">
                <a:latin typeface="Calibri" pitchFamily="34" charset="0"/>
              </a:rPr>
              <a:t>5. Завдяки доброму стані панцирів, що утворюють на дні водойм відкладення - діатоміти, вчені отримали можливість визначати вік тих чи інших порід, а також вирішувати питання еволюції цієї своєрідної групи.</a:t>
            </a:r>
          </a:p>
        </p:txBody>
      </p:sp>
      <p:pic>
        <p:nvPicPr>
          <p:cNvPr id="13" name="Рисунок 12" descr="016.jpg"/>
          <p:cNvPicPr>
            <a:picLocks noChangeAspect="1"/>
          </p:cNvPicPr>
          <p:nvPr/>
        </p:nvPicPr>
        <p:blipFill>
          <a:blip r:embed="rId2"/>
          <a:srcRect/>
          <a:stretch>
            <a:fillRect/>
          </a:stretch>
        </p:blipFill>
        <p:spPr bwMode="auto">
          <a:xfrm>
            <a:off x="6429375" y="4857750"/>
            <a:ext cx="2293938" cy="1763713"/>
          </a:xfrm>
          <a:prstGeom prst="rect">
            <a:avLst/>
          </a:prstGeom>
          <a:noFill/>
          <a:ln w="9525">
            <a:noFill/>
            <a:miter lim="800000"/>
            <a:headEnd/>
            <a:tailEnd/>
          </a:ln>
        </p:spPr>
      </p:pic>
      <p:pic>
        <p:nvPicPr>
          <p:cNvPr id="14" name="Рисунок 13" descr="09 aerazia akvarium.jpg"/>
          <p:cNvPicPr>
            <a:picLocks noChangeAspect="1"/>
          </p:cNvPicPr>
          <p:nvPr/>
        </p:nvPicPr>
        <p:blipFill>
          <a:blip r:embed="rId3"/>
          <a:srcRect/>
          <a:stretch>
            <a:fillRect/>
          </a:stretch>
        </p:blipFill>
        <p:spPr bwMode="auto">
          <a:xfrm>
            <a:off x="6715125" y="2214563"/>
            <a:ext cx="2143125" cy="2087562"/>
          </a:xfrm>
          <a:prstGeom prst="rect">
            <a:avLst/>
          </a:prstGeom>
          <a:noFill/>
          <a:ln w="9525">
            <a:noFill/>
            <a:miter lim="800000"/>
            <a:headEnd/>
            <a:tailEnd/>
          </a:ln>
        </p:spPr>
      </p:pic>
      <p:pic>
        <p:nvPicPr>
          <p:cNvPr id="15" name="Рисунок 14" descr="kit.jpg"/>
          <p:cNvPicPr>
            <a:picLocks noChangeAspect="1"/>
          </p:cNvPicPr>
          <p:nvPr/>
        </p:nvPicPr>
        <p:blipFill>
          <a:blip r:embed="rId4"/>
          <a:srcRect/>
          <a:stretch>
            <a:fillRect/>
          </a:stretch>
        </p:blipFill>
        <p:spPr bwMode="auto">
          <a:xfrm>
            <a:off x="6572250" y="44450"/>
            <a:ext cx="2357438" cy="1873250"/>
          </a:xfrm>
          <a:prstGeom prst="rect">
            <a:avLst/>
          </a:prstGeom>
          <a:noFill/>
          <a:ln w="9525">
            <a:noFill/>
            <a:miter lim="800000"/>
            <a:headEnd/>
            <a:tailEnd/>
          </a:ln>
        </p:spPr>
      </p:pic>
      <p:pic>
        <p:nvPicPr>
          <p:cNvPr id="16" name="Рисунок 15" descr="j0199271.wmf"/>
          <p:cNvPicPr>
            <a:picLocks noChangeAspect="1"/>
          </p:cNvPicPr>
          <p:nvPr/>
        </p:nvPicPr>
        <p:blipFill>
          <a:blip r:embed="rId5"/>
          <a:srcRect/>
          <a:stretch>
            <a:fillRect/>
          </a:stretch>
        </p:blipFill>
        <p:spPr bwMode="auto">
          <a:xfrm>
            <a:off x="4500563" y="3357563"/>
            <a:ext cx="2147887" cy="149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3"/>
          <p:cNvSpPr>
            <a:spLocks noChangeArrowheads="1"/>
          </p:cNvSpPr>
          <p:nvPr/>
        </p:nvSpPr>
        <p:spPr bwMode="auto">
          <a:xfrm>
            <a:off x="428625" y="285750"/>
            <a:ext cx="8358188" cy="2246313"/>
          </a:xfrm>
          <a:prstGeom prst="rect">
            <a:avLst/>
          </a:prstGeom>
          <a:noFill/>
          <a:ln w="9525">
            <a:noFill/>
            <a:miter lim="800000"/>
            <a:headEnd/>
            <a:tailEnd/>
          </a:ln>
        </p:spPr>
        <p:txBody>
          <a:bodyPr>
            <a:spAutoFit/>
          </a:bodyPr>
          <a:lstStyle/>
          <a:p>
            <a:r>
              <a:rPr lang="ru-RU" sz="2000" b="1" i="1">
                <a:latin typeface="Calibri" pitchFamily="34" charset="0"/>
              </a:rPr>
              <a:t>6. Діатоміти широко використовуються в різних галузях промисловості - з них виготовляють легкі цеглини і застосовують як добавку до різних сортів цементу. Плиткою  із діатоміту облицьований купол собору святої Софії в Стамбулі. Дуже широке застосування знайшли діатоміти в якості фільтруючого матеріалу при виробництві різних олій, жирів, у цукрової та хімічної промисловості.</a:t>
            </a:r>
          </a:p>
        </p:txBody>
      </p:sp>
      <p:pic>
        <p:nvPicPr>
          <p:cNvPr id="25602" name="Рисунок 4" descr="698084898_87998d9cb2.jpg"/>
          <p:cNvPicPr>
            <a:picLocks noChangeAspect="1"/>
          </p:cNvPicPr>
          <p:nvPr/>
        </p:nvPicPr>
        <p:blipFill>
          <a:blip r:embed="rId2"/>
          <a:srcRect/>
          <a:stretch>
            <a:fillRect/>
          </a:stretch>
        </p:blipFill>
        <p:spPr bwMode="auto">
          <a:xfrm>
            <a:off x="285750" y="2786063"/>
            <a:ext cx="5214938" cy="3473450"/>
          </a:xfrm>
          <a:prstGeom prst="rect">
            <a:avLst/>
          </a:prstGeom>
          <a:noFill/>
          <a:ln w="9525">
            <a:noFill/>
            <a:miter lim="800000"/>
            <a:headEnd/>
            <a:tailEnd/>
          </a:ln>
        </p:spPr>
      </p:pic>
      <p:pic>
        <p:nvPicPr>
          <p:cNvPr id="25603" name="Рисунок 5" descr="116529020_8f018da77e.jpg"/>
          <p:cNvPicPr>
            <a:picLocks noChangeAspect="1"/>
          </p:cNvPicPr>
          <p:nvPr/>
        </p:nvPicPr>
        <p:blipFill>
          <a:blip r:embed="rId3"/>
          <a:srcRect/>
          <a:stretch>
            <a:fillRect/>
          </a:stretch>
        </p:blipFill>
        <p:spPr bwMode="auto">
          <a:xfrm>
            <a:off x="5786438" y="2428875"/>
            <a:ext cx="3024187"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Содержимое 4" descr="pleurosigma.jpg"/>
          <p:cNvPicPr>
            <a:picLocks noGrp="1" noChangeAspect="1"/>
          </p:cNvPicPr>
          <p:nvPr>
            <p:ph idx="1"/>
          </p:nvPr>
        </p:nvPicPr>
        <p:blipFill>
          <a:blip r:embed="rId2"/>
          <a:srcRect/>
          <a:stretch>
            <a:fillRect/>
          </a:stretch>
        </p:blipFill>
        <p:spPr>
          <a:xfrm>
            <a:off x="2857488" y="2214554"/>
            <a:ext cx="6102350" cy="4525963"/>
          </a:xfrm>
        </p:spPr>
      </p:pic>
      <p:sp>
        <p:nvSpPr>
          <p:cNvPr id="26626" name="Прямоугольник 3"/>
          <p:cNvSpPr>
            <a:spLocks noChangeArrowheads="1"/>
          </p:cNvSpPr>
          <p:nvPr/>
        </p:nvSpPr>
        <p:spPr bwMode="auto">
          <a:xfrm>
            <a:off x="214313" y="3571875"/>
            <a:ext cx="2428875" cy="1200150"/>
          </a:xfrm>
          <a:prstGeom prst="rect">
            <a:avLst/>
          </a:prstGeom>
          <a:noFill/>
          <a:ln w="9525">
            <a:noFill/>
            <a:miter lim="800000"/>
            <a:headEnd/>
            <a:tailEnd/>
          </a:ln>
        </p:spPr>
        <p:txBody>
          <a:bodyPr>
            <a:spAutoFit/>
          </a:bodyPr>
          <a:lstStyle/>
          <a:p>
            <a:r>
              <a:rPr lang="ru-RU" sz="2400" b="1" i="1">
                <a:latin typeface="Calibri" pitchFamily="34" charset="0"/>
              </a:rPr>
              <a:t>Плевросігма (морські діатомові)</a:t>
            </a:r>
          </a:p>
        </p:txBody>
      </p:sp>
      <p:sp>
        <p:nvSpPr>
          <p:cNvPr id="26627" name="Прямоугольник 5"/>
          <p:cNvSpPr>
            <a:spLocks noChangeArrowheads="1"/>
          </p:cNvSpPr>
          <p:nvPr/>
        </p:nvSpPr>
        <p:spPr bwMode="auto">
          <a:xfrm>
            <a:off x="214313" y="0"/>
            <a:ext cx="8715375" cy="2032000"/>
          </a:xfrm>
          <a:prstGeom prst="rect">
            <a:avLst/>
          </a:prstGeom>
          <a:noFill/>
          <a:ln w="9525">
            <a:noFill/>
            <a:miter lim="800000"/>
            <a:headEnd/>
            <a:tailEnd/>
          </a:ln>
        </p:spPr>
        <p:txBody>
          <a:bodyPr>
            <a:spAutoFit/>
          </a:bodyPr>
          <a:lstStyle/>
          <a:p>
            <a:r>
              <a:rPr lang="ru-RU" b="1" i="1">
                <a:latin typeface="Calibri" pitchFamily="34" charset="0"/>
              </a:rPr>
              <a:t>Діатомові являють собою не тільки цікавий науковий об'єкт, але є ще й предметом захоплення. Фотографії їх різноманітних панцирів часто виглядають як дивовижні, неземні картини. Далеко зробивши  крок техніка дозволяє відобразити всі тонкощі структури, передати красу природних творінь. </a:t>
            </a:r>
          </a:p>
          <a:p>
            <a:endParaRPr lang="ru-RU" b="1" i="1">
              <a:latin typeface="Calibri" pitchFamily="34" charset="0"/>
            </a:endParaRPr>
          </a:p>
          <a:p>
            <a:r>
              <a:rPr lang="ru-RU" b="1" i="1">
                <a:latin typeface="Calibri" pitchFamily="34" charset="0"/>
              </a:rPr>
              <a:t>Так, конкурс </a:t>
            </a:r>
            <a:r>
              <a:rPr lang="en-US" b="1" i="1">
                <a:latin typeface="Calibri" pitchFamily="34" charset="0"/>
              </a:rPr>
              <a:t>Nikon Small World </a:t>
            </a:r>
            <a:r>
              <a:rPr lang="ru-RU" b="1" i="1">
                <a:latin typeface="Calibri" pitchFamily="34" charset="0"/>
              </a:rPr>
              <a:t>щороку представляє кращі знімки, зроблені під мікроскопом, які оцінюються як з точки зору мистецтва, так і з наукової позиції.</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Содержимое 4" descr="diat.jpg"/>
          <p:cNvPicPr>
            <a:picLocks noGrp="1" noChangeAspect="1"/>
          </p:cNvPicPr>
          <p:nvPr>
            <p:ph idx="1"/>
          </p:nvPr>
        </p:nvPicPr>
        <p:blipFill>
          <a:blip r:embed="rId2"/>
          <a:srcRect/>
          <a:stretch>
            <a:fillRect/>
          </a:stretch>
        </p:blipFill>
        <p:spPr>
          <a:xfrm>
            <a:off x="285750" y="214313"/>
            <a:ext cx="8643938" cy="6000750"/>
          </a:xfrm>
        </p:spPr>
      </p:pic>
      <p:sp>
        <p:nvSpPr>
          <p:cNvPr id="27650" name="Прямоугольник 3"/>
          <p:cNvSpPr>
            <a:spLocks noChangeArrowheads="1"/>
          </p:cNvSpPr>
          <p:nvPr/>
        </p:nvSpPr>
        <p:spPr bwMode="auto">
          <a:xfrm>
            <a:off x="500063" y="6215063"/>
            <a:ext cx="8001000" cy="461962"/>
          </a:xfrm>
          <a:prstGeom prst="rect">
            <a:avLst/>
          </a:prstGeom>
          <a:noFill/>
          <a:ln w="9525">
            <a:noFill/>
            <a:miter lim="800000"/>
            <a:headEnd/>
            <a:tailEnd/>
          </a:ln>
        </p:spPr>
        <p:txBody>
          <a:bodyPr>
            <a:spAutoFit/>
          </a:bodyPr>
          <a:lstStyle/>
          <a:p>
            <a:r>
              <a:rPr lang="ru-RU" sz="2400" b="1" i="1">
                <a:latin typeface="Calibri" pitchFamily="34" charset="0"/>
              </a:rPr>
              <a:t>Діатомові водорості на червоній морській водорості.</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3"/>
          <p:cNvSpPr>
            <a:spLocks noChangeArrowheads="1"/>
          </p:cNvSpPr>
          <p:nvPr/>
        </p:nvSpPr>
        <p:spPr bwMode="auto">
          <a:xfrm>
            <a:off x="785813" y="285750"/>
            <a:ext cx="7421562" cy="523875"/>
          </a:xfrm>
          <a:prstGeom prst="rect">
            <a:avLst/>
          </a:prstGeom>
          <a:noFill/>
          <a:ln w="9525">
            <a:noFill/>
            <a:miter lim="800000"/>
            <a:headEnd/>
            <a:tailEnd/>
          </a:ln>
        </p:spPr>
        <p:txBody>
          <a:bodyPr wrap="none">
            <a:spAutoFit/>
          </a:bodyPr>
          <a:lstStyle/>
          <a:p>
            <a:r>
              <a:rPr lang="ru-RU" sz="2800" b="1" i="1">
                <a:latin typeface="Calibri" pitchFamily="34" charset="0"/>
              </a:rPr>
              <a:t>Клостеріум, діатомові водорості і спірогира</a:t>
            </a:r>
          </a:p>
        </p:txBody>
      </p:sp>
      <p:pic>
        <p:nvPicPr>
          <p:cNvPr id="28674" name="Рисунок 4" descr="closterium.jpg"/>
          <p:cNvPicPr>
            <a:picLocks noChangeAspect="1"/>
          </p:cNvPicPr>
          <p:nvPr/>
        </p:nvPicPr>
        <p:blipFill>
          <a:blip r:embed="rId2"/>
          <a:srcRect/>
          <a:stretch>
            <a:fillRect/>
          </a:stretch>
        </p:blipFill>
        <p:spPr bwMode="auto">
          <a:xfrm>
            <a:off x="428625" y="874713"/>
            <a:ext cx="8286750" cy="563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Содержимое 4" descr="mor.jpg"/>
          <p:cNvPicPr>
            <a:picLocks noGrp="1" noChangeAspect="1"/>
          </p:cNvPicPr>
          <p:nvPr>
            <p:ph idx="1"/>
          </p:nvPr>
        </p:nvPicPr>
        <p:blipFill>
          <a:blip r:embed="rId2"/>
          <a:srcRect/>
          <a:stretch>
            <a:fillRect/>
          </a:stretch>
        </p:blipFill>
        <p:spPr>
          <a:xfrm>
            <a:off x="211138" y="928688"/>
            <a:ext cx="8718550" cy="5715000"/>
          </a:xfrm>
        </p:spPr>
      </p:pic>
      <p:sp>
        <p:nvSpPr>
          <p:cNvPr id="29698" name="Прямоугольник 3"/>
          <p:cNvSpPr>
            <a:spLocks noChangeArrowheads="1"/>
          </p:cNvSpPr>
          <p:nvPr/>
        </p:nvSpPr>
        <p:spPr bwMode="auto">
          <a:xfrm>
            <a:off x="357188" y="0"/>
            <a:ext cx="8786812" cy="830263"/>
          </a:xfrm>
          <a:prstGeom prst="rect">
            <a:avLst/>
          </a:prstGeom>
          <a:noFill/>
          <a:ln w="9525">
            <a:noFill/>
            <a:miter lim="800000"/>
            <a:headEnd/>
            <a:tailEnd/>
          </a:ln>
        </p:spPr>
        <p:txBody>
          <a:bodyPr>
            <a:spAutoFit/>
          </a:bodyPr>
          <a:lstStyle/>
          <a:p>
            <a:r>
              <a:rPr lang="ru-RU" sz="2400" b="1" i="1">
                <a:latin typeface="Calibri" pitchFamily="34" charset="0"/>
              </a:rPr>
              <a:t>Морські діатомові водорості  сполучені з </a:t>
            </a:r>
            <a:r>
              <a:rPr lang="en-US" sz="2400" b="1" i="1">
                <a:latin typeface="Calibri" pitchFamily="34" charset="0"/>
              </a:rPr>
              <a:t>- </a:t>
            </a:r>
            <a:r>
              <a:rPr lang="ru-RU" sz="2400" b="1" i="1">
                <a:latin typeface="Calibri" pitchFamily="34" charset="0"/>
              </a:rPr>
              <a:t>червоними морськими водоростями. Збільшення – 100х</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0000"/>
                </a:solidFill>
              </a:rPr>
              <a:t>Відділ бурі водорості (</a:t>
            </a:r>
            <a:r>
              <a:rPr lang="en-US" b="1" dirty="0" err="1" smtClean="0">
                <a:solidFill>
                  <a:srgbClr val="FF0000"/>
                </a:solidFill>
              </a:rPr>
              <a:t>Phaeophyta</a:t>
            </a:r>
            <a:r>
              <a:rPr lang="uk-UA" b="1" dirty="0" smtClean="0">
                <a:solidFill>
                  <a:srgbClr val="FF0000"/>
                </a:solidFill>
              </a:rPr>
              <a:t>)</a:t>
            </a:r>
            <a:endParaRPr lang="ru-RU" dirty="0"/>
          </a:p>
        </p:txBody>
      </p:sp>
      <p:sp>
        <p:nvSpPr>
          <p:cNvPr id="4" name="Rectangle 17"/>
          <p:cNvSpPr>
            <a:spLocks noGrp="1" noChangeArrowheads="1"/>
          </p:cNvSpPr>
          <p:nvPr>
            <p:ph idx="1"/>
          </p:nvPr>
        </p:nvSpPr>
        <p:spPr/>
        <p:txBody>
          <a:bodyPr/>
          <a:lstStyle/>
          <a:p>
            <a:pPr eaLnBrk="1" hangingPunct="1"/>
            <a:r>
              <a:rPr lang="ru-RU" b="1" dirty="0" smtClean="0"/>
              <a:t>Клас</a:t>
            </a:r>
            <a:r>
              <a:rPr lang="en-US" b="1" dirty="0" smtClean="0"/>
              <a:t> </a:t>
            </a:r>
            <a:r>
              <a:rPr lang="en-US" b="1" i="1" dirty="0" err="1" smtClean="0"/>
              <a:t>Phaeosoosporophyceae</a:t>
            </a:r>
            <a:endParaRPr lang="en-US" b="1" dirty="0" smtClean="0"/>
          </a:p>
          <a:p>
            <a:pPr eaLnBrk="1" hangingPunct="1"/>
            <a:r>
              <a:rPr lang="ru-RU" dirty="0" smtClean="0"/>
              <a:t>Порядок </a:t>
            </a:r>
            <a:r>
              <a:rPr lang="en-US" dirty="0" smtClean="0"/>
              <a:t>E</a:t>
            </a:r>
            <a:r>
              <a:rPr lang="uk-UA" dirty="0" err="1" smtClean="0"/>
              <a:t>ктокарпові</a:t>
            </a:r>
            <a:r>
              <a:rPr lang="en-US" dirty="0" smtClean="0"/>
              <a:t>-</a:t>
            </a:r>
            <a:r>
              <a:rPr lang="en-US" i="1" dirty="0" err="1" smtClean="0"/>
              <a:t>Ectocarpales</a:t>
            </a:r>
            <a:endParaRPr lang="en-US" i="1" dirty="0" smtClean="0"/>
          </a:p>
          <a:p>
            <a:pPr eaLnBrk="1" hangingPunct="1"/>
            <a:r>
              <a:rPr lang="ru-RU" dirty="0" smtClean="0"/>
              <a:t>Порядок</a:t>
            </a:r>
            <a:r>
              <a:rPr lang="en-US" dirty="0" smtClean="0"/>
              <a:t> </a:t>
            </a:r>
            <a:r>
              <a:rPr lang="uk-UA" dirty="0" err="1" smtClean="0"/>
              <a:t>Діктіотові</a:t>
            </a:r>
            <a:r>
              <a:rPr lang="uk-UA" dirty="0" smtClean="0"/>
              <a:t> </a:t>
            </a:r>
            <a:r>
              <a:rPr lang="en-US" dirty="0" smtClean="0"/>
              <a:t>-</a:t>
            </a:r>
            <a:r>
              <a:rPr lang="en-US" i="1" dirty="0" err="1" smtClean="0"/>
              <a:t>Dictiotales</a:t>
            </a:r>
            <a:r>
              <a:rPr lang="ru-RU" dirty="0" smtClean="0"/>
              <a:t> </a:t>
            </a:r>
            <a:endParaRPr lang="en-US" dirty="0" smtClean="0"/>
          </a:p>
          <a:p>
            <a:pPr eaLnBrk="1" hangingPunct="1"/>
            <a:r>
              <a:rPr lang="ru-RU" dirty="0" smtClean="0"/>
              <a:t>Порядок </a:t>
            </a:r>
            <a:r>
              <a:rPr lang="uk-UA" dirty="0" err="1" smtClean="0"/>
              <a:t>Кутлерові</a:t>
            </a:r>
            <a:r>
              <a:rPr lang="uk-UA" dirty="0" smtClean="0"/>
              <a:t> - </a:t>
            </a:r>
            <a:r>
              <a:rPr lang="en-US" i="1" dirty="0" err="1" smtClean="0"/>
              <a:t>Cutleriales</a:t>
            </a:r>
            <a:r>
              <a:rPr lang="ru-RU" dirty="0" smtClean="0"/>
              <a:t> </a:t>
            </a:r>
            <a:endParaRPr lang="en-US" dirty="0" smtClean="0"/>
          </a:p>
          <a:p>
            <a:pPr eaLnBrk="1" hangingPunct="1"/>
            <a:r>
              <a:rPr lang="ru-RU" dirty="0" smtClean="0"/>
              <a:t>Порядок </a:t>
            </a:r>
            <a:r>
              <a:rPr lang="uk-UA" dirty="0" smtClean="0"/>
              <a:t>Ламінарієві - </a:t>
            </a:r>
            <a:r>
              <a:rPr lang="en-US" i="1" dirty="0" err="1" smtClean="0"/>
              <a:t>Lamanariales</a:t>
            </a:r>
            <a:r>
              <a:rPr lang="ru-RU" dirty="0" smtClean="0"/>
              <a:t> </a:t>
            </a:r>
          </a:p>
          <a:p>
            <a:pPr eaLnBrk="1" hangingPunct="1"/>
            <a:r>
              <a:rPr lang="uk-UA" b="1" dirty="0" smtClean="0"/>
              <a:t>Клас </a:t>
            </a:r>
            <a:r>
              <a:rPr lang="en-US" b="1" i="1" dirty="0" err="1" smtClean="0"/>
              <a:t>Cyclosporophyceae</a:t>
            </a:r>
            <a:r>
              <a:rPr lang="en-US" b="1" dirty="0" smtClean="0"/>
              <a:t> </a:t>
            </a:r>
            <a:endParaRPr lang="ru-RU" b="1" dirty="0" smtClean="0"/>
          </a:p>
          <a:p>
            <a:pPr eaLnBrk="1" hangingPunct="1"/>
            <a:r>
              <a:rPr lang="uk-UA" dirty="0" smtClean="0"/>
              <a:t>Порядок Фукусові</a:t>
            </a:r>
            <a:r>
              <a:rPr lang="uk-UA" b="1" dirty="0" smtClean="0"/>
              <a:t> – </a:t>
            </a:r>
            <a:r>
              <a:rPr lang="en-US" i="1" dirty="0" err="1" smtClean="0"/>
              <a:t>Fucales</a:t>
            </a:r>
            <a:endParaRPr lang="ru-RU" i="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3"/>
          <p:cNvSpPr>
            <a:spLocks noChangeArrowheads="1"/>
          </p:cNvSpPr>
          <p:nvPr/>
        </p:nvSpPr>
        <p:spPr bwMode="auto">
          <a:xfrm>
            <a:off x="214313" y="0"/>
            <a:ext cx="8643937" cy="923925"/>
          </a:xfrm>
          <a:prstGeom prst="rect">
            <a:avLst/>
          </a:prstGeom>
          <a:noFill/>
          <a:ln w="9525">
            <a:noFill/>
            <a:miter lim="800000"/>
            <a:headEnd/>
            <a:tailEnd/>
          </a:ln>
        </p:spPr>
        <p:txBody>
          <a:bodyPr>
            <a:spAutoFit/>
          </a:bodyPr>
          <a:lstStyle/>
          <a:p>
            <a:r>
              <a:rPr lang="uk-UA" b="1" i="1" dirty="0">
                <a:latin typeface="Calibri" pitchFamily="34" charset="0"/>
              </a:rPr>
              <a:t>До відділу Бурі водорості належать </a:t>
            </a:r>
            <a:r>
              <a:rPr lang="uk-UA" b="1" i="1" dirty="0" smtClean="0">
                <a:latin typeface="Calibri" pitchFamily="34" charset="0"/>
              </a:rPr>
              <a:t>2000 </a:t>
            </a:r>
            <a:r>
              <a:rPr lang="uk-UA" b="1" i="1" dirty="0">
                <a:latin typeface="Calibri" pitchFamily="34" charset="0"/>
              </a:rPr>
              <a:t>видів організмів, у хлоропластах яких, крім хлорофілу, є ще жовті та бурі пігменти. </a:t>
            </a:r>
          </a:p>
          <a:p>
            <a:endParaRPr lang="uk-UA" b="1" i="1" dirty="0">
              <a:latin typeface="Calibri" pitchFamily="34" charset="0"/>
            </a:endParaRPr>
          </a:p>
        </p:txBody>
      </p:sp>
      <p:sp>
        <p:nvSpPr>
          <p:cNvPr id="31746" name="Прямоугольник 4"/>
          <p:cNvSpPr>
            <a:spLocks noChangeArrowheads="1"/>
          </p:cNvSpPr>
          <p:nvPr/>
        </p:nvSpPr>
        <p:spPr bwMode="auto">
          <a:xfrm>
            <a:off x="214313" y="714375"/>
            <a:ext cx="8715375" cy="646331"/>
          </a:xfrm>
          <a:prstGeom prst="rect">
            <a:avLst/>
          </a:prstGeom>
          <a:noFill/>
          <a:ln w="9525">
            <a:noFill/>
            <a:miter lim="800000"/>
            <a:headEnd/>
            <a:tailEnd/>
          </a:ln>
        </p:spPr>
        <p:txBody>
          <a:bodyPr>
            <a:spAutoFit/>
          </a:bodyPr>
          <a:lstStyle/>
          <a:p>
            <a:r>
              <a:rPr lang="uk-UA" b="1" i="1" dirty="0">
                <a:latin typeface="Calibri" pitchFamily="34" charset="0"/>
              </a:rPr>
              <a:t>Переважним середовищем існування бурих водоростей є холодні моря Північної і Південної півкулі. В Україні </a:t>
            </a:r>
            <a:r>
              <a:rPr lang="uk-UA" b="1" i="1" dirty="0" smtClean="0">
                <a:latin typeface="Calibri" pitchFamily="34" charset="0"/>
              </a:rPr>
              <a:t>вони зустрічаються </a:t>
            </a:r>
            <a:r>
              <a:rPr lang="uk-UA" b="1" i="1" dirty="0">
                <a:latin typeface="Calibri" pitchFamily="34" charset="0"/>
              </a:rPr>
              <a:t>в Чорному </a:t>
            </a:r>
            <a:r>
              <a:rPr lang="uk-UA" b="1" i="1" dirty="0" smtClean="0">
                <a:latin typeface="Calibri" pitchFamily="34" charset="0"/>
              </a:rPr>
              <a:t>та </a:t>
            </a:r>
            <a:r>
              <a:rPr lang="uk-UA" b="1" i="1" dirty="0">
                <a:latin typeface="Calibri" pitchFamily="34" charset="0"/>
              </a:rPr>
              <a:t>Азовському </a:t>
            </a:r>
            <a:r>
              <a:rPr lang="uk-UA" b="1" dirty="0">
                <a:latin typeface="Calibri" pitchFamily="34" charset="0"/>
              </a:rPr>
              <a:t>морях.</a:t>
            </a:r>
            <a:r>
              <a:rPr lang="uk-UA" dirty="0">
                <a:latin typeface="Calibri" pitchFamily="34" charset="0"/>
              </a:rPr>
              <a:t> </a:t>
            </a:r>
            <a:endParaRPr lang="ru-RU" dirty="0">
              <a:latin typeface="Calibri" pitchFamily="34" charset="0"/>
            </a:endParaRPr>
          </a:p>
        </p:txBody>
      </p:sp>
      <p:sp>
        <p:nvSpPr>
          <p:cNvPr id="31747" name="Прямоугольник 5"/>
          <p:cNvSpPr>
            <a:spLocks noChangeArrowheads="1"/>
          </p:cNvSpPr>
          <p:nvPr/>
        </p:nvSpPr>
        <p:spPr bwMode="auto">
          <a:xfrm>
            <a:off x="214313" y="6286500"/>
            <a:ext cx="8715375" cy="461665"/>
          </a:xfrm>
          <a:prstGeom prst="rect">
            <a:avLst/>
          </a:prstGeom>
          <a:noFill/>
          <a:ln w="9525">
            <a:noFill/>
            <a:miter lim="800000"/>
            <a:headEnd/>
            <a:tailEnd/>
          </a:ln>
        </p:spPr>
        <p:txBody>
          <a:bodyPr>
            <a:spAutoFit/>
          </a:bodyPr>
          <a:lstStyle/>
          <a:p>
            <a:r>
              <a:rPr lang="uk-UA" sz="2400" dirty="0" smtClean="0"/>
              <a:t>переважно макроскопічні, поширені в основному в морях</a:t>
            </a:r>
            <a:r>
              <a:rPr lang="uk-UA" sz="2400" b="1" i="1" dirty="0" smtClean="0">
                <a:latin typeface="Calibri" pitchFamily="34" charset="0"/>
              </a:rPr>
              <a:t> </a:t>
            </a:r>
            <a:endParaRPr lang="ru-RU" sz="2400" b="1" i="1" dirty="0">
              <a:latin typeface="Calibri" pitchFamily="34" charset="0"/>
            </a:endParaRPr>
          </a:p>
        </p:txBody>
      </p:sp>
      <p:pic>
        <p:nvPicPr>
          <p:cNvPr id="31748" name="Picture 6" descr="02030207"/>
          <p:cNvPicPr>
            <a:picLocks noChangeAspect="1" noChangeArrowheads="1"/>
          </p:cNvPicPr>
          <p:nvPr/>
        </p:nvPicPr>
        <p:blipFill>
          <a:blip r:embed="rId2"/>
          <a:srcRect/>
          <a:stretch>
            <a:fillRect/>
          </a:stretch>
        </p:blipFill>
        <p:spPr bwMode="auto">
          <a:xfrm>
            <a:off x="928688" y="1643063"/>
            <a:ext cx="74295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8" descr="purple-diatoms-527157-sw.jpg"/>
          <p:cNvPicPr>
            <a:picLocks noChangeAspect="1"/>
          </p:cNvPicPr>
          <p:nvPr/>
        </p:nvPicPr>
        <p:blipFill>
          <a:blip r:embed="rId2"/>
          <a:srcRect/>
          <a:stretch>
            <a:fillRect/>
          </a:stretch>
        </p:blipFill>
        <p:spPr bwMode="auto">
          <a:xfrm>
            <a:off x="1785938" y="1631950"/>
            <a:ext cx="5372100" cy="3384550"/>
          </a:xfrm>
          <a:prstGeom prst="rect">
            <a:avLst/>
          </a:prstGeom>
          <a:noFill/>
          <a:ln w="9525">
            <a:noFill/>
            <a:miter lim="800000"/>
            <a:headEnd/>
            <a:tailEnd/>
          </a:ln>
        </p:spPr>
      </p:pic>
      <p:pic>
        <p:nvPicPr>
          <p:cNvPr id="5" name="Содержимое 4" descr="more_3.jpg"/>
          <p:cNvPicPr>
            <a:picLocks noGrp="1" noChangeAspect="1"/>
          </p:cNvPicPr>
          <p:nvPr>
            <p:ph idx="1"/>
          </p:nvPr>
        </p:nvPicPr>
        <p:blipFill>
          <a:blip r:embed="rId3"/>
          <a:srcRect/>
          <a:stretch>
            <a:fillRect/>
          </a:stretch>
        </p:blipFill>
        <p:spPr>
          <a:xfrm>
            <a:off x="257175" y="357188"/>
            <a:ext cx="4048125" cy="1838325"/>
          </a:xfrm>
        </p:spPr>
      </p:pic>
      <p:pic>
        <p:nvPicPr>
          <p:cNvPr id="6" name="Рисунок 5" descr="more_4.jpg"/>
          <p:cNvPicPr>
            <a:picLocks noChangeAspect="1"/>
          </p:cNvPicPr>
          <p:nvPr/>
        </p:nvPicPr>
        <p:blipFill>
          <a:blip r:embed="rId4"/>
          <a:srcRect/>
          <a:stretch>
            <a:fillRect/>
          </a:stretch>
        </p:blipFill>
        <p:spPr bwMode="auto">
          <a:xfrm>
            <a:off x="357188" y="2614613"/>
            <a:ext cx="3286125" cy="3509962"/>
          </a:xfrm>
          <a:prstGeom prst="rect">
            <a:avLst/>
          </a:prstGeom>
          <a:noFill/>
          <a:ln w="9525">
            <a:noFill/>
            <a:miter lim="800000"/>
            <a:headEnd/>
            <a:tailEnd/>
          </a:ln>
        </p:spPr>
      </p:pic>
      <p:pic>
        <p:nvPicPr>
          <p:cNvPr id="7" name="Рисунок 6" descr="more_5.jpg"/>
          <p:cNvPicPr>
            <a:picLocks noChangeAspect="1"/>
          </p:cNvPicPr>
          <p:nvPr/>
        </p:nvPicPr>
        <p:blipFill>
          <a:blip r:embed="rId5"/>
          <a:srcRect/>
          <a:stretch>
            <a:fillRect/>
          </a:stretch>
        </p:blipFill>
        <p:spPr bwMode="auto">
          <a:xfrm>
            <a:off x="5143500" y="133350"/>
            <a:ext cx="3371850" cy="2633663"/>
          </a:xfrm>
          <a:prstGeom prst="rect">
            <a:avLst/>
          </a:prstGeom>
          <a:noFill/>
          <a:ln w="9525">
            <a:noFill/>
            <a:miter lim="800000"/>
            <a:headEnd/>
            <a:tailEnd/>
          </a:ln>
        </p:spPr>
      </p:pic>
      <p:pic>
        <p:nvPicPr>
          <p:cNvPr id="8" name="Рисунок 7" descr="more_6.jpg"/>
          <p:cNvPicPr>
            <a:picLocks noChangeAspect="1"/>
          </p:cNvPicPr>
          <p:nvPr/>
        </p:nvPicPr>
        <p:blipFill>
          <a:blip r:embed="rId6"/>
          <a:srcRect/>
          <a:stretch>
            <a:fillRect/>
          </a:stretch>
        </p:blipFill>
        <p:spPr bwMode="auto">
          <a:xfrm>
            <a:off x="6286500" y="3040063"/>
            <a:ext cx="2343150" cy="3189287"/>
          </a:xfrm>
          <a:prstGeom prst="rect">
            <a:avLst/>
          </a:prstGeom>
          <a:noFill/>
          <a:ln w="9525">
            <a:noFill/>
            <a:miter lim="800000"/>
            <a:headEnd/>
            <a:tailEnd/>
          </a:ln>
        </p:spPr>
      </p:pic>
      <p:sp>
        <p:nvSpPr>
          <p:cNvPr id="10" name="Прямоугольник 9"/>
          <p:cNvSpPr>
            <a:spLocks noChangeArrowheads="1"/>
          </p:cNvSpPr>
          <p:nvPr/>
        </p:nvSpPr>
        <p:spPr bwMode="auto">
          <a:xfrm>
            <a:off x="1071563" y="6072188"/>
            <a:ext cx="7037387" cy="584200"/>
          </a:xfrm>
          <a:prstGeom prst="rect">
            <a:avLst/>
          </a:prstGeom>
          <a:noFill/>
          <a:ln w="9525">
            <a:noFill/>
            <a:miter lim="800000"/>
            <a:headEnd/>
            <a:tailEnd/>
          </a:ln>
        </p:spPr>
        <p:txBody>
          <a:bodyPr wrap="none">
            <a:spAutoFit/>
          </a:bodyPr>
          <a:lstStyle/>
          <a:p>
            <a:r>
              <a:rPr lang="uk-UA" sz="3200" b="1" i="1">
                <a:latin typeface="Calibri" pitchFamily="34" charset="0"/>
              </a:rPr>
              <a:t>Подивіться уважно на цю дивовижу. </a:t>
            </a:r>
            <a:endParaRPr lang="ru-RU" sz="3200" b="1" i="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3"/>
          <p:cNvSpPr>
            <a:spLocks noChangeArrowheads="1"/>
          </p:cNvSpPr>
          <p:nvPr/>
        </p:nvSpPr>
        <p:spPr bwMode="auto">
          <a:xfrm>
            <a:off x="214313" y="357188"/>
            <a:ext cx="4214812" cy="400050"/>
          </a:xfrm>
          <a:prstGeom prst="rect">
            <a:avLst/>
          </a:prstGeom>
          <a:noFill/>
          <a:ln w="9525">
            <a:noFill/>
            <a:miter lim="800000"/>
            <a:headEnd/>
            <a:tailEnd/>
          </a:ln>
        </p:spPr>
        <p:txBody>
          <a:bodyPr>
            <a:spAutoFit/>
          </a:bodyPr>
          <a:lstStyle/>
          <a:p>
            <a:r>
              <a:rPr lang="uk-UA" sz="2000" b="1" i="1">
                <a:latin typeface="Calibri" pitchFamily="34" charset="0"/>
              </a:rPr>
              <a:t>Вони найбільш високоорганізовані. </a:t>
            </a:r>
            <a:endParaRPr lang="ru-RU" sz="2000" b="1" i="1">
              <a:latin typeface="Calibri" pitchFamily="34" charset="0"/>
            </a:endParaRPr>
          </a:p>
        </p:txBody>
      </p:sp>
      <p:sp>
        <p:nvSpPr>
          <p:cNvPr id="32770" name="Прямоугольник 4"/>
          <p:cNvSpPr>
            <a:spLocks noChangeArrowheads="1"/>
          </p:cNvSpPr>
          <p:nvPr/>
        </p:nvSpPr>
        <p:spPr bwMode="auto">
          <a:xfrm>
            <a:off x="357188" y="857250"/>
            <a:ext cx="4000500" cy="2308225"/>
          </a:xfrm>
          <a:prstGeom prst="rect">
            <a:avLst/>
          </a:prstGeom>
          <a:noFill/>
          <a:ln w="9525">
            <a:noFill/>
            <a:miter lim="800000"/>
            <a:headEnd/>
            <a:tailEnd/>
          </a:ln>
        </p:spPr>
        <p:txBody>
          <a:bodyPr>
            <a:spAutoFit/>
          </a:bodyPr>
          <a:lstStyle/>
          <a:p>
            <a:r>
              <a:rPr lang="uk-UA" b="1" i="1">
                <a:latin typeface="Calibri" pitchFamily="34" charset="0"/>
              </a:rPr>
              <a:t>Таломи мають буре забарвлення завдяки наявності фукоксантину і хлорофілу.</a:t>
            </a:r>
            <a:endParaRPr lang="ru-RU" b="1" i="1">
              <a:latin typeface="Calibri" pitchFamily="34" charset="0"/>
            </a:endParaRPr>
          </a:p>
          <a:p>
            <a:r>
              <a:rPr lang="uk-UA" b="1" i="1">
                <a:latin typeface="Calibri" pitchFamily="34" charset="0"/>
              </a:rPr>
              <a:t>Розмножуються вегетативно частинами талому. Безстатево за допомогою спор і статево, тобто за допомогою статевих клітин-гамет.</a:t>
            </a:r>
            <a:endParaRPr lang="ru-RU" b="1" i="1">
              <a:latin typeface="Calibri" pitchFamily="34" charset="0"/>
            </a:endParaRPr>
          </a:p>
        </p:txBody>
      </p:sp>
      <p:pic>
        <p:nvPicPr>
          <p:cNvPr id="32771" name="Рисунок 2" descr="макроцистис 2.jpg"/>
          <p:cNvPicPr>
            <a:picLocks noChangeAspect="1"/>
          </p:cNvPicPr>
          <p:nvPr/>
        </p:nvPicPr>
        <p:blipFill>
          <a:blip r:embed="rId2"/>
          <a:srcRect/>
          <a:stretch>
            <a:fillRect/>
          </a:stretch>
        </p:blipFill>
        <p:spPr bwMode="auto">
          <a:xfrm>
            <a:off x="4572000" y="214313"/>
            <a:ext cx="4324350" cy="5592762"/>
          </a:xfrm>
          <a:prstGeom prst="rect">
            <a:avLst/>
          </a:prstGeom>
          <a:noFill/>
          <a:ln w="9525">
            <a:noFill/>
            <a:miter lim="800000"/>
            <a:headEnd/>
            <a:tailEnd/>
          </a:ln>
        </p:spPr>
      </p:pic>
      <p:pic>
        <p:nvPicPr>
          <p:cNvPr id="32772" name="Picture 2" descr="C:\Documents and Settings\Admin\Рабочий стол\Новая папка\шестому классу\водоросли\готовые\макроцистис внешность 2.jpg"/>
          <p:cNvPicPr>
            <a:picLocks noChangeAspect="1" noChangeArrowheads="1"/>
          </p:cNvPicPr>
          <p:nvPr/>
        </p:nvPicPr>
        <p:blipFill>
          <a:blip r:embed="rId3"/>
          <a:srcRect/>
          <a:stretch>
            <a:fillRect/>
          </a:stretch>
        </p:blipFill>
        <p:spPr bwMode="auto">
          <a:xfrm>
            <a:off x="285750" y="4000500"/>
            <a:ext cx="4000500" cy="2665413"/>
          </a:xfrm>
          <a:prstGeom prst="rect">
            <a:avLst/>
          </a:prstGeom>
          <a:noFill/>
          <a:ln w="9525">
            <a:noFill/>
            <a:miter lim="800000"/>
            <a:headEnd/>
            <a:tailEnd/>
          </a:ln>
        </p:spPr>
      </p:pic>
      <p:sp>
        <p:nvSpPr>
          <p:cNvPr id="8" name="Прямоугольник 7"/>
          <p:cNvSpPr/>
          <p:nvPr/>
        </p:nvSpPr>
        <p:spPr>
          <a:xfrm>
            <a:off x="5643563" y="6000750"/>
            <a:ext cx="2551112" cy="461963"/>
          </a:xfrm>
          <a:prstGeom prst="rect">
            <a:avLst/>
          </a:prstGeom>
        </p:spPr>
        <p:txBody>
          <a:bodyPr wrap="none">
            <a:spAutoFit/>
          </a:bodyPr>
          <a:lstStyle/>
          <a:p>
            <a:pPr fontAlgn="auto">
              <a:spcBef>
                <a:spcPts val="0"/>
              </a:spcBef>
              <a:spcAft>
                <a:spcPts val="0"/>
              </a:spcAft>
              <a:defRPr/>
            </a:pPr>
            <a:r>
              <a:rPr lang="ru-RU" sz="2400" b="1" i="1" dirty="0" err="1">
                <a:effectLst>
                  <a:outerShdw blurRad="38100" dist="38100" dir="2700000" algn="tl">
                    <a:srgbClr val="000000">
                      <a:alpha val="43137"/>
                    </a:srgbClr>
                  </a:outerShdw>
                </a:effectLst>
                <a:latin typeface="Bookman Old Style" pitchFamily="18" charset="0"/>
              </a:rPr>
              <a:t>Макроцистіс</a:t>
            </a:r>
            <a:r>
              <a:rPr lang="ru-RU" sz="2400" b="1" i="1" dirty="0">
                <a:effectLst>
                  <a:outerShdw blurRad="38100" dist="38100" dir="2700000" algn="tl">
                    <a:srgbClr val="000000">
                      <a:alpha val="43137"/>
                    </a:srgbClr>
                  </a:outerShdw>
                </a:effectLst>
                <a:latin typeface="Bookman Old Style" pitchFamily="18" charset="0"/>
              </a:rPr>
              <a:t> </a:t>
            </a:r>
            <a:endParaRPr lang="ru-RU" sz="2400" i="1" dirty="0">
              <a:latin typeface="+mn-lt"/>
            </a:endParaRPr>
          </a:p>
        </p:txBody>
      </p:sp>
      <p:sp>
        <p:nvSpPr>
          <p:cNvPr id="32774" name="Прямоугольник 8"/>
          <p:cNvSpPr>
            <a:spLocks noChangeArrowheads="1"/>
          </p:cNvSpPr>
          <p:nvPr/>
        </p:nvSpPr>
        <p:spPr bwMode="auto">
          <a:xfrm>
            <a:off x="285750" y="3357563"/>
            <a:ext cx="4071938" cy="646112"/>
          </a:xfrm>
          <a:prstGeom prst="rect">
            <a:avLst/>
          </a:prstGeom>
          <a:noFill/>
          <a:ln w="9525">
            <a:noFill/>
            <a:miter lim="800000"/>
            <a:headEnd/>
            <a:tailEnd/>
          </a:ln>
        </p:spPr>
        <p:txBody>
          <a:bodyPr>
            <a:spAutoFit/>
          </a:bodyPr>
          <a:lstStyle/>
          <a:p>
            <a:r>
              <a:rPr lang="ru-RU" b="1" i="1">
                <a:latin typeface="Calibri" pitchFamily="34" charset="0"/>
              </a:rPr>
              <a:t>Довжина до 60 м і виростає в день на 45 - 60 см.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0"/>
          <p:cNvSpPr>
            <a:spLocks noGrp="1" noChangeArrowheads="1"/>
          </p:cNvSpPr>
          <p:nvPr>
            <p:ph type="title"/>
          </p:nvPr>
        </p:nvSpPr>
        <p:spPr>
          <a:xfrm>
            <a:off x="228600" y="762000"/>
            <a:ext cx="6324600" cy="1143000"/>
          </a:xfrm>
        </p:spPr>
        <p:txBody>
          <a:bodyPr/>
          <a:lstStyle/>
          <a:p>
            <a:pPr eaLnBrk="1" hangingPunct="1"/>
            <a:r>
              <a:rPr lang="ru-RU" dirty="0" smtClean="0"/>
              <a:t>Порядок - </a:t>
            </a:r>
            <a:r>
              <a:rPr lang="en-US" dirty="0" err="1" smtClean="0"/>
              <a:t>Laminariales</a:t>
            </a:r>
            <a:r>
              <a:rPr lang="en-US" dirty="0" smtClean="0"/>
              <a:t> </a:t>
            </a:r>
            <a:endParaRPr lang="ru-RU" dirty="0" smtClean="0"/>
          </a:p>
        </p:txBody>
      </p:sp>
      <p:sp>
        <p:nvSpPr>
          <p:cNvPr id="13315" name="Rectangle 11"/>
          <p:cNvSpPr>
            <a:spLocks noGrp="1" noChangeArrowheads="1"/>
          </p:cNvSpPr>
          <p:nvPr>
            <p:ph sz="half" idx="1"/>
          </p:nvPr>
        </p:nvSpPr>
        <p:spPr/>
        <p:txBody>
          <a:bodyPr/>
          <a:lstStyle/>
          <a:p>
            <a:pPr eaLnBrk="1" hangingPunct="1"/>
            <a:endParaRPr lang="ru-RU" sz="2400" smtClean="0"/>
          </a:p>
        </p:txBody>
      </p:sp>
      <p:sp>
        <p:nvSpPr>
          <p:cNvPr id="13316" name="Rectangle 12"/>
          <p:cNvSpPr>
            <a:spLocks noGrp="1" noChangeArrowheads="1"/>
          </p:cNvSpPr>
          <p:nvPr>
            <p:ph sz="quarter" idx="2"/>
          </p:nvPr>
        </p:nvSpPr>
        <p:spPr>
          <a:xfrm>
            <a:off x="4760913" y="2743200"/>
            <a:ext cx="3770312" cy="1411288"/>
          </a:xfrm>
        </p:spPr>
        <p:txBody>
          <a:bodyPr/>
          <a:lstStyle/>
          <a:p>
            <a:pPr eaLnBrk="1" hangingPunct="1">
              <a:spcBef>
                <a:spcPct val="0"/>
              </a:spcBef>
              <a:buClrTx/>
              <a:buSzTx/>
              <a:buFontTx/>
              <a:buNone/>
            </a:pPr>
            <a:r>
              <a:rPr lang="en-US" sz="2000" dirty="0" smtClean="0"/>
              <a:t>                                </a:t>
            </a:r>
            <a:r>
              <a:rPr lang="en-US" sz="2000" dirty="0" err="1" smtClean="0"/>
              <a:t>Lessonia</a:t>
            </a:r>
            <a:r>
              <a:rPr lang="en-US" sz="2000" dirty="0" smtClean="0"/>
              <a:t> </a:t>
            </a:r>
            <a:endParaRPr lang="ru-RU" sz="2000" dirty="0" smtClean="0"/>
          </a:p>
          <a:p>
            <a:pPr eaLnBrk="1" hangingPunct="1"/>
            <a:r>
              <a:rPr lang="en-US" sz="2000" dirty="0" smtClean="0"/>
              <a:t> </a:t>
            </a:r>
            <a:endParaRPr lang="ru-RU" sz="2000" dirty="0" smtClean="0"/>
          </a:p>
        </p:txBody>
      </p:sp>
      <p:pic>
        <p:nvPicPr>
          <p:cNvPr id="13317" name="Picture 9" descr="lessonia"/>
          <p:cNvPicPr>
            <a:picLocks noChangeAspect="1" noChangeArrowheads="1"/>
          </p:cNvPicPr>
          <p:nvPr/>
        </p:nvPicPr>
        <p:blipFill>
          <a:blip r:embed="rId2"/>
          <a:srcRect/>
          <a:stretch>
            <a:fillRect/>
          </a:stretch>
        </p:blipFill>
        <p:spPr bwMode="auto">
          <a:xfrm>
            <a:off x="6215074" y="0"/>
            <a:ext cx="2928925" cy="2667000"/>
          </a:xfrm>
          <a:prstGeom prst="rect">
            <a:avLst/>
          </a:prstGeom>
          <a:noFill/>
          <a:ln w="9525">
            <a:noFill/>
            <a:miter lim="800000"/>
            <a:headEnd/>
            <a:tailEnd/>
          </a:ln>
        </p:spPr>
      </p:pic>
      <p:pic>
        <p:nvPicPr>
          <p:cNvPr id="13318" name="Picture 14" descr="macrocistis 2"/>
          <p:cNvPicPr>
            <a:picLocks noGrp="1" noChangeAspect="1" noChangeArrowheads="1"/>
          </p:cNvPicPr>
          <p:nvPr>
            <p:ph sz="quarter" idx="3"/>
          </p:nvPr>
        </p:nvPicPr>
        <p:blipFill>
          <a:blip r:embed="rId3"/>
          <a:srcRect/>
          <a:stretch>
            <a:fillRect/>
          </a:stretch>
        </p:blipFill>
        <p:spPr>
          <a:xfrm>
            <a:off x="5029200" y="3929066"/>
            <a:ext cx="4114800" cy="2813050"/>
          </a:xfrm>
        </p:spPr>
      </p:pic>
      <p:sp>
        <p:nvSpPr>
          <p:cNvPr id="13320" name="Text Box 16"/>
          <p:cNvSpPr txBox="1">
            <a:spLocks noChangeArrowheads="1"/>
          </p:cNvSpPr>
          <p:nvPr/>
        </p:nvSpPr>
        <p:spPr bwMode="auto">
          <a:xfrm>
            <a:off x="4876800" y="2286000"/>
            <a:ext cx="1117600" cy="366713"/>
          </a:xfrm>
          <a:prstGeom prst="rect">
            <a:avLst/>
          </a:prstGeom>
          <a:noFill/>
          <a:ln w="9525">
            <a:noFill/>
            <a:miter lim="800000"/>
            <a:headEnd/>
            <a:tailEnd/>
          </a:ln>
        </p:spPr>
        <p:txBody>
          <a:bodyPr>
            <a:spAutoFit/>
          </a:bodyPr>
          <a:lstStyle/>
          <a:p>
            <a:endParaRPr lang="ru-RU">
              <a:latin typeface="Tahoma" pitchFamily="34" charset="0"/>
            </a:endParaRPr>
          </a:p>
        </p:txBody>
      </p:sp>
      <p:sp>
        <p:nvSpPr>
          <p:cNvPr id="13321" name="Text Box 17"/>
          <p:cNvSpPr txBox="1">
            <a:spLocks noChangeArrowheads="1"/>
          </p:cNvSpPr>
          <p:nvPr/>
        </p:nvSpPr>
        <p:spPr bwMode="auto">
          <a:xfrm>
            <a:off x="6553200" y="4572000"/>
            <a:ext cx="1414463" cy="366713"/>
          </a:xfrm>
          <a:prstGeom prst="rect">
            <a:avLst/>
          </a:prstGeom>
          <a:noFill/>
          <a:ln w="9525">
            <a:noFill/>
            <a:miter lim="800000"/>
            <a:headEnd/>
            <a:tailEnd/>
          </a:ln>
        </p:spPr>
        <p:txBody>
          <a:bodyPr>
            <a:spAutoFit/>
          </a:bodyPr>
          <a:lstStyle/>
          <a:p>
            <a:r>
              <a:rPr lang="en-US" sz="1400" b="1">
                <a:solidFill>
                  <a:schemeClr val="bg1"/>
                </a:solidFill>
                <a:latin typeface="Tahoma" pitchFamily="34" charset="0"/>
              </a:rPr>
              <a:t>Macrocystis</a:t>
            </a:r>
            <a:r>
              <a:rPr lang="en-US">
                <a:latin typeface="Tahoma" pitchFamily="34" charset="0"/>
              </a:rPr>
              <a:t> </a:t>
            </a:r>
            <a:endParaRPr lang="ru-RU">
              <a:latin typeface="Tahoma" pitchFamily="34" charset="0"/>
            </a:endParaRPr>
          </a:p>
        </p:txBody>
      </p:sp>
      <p:pic>
        <p:nvPicPr>
          <p:cNvPr id="13322" name="Picture 19" descr="44397679_Laminaria_3"/>
          <p:cNvPicPr>
            <a:picLocks noChangeAspect="1" noChangeArrowheads="1"/>
          </p:cNvPicPr>
          <p:nvPr/>
        </p:nvPicPr>
        <p:blipFill>
          <a:blip r:embed="rId4"/>
          <a:srcRect/>
          <a:stretch>
            <a:fillRect/>
          </a:stretch>
        </p:blipFill>
        <p:spPr bwMode="auto">
          <a:xfrm>
            <a:off x="357158" y="2571744"/>
            <a:ext cx="4542377"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3"/>
          <p:cNvSpPr>
            <a:spLocks noChangeArrowheads="1"/>
          </p:cNvSpPr>
          <p:nvPr/>
        </p:nvSpPr>
        <p:spPr bwMode="auto">
          <a:xfrm>
            <a:off x="357188" y="714375"/>
            <a:ext cx="4286250" cy="2862263"/>
          </a:xfrm>
          <a:prstGeom prst="rect">
            <a:avLst/>
          </a:prstGeom>
          <a:noFill/>
          <a:ln w="9525">
            <a:noFill/>
            <a:miter lim="800000"/>
            <a:headEnd/>
            <a:tailEnd/>
          </a:ln>
        </p:spPr>
        <p:txBody>
          <a:bodyPr>
            <a:spAutoFit/>
          </a:bodyPr>
          <a:lstStyle/>
          <a:p>
            <a:r>
              <a:rPr lang="ru-RU" sz="2000" b="1" i="1">
                <a:latin typeface="Calibri" pitchFamily="34" charset="0"/>
              </a:rPr>
              <a:t>Ця водорість - самий великий організм, що живе у воді, її довжина майже в два рази перевищує довжину самого великого тваринного , синього кита. Таллом цієї водорості - багаторічний, окремі екземпляри живуть 8-10 років.  </a:t>
            </a:r>
          </a:p>
          <a:p>
            <a:endParaRPr lang="ru-RU" sz="2000" b="1" i="1">
              <a:latin typeface="Calibri" pitchFamily="34" charset="0"/>
            </a:endParaRPr>
          </a:p>
        </p:txBody>
      </p:sp>
      <p:sp>
        <p:nvSpPr>
          <p:cNvPr id="33794" name="Прямоугольник 4"/>
          <p:cNvSpPr>
            <a:spLocks noChangeArrowheads="1"/>
          </p:cNvSpPr>
          <p:nvPr/>
        </p:nvSpPr>
        <p:spPr bwMode="auto">
          <a:xfrm>
            <a:off x="4857750" y="3143250"/>
            <a:ext cx="4286250" cy="3478213"/>
          </a:xfrm>
          <a:prstGeom prst="rect">
            <a:avLst/>
          </a:prstGeom>
          <a:noFill/>
          <a:ln w="9525">
            <a:noFill/>
            <a:miter lim="800000"/>
            <a:headEnd/>
            <a:tailEnd/>
          </a:ln>
        </p:spPr>
        <p:txBody>
          <a:bodyPr>
            <a:spAutoFit/>
          </a:bodyPr>
          <a:lstStyle/>
          <a:p>
            <a:r>
              <a:rPr lang="ru-RU" sz="2000" b="1" i="1">
                <a:latin typeface="Calibri" pitchFamily="34" charset="0"/>
              </a:rPr>
              <a:t>Про зарослі цієї водорості біля берегів Південної Америки писав Ч. Дарвін: "Ці величезні підводні ліси південної півкулі я можу порівняти лише з наземними лісами тропічних областей. І все-таки, якби в якій-небудь країні знищити ліс, то не думаю, щоб при цьому загинуло хоча б приблизно така кількість тварин, як зі знищенням цієї водорості "</a:t>
            </a:r>
          </a:p>
        </p:txBody>
      </p:sp>
      <p:pic>
        <p:nvPicPr>
          <p:cNvPr id="33795" name="Рисунок 7" descr="003.jpg"/>
          <p:cNvPicPr>
            <a:picLocks noChangeAspect="1"/>
          </p:cNvPicPr>
          <p:nvPr/>
        </p:nvPicPr>
        <p:blipFill>
          <a:blip r:embed="rId2"/>
          <a:srcRect/>
          <a:stretch>
            <a:fillRect/>
          </a:stretch>
        </p:blipFill>
        <p:spPr bwMode="auto">
          <a:xfrm>
            <a:off x="357188" y="3357563"/>
            <a:ext cx="4262437" cy="3278187"/>
          </a:xfrm>
          <a:prstGeom prst="rect">
            <a:avLst/>
          </a:prstGeom>
          <a:noFill/>
          <a:ln w="9525">
            <a:noFill/>
            <a:miter lim="800000"/>
            <a:headEnd/>
            <a:tailEnd/>
          </a:ln>
        </p:spPr>
      </p:pic>
      <p:pic>
        <p:nvPicPr>
          <p:cNvPr id="33796" name="Рисунок 8" descr="canopy1.jpg"/>
          <p:cNvPicPr>
            <a:picLocks noChangeAspect="1"/>
          </p:cNvPicPr>
          <p:nvPr/>
        </p:nvPicPr>
        <p:blipFill>
          <a:blip r:embed="rId3"/>
          <a:srcRect/>
          <a:stretch>
            <a:fillRect/>
          </a:stretch>
        </p:blipFill>
        <p:spPr bwMode="auto">
          <a:xfrm>
            <a:off x="4929188" y="214313"/>
            <a:ext cx="3929062" cy="2509837"/>
          </a:xfrm>
          <a:prstGeom prst="rect">
            <a:avLst/>
          </a:prstGeom>
          <a:noFill/>
          <a:ln w="9525">
            <a:noFill/>
            <a:miter lim="800000"/>
            <a:headEnd/>
            <a:tailEnd/>
          </a:ln>
        </p:spPr>
      </p:pic>
      <p:sp>
        <p:nvSpPr>
          <p:cNvPr id="33797" name="Прямоугольник 10"/>
          <p:cNvSpPr>
            <a:spLocks noChangeArrowheads="1"/>
          </p:cNvSpPr>
          <p:nvPr/>
        </p:nvSpPr>
        <p:spPr bwMode="auto">
          <a:xfrm>
            <a:off x="214313" y="0"/>
            <a:ext cx="4549775" cy="523875"/>
          </a:xfrm>
          <a:prstGeom prst="rect">
            <a:avLst/>
          </a:prstGeom>
          <a:noFill/>
          <a:ln w="9525">
            <a:noFill/>
            <a:miter lim="800000"/>
            <a:headEnd/>
            <a:tailEnd/>
          </a:ln>
        </p:spPr>
        <p:txBody>
          <a:bodyPr wrap="none">
            <a:spAutoFit/>
          </a:bodyPr>
          <a:lstStyle/>
          <a:p>
            <a:r>
              <a:rPr lang="ru-RU">
                <a:latin typeface="Calibri" pitchFamily="34" charset="0"/>
              </a:rPr>
              <a:t> </a:t>
            </a:r>
            <a:r>
              <a:rPr lang="ru-RU" sz="2800" b="1" i="1">
                <a:latin typeface="Calibri" pitchFamily="34" charset="0"/>
              </a:rPr>
              <a:t>Макроцистіс грушовидний</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Рисунок 5" descr="190.jpg"/>
          <p:cNvPicPr>
            <a:picLocks noChangeAspect="1"/>
          </p:cNvPicPr>
          <p:nvPr/>
        </p:nvPicPr>
        <p:blipFill>
          <a:blip r:embed="rId2"/>
          <a:srcRect/>
          <a:stretch>
            <a:fillRect/>
          </a:stretch>
        </p:blipFill>
        <p:spPr bwMode="auto">
          <a:xfrm>
            <a:off x="3214688" y="4357688"/>
            <a:ext cx="1571625" cy="1571625"/>
          </a:xfrm>
          <a:prstGeom prst="rect">
            <a:avLst/>
          </a:prstGeom>
          <a:noFill/>
          <a:ln w="9525">
            <a:noFill/>
            <a:miter lim="800000"/>
            <a:headEnd/>
            <a:tailEnd/>
          </a:ln>
        </p:spPr>
      </p:pic>
      <p:pic>
        <p:nvPicPr>
          <p:cNvPr id="36866" name="Рисунок 3" descr="ламинария внешность.jpg"/>
          <p:cNvPicPr>
            <a:picLocks noChangeAspect="1"/>
          </p:cNvPicPr>
          <p:nvPr/>
        </p:nvPicPr>
        <p:blipFill>
          <a:blip r:embed="rId3"/>
          <a:srcRect/>
          <a:stretch>
            <a:fillRect/>
          </a:stretch>
        </p:blipFill>
        <p:spPr bwMode="auto">
          <a:xfrm>
            <a:off x="714375" y="3214688"/>
            <a:ext cx="2320925" cy="3643312"/>
          </a:xfrm>
          <a:prstGeom prst="rect">
            <a:avLst/>
          </a:prstGeom>
          <a:noFill/>
          <a:ln w="9525">
            <a:noFill/>
            <a:miter lim="800000"/>
            <a:headEnd/>
            <a:tailEnd/>
          </a:ln>
        </p:spPr>
      </p:pic>
      <p:sp>
        <p:nvSpPr>
          <p:cNvPr id="36867" name="Прямоугольник 3"/>
          <p:cNvSpPr>
            <a:spLocks noChangeArrowheads="1"/>
          </p:cNvSpPr>
          <p:nvPr/>
        </p:nvSpPr>
        <p:spPr bwMode="auto">
          <a:xfrm>
            <a:off x="4857750" y="214313"/>
            <a:ext cx="4000500" cy="6555641"/>
          </a:xfrm>
          <a:prstGeom prst="rect">
            <a:avLst/>
          </a:prstGeom>
          <a:noFill/>
          <a:ln w="9525">
            <a:noFill/>
            <a:miter lim="800000"/>
            <a:headEnd/>
            <a:tailEnd/>
          </a:ln>
        </p:spPr>
        <p:txBody>
          <a:bodyPr>
            <a:spAutoFit/>
          </a:bodyPr>
          <a:lstStyle/>
          <a:p>
            <a:r>
              <a:rPr lang="uk-UA" sz="2000" b="1" i="1" dirty="0">
                <a:latin typeface="Calibri" pitchFamily="34" charset="0"/>
              </a:rPr>
              <a:t>Найбільш відома серед них — ламінарія, або морська капуста. її вживають у їжу перш за все люди, які мешкають на узбережжях морів, де росте ця рослина. По-друге, ламінарію спеціально збирають і вирощують </a:t>
            </a:r>
            <a:r>
              <a:rPr lang="uk-UA" sz="2000" b="1" i="1" dirty="0" smtClean="0">
                <a:latin typeface="Calibri" pitchFamily="34" charset="0"/>
              </a:rPr>
              <a:t>як харчовий продукт. </a:t>
            </a:r>
            <a:r>
              <a:rPr lang="uk-UA" sz="2000" b="1" i="1" dirty="0">
                <a:latin typeface="Calibri" pitchFamily="34" charset="0"/>
              </a:rPr>
              <a:t>У складі водорості </a:t>
            </a:r>
            <a:r>
              <a:rPr lang="en-US" sz="2000" b="1" i="1" dirty="0" smtClean="0">
                <a:latin typeface="Calibri" pitchFamily="34" charset="0"/>
              </a:rPr>
              <a:t> </a:t>
            </a:r>
            <a:r>
              <a:rPr lang="uk-UA" sz="2000" b="1" i="1" dirty="0" smtClean="0">
                <a:latin typeface="Calibri" pitchFamily="34" charset="0"/>
              </a:rPr>
              <a:t> </a:t>
            </a:r>
            <a:r>
              <a:rPr lang="uk-UA" sz="2000" b="1" i="1" dirty="0">
                <a:latin typeface="Calibri" pitchFamily="34" charset="0"/>
              </a:rPr>
              <a:t>є надзвичайно велика кількість сполук Йоду, Брому, мікроелементи (Манган, </a:t>
            </a:r>
            <a:r>
              <a:rPr lang="uk-UA" sz="2000" b="1" i="1" dirty="0" err="1">
                <a:latin typeface="Calibri" pitchFamily="34" charset="0"/>
              </a:rPr>
              <a:t>Купрум</a:t>
            </a:r>
            <a:r>
              <a:rPr lang="uk-UA" sz="2000" b="1" i="1" dirty="0">
                <a:latin typeface="Calibri" pitchFamily="34" charset="0"/>
              </a:rPr>
              <a:t>, Кобальт, Бор і Арсен), вітаміни А, </a:t>
            </a:r>
            <a:r>
              <a:rPr lang="uk-UA" sz="2000" b="1" i="1" dirty="0" smtClean="0">
                <a:latin typeface="Calibri" pitchFamily="34" charset="0"/>
              </a:rPr>
              <a:t>В</a:t>
            </a:r>
            <a:r>
              <a:rPr lang="en-US" sz="2000" b="1" i="1" baseline="-25000" dirty="0" smtClean="0">
                <a:latin typeface="Calibri" pitchFamily="34" charset="0"/>
              </a:rPr>
              <a:t> 1</a:t>
            </a:r>
            <a:r>
              <a:rPr lang="uk-UA" sz="2000" b="1" i="1" dirty="0" smtClean="0">
                <a:latin typeface="Calibri" pitchFamily="34" charset="0"/>
              </a:rPr>
              <a:t>, </a:t>
            </a:r>
            <a:r>
              <a:rPr lang="uk-UA" sz="2000" b="1" i="1" dirty="0">
                <a:latin typeface="Calibri" pitchFamily="34" charset="0"/>
              </a:rPr>
              <a:t>В</a:t>
            </a:r>
            <a:r>
              <a:rPr lang="uk-UA" sz="2000" b="1" i="1" baseline="-25000" dirty="0">
                <a:latin typeface="Calibri" pitchFamily="34" charset="0"/>
              </a:rPr>
              <a:t>2</a:t>
            </a:r>
            <a:r>
              <a:rPr lang="uk-UA" sz="2000" b="1" i="1" dirty="0">
                <a:latin typeface="Calibri" pitchFamily="34" charset="0"/>
              </a:rPr>
              <a:t>, </a:t>
            </a:r>
            <a:r>
              <a:rPr lang="uk-UA" sz="2000" b="1" i="1" dirty="0" smtClean="0">
                <a:latin typeface="Calibri" pitchFamily="34" charset="0"/>
              </a:rPr>
              <a:t>В</a:t>
            </a:r>
            <a:r>
              <a:rPr lang="en-US" sz="2000" b="1" i="1" baseline="-25000" dirty="0" smtClean="0">
                <a:latin typeface="Calibri" pitchFamily="34" charset="0"/>
              </a:rPr>
              <a:t>1</a:t>
            </a:r>
            <a:r>
              <a:rPr lang="uk-UA" sz="2000" b="1" i="1" baseline="-25000" dirty="0" smtClean="0">
                <a:latin typeface="Calibri" pitchFamily="34" charset="0"/>
              </a:rPr>
              <a:t>2</a:t>
            </a:r>
            <a:r>
              <a:rPr lang="uk-UA" sz="2000" b="1" i="1" dirty="0">
                <a:latin typeface="Calibri" pitchFamily="34" charset="0"/>
              </a:rPr>
              <a:t>, С і </a:t>
            </a:r>
            <a:r>
              <a:rPr lang="uk-UA" sz="2000" b="1" i="1" dirty="0" smtClean="0">
                <a:latin typeface="Calibri" pitchFamily="34" charset="0"/>
              </a:rPr>
              <a:t>Р. </a:t>
            </a:r>
            <a:r>
              <a:rPr lang="uk-UA" sz="2000" b="1" i="1" dirty="0">
                <a:latin typeface="Calibri" pitchFamily="34" charset="0"/>
              </a:rPr>
              <a:t>Крім того, ламінарію вживають з лікувальною метою для боротьби з багатьма хворобами травної системи. Однак вона може зашкодити людям із захворюваннями нирок, легенів тощо.</a:t>
            </a:r>
            <a:endParaRPr lang="ru-RU" sz="2000" b="1" i="1" dirty="0">
              <a:latin typeface="Calibri" pitchFamily="34" charset="0"/>
            </a:endParaRPr>
          </a:p>
        </p:txBody>
      </p:sp>
      <p:pic>
        <p:nvPicPr>
          <p:cNvPr id="36868" name="Рисунок 4" descr="kelp.jpg"/>
          <p:cNvPicPr>
            <a:picLocks noChangeAspect="1"/>
          </p:cNvPicPr>
          <p:nvPr/>
        </p:nvPicPr>
        <p:blipFill>
          <a:blip r:embed="rId4"/>
          <a:srcRect/>
          <a:stretch>
            <a:fillRect/>
          </a:stretch>
        </p:blipFill>
        <p:spPr bwMode="auto">
          <a:xfrm>
            <a:off x="214313" y="214313"/>
            <a:ext cx="4430712"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142844" y="142852"/>
            <a:ext cx="5357850" cy="1143008"/>
          </a:xfrm>
        </p:spPr>
        <p:txBody>
          <a:bodyPr/>
          <a:lstStyle/>
          <a:p>
            <a:pPr eaLnBrk="1" hangingPunct="1"/>
            <a:r>
              <a:rPr lang="uk-UA" dirty="0" smtClean="0"/>
              <a:t>Порядок </a:t>
            </a:r>
            <a:r>
              <a:rPr lang="en-US" dirty="0" err="1" smtClean="0"/>
              <a:t>Laminariales</a:t>
            </a:r>
            <a:r>
              <a:rPr lang="en-US" dirty="0" smtClean="0"/>
              <a:t> </a:t>
            </a:r>
            <a:endParaRPr lang="ru-RU" dirty="0" smtClean="0"/>
          </a:p>
        </p:txBody>
      </p:sp>
      <p:pic>
        <p:nvPicPr>
          <p:cNvPr id="11268" name="Picture 7" descr="laminaria"/>
          <p:cNvPicPr>
            <a:picLocks noGrp="1" noChangeAspect="1" noChangeArrowheads="1"/>
          </p:cNvPicPr>
          <p:nvPr>
            <p:ph sz="quarter" idx="2"/>
          </p:nvPr>
        </p:nvPicPr>
        <p:blipFill>
          <a:blip r:embed="rId2"/>
          <a:srcRect/>
          <a:stretch>
            <a:fillRect/>
          </a:stretch>
        </p:blipFill>
        <p:spPr>
          <a:xfrm>
            <a:off x="6540500" y="3571876"/>
            <a:ext cx="2603500" cy="3124200"/>
          </a:xfrm>
          <a:noFill/>
        </p:spPr>
      </p:pic>
      <p:pic>
        <p:nvPicPr>
          <p:cNvPr id="11269" name="Picture 9"/>
          <p:cNvPicPr>
            <a:picLocks noGrp="1" noChangeAspect="1" noChangeArrowheads="1"/>
          </p:cNvPicPr>
          <p:nvPr>
            <p:ph sz="quarter" idx="3"/>
          </p:nvPr>
        </p:nvPicPr>
        <p:blipFill>
          <a:blip r:embed="rId3"/>
          <a:srcRect/>
          <a:stretch>
            <a:fillRect/>
          </a:stretch>
        </p:blipFill>
        <p:spPr>
          <a:xfrm>
            <a:off x="2143108" y="928669"/>
            <a:ext cx="4479926" cy="5929331"/>
          </a:xfrm>
          <a:noFill/>
        </p:spPr>
      </p:pic>
      <p:sp>
        <p:nvSpPr>
          <p:cNvPr id="6" name="Содержимое 5"/>
          <p:cNvSpPr>
            <a:spLocks noGrp="1"/>
          </p:cNvSpPr>
          <p:nvPr>
            <p:ph sz="half" idx="1"/>
          </p:nvPr>
        </p:nvSpPr>
        <p:spPr/>
        <p:txBody>
          <a:bodyPr/>
          <a:lstStyle/>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5" descr="More_vodorosli.jpg"/>
          <p:cNvPicPr>
            <a:picLocks noChangeAspect="1"/>
          </p:cNvPicPr>
          <p:nvPr/>
        </p:nvPicPr>
        <p:blipFill>
          <a:blip r:embed="rId2"/>
          <a:srcRect/>
          <a:stretch>
            <a:fillRect/>
          </a:stretch>
        </p:blipFill>
        <p:spPr bwMode="auto">
          <a:xfrm>
            <a:off x="3857625" y="2928938"/>
            <a:ext cx="5095875" cy="3679825"/>
          </a:xfrm>
          <a:prstGeom prst="rect">
            <a:avLst/>
          </a:prstGeom>
          <a:noFill/>
          <a:ln w="9525">
            <a:noFill/>
            <a:miter lim="800000"/>
            <a:headEnd/>
            <a:tailEnd/>
          </a:ln>
        </p:spPr>
      </p:pic>
      <p:sp>
        <p:nvSpPr>
          <p:cNvPr id="35842" name="Прямоугольник 7"/>
          <p:cNvSpPr>
            <a:spLocks noChangeArrowheads="1"/>
          </p:cNvSpPr>
          <p:nvPr/>
        </p:nvSpPr>
        <p:spPr bwMode="auto">
          <a:xfrm>
            <a:off x="214313" y="0"/>
            <a:ext cx="8715375" cy="2862263"/>
          </a:xfrm>
          <a:prstGeom prst="rect">
            <a:avLst/>
          </a:prstGeom>
          <a:noFill/>
          <a:ln w="9525">
            <a:noFill/>
            <a:miter lim="800000"/>
            <a:headEnd/>
            <a:tailEnd/>
          </a:ln>
        </p:spPr>
        <p:txBody>
          <a:bodyPr>
            <a:spAutoFit/>
          </a:bodyPr>
          <a:lstStyle/>
          <a:p>
            <a:pPr>
              <a:buFont typeface="Wingdings" pitchFamily="2" charset="2"/>
              <a:buChar char="ü"/>
            </a:pPr>
            <a:r>
              <a:rPr lang="ru-RU" sz="2000" b="1" i="1">
                <a:latin typeface="Calibri" pitchFamily="34" charset="0"/>
              </a:rPr>
              <a:t>Саргасум утворює повітряні бульбашки, які розташовуються на кінцевих гілочках таллома. Саме ці плавальні бульбашки нагадали мореплавцям Христофора Колумба дрібні грона винограду, відомого в Португалії як "сальгацо", на підставі чого ці водорості і отримали свою назву, а вже по водоростям свою назву отримало Саргасове море. </a:t>
            </a:r>
          </a:p>
          <a:p>
            <a:pPr>
              <a:buFont typeface="Wingdings" pitchFamily="2" charset="2"/>
              <a:buChar char="ü"/>
            </a:pPr>
            <a:r>
              <a:rPr lang="ru-RU" sz="2000" b="1" i="1">
                <a:latin typeface="Calibri" pitchFamily="34" charset="0"/>
              </a:rPr>
              <a:t>У них відсутні органи прикріплення і вони не можуть розмножуватися статевим шляхом. Їх слоєвище утворює  закручену плаваючу масу, яка нагадує гігантський килим. Припускають, що загальна біомаса саргасс в Саргасовому морі досягає 11 млн. тонн.</a:t>
            </a:r>
          </a:p>
        </p:txBody>
      </p:sp>
      <p:pic>
        <p:nvPicPr>
          <p:cNvPr id="35843" name="Рисунок 8" descr="1арар5.jpg"/>
          <p:cNvPicPr>
            <a:picLocks noChangeAspect="1"/>
          </p:cNvPicPr>
          <p:nvPr/>
        </p:nvPicPr>
        <p:blipFill>
          <a:blip r:embed="rId3"/>
          <a:srcRect/>
          <a:stretch>
            <a:fillRect/>
          </a:stretch>
        </p:blipFill>
        <p:spPr bwMode="auto">
          <a:xfrm>
            <a:off x="214313" y="3143250"/>
            <a:ext cx="3208337" cy="323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algn="ctr" eaLnBrk="1" hangingPunct="1"/>
            <a:r>
              <a:rPr lang="uk-UA" smtClean="0"/>
              <a:t>Порядок </a:t>
            </a:r>
            <a:r>
              <a:rPr lang="uk-UA" b="0" smtClean="0"/>
              <a:t>Діктіотові</a:t>
            </a:r>
            <a:r>
              <a:rPr lang="en-US" b="0" smtClean="0"/>
              <a:t> -</a:t>
            </a:r>
            <a:r>
              <a:rPr lang="en-US" i="1" smtClean="0"/>
              <a:t>Dictotales</a:t>
            </a:r>
            <a:r>
              <a:rPr lang="uk-UA" i="1" smtClean="0"/>
              <a:t> </a:t>
            </a:r>
            <a:endParaRPr lang="ru-RU" i="1" smtClean="0"/>
          </a:p>
        </p:txBody>
      </p:sp>
      <p:sp>
        <p:nvSpPr>
          <p:cNvPr id="8195" name="Rectangle 5"/>
          <p:cNvSpPr>
            <a:spLocks noGrp="1" noChangeArrowheads="1"/>
          </p:cNvSpPr>
          <p:nvPr>
            <p:ph type="body" sz="half" idx="1"/>
          </p:nvPr>
        </p:nvSpPr>
        <p:spPr/>
        <p:txBody>
          <a:bodyPr/>
          <a:lstStyle/>
          <a:p>
            <a:pPr eaLnBrk="1" hangingPunct="1"/>
            <a:endParaRPr lang="ru-RU" sz="2400" smtClean="0"/>
          </a:p>
        </p:txBody>
      </p:sp>
      <p:pic>
        <p:nvPicPr>
          <p:cNvPr id="8196" name="Picture 6"/>
          <p:cNvPicPr>
            <a:picLocks noGrp="1" noChangeAspect="1" noChangeArrowheads="1"/>
          </p:cNvPicPr>
          <p:nvPr>
            <p:ph type="body" sz="half" idx="2"/>
          </p:nvPr>
        </p:nvPicPr>
        <p:blipFill>
          <a:blip r:embed="rId2"/>
          <a:srcRect/>
          <a:stretch>
            <a:fillRect/>
          </a:stretch>
        </p:blipFill>
        <p:spPr>
          <a:xfrm>
            <a:off x="4572000" y="1571612"/>
            <a:ext cx="4325938" cy="5097477"/>
          </a:xfrm>
        </p:spPr>
      </p:pic>
      <p:pic>
        <p:nvPicPr>
          <p:cNvPr id="8197" name="Picture 4" descr="dictiota"/>
          <p:cNvPicPr>
            <a:picLocks noChangeAspect="1" noChangeArrowheads="1"/>
          </p:cNvPicPr>
          <p:nvPr/>
        </p:nvPicPr>
        <p:blipFill>
          <a:blip r:embed="rId3"/>
          <a:srcRect/>
          <a:stretch>
            <a:fillRect/>
          </a:stretch>
        </p:blipFill>
        <p:spPr bwMode="auto">
          <a:xfrm>
            <a:off x="665484" y="1857364"/>
            <a:ext cx="3906516" cy="4057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2" descr="падна внешность.jpg"/>
          <p:cNvPicPr>
            <a:picLocks noChangeAspect="1"/>
          </p:cNvPicPr>
          <p:nvPr/>
        </p:nvPicPr>
        <p:blipFill>
          <a:blip r:embed="rId2"/>
          <a:srcRect/>
          <a:stretch>
            <a:fillRect/>
          </a:stretch>
        </p:blipFill>
        <p:spPr bwMode="auto">
          <a:xfrm>
            <a:off x="285750" y="214313"/>
            <a:ext cx="4241800" cy="3143250"/>
          </a:xfrm>
          <a:prstGeom prst="rect">
            <a:avLst/>
          </a:prstGeom>
          <a:noFill/>
          <a:ln w="9525">
            <a:noFill/>
            <a:miter lim="800000"/>
            <a:headEnd/>
            <a:tailEnd/>
          </a:ln>
        </p:spPr>
      </p:pic>
      <p:pic>
        <p:nvPicPr>
          <p:cNvPr id="37890" name="Рисунок 5" descr="14.jpg"/>
          <p:cNvPicPr>
            <a:picLocks noChangeAspect="1"/>
          </p:cNvPicPr>
          <p:nvPr/>
        </p:nvPicPr>
        <p:blipFill>
          <a:blip r:embed="rId3"/>
          <a:srcRect/>
          <a:stretch>
            <a:fillRect/>
          </a:stretch>
        </p:blipFill>
        <p:spPr bwMode="auto">
          <a:xfrm>
            <a:off x="4500563" y="3160713"/>
            <a:ext cx="4289425" cy="3402012"/>
          </a:xfrm>
          <a:prstGeom prst="rect">
            <a:avLst/>
          </a:prstGeom>
          <a:noFill/>
          <a:ln w="9525">
            <a:noFill/>
            <a:miter lim="800000"/>
            <a:headEnd/>
            <a:tailEnd/>
          </a:ln>
        </p:spPr>
      </p:pic>
      <p:pic>
        <p:nvPicPr>
          <p:cNvPr id="37891" name="Рисунок 3" descr="падина.jpg"/>
          <p:cNvPicPr>
            <a:picLocks noChangeAspect="1"/>
          </p:cNvPicPr>
          <p:nvPr/>
        </p:nvPicPr>
        <p:blipFill>
          <a:blip r:embed="rId4"/>
          <a:srcRect/>
          <a:stretch>
            <a:fillRect/>
          </a:stretch>
        </p:blipFill>
        <p:spPr bwMode="auto">
          <a:xfrm>
            <a:off x="642938" y="3786188"/>
            <a:ext cx="3143250" cy="2614612"/>
          </a:xfrm>
          <a:prstGeom prst="rect">
            <a:avLst/>
          </a:prstGeom>
          <a:noFill/>
          <a:ln w="9525">
            <a:noFill/>
            <a:miter lim="800000"/>
            <a:headEnd/>
            <a:tailEnd/>
          </a:ln>
        </p:spPr>
      </p:pic>
      <p:sp>
        <p:nvSpPr>
          <p:cNvPr id="37892" name="Прямоугольник 6"/>
          <p:cNvSpPr>
            <a:spLocks noChangeArrowheads="1"/>
          </p:cNvSpPr>
          <p:nvPr/>
        </p:nvSpPr>
        <p:spPr bwMode="auto">
          <a:xfrm>
            <a:off x="5143500" y="714375"/>
            <a:ext cx="3286125" cy="1938338"/>
          </a:xfrm>
          <a:prstGeom prst="rect">
            <a:avLst/>
          </a:prstGeom>
          <a:noFill/>
          <a:ln w="9525">
            <a:noFill/>
            <a:miter lim="800000"/>
            <a:headEnd/>
            <a:tailEnd/>
          </a:ln>
        </p:spPr>
        <p:txBody>
          <a:bodyPr>
            <a:spAutoFit/>
          </a:bodyPr>
          <a:lstStyle/>
          <a:p>
            <a:r>
              <a:rPr lang="ru-RU" sz="2400" b="1" i="1">
                <a:latin typeface="Calibri" pitchFamily="34" charset="0"/>
              </a:rPr>
              <a:t>Падина - бура водорість мілководдя. Невеликі розміри вона компенсує химерною зовнішністю.</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Содержимое 3" descr="13.jpg"/>
          <p:cNvPicPr>
            <a:picLocks noGrp="1" noChangeAspect="1"/>
          </p:cNvPicPr>
          <p:nvPr>
            <p:ph idx="1"/>
          </p:nvPr>
        </p:nvPicPr>
        <p:blipFill>
          <a:blip r:embed="rId2"/>
          <a:srcRect/>
          <a:stretch>
            <a:fillRect/>
          </a:stretch>
        </p:blipFill>
        <p:spPr>
          <a:xfrm>
            <a:off x="1500188" y="214313"/>
            <a:ext cx="5857875" cy="5365750"/>
          </a:xfrm>
        </p:spPr>
      </p:pic>
      <p:sp>
        <p:nvSpPr>
          <p:cNvPr id="38914" name="Прямоугольник 5"/>
          <p:cNvSpPr>
            <a:spLocks noChangeArrowheads="1"/>
          </p:cNvSpPr>
          <p:nvPr/>
        </p:nvSpPr>
        <p:spPr bwMode="auto">
          <a:xfrm>
            <a:off x="357188" y="5786438"/>
            <a:ext cx="8572500" cy="830262"/>
          </a:xfrm>
          <a:prstGeom prst="rect">
            <a:avLst/>
          </a:prstGeom>
          <a:noFill/>
          <a:ln w="9525">
            <a:noFill/>
            <a:miter lim="800000"/>
            <a:headEnd/>
            <a:tailEnd/>
          </a:ln>
        </p:spPr>
        <p:txBody>
          <a:bodyPr>
            <a:spAutoFit/>
          </a:bodyPr>
          <a:lstStyle/>
          <a:p>
            <a:r>
              <a:rPr lang="ru-RU" sz="2400" b="1" i="1">
                <a:latin typeface="Calibri" pitchFamily="34" charset="0"/>
              </a:rPr>
              <a:t>Сцитосифон </a:t>
            </a:r>
            <a:r>
              <a:rPr lang="en-US" sz="2400" b="1" i="1">
                <a:latin typeface="Calibri" pitchFamily="34" charset="0"/>
              </a:rPr>
              <a:t>Scytosiphon lomentaria - </a:t>
            </a:r>
            <a:r>
              <a:rPr lang="ru-RU" sz="2400" b="1" i="1">
                <a:latin typeface="Calibri" pitchFamily="34" charset="0"/>
              </a:rPr>
              <a:t>довгі пасма коричневих опушених шнурів.</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ru-RU" sz="3200" smtClean="0"/>
              <a:t>Клас  </a:t>
            </a:r>
            <a:r>
              <a:rPr lang="en-US" sz="3200" smtClean="0"/>
              <a:t>Cyclosporophyceae </a:t>
            </a:r>
            <a:r>
              <a:rPr lang="ru-RU" sz="3200" smtClean="0"/>
              <a:t/>
            </a:r>
            <a:br>
              <a:rPr lang="ru-RU" sz="3200" smtClean="0"/>
            </a:br>
            <a:r>
              <a:rPr lang="ru-RU" sz="3200" smtClean="0"/>
              <a:t>порядок </a:t>
            </a:r>
            <a:r>
              <a:rPr lang="en-US" sz="3200" smtClean="0"/>
              <a:t>Fucales </a:t>
            </a:r>
            <a:endParaRPr lang="ru-RU" sz="3200" smtClean="0"/>
          </a:p>
        </p:txBody>
      </p:sp>
      <p:sp>
        <p:nvSpPr>
          <p:cNvPr id="14339" name="Rectangle 4"/>
          <p:cNvSpPr>
            <a:spLocks noGrp="1" noChangeArrowheads="1"/>
          </p:cNvSpPr>
          <p:nvPr>
            <p:ph type="body" sz="half" idx="1"/>
          </p:nvPr>
        </p:nvSpPr>
        <p:spPr/>
        <p:txBody>
          <a:bodyPr/>
          <a:lstStyle/>
          <a:p>
            <a:pPr eaLnBrk="1" hangingPunct="1"/>
            <a:endParaRPr lang="ru-RU" sz="2400" smtClean="0"/>
          </a:p>
        </p:txBody>
      </p:sp>
      <p:sp>
        <p:nvSpPr>
          <p:cNvPr id="14340" name="Rectangle 5"/>
          <p:cNvSpPr>
            <a:spLocks noGrp="1" noChangeArrowheads="1"/>
          </p:cNvSpPr>
          <p:nvPr>
            <p:ph type="body" sz="half" idx="2"/>
          </p:nvPr>
        </p:nvSpPr>
        <p:spPr/>
        <p:txBody>
          <a:bodyPr/>
          <a:lstStyle/>
          <a:p>
            <a:pPr eaLnBrk="1" hangingPunct="1"/>
            <a:endParaRPr lang="ru-RU" sz="2400" smtClean="0"/>
          </a:p>
        </p:txBody>
      </p:sp>
      <p:pic>
        <p:nvPicPr>
          <p:cNvPr id="14341" name="Picture 6" descr="Br_Fucus"/>
          <p:cNvPicPr>
            <a:picLocks noChangeAspect="1" noChangeArrowheads="1"/>
          </p:cNvPicPr>
          <p:nvPr/>
        </p:nvPicPr>
        <p:blipFill>
          <a:blip r:embed="rId2"/>
          <a:srcRect/>
          <a:stretch>
            <a:fillRect/>
          </a:stretch>
        </p:blipFill>
        <p:spPr bwMode="auto">
          <a:xfrm>
            <a:off x="0" y="2286000"/>
            <a:ext cx="4364038" cy="4130675"/>
          </a:xfrm>
          <a:prstGeom prst="rect">
            <a:avLst/>
          </a:prstGeom>
          <a:noFill/>
          <a:ln w="9525">
            <a:noFill/>
            <a:miter lim="800000"/>
            <a:headEnd/>
            <a:tailEnd/>
          </a:ln>
        </p:spPr>
      </p:pic>
      <p:pic>
        <p:nvPicPr>
          <p:cNvPr id="14342" name="Picture 7" descr="Br_Fucus_repro"/>
          <p:cNvPicPr>
            <a:picLocks noChangeAspect="1" noChangeArrowheads="1"/>
          </p:cNvPicPr>
          <p:nvPr/>
        </p:nvPicPr>
        <p:blipFill>
          <a:blip r:embed="rId3"/>
          <a:srcRect/>
          <a:stretch>
            <a:fillRect/>
          </a:stretch>
        </p:blipFill>
        <p:spPr bwMode="auto">
          <a:xfrm>
            <a:off x="4343400" y="1752600"/>
            <a:ext cx="4572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Содержимое 3" descr="51525909_1258955606_diploneis.jpg"/>
          <p:cNvPicPr>
            <a:picLocks noGrp="1" noChangeAspect="1"/>
          </p:cNvPicPr>
          <p:nvPr>
            <p:ph idx="1"/>
          </p:nvPr>
        </p:nvPicPr>
        <p:blipFill>
          <a:blip r:embed="rId2"/>
          <a:srcRect/>
          <a:stretch>
            <a:fillRect/>
          </a:stretch>
        </p:blipFill>
        <p:spPr>
          <a:xfrm>
            <a:off x="214313" y="285750"/>
            <a:ext cx="4589462" cy="4168775"/>
          </a:xfrm>
        </p:spPr>
      </p:pic>
      <p:pic>
        <p:nvPicPr>
          <p:cNvPr id="16387" name="Рисунок 6" descr="various-diatoms-527160-sw.jpg"/>
          <p:cNvPicPr>
            <a:picLocks noChangeAspect="1"/>
          </p:cNvPicPr>
          <p:nvPr/>
        </p:nvPicPr>
        <p:blipFill>
          <a:blip r:embed="rId3"/>
          <a:srcRect/>
          <a:stretch>
            <a:fillRect/>
          </a:stretch>
        </p:blipFill>
        <p:spPr bwMode="auto">
          <a:xfrm>
            <a:off x="4000496" y="3643312"/>
            <a:ext cx="5008562" cy="3214688"/>
          </a:xfrm>
          <a:prstGeom prst="rect">
            <a:avLst/>
          </a:prstGeom>
          <a:noFill/>
          <a:ln w="9525">
            <a:noFill/>
            <a:miter lim="800000"/>
            <a:headEnd/>
            <a:tailEnd/>
          </a:ln>
        </p:spPr>
      </p:pic>
      <p:sp>
        <p:nvSpPr>
          <p:cNvPr id="10" name="Прямоугольник 9"/>
          <p:cNvSpPr>
            <a:spLocks noChangeArrowheads="1"/>
          </p:cNvSpPr>
          <p:nvPr/>
        </p:nvSpPr>
        <p:spPr bwMode="auto">
          <a:xfrm>
            <a:off x="4857752" y="0"/>
            <a:ext cx="4286248" cy="4524315"/>
          </a:xfrm>
          <a:prstGeom prst="rect">
            <a:avLst/>
          </a:prstGeom>
          <a:noFill/>
          <a:ln w="9525">
            <a:noFill/>
            <a:miter lim="800000"/>
            <a:headEnd/>
            <a:tailEnd/>
          </a:ln>
        </p:spPr>
        <p:txBody>
          <a:bodyPr wrap="square">
            <a:spAutoFit/>
          </a:bodyPr>
          <a:lstStyle/>
          <a:p>
            <a:r>
              <a:rPr lang="uk-UA" sz="2400" b="1" dirty="0" smtClean="0"/>
              <a:t>Стулка має гомогенні ділянки, які називають </a:t>
            </a:r>
            <a:r>
              <a:rPr lang="uk-UA" sz="2400" b="1" dirty="0" err="1" smtClean="0"/>
              <a:t>гіаліновими</a:t>
            </a:r>
            <a:r>
              <a:rPr lang="uk-UA" sz="2400" b="1" dirty="0" smtClean="0"/>
              <a:t>, систему </a:t>
            </a:r>
            <a:r>
              <a:rPr lang="uk-UA" sz="2400" b="1" dirty="0" err="1" smtClean="0"/>
              <a:t>перфорацій</a:t>
            </a:r>
            <a:r>
              <a:rPr lang="uk-UA" sz="2400" b="1" dirty="0" smtClean="0"/>
              <a:t>, через яку відбувається взаємодія протопласта із зовнішнім середовищем (ареоли, шви і т. п.), систему внутрішніх та зовнішніх виростів та потовщень панцира (ребра, вирости і т. п.).</a:t>
            </a:r>
            <a:endParaRPr lang="ru-RU" sz="2400" b="1"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Рисунок 9" descr="028.jpg"/>
          <p:cNvPicPr>
            <a:picLocks noChangeAspect="1"/>
          </p:cNvPicPr>
          <p:nvPr/>
        </p:nvPicPr>
        <p:blipFill>
          <a:blip r:embed="rId2"/>
          <a:srcRect/>
          <a:stretch>
            <a:fillRect/>
          </a:stretch>
        </p:blipFill>
        <p:spPr bwMode="auto">
          <a:xfrm>
            <a:off x="1285875" y="214313"/>
            <a:ext cx="6596063" cy="3297237"/>
          </a:xfrm>
          <a:prstGeom prst="rect">
            <a:avLst/>
          </a:prstGeom>
          <a:noFill/>
          <a:ln w="9525">
            <a:noFill/>
            <a:miter lim="800000"/>
            <a:headEnd/>
            <a:tailEnd/>
          </a:ln>
        </p:spPr>
      </p:pic>
      <p:sp>
        <p:nvSpPr>
          <p:cNvPr id="34818" name="Прямоугольник 5"/>
          <p:cNvSpPr>
            <a:spLocks noChangeArrowheads="1"/>
          </p:cNvSpPr>
          <p:nvPr/>
        </p:nvSpPr>
        <p:spPr bwMode="auto">
          <a:xfrm>
            <a:off x="5500688" y="2928938"/>
            <a:ext cx="1111250" cy="523875"/>
          </a:xfrm>
          <a:prstGeom prst="rect">
            <a:avLst/>
          </a:prstGeom>
          <a:noFill/>
          <a:ln w="9525">
            <a:noFill/>
            <a:miter lim="800000"/>
            <a:headEnd/>
            <a:tailEnd/>
          </a:ln>
        </p:spPr>
        <p:txBody>
          <a:bodyPr wrap="none">
            <a:spAutoFit/>
          </a:bodyPr>
          <a:lstStyle/>
          <a:p>
            <a:r>
              <a:rPr lang="uk-UA" sz="2800" b="1" i="1">
                <a:latin typeface="Calibri" pitchFamily="34" charset="0"/>
              </a:rPr>
              <a:t>Фукус</a:t>
            </a:r>
            <a:endParaRPr lang="ru-RU" sz="2800" b="1" i="1">
              <a:latin typeface="Calibri" pitchFamily="34" charset="0"/>
            </a:endParaRPr>
          </a:p>
        </p:txBody>
      </p:sp>
      <p:sp>
        <p:nvSpPr>
          <p:cNvPr id="34819" name="Прямоугольник 8"/>
          <p:cNvSpPr>
            <a:spLocks noChangeArrowheads="1"/>
          </p:cNvSpPr>
          <p:nvPr/>
        </p:nvSpPr>
        <p:spPr bwMode="auto">
          <a:xfrm>
            <a:off x="285750" y="3500438"/>
            <a:ext cx="8858250" cy="3170237"/>
          </a:xfrm>
          <a:prstGeom prst="rect">
            <a:avLst/>
          </a:prstGeom>
          <a:noFill/>
          <a:ln w="9525">
            <a:noFill/>
            <a:miter lim="800000"/>
            <a:headEnd/>
            <a:tailEnd/>
          </a:ln>
        </p:spPr>
        <p:txBody>
          <a:bodyPr>
            <a:spAutoFit/>
          </a:bodyPr>
          <a:lstStyle/>
          <a:p>
            <a:r>
              <a:rPr lang="ru-RU" sz="2000" b="1" i="1">
                <a:latin typeface="Calibri" pitchFamily="34" charset="0"/>
              </a:rPr>
              <a:t>У 1825 році французький хімік Антуан Балар відкрив новий хімічний елемент. Своє відкриття він зробив, обробляючи луг (лужний розчин, отриманий шляхом обробки водою золи бурої водорості фукус) хлором і крохмалем. Французька академія погодилася з відкриттям нового елемента, але не підтримала дану автором назву - "мурід". За пропозицією Комісії новий елемент був названий бромом (від грецького "бромос" - смердючий "). Запах брому дійсно дуже неприємний. У вільному стані в природі бром не зустрічається. Найбільш активно він накопичується бобовими рослинами і морськими водоростями. В організмі людини найбільше його міститься в мозку.</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30250" y="-201613"/>
            <a:ext cx="11277600" cy="1625601"/>
          </a:xfrm>
        </p:spPr>
        <p:txBody>
          <a:bodyPr anchor="ctr"/>
          <a:lstStyle/>
          <a:p>
            <a:pPr algn="ctr" eaLnBrk="1" hangingPunct="1"/>
            <a:r>
              <a:rPr lang="en-US" smtClean="0">
                <a:latin typeface="Calibri" pitchFamily="34" charset="0"/>
              </a:rPr>
              <a:t>FUCUS</a:t>
            </a:r>
            <a:endParaRPr lang="ru-RU" smtClean="0">
              <a:latin typeface="Calibri" pitchFamily="34" charset="0"/>
            </a:endParaRPr>
          </a:p>
        </p:txBody>
      </p:sp>
      <p:pic>
        <p:nvPicPr>
          <p:cNvPr id="16387" name="Picture 5" descr="Бурая"/>
          <p:cNvPicPr>
            <a:picLocks noGrp="1" noChangeAspect="1" noChangeArrowheads="1"/>
          </p:cNvPicPr>
          <p:nvPr>
            <p:ph idx="4294967295"/>
          </p:nvPr>
        </p:nvPicPr>
        <p:blipFill>
          <a:blip r:embed="rId2"/>
          <a:srcRect/>
          <a:stretch>
            <a:fillRect/>
          </a:stretch>
        </p:blipFill>
        <p:spPr>
          <a:xfrm>
            <a:off x="-304800" y="-304800"/>
            <a:ext cx="9448800" cy="7086600"/>
          </a:xfrm>
          <a:noFill/>
        </p:spPr>
      </p:pic>
      <p:sp>
        <p:nvSpPr>
          <p:cNvPr id="16388" name="Text Box 4"/>
          <p:cNvSpPr txBox="1">
            <a:spLocks noChangeArrowheads="1"/>
          </p:cNvSpPr>
          <p:nvPr/>
        </p:nvSpPr>
        <p:spPr bwMode="auto">
          <a:xfrm>
            <a:off x="2498725" y="44450"/>
            <a:ext cx="1035050" cy="366713"/>
          </a:xfrm>
          <a:prstGeom prst="rect">
            <a:avLst/>
          </a:prstGeom>
          <a:noFill/>
          <a:ln w="9525">
            <a:noFill/>
            <a:miter lim="800000"/>
            <a:headEnd/>
            <a:tailEnd/>
          </a:ln>
        </p:spPr>
        <p:txBody>
          <a:bodyPr wrap="none">
            <a:spAutoFit/>
          </a:bodyPr>
          <a:lstStyle/>
          <a:p>
            <a:r>
              <a:rPr lang="en-US"/>
              <a:t>FUCUS </a:t>
            </a: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Grp="1" noChangeArrowheads="1"/>
          </p:cNvSpPr>
          <p:nvPr>
            <p:ph type="title"/>
          </p:nvPr>
        </p:nvSpPr>
        <p:spPr/>
        <p:txBody>
          <a:bodyPr/>
          <a:lstStyle/>
          <a:p>
            <a:pPr eaLnBrk="1" hangingPunct="1"/>
            <a:r>
              <a:rPr lang="uk-UA" sz="3200" smtClean="0">
                <a:solidFill>
                  <a:schemeClr val="tx1"/>
                </a:solidFill>
              </a:rPr>
              <a:t>РОЛЬ БУРИХ У ПРИРОДІ ТА ВИКОРИСТАННЯ ЇХ В НАРОДНОМУ ГОСПОДАРСТВІ</a:t>
            </a:r>
            <a:r>
              <a:rPr lang="uk-UA" sz="3200" smtClean="0">
                <a:solidFill>
                  <a:srgbClr val="000000"/>
                </a:solidFill>
              </a:rPr>
              <a:t>.</a:t>
            </a:r>
            <a:endParaRPr lang="ru-RU" sz="3200" smtClean="0">
              <a:solidFill>
                <a:srgbClr val="000000"/>
              </a:solidFill>
            </a:endParaRPr>
          </a:p>
        </p:txBody>
      </p:sp>
      <p:sp>
        <p:nvSpPr>
          <p:cNvPr id="18435" name="Rectangle 5"/>
          <p:cNvSpPr>
            <a:spLocks noGrp="1" noChangeArrowheads="1"/>
          </p:cNvSpPr>
          <p:nvPr>
            <p:ph type="body" sz="half" idx="1"/>
          </p:nvPr>
        </p:nvSpPr>
        <p:spPr>
          <a:xfrm>
            <a:off x="457200" y="1357298"/>
            <a:ext cx="4043362" cy="5357850"/>
          </a:xfrm>
        </p:spPr>
        <p:txBody>
          <a:bodyPr/>
          <a:lstStyle/>
          <a:p>
            <a:pPr marL="457200" indent="-457200" eaLnBrk="1" hangingPunct="1">
              <a:lnSpc>
                <a:spcPct val="80000"/>
              </a:lnSpc>
            </a:pPr>
            <a:r>
              <a:rPr lang="uk-UA" sz="1600" b="1" dirty="0" smtClean="0">
                <a:solidFill>
                  <a:srgbClr val="000000"/>
                </a:solidFill>
              </a:rPr>
              <a:t>Бурі є одним з важливих джерел органічних речовин у прибережній зоні, де біомаса їх досягає десятків (24) кг на 1м2.</a:t>
            </a:r>
          </a:p>
          <a:p>
            <a:pPr marL="457200" indent="-457200" eaLnBrk="1" hangingPunct="1">
              <a:lnSpc>
                <a:spcPct val="80000"/>
              </a:lnSpc>
            </a:pPr>
            <a:r>
              <a:rPr lang="uk-UA" sz="1600" b="1" dirty="0" smtClean="0">
                <a:solidFill>
                  <a:srgbClr val="000000"/>
                </a:solidFill>
              </a:rPr>
              <a:t>Зарості бурих є місцем укриття риб, ракоподібних, молюсків, місцем розмноження та живлення прибережних тварин.</a:t>
            </a:r>
          </a:p>
          <a:p>
            <a:pPr marL="457200" indent="-457200" eaLnBrk="1" hangingPunct="1">
              <a:lnSpc>
                <a:spcPct val="80000"/>
              </a:lnSpc>
            </a:pPr>
            <a:r>
              <a:rPr lang="uk-UA" sz="1600" b="1" dirty="0" smtClean="0">
                <a:solidFill>
                  <a:srgbClr val="000000"/>
                </a:solidFill>
              </a:rPr>
              <a:t>Бурі є важливим джерелом живлення для багатьох мешканців водойм, являються ланцюгами живлення гідро біонтів.</a:t>
            </a:r>
          </a:p>
          <a:p>
            <a:pPr marL="457200" indent="-457200" eaLnBrk="1" hangingPunct="1">
              <a:lnSpc>
                <a:spcPct val="80000"/>
              </a:lnSpc>
            </a:pPr>
            <a:r>
              <a:rPr lang="uk-UA" sz="1600" b="1" dirty="0" smtClean="0">
                <a:solidFill>
                  <a:srgbClr val="000000"/>
                </a:solidFill>
              </a:rPr>
              <a:t>Разом з іншими водоростями обростають днища суден і затрудняють судноплавство, руйнують гідроспоруди.</a:t>
            </a:r>
          </a:p>
          <a:p>
            <a:pPr marL="457200" indent="-457200" eaLnBrk="1" hangingPunct="1">
              <a:lnSpc>
                <a:spcPct val="80000"/>
              </a:lnSpc>
            </a:pPr>
            <a:r>
              <a:rPr lang="uk-UA" sz="1600" b="1" dirty="0" smtClean="0">
                <a:solidFill>
                  <a:srgbClr val="000000"/>
                </a:solidFill>
              </a:rPr>
              <a:t>Відриваючись, бурі часто утворюють великі скупчення і  затрудняють або створюють небезпеку судноплавству (Саргасове море).</a:t>
            </a:r>
          </a:p>
          <a:p>
            <a:pPr marL="457200" indent="-457200" eaLnBrk="1" hangingPunct="1">
              <a:lnSpc>
                <a:spcPct val="80000"/>
              </a:lnSpc>
            </a:pPr>
            <a:r>
              <a:rPr lang="uk-UA" sz="1600" b="1" dirty="0" smtClean="0">
                <a:solidFill>
                  <a:srgbClr val="000000"/>
                </a:solidFill>
              </a:rPr>
              <a:t>Біомаса бурих, яка залишається після відпливу являється ціною сировиною для хімічної, паперово-целюлозної та медичної промисловості.</a:t>
            </a:r>
            <a:endParaRPr lang="ru-RU" sz="1600" b="1" dirty="0" smtClean="0">
              <a:solidFill>
                <a:srgbClr val="000000"/>
              </a:solidFill>
            </a:endParaRPr>
          </a:p>
        </p:txBody>
      </p:sp>
      <p:sp>
        <p:nvSpPr>
          <p:cNvPr id="18436" name="Rectangle 6"/>
          <p:cNvSpPr>
            <a:spLocks noGrp="1" noChangeArrowheads="1"/>
          </p:cNvSpPr>
          <p:nvPr>
            <p:ph type="body" sz="half" idx="2"/>
          </p:nvPr>
        </p:nvSpPr>
        <p:spPr>
          <a:xfrm>
            <a:off x="4648200" y="1285860"/>
            <a:ext cx="4038600" cy="5429288"/>
          </a:xfrm>
        </p:spPr>
        <p:txBody>
          <a:bodyPr/>
          <a:lstStyle/>
          <a:p>
            <a:pPr marL="533400" indent="-533400" eaLnBrk="1" hangingPunct="1">
              <a:lnSpc>
                <a:spcPct val="80000"/>
              </a:lnSpc>
            </a:pPr>
            <a:r>
              <a:rPr lang="uk-UA" sz="1600" b="1" dirty="0" smtClean="0">
                <a:solidFill>
                  <a:srgbClr val="000000"/>
                </a:solidFill>
              </a:rPr>
              <a:t>Бурі служать єдиним джерелом для отримання </a:t>
            </a:r>
            <a:r>
              <a:rPr lang="uk-UA" sz="1600" b="1" dirty="0" err="1" smtClean="0">
                <a:solidFill>
                  <a:srgbClr val="000000"/>
                </a:solidFill>
              </a:rPr>
              <a:t>альгінової</a:t>
            </a:r>
            <a:r>
              <a:rPr lang="uk-UA" sz="1600" b="1" dirty="0" smtClean="0">
                <a:solidFill>
                  <a:srgbClr val="000000"/>
                </a:solidFill>
              </a:rPr>
              <a:t> кислоти. </a:t>
            </a:r>
            <a:r>
              <a:rPr lang="uk-UA" sz="1600" b="1" dirty="0" err="1" smtClean="0">
                <a:solidFill>
                  <a:srgbClr val="000000"/>
                </a:solidFill>
              </a:rPr>
              <a:t>Альгінова</a:t>
            </a:r>
            <a:r>
              <a:rPr lang="uk-UA" sz="1600" b="1" dirty="0" smtClean="0">
                <a:solidFill>
                  <a:srgbClr val="000000"/>
                </a:solidFill>
              </a:rPr>
              <a:t> кислота знаходить широке використання в харчовій промисловості  для покращення якості консервів, морозива, фруктових соків тощо. Її використовують в поліграфії,  при виготовленні натуральних тканин, вона робить їх </a:t>
            </a:r>
            <a:r>
              <a:rPr lang="uk-UA" sz="1600" b="1" dirty="0" err="1" smtClean="0">
                <a:solidFill>
                  <a:srgbClr val="000000"/>
                </a:solidFill>
              </a:rPr>
              <a:t>невигораючими</a:t>
            </a:r>
            <a:r>
              <a:rPr lang="uk-UA" sz="1600" b="1" dirty="0" smtClean="0">
                <a:solidFill>
                  <a:srgbClr val="000000"/>
                </a:solidFill>
              </a:rPr>
              <a:t> та </a:t>
            </a:r>
            <a:r>
              <a:rPr lang="uk-UA" sz="1600" b="1" dirty="0" err="1" smtClean="0">
                <a:solidFill>
                  <a:srgbClr val="000000"/>
                </a:solidFill>
              </a:rPr>
              <a:t>непромокаючими</a:t>
            </a:r>
            <a:r>
              <a:rPr lang="uk-UA" sz="1600" b="1" dirty="0" smtClean="0">
                <a:solidFill>
                  <a:srgbClr val="000000"/>
                </a:solidFill>
              </a:rPr>
              <a:t>.</a:t>
            </a:r>
            <a:endParaRPr lang="en-US" sz="1600" b="1" dirty="0" smtClean="0">
              <a:solidFill>
                <a:srgbClr val="000000"/>
              </a:solidFill>
            </a:endParaRPr>
          </a:p>
          <a:p>
            <a:pPr marL="533400" indent="-533400" eaLnBrk="1" hangingPunct="1">
              <a:lnSpc>
                <a:spcPct val="80000"/>
              </a:lnSpc>
            </a:pPr>
            <a:r>
              <a:rPr lang="uk-UA" sz="1600" b="1" dirty="0" smtClean="0">
                <a:solidFill>
                  <a:srgbClr val="000000"/>
                </a:solidFill>
              </a:rPr>
              <a:t> Альгінати широко використовують при виготовленні покрить та будівельних матеріалів, з них виготовляють розчинні хірургічні нитки, їх використовують при виробництві електродів, брикетування палива, синтетичних матеріалів  тощо. </a:t>
            </a:r>
          </a:p>
          <a:p>
            <a:pPr marL="533400" indent="-533400" eaLnBrk="1" hangingPunct="1">
              <a:lnSpc>
                <a:spcPct val="80000"/>
              </a:lnSpc>
            </a:pPr>
            <a:r>
              <a:rPr lang="uk-UA" sz="1600" b="1" dirty="0" smtClean="0">
                <a:solidFill>
                  <a:srgbClr val="000000"/>
                </a:solidFill>
              </a:rPr>
              <a:t>В приморських районах бурі є цінним кормом для багатьох видів сільськогосподарських тварин і вживаються в свіжому вигляді, у вигляді сіна,силосу, сінної муки. Домішка всього 30% різко підвищує продуктивність, якість та калорійність кормів. </a:t>
            </a:r>
            <a:endParaRPr lang="ru-RU" sz="1600" b="1" dirty="0" smtClean="0">
              <a:solidFill>
                <a:srgbClr val="000000"/>
              </a:solidFill>
            </a:endParaRPr>
          </a:p>
          <a:p>
            <a:pPr eaLnBrk="1" hangingPunct="1">
              <a:lnSpc>
                <a:spcPct val="80000"/>
              </a:lnSpc>
            </a:pPr>
            <a:endParaRPr lang="ru-RU" sz="16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457200" y="274638"/>
            <a:ext cx="3971924" cy="1143000"/>
          </a:xfrm>
        </p:spPr>
        <p:txBody>
          <a:bodyPr/>
          <a:lstStyle/>
          <a:p>
            <a:pPr eaLnBrk="1" hangingPunct="1"/>
            <a:r>
              <a:rPr lang="ru-RU" dirty="0" err="1" smtClean="0"/>
              <a:t>Аквакультура</a:t>
            </a:r>
            <a:r>
              <a:rPr lang="ru-RU" dirty="0" smtClean="0"/>
              <a:t> </a:t>
            </a:r>
          </a:p>
        </p:txBody>
      </p:sp>
      <p:sp>
        <p:nvSpPr>
          <p:cNvPr id="20483" name="Rectangle 12"/>
          <p:cNvSpPr>
            <a:spLocks noGrp="1" noChangeArrowheads="1"/>
          </p:cNvSpPr>
          <p:nvPr>
            <p:ph type="body" idx="1"/>
          </p:nvPr>
        </p:nvSpPr>
        <p:spPr/>
        <p:txBody>
          <a:bodyPr/>
          <a:lstStyle/>
          <a:p>
            <a:pPr eaLnBrk="1" hangingPunct="1"/>
            <a:endParaRPr lang="ru-RU" smtClean="0"/>
          </a:p>
        </p:txBody>
      </p:sp>
      <p:pic>
        <p:nvPicPr>
          <p:cNvPr id="20484" name="Picture 7" descr="%BE%D0%B1-%D0%BD%D0%B0-%D0%B7%D0%B0%D0%B3%D1%80%D1%8F%D0%B7%D0%BD%D0%B5%D0%BD%D0%B8%D0%B5-%D0%B2-%D0%A2%D0%B5%D1%80%D0%B8%D0%B1%D0%B5%D1%80%D0%BA%D0%B5neft5"/>
          <p:cNvPicPr>
            <a:picLocks noGrp="1" noChangeAspect="1" noChangeArrowheads="1"/>
          </p:cNvPicPr>
          <p:nvPr>
            <p:ph sz="quarter" idx="4294967295"/>
          </p:nvPr>
        </p:nvPicPr>
        <p:blipFill>
          <a:blip r:embed="rId2"/>
          <a:srcRect/>
          <a:stretch>
            <a:fillRect/>
          </a:stretch>
        </p:blipFill>
        <p:spPr>
          <a:xfrm>
            <a:off x="4419600" y="457200"/>
            <a:ext cx="4038600" cy="2716213"/>
          </a:xfrm>
        </p:spPr>
      </p:pic>
      <p:pic>
        <p:nvPicPr>
          <p:cNvPr id="20485" name="Picture 8" descr="acya"/>
          <p:cNvPicPr>
            <a:picLocks noGrp="1" noChangeAspect="1" noChangeArrowheads="1"/>
          </p:cNvPicPr>
          <p:nvPr>
            <p:ph sz="quarter" idx="4294967295"/>
          </p:nvPr>
        </p:nvPicPr>
        <p:blipFill>
          <a:blip r:embed="rId3"/>
          <a:srcRect/>
          <a:stretch>
            <a:fillRect/>
          </a:stretch>
        </p:blipFill>
        <p:spPr>
          <a:xfrm>
            <a:off x="4495800" y="3352800"/>
            <a:ext cx="3962400" cy="2740025"/>
          </a:xfrm>
        </p:spPr>
      </p:pic>
      <p:pic>
        <p:nvPicPr>
          <p:cNvPr id="20486" name="Picture 9" descr="untitled"/>
          <p:cNvPicPr>
            <a:picLocks noGrp="1" noChangeAspect="1" noChangeArrowheads="1"/>
          </p:cNvPicPr>
          <p:nvPr>
            <p:ph sz="half" idx="4294967295"/>
          </p:nvPr>
        </p:nvPicPr>
        <p:blipFill>
          <a:blip r:embed="rId4"/>
          <a:srcRect/>
          <a:stretch>
            <a:fillRect/>
          </a:stretch>
        </p:blipFill>
        <p:spPr>
          <a:xfrm>
            <a:off x="457200" y="3352800"/>
            <a:ext cx="3770313" cy="282733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457200" y="142852"/>
            <a:ext cx="8229600" cy="1274786"/>
          </a:xfrm>
        </p:spPr>
        <p:txBody>
          <a:bodyPr/>
          <a:lstStyle/>
          <a:p>
            <a:pPr eaLnBrk="1" hangingPunct="1"/>
            <a:r>
              <a:rPr lang="ru-RU" dirty="0" err="1" smtClean="0"/>
              <a:t>Відд</a:t>
            </a:r>
            <a:r>
              <a:rPr lang="uk-UA" dirty="0" err="1" smtClean="0"/>
              <a:t>іл</a:t>
            </a:r>
            <a:r>
              <a:rPr lang="uk-UA" dirty="0" smtClean="0"/>
              <a:t> - </a:t>
            </a:r>
            <a:r>
              <a:rPr lang="en-US" i="1" dirty="0" err="1" smtClean="0"/>
              <a:t>RHODOPHYTA</a:t>
            </a:r>
            <a:endParaRPr lang="ru-RU" i="1" dirty="0" smtClean="0"/>
          </a:p>
        </p:txBody>
      </p:sp>
      <p:sp>
        <p:nvSpPr>
          <p:cNvPr id="22531" name="Rectangle 3"/>
          <p:cNvSpPr>
            <a:spLocks noGrp="1" noChangeArrowheads="1"/>
          </p:cNvSpPr>
          <p:nvPr>
            <p:ph type="body" sz="half" idx="1"/>
          </p:nvPr>
        </p:nvSpPr>
        <p:spPr/>
        <p:txBody>
          <a:bodyPr/>
          <a:lstStyle/>
          <a:p>
            <a:pPr eaLnBrk="1" hangingPunct="1"/>
            <a:r>
              <a:rPr lang="uk-UA" sz="2400" smtClean="0"/>
              <a:t>400 родів і понад 2,5 тис. морських видів </a:t>
            </a:r>
          </a:p>
          <a:p>
            <a:pPr eaLnBrk="1" hangingPunct="1"/>
            <a:r>
              <a:rPr lang="uk-UA" sz="2400" smtClean="0"/>
              <a:t>Близько 200 видів в прісних водоймах </a:t>
            </a:r>
            <a:endParaRPr lang="ru-RU" sz="2400" smtClean="0"/>
          </a:p>
        </p:txBody>
      </p:sp>
      <p:pic>
        <p:nvPicPr>
          <p:cNvPr id="22532" name="Picture 11" descr="Красная Филлофора"/>
          <p:cNvPicPr>
            <a:picLocks noGrp="1" noChangeAspect="1" noChangeArrowheads="1"/>
          </p:cNvPicPr>
          <p:nvPr>
            <p:ph type="body" sz="half" idx="2"/>
          </p:nvPr>
        </p:nvPicPr>
        <p:blipFill>
          <a:blip r:embed="rId2"/>
          <a:srcRect/>
          <a:stretch>
            <a:fillRect/>
          </a:stretch>
        </p:blipFill>
        <p:spPr>
          <a:xfrm>
            <a:off x="4572000" y="1000108"/>
            <a:ext cx="2381250" cy="2638425"/>
          </a:xfrm>
          <a:noFill/>
        </p:spPr>
      </p:pic>
      <p:pic>
        <p:nvPicPr>
          <p:cNvPr id="22533" name="Picture 6" descr="Красная №3"/>
          <p:cNvPicPr>
            <a:picLocks noChangeAspect="1" noChangeArrowheads="1"/>
          </p:cNvPicPr>
          <p:nvPr/>
        </p:nvPicPr>
        <p:blipFill>
          <a:blip r:embed="rId3"/>
          <a:srcRect/>
          <a:stretch>
            <a:fillRect/>
          </a:stretch>
        </p:blipFill>
        <p:spPr bwMode="auto">
          <a:xfrm>
            <a:off x="5000628" y="3839698"/>
            <a:ext cx="3857627" cy="2894481"/>
          </a:xfrm>
          <a:prstGeom prst="rect">
            <a:avLst/>
          </a:prstGeom>
          <a:noFill/>
          <a:ln w="9525">
            <a:noFill/>
            <a:miter lim="800000"/>
            <a:headEnd/>
            <a:tailEnd/>
          </a:ln>
        </p:spPr>
      </p:pic>
      <p:pic>
        <p:nvPicPr>
          <p:cNvPr id="22534" name="Picture 7" descr="Красная №4"/>
          <p:cNvPicPr>
            <a:picLocks noChangeAspect="1" noChangeArrowheads="1"/>
          </p:cNvPicPr>
          <p:nvPr/>
        </p:nvPicPr>
        <p:blipFill>
          <a:blip r:embed="rId4"/>
          <a:srcRect/>
          <a:stretch>
            <a:fillRect/>
          </a:stretch>
        </p:blipFill>
        <p:spPr bwMode="auto">
          <a:xfrm>
            <a:off x="1066800" y="4038600"/>
            <a:ext cx="3505200" cy="2630682"/>
          </a:xfrm>
          <a:prstGeom prst="rect">
            <a:avLst/>
          </a:prstGeom>
          <a:noFill/>
          <a:ln w="9525">
            <a:noFill/>
            <a:miter lim="800000"/>
            <a:headEnd/>
            <a:tailEnd/>
          </a:ln>
        </p:spPr>
      </p:pic>
      <p:pic>
        <p:nvPicPr>
          <p:cNvPr id="22535" name="Picture 9" descr="porphyridium"/>
          <p:cNvPicPr>
            <a:picLocks noChangeAspect="1" noChangeArrowheads="1"/>
          </p:cNvPicPr>
          <p:nvPr/>
        </p:nvPicPr>
        <p:blipFill>
          <a:blip r:embed="rId5"/>
          <a:srcRect/>
          <a:stretch>
            <a:fillRect/>
          </a:stretch>
        </p:blipFill>
        <p:spPr bwMode="auto">
          <a:xfrm>
            <a:off x="7072330" y="1643050"/>
            <a:ext cx="1857356" cy="1617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4479925" y="3244850"/>
            <a:ext cx="184150" cy="366713"/>
          </a:xfrm>
          <a:prstGeom prst="rect">
            <a:avLst/>
          </a:prstGeom>
          <a:noFill/>
          <a:ln w="9525">
            <a:noFill/>
            <a:miter lim="800000"/>
            <a:headEnd/>
            <a:tailEnd/>
          </a:ln>
        </p:spPr>
        <p:txBody>
          <a:bodyPr wrap="none" anchor="ctr">
            <a:spAutoFit/>
          </a:bodyPr>
          <a:lstStyle/>
          <a:p>
            <a:pPr algn="ctr" eaLnBrk="0" hangingPunct="0"/>
            <a:endParaRPr lang="ru-RU"/>
          </a:p>
        </p:txBody>
      </p:sp>
      <p:sp>
        <p:nvSpPr>
          <p:cNvPr id="5123" name="AutoShape 16"/>
          <p:cNvSpPr>
            <a:spLocks noGrp="1" noChangeArrowheads="1"/>
          </p:cNvSpPr>
          <p:nvPr>
            <p:ph type="title"/>
          </p:nvPr>
        </p:nvSpPr>
        <p:spPr/>
        <p:txBody>
          <a:bodyPr/>
          <a:lstStyle/>
          <a:p>
            <a:pPr eaLnBrk="1" hangingPunct="1"/>
            <a:r>
              <a:rPr lang="uk-UA" b="1" dirty="0" smtClean="0">
                <a:solidFill>
                  <a:srgbClr val="FF0000"/>
                </a:solidFill>
              </a:rPr>
              <a:t>Відділ ЧЕРВОНІ ВОДОРОСТІ (</a:t>
            </a:r>
            <a:r>
              <a:rPr lang="en-US" b="1" dirty="0" err="1" smtClean="0">
                <a:solidFill>
                  <a:srgbClr val="FF0000"/>
                </a:solidFill>
              </a:rPr>
              <a:t>Rhodophyta</a:t>
            </a:r>
            <a:r>
              <a:rPr lang="en-US" b="1" dirty="0" smtClean="0">
                <a:solidFill>
                  <a:srgbClr val="FF0000"/>
                </a:solidFill>
              </a:rPr>
              <a:t>)</a:t>
            </a:r>
            <a:endParaRPr lang="ru-RU" dirty="0" smtClean="0"/>
          </a:p>
        </p:txBody>
      </p:sp>
      <p:sp>
        <p:nvSpPr>
          <p:cNvPr id="5124" name="Rectangle 17"/>
          <p:cNvSpPr>
            <a:spLocks noGrp="1" noChangeArrowheads="1"/>
          </p:cNvSpPr>
          <p:nvPr>
            <p:ph type="body" idx="1"/>
          </p:nvPr>
        </p:nvSpPr>
        <p:spPr/>
        <p:txBody>
          <a:bodyPr/>
          <a:lstStyle/>
          <a:p>
            <a:pPr eaLnBrk="1" hangingPunct="1">
              <a:lnSpc>
                <a:spcPct val="90000"/>
              </a:lnSpc>
            </a:pPr>
            <a:r>
              <a:rPr lang="uk-UA" b="1" dirty="0" smtClean="0"/>
              <a:t>Клас </a:t>
            </a:r>
            <a:r>
              <a:rPr lang="uk-UA" b="1" dirty="0" err="1" smtClean="0"/>
              <a:t>Бангієві</a:t>
            </a:r>
            <a:r>
              <a:rPr lang="uk-UA" dirty="0" smtClean="0"/>
              <a:t> – </a:t>
            </a:r>
            <a:r>
              <a:rPr lang="en-US" b="1" i="1" dirty="0" err="1" smtClean="0"/>
              <a:t>Bangiophyceae</a:t>
            </a:r>
            <a:endParaRPr lang="en-US" b="1" i="1" dirty="0" smtClean="0"/>
          </a:p>
          <a:p>
            <a:pPr eaLnBrk="1" hangingPunct="1">
              <a:lnSpc>
                <a:spcPct val="90000"/>
              </a:lnSpc>
            </a:pPr>
            <a:r>
              <a:rPr lang="en-US" dirty="0" smtClean="0"/>
              <a:t> </a:t>
            </a:r>
            <a:r>
              <a:rPr lang="uk-UA" sz="2400" b="1" dirty="0" smtClean="0"/>
              <a:t>рід </a:t>
            </a:r>
            <a:r>
              <a:rPr lang="en-US" sz="2400" dirty="0" smtClean="0"/>
              <a:t> </a:t>
            </a:r>
            <a:r>
              <a:rPr lang="uk-UA" sz="2400" dirty="0" smtClean="0"/>
              <a:t>Порфіра – </a:t>
            </a:r>
            <a:r>
              <a:rPr lang="en-US" sz="2400" i="1" dirty="0" err="1" smtClean="0"/>
              <a:t>Porphyra</a:t>
            </a:r>
            <a:r>
              <a:rPr lang="ru-RU" dirty="0" smtClean="0"/>
              <a:t> </a:t>
            </a:r>
            <a:endParaRPr lang="en-US" dirty="0" smtClean="0"/>
          </a:p>
          <a:p>
            <a:pPr eaLnBrk="1" hangingPunct="1">
              <a:lnSpc>
                <a:spcPct val="90000"/>
              </a:lnSpc>
            </a:pPr>
            <a:r>
              <a:rPr lang="uk-UA" b="1" dirty="0" smtClean="0"/>
              <a:t>Клас </a:t>
            </a:r>
            <a:r>
              <a:rPr lang="uk-UA" b="1" dirty="0" err="1" smtClean="0"/>
              <a:t>Флоридеєфіцієві</a:t>
            </a:r>
            <a:r>
              <a:rPr lang="uk-UA" dirty="0" smtClean="0"/>
              <a:t> – </a:t>
            </a:r>
            <a:r>
              <a:rPr lang="en-US" b="1" i="1" dirty="0" err="1" smtClean="0"/>
              <a:t>Florideophyceae</a:t>
            </a:r>
            <a:r>
              <a:rPr lang="ru-RU" dirty="0" smtClean="0"/>
              <a:t> </a:t>
            </a:r>
          </a:p>
          <a:p>
            <a:pPr lvl="1">
              <a:lnSpc>
                <a:spcPct val="90000"/>
              </a:lnSpc>
            </a:pPr>
            <a:r>
              <a:rPr lang="uk-UA" b="1" dirty="0" smtClean="0"/>
              <a:t>Порядок </a:t>
            </a:r>
            <a:r>
              <a:rPr lang="uk-UA" b="1" dirty="0" err="1" smtClean="0"/>
              <a:t>Немаліонові</a:t>
            </a:r>
            <a:r>
              <a:rPr lang="uk-UA" dirty="0" smtClean="0"/>
              <a:t> </a:t>
            </a:r>
            <a:r>
              <a:rPr lang="en-US" dirty="0" smtClean="0"/>
              <a:t>– </a:t>
            </a:r>
            <a:r>
              <a:rPr lang="en-US" i="1" dirty="0" err="1" smtClean="0"/>
              <a:t>Nemalionales</a:t>
            </a:r>
            <a:endParaRPr lang="en-US" i="1" dirty="0" smtClean="0"/>
          </a:p>
          <a:p>
            <a:pPr eaLnBrk="1" hangingPunct="1">
              <a:lnSpc>
                <a:spcPct val="90000"/>
              </a:lnSpc>
            </a:pPr>
            <a:r>
              <a:rPr lang="uk-UA" sz="2000" b="1" i="1" dirty="0" smtClean="0"/>
              <a:t>Рід </a:t>
            </a:r>
            <a:r>
              <a:rPr lang="es-CR" sz="2000" b="1" i="1" dirty="0" smtClean="0"/>
              <a:t>Nemalion, Batrachospermum</a:t>
            </a:r>
            <a:endParaRPr lang="uk-UA" sz="2000" b="1" i="1" dirty="0" smtClean="0"/>
          </a:p>
          <a:p>
            <a:pPr lvl="1">
              <a:lnSpc>
                <a:spcPct val="90000"/>
              </a:lnSpc>
            </a:pPr>
            <a:r>
              <a:rPr lang="uk-UA" b="1" dirty="0" smtClean="0"/>
              <a:t>Порядок </a:t>
            </a:r>
            <a:r>
              <a:rPr lang="uk-UA" b="1" dirty="0" err="1" smtClean="0"/>
              <a:t>Кріптонемієві</a:t>
            </a:r>
            <a:r>
              <a:rPr lang="en-US" b="1" dirty="0" smtClean="0"/>
              <a:t> - </a:t>
            </a:r>
            <a:r>
              <a:rPr lang="en-US" i="1" dirty="0" err="1" smtClean="0"/>
              <a:t>Cryptonemiales</a:t>
            </a:r>
            <a:r>
              <a:rPr lang="uk-UA" dirty="0" smtClean="0"/>
              <a:t> </a:t>
            </a:r>
          </a:p>
          <a:p>
            <a:pPr eaLnBrk="1" hangingPunct="1">
              <a:lnSpc>
                <a:spcPct val="90000"/>
              </a:lnSpc>
            </a:pPr>
            <a:r>
              <a:rPr lang="uk-UA" sz="2400" b="1" i="1" dirty="0" smtClean="0"/>
              <a:t>Рід </a:t>
            </a:r>
            <a:r>
              <a:rPr lang="es-CR" sz="2400" b="1" i="1" dirty="0" smtClean="0"/>
              <a:t>Coralina</a:t>
            </a:r>
            <a:endParaRPr lang="uk-UA" sz="2400" b="1" i="1" dirty="0" smtClean="0"/>
          </a:p>
          <a:p>
            <a:pPr lvl="1">
              <a:lnSpc>
                <a:spcPct val="90000"/>
              </a:lnSpc>
            </a:pPr>
            <a:r>
              <a:rPr lang="uk-UA" b="1" dirty="0" smtClean="0"/>
              <a:t>Порядок </a:t>
            </a:r>
            <a:r>
              <a:rPr lang="uk-UA" b="1" dirty="0" err="1" smtClean="0"/>
              <a:t>Церамієві</a:t>
            </a:r>
            <a:r>
              <a:rPr lang="uk-UA" dirty="0" smtClean="0"/>
              <a:t> </a:t>
            </a:r>
            <a:r>
              <a:rPr lang="en-US" dirty="0" smtClean="0"/>
              <a:t>- </a:t>
            </a:r>
            <a:r>
              <a:rPr lang="ru-RU" dirty="0" smtClean="0"/>
              <a:t> </a:t>
            </a:r>
            <a:r>
              <a:rPr lang="es-CR" dirty="0" smtClean="0"/>
              <a:t>Ceramiales</a:t>
            </a:r>
            <a:r>
              <a:rPr lang="ru-RU" dirty="0" smtClean="0"/>
              <a:t> </a:t>
            </a:r>
          </a:p>
          <a:p>
            <a:pPr eaLnBrk="1" hangingPunct="1">
              <a:lnSpc>
                <a:spcPct val="90000"/>
              </a:lnSpc>
            </a:pPr>
            <a:r>
              <a:rPr lang="uk-UA" sz="2400" b="1" i="1" dirty="0" smtClean="0"/>
              <a:t>Рід </a:t>
            </a:r>
            <a:r>
              <a:rPr lang="es-CR" sz="2400" b="1" i="1" dirty="0" smtClean="0"/>
              <a:t>Ceramium</a:t>
            </a:r>
            <a:r>
              <a:rPr lang="uk-UA" sz="2400" b="1" i="1" dirty="0" smtClean="0"/>
              <a:t>,  </a:t>
            </a:r>
            <a:r>
              <a:rPr lang="es-CR" sz="2400" b="1" i="1" dirty="0" smtClean="0"/>
              <a:t>Polysiphonia</a:t>
            </a:r>
            <a:r>
              <a:rPr lang="uk-UA" sz="2400" b="1" i="1" dirty="0" smtClean="0"/>
              <a:t>, </a:t>
            </a:r>
            <a:r>
              <a:rPr lang="es-CR" sz="2400" b="1" i="1" dirty="0" smtClean="0"/>
              <a:t>Phyllophora</a:t>
            </a:r>
            <a:endParaRPr lang="ru-RU" i="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Прямоугольник 7"/>
          <p:cNvSpPr>
            <a:spLocks noChangeArrowheads="1"/>
          </p:cNvSpPr>
          <p:nvPr/>
        </p:nvSpPr>
        <p:spPr bwMode="auto">
          <a:xfrm>
            <a:off x="2286000" y="2551113"/>
            <a:ext cx="4572000" cy="1755775"/>
          </a:xfrm>
          <a:prstGeom prst="rect">
            <a:avLst/>
          </a:prstGeom>
          <a:noFill/>
          <a:ln w="9525">
            <a:noFill/>
            <a:miter lim="800000"/>
            <a:headEnd/>
            <a:tailEnd/>
          </a:ln>
        </p:spPr>
        <p:txBody>
          <a:bodyPr>
            <a:spAutoFit/>
          </a:bodyPr>
          <a:lstStyle/>
          <a:p>
            <a:pPr eaLnBrk="0" hangingPunct="0"/>
            <a:r>
              <a:rPr lang="ru-RU" b="1" i="1">
                <a:latin typeface="Calibri" pitchFamily="34" charset="0"/>
                <a:ea typeface="Calibri" pitchFamily="34" charset="0"/>
                <a:cs typeface="Times New Roman" pitchFamily="18" charset="0"/>
              </a:rPr>
              <a:t>Верхній ряд, зліва направо: ірландський мох, эндоклад</a:t>
            </a:r>
            <a:r>
              <a:rPr lang="uk-UA" b="1" i="1">
                <a:latin typeface="Calibri" pitchFamily="34" charset="0"/>
                <a:ea typeface="Calibri" pitchFamily="34" charset="0"/>
                <a:cs typeface="Times New Roman" pitchFamily="18" charset="0"/>
              </a:rPr>
              <a:t>і</a:t>
            </a:r>
            <a:r>
              <a:rPr lang="ru-RU" b="1" i="1">
                <a:latin typeface="Calibri" pitchFamily="34" charset="0"/>
                <a:ea typeface="Calibri" pitchFamily="34" charset="0"/>
                <a:cs typeface="Times New Roman" pitchFamily="18" charset="0"/>
              </a:rPr>
              <a:t>я колюча,</a:t>
            </a:r>
          </a:p>
          <a:p>
            <a:pPr eaLnBrk="0" hangingPunct="0"/>
            <a:r>
              <a:rPr lang="ru-RU" b="1" i="1">
                <a:latin typeface="Calibri" pitchFamily="34" charset="0"/>
                <a:ea typeface="Calibri" pitchFamily="34" charset="0"/>
                <a:cs typeface="Times New Roman" pitchFamily="18" charset="0"/>
              </a:rPr>
              <a:t> порфір</a:t>
            </a:r>
            <a:r>
              <a:rPr lang="uk-UA" b="1" i="1">
                <a:latin typeface="Calibri" pitchFamily="34" charset="0"/>
                <a:ea typeface="Calibri" pitchFamily="34" charset="0"/>
                <a:cs typeface="Times New Roman" pitchFamily="18" charset="0"/>
              </a:rPr>
              <a:t>а</a:t>
            </a:r>
            <a:r>
              <a:rPr lang="ru-RU" b="1" i="1">
                <a:latin typeface="Calibri" pitchFamily="34" charset="0"/>
                <a:ea typeface="Calibri" pitchFamily="34" charset="0"/>
                <a:cs typeface="Times New Roman" pitchFamily="18" charset="0"/>
              </a:rPr>
              <a:t> ланцетолистна, гелид</a:t>
            </a:r>
            <a:r>
              <a:rPr lang="uk-UA" b="1" i="1">
                <a:latin typeface="Calibri" pitchFamily="34" charset="0"/>
                <a:ea typeface="Calibri" pitchFamily="34" charset="0"/>
                <a:cs typeface="Times New Roman" pitchFamily="18" charset="0"/>
              </a:rPr>
              <a:t>і</a:t>
            </a:r>
            <a:r>
              <a:rPr lang="ru-RU" b="1" i="1">
                <a:latin typeface="Calibri" pitchFamily="34" charset="0"/>
                <a:ea typeface="Calibri" pitchFamily="34" charset="0"/>
                <a:cs typeface="Times New Roman" pitchFamily="18" charset="0"/>
              </a:rPr>
              <a:t>ум. </a:t>
            </a:r>
            <a:endParaRPr lang="ru-RU">
              <a:latin typeface="Calibri" pitchFamily="34" charset="0"/>
              <a:ea typeface="Calibri" pitchFamily="34" charset="0"/>
              <a:cs typeface="Times New Roman" pitchFamily="18" charset="0"/>
            </a:endParaRPr>
          </a:p>
          <a:p>
            <a:pPr eaLnBrk="0" hangingPunct="0"/>
            <a:r>
              <a:rPr lang="ru-RU" b="1" i="1">
                <a:latin typeface="Calibri" pitchFamily="34" charset="0"/>
                <a:ea typeface="Calibri" pitchFamily="34" charset="0"/>
                <a:cs typeface="Times New Roman" pitchFamily="18" charset="0"/>
              </a:rPr>
              <a:t>Нижній ряд, зліва направо: пальмар</a:t>
            </a:r>
            <a:r>
              <a:rPr lang="uk-UA" b="1" i="1">
                <a:latin typeface="Calibri" pitchFamily="34" charset="0"/>
                <a:ea typeface="Calibri" pitchFamily="34" charset="0"/>
                <a:cs typeface="Times New Roman" pitchFamily="18" charset="0"/>
              </a:rPr>
              <a:t>і</a:t>
            </a:r>
            <a:r>
              <a:rPr lang="ru-RU" b="1" i="1">
                <a:latin typeface="Calibri" pitchFamily="34" charset="0"/>
                <a:ea typeface="Calibri" pitchFamily="34" charset="0"/>
                <a:cs typeface="Times New Roman" pitchFamily="18" charset="0"/>
              </a:rPr>
              <a:t>я </a:t>
            </a:r>
            <a:r>
              <a:rPr lang="uk-UA" b="1" i="1">
                <a:latin typeface="Calibri" pitchFamily="34" charset="0"/>
                <a:ea typeface="Calibri" pitchFamily="34" charset="0"/>
                <a:cs typeface="Times New Roman" pitchFamily="18" charset="0"/>
              </a:rPr>
              <a:t>мінлива</a:t>
            </a:r>
            <a:r>
              <a:rPr lang="ru-RU" b="1" i="1">
                <a:latin typeface="Calibri" pitchFamily="34" charset="0"/>
                <a:ea typeface="Calibri" pitchFamily="34" charset="0"/>
                <a:cs typeface="Times New Roman" pitchFamily="18" charset="0"/>
              </a:rPr>
              <a:t>, гигартина, </a:t>
            </a:r>
          </a:p>
          <a:p>
            <a:pPr eaLnBrk="0" hangingPunct="0"/>
            <a:r>
              <a:rPr lang="ru-RU" b="1" i="1">
                <a:latin typeface="Calibri" pitchFamily="34" charset="0"/>
                <a:ea typeface="Calibri" pitchFamily="34" charset="0"/>
                <a:cs typeface="Times New Roman" pitchFamily="18" charset="0"/>
              </a:rPr>
              <a:t>филлофора, пол</a:t>
            </a:r>
            <a:r>
              <a:rPr lang="uk-UA" b="1" i="1">
                <a:latin typeface="Calibri" pitchFamily="34" charset="0"/>
                <a:ea typeface="Calibri" pitchFamily="34" charset="0"/>
                <a:cs typeface="Times New Roman" pitchFamily="18" charset="0"/>
              </a:rPr>
              <a:t>і</a:t>
            </a:r>
            <a:r>
              <a:rPr lang="ru-RU" b="1" i="1">
                <a:latin typeface="Calibri" pitchFamily="34" charset="0"/>
                <a:ea typeface="Calibri" pitchFamily="34" charset="0"/>
                <a:cs typeface="Times New Roman" pitchFamily="18" charset="0"/>
              </a:rPr>
              <a:t>невра </a:t>
            </a:r>
            <a:endParaRPr lang="ru-RU">
              <a:latin typeface="Calibri" pitchFamily="34" charset="0"/>
              <a:ea typeface="Calibri" pitchFamily="34" charset="0"/>
              <a:cs typeface="Times New Roman" pitchFamily="18" charset="0"/>
            </a:endParaRPr>
          </a:p>
        </p:txBody>
      </p:sp>
      <p:sp>
        <p:nvSpPr>
          <p:cNvPr id="40962" name="Прямоугольник 4"/>
          <p:cNvSpPr>
            <a:spLocks noChangeArrowheads="1"/>
          </p:cNvSpPr>
          <p:nvPr/>
        </p:nvSpPr>
        <p:spPr bwMode="auto">
          <a:xfrm>
            <a:off x="4357688" y="357188"/>
            <a:ext cx="4572000" cy="1200150"/>
          </a:xfrm>
          <a:prstGeom prst="rect">
            <a:avLst/>
          </a:prstGeom>
          <a:noFill/>
          <a:ln w="9525">
            <a:noFill/>
            <a:miter lim="800000"/>
            <a:headEnd/>
            <a:tailEnd/>
          </a:ln>
        </p:spPr>
        <p:txBody>
          <a:bodyPr>
            <a:spAutoFit/>
          </a:bodyPr>
          <a:lstStyle/>
          <a:p>
            <a:r>
              <a:rPr lang="uk-UA" b="1" i="1">
                <a:cs typeface="Times New Roman" pitchFamily="18" charset="0"/>
              </a:rPr>
              <a:t>Їх  в природі є понад 4000 видів. Це також переважно морські організми, але близько 200 видів трапляються й у прісних водоймах. </a:t>
            </a:r>
            <a:endParaRPr lang="ru-RU" b="1" i="1">
              <a:latin typeface="Calibri" pitchFamily="34" charset="0"/>
            </a:endParaRPr>
          </a:p>
        </p:txBody>
      </p:sp>
      <p:sp>
        <p:nvSpPr>
          <p:cNvPr id="40963" name="Прямоугольник 5"/>
          <p:cNvSpPr>
            <a:spLocks noChangeArrowheads="1"/>
          </p:cNvSpPr>
          <p:nvPr/>
        </p:nvSpPr>
        <p:spPr bwMode="auto">
          <a:xfrm>
            <a:off x="357188" y="357188"/>
            <a:ext cx="3571875" cy="1200150"/>
          </a:xfrm>
          <a:prstGeom prst="rect">
            <a:avLst/>
          </a:prstGeom>
          <a:noFill/>
          <a:ln w="9525">
            <a:noFill/>
            <a:miter lim="800000"/>
            <a:headEnd/>
            <a:tailEnd/>
          </a:ln>
        </p:spPr>
        <p:txBody>
          <a:bodyPr>
            <a:spAutoFit/>
          </a:bodyPr>
          <a:lstStyle/>
          <a:p>
            <a:r>
              <a:rPr lang="ru-RU" b="1" i="1">
                <a:latin typeface="Calibri" pitchFamily="34" charset="0"/>
              </a:rPr>
              <a:t>На глибині від 100 до 200 метрів бурі водорості вже не зустрічаються. Тут панують Червоні  водорості</a:t>
            </a:r>
          </a:p>
        </p:txBody>
      </p:sp>
      <p:pic>
        <p:nvPicPr>
          <p:cNvPr id="40964" name="Picture 6" descr="02030206"/>
          <p:cNvPicPr>
            <a:picLocks noChangeAspect="1" noChangeArrowheads="1"/>
          </p:cNvPicPr>
          <p:nvPr/>
        </p:nvPicPr>
        <p:blipFill>
          <a:blip r:embed="rId2"/>
          <a:srcRect/>
          <a:stretch>
            <a:fillRect/>
          </a:stretch>
        </p:blipFill>
        <p:spPr bwMode="auto">
          <a:xfrm>
            <a:off x="652463" y="1857375"/>
            <a:ext cx="7786687"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3"/>
          <p:cNvSpPr>
            <a:spLocks noChangeArrowheads="1"/>
          </p:cNvSpPr>
          <p:nvPr/>
        </p:nvSpPr>
        <p:spPr bwMode="auto">
          <a:xfrm>
            <a:off x="214313" y="357188"/>
            <a:ext cx="3500437" cy="5908675"/>
          </a:xfrm>
          <a:prstGeom prst="rect">
            <a:avLst/>
          </a:prstGeom>
          <a:noFill/>
          <a:ln w="9525">
            <a:noFill/>
            <a:miter lim="800000"/>
            <a:headEnd/>
            <a:tailEnd/>
          </a:ln>
        </p:spPr>
        <p:txBody>
          <a:bodyPr>
            <a:spAutoFit/>
          </a:bodyPr>
          <a:lstStyle/>
          <a:p>
            <a:r>
              <a:rPr lang="uk-UA" b="1" i="1">
                <a:cs typeface="Times New Roman" pitchFamily="18" charset="0"/>
              </a:rPr>
              <a:t>Високорозвинені, їхня довжина сягає 1,2 м. Клітинна оболонка може бути з солями заліза, кальцію, магнію, тоді такі водорості утворюють цілі вапнякові рифи. Червоні вони тому, що мають забарвлення талому від червоного, малинового, жовтувато-червоного до фіолетових кольорів пігмента (фукоспонін і фукоеретрин). Відкладають багрянковий крохмаль. Розмножуються вегетативно, спорами і статево. Особливістю цих водоростей є відсутність при розмноженні джгутикових стадій.</a:t>
            </a:r>
            <a:endParaRPr lang="ru-RU" b="1" i="1">
              <a:latin typeface="Calibri" pitchFamily="34" charset="0"/>
            </a:endParaRPr>
          </a:p>
        </p:txBody>
      </p:sp>
      <p:pic>
        <p:nvPicPr>
          <p:cNvPr id="41986" name="Рисунок 4" descr="15.jpg"/>
          <p:cNvPicPr>
            <a:picLocks noChangeAspect="1"/>
          </p:cNvPicPr>
          <p:nvPr/>
        </p:nvPicPr>
        <p:blipFill>
          <a:blip r:embed="rId2"/>
          <a:srcRect/>
          <a:stretch>
            <a:fillRect/>
          </a:stretch>
        </p:blipFill>
        <p:spPr bwMode="auto">
          <a:xfrm>
            <a:off x="3714750" y="1071563"/>
            <a:ext cx="5229225" cy="4200525"/>
          </a:xfrm>
          <a:prstGeom prst="rect">
            <a:avLst/>
          </a:prstGeom>
          <a:noFill/>
          <a:ln w="9525">
            <a:noFill/>
            <a:miter lim="800000"/>
            <a:headEnd/>
            <a:tailEnd/>
          </a:ln>
        </p:spPr>
      </p:pic>
      <p:sp>
        <p:nvSpPr>
          <p:cNvPr id="41987" name="Прямоугольник 5"/>
          <p:cNvSpPr>
            <a:spLocks noChangeArrowheads="1"/>
          </p:cNvSpPr>
          <p:nvPr/>
        </p:nvSpPr>
        <p:spPr bwMode="auto">
          <a:xfrm>
            <a:off x="4572000" y="5500688"/>
            <a:ext cx="3960813" cy="461962"/>
          </a:xfrm>
          <a:prstGeom prst="rect">
            <a:avLst/>
          </a:prstGeom>
          <a:noFill/>
          <a:ln w="9525">
            <a:noFill/>
            <a:miter lim="800000"/>
            <a:headEnd/>
            <a:tailEnd/>
          </a:ln>
        </p:spPr>
        <p:txBody>
          <a:bodyPr wrap="none">
            <a:spAutoFit/>
          </a:bodyPr>
          <a:lstStyle/>
          <a:p>
            <a:r>
              <a:rPr lang="ru-RU" sz="2400" b="1" i="1">
                <a:latin typeface="Calibri" pitchFamily="34" charset="0"/>
              </a:rPr>
              <a:t>Калітамніон щитковидний</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3"/>
          <p:cNvSpPr>
            <a:spLocks noChangeArrowheads="1"/>
          </p:cNvSpPr>
          <p:nvPr/>
        </p:nvSpPr>
        <p:spPr bwMode="auto">
          <a:xfrm>
            <a:off x="285750" y="428625"/>
            <a:ext cx="3214688" cy="5929313"/>
          </a:xfrm>
          <a:prstGeom prst="rect">
            <a:avLst/>
          </a:prstGeom>
          <a:noFill/>
          <a:ln w="9525">
            <a:noFill/>
            <a:miter lim="800000"/>
            <a:headEnd/>
            <a:tailEnd/>
          </a:ln>
        </p:spPr>
        <p:txBody>
          <a:bodyPr>
            <a:spAutoFit/>
          </a:bodyPr>
          <a:lstStyle/>
          <a:p>
            <a:pPr eaLnBrk="0" hangingPunct="0"/>
            <a:r>
              <a:rPr lang="uk-UA" b="1" i="1">
                <a:cs typeface="Times New Roman" pitchFamily="18" charset="0"/>
              </a:rPr>
              <a:t>Найвідоміші представники — порфіра, калітамніон, делесерія. В Чорному морі ростуть церамній, кароліна, батрахоспермум. Значення цих водоростей в природі особливо велике. Глибоководні збагачують водойми киснем і є джерелом живлення для водних тварин, використовуються для отримання йоду та агар-агару, в їжу. Агар-агар використовують для отримання желе, мармеладу, цукерок.</a:t>
            </a:r>
            <a:endParaRPr lang="uk-UA" sz="4000" b="1" i="1"/>
          </a:p>
        </p:txBody>
      </p:sp>
      <p:pic>
        <p:nvPicPr>
          <p:cNvPr id="43010" name="Рисунок 4" descr="16.jpg"/>
          <p:cNvPicPr>
            <a:picLocks noChangeAspect="1"/>
          </p:cNvPicPr>
          <p:nvPr/>
        </p:nvPicPr>
        <p:blipFill>
          <a:blip r:embed="rId2"/>
          <a:srcRect/>
          <a:stretch>
            <a:fillRect/>
          </a:stretch>
        </p:blipFill>
        <p:spPr bwMode="auto">
          <a:xfrm>
            <a:off x="3500438" y="428625"/>
            <a:ext cx="5429250" cy="4759325"/>
          </a:xfrm>
          <a:prstGeom prst="rect">
            <a:avLst/>
          </a:prstGeom>
          <a:noFill/>
          <a:ln w="9525">
            <a:noFill/>
            <a:miter lim="800000"/>
            <a:headEnd/>
            <a:tailEnd/>
          </a:ln>
        </p:spPr>
      </p:pic>
      <p:sp>
        <p:nvSpPr>
          <p:cNvPr id="43011" name="Прямоугольник 5"/>
          <p:cNvSpPr>
            <a:spLocks noChangeArrowheads="1"/>
          </p:cNvSpPr>
          <p:nvPr/>
        </p:nvSpPr>
        <p:spPr bwMode="auto">
          <a:xfrm>
            <a:off x="3643313" y="5429250"/>
            <a:ext cx="5214937" cy="1143000"/>
          </a:xfrm>
          <a:prstGeom prst="rect">
            <a:avLst/>
          </a:prstGeom>
          <a:noFill/>
          <a:ln w="9525">
            <a:noFill/>
            <a:miter lim="800000"/>
            <a:headEnd/>
            <a:tailEnd/>
          </a:ln>
        </p:spPr>
        <p:txBody>
          <a:bodyPr>
            <a:spAutoFit/>
          </a:bodyPr>
          <a:lstStyle/>
          <a:p>
            <a:r>
              <a:rPr lang="ru-RU" sz="2000" i="1">
                <a:latin typeface="Calibri" pitchFamily="34" charset="0"/>
              </a:rPr>
              <a:t>Часто зустрічається біля берега, але також росте на камінні до глибини 20 метрів червона водорість </a:t>
            </a:r>
            <a:r>
              <a:rPr lang="ru-RU" sz="2800" b="1" i="1">
                <a:latin typeface="Calibri" pitchFamily="34" charset="0"/>
              </a:rPr>
              <a:t>Лауренс</a:t>
            </a:r>
            <a:r>
              <a:rPr lang="ru-RU" sz="2000" b="1" i="1">
                <a:latin typeface="Calibri" pitchFamily="34" charset="0"/>
              </a:rPr>
              <a:t>  .</a:t>
            </a:r>
            <a:endParaRPr lang="ru-RU" sz="2000" i="1">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Содержимое 3" descr="17.jpg"/>
          <p:cNvPicPr>
            <a:picLocks noGrp="1" noChangeAspect="1"/>
          </p:cNvPicPr>
          <p:nvPr>
            <p:ph idx="1"/>
          </p:nvPr>
        </p:nvPicPr>
        <p:blipFill>
          <a:blip r:embed="rId2"/>
          <a:srcRect/>
          <a:stretch>
            <a:fillRect/>
          </a:stretch>
        </p:blipFill>
        <p:spPr>
          <a:xfrm>
            <a:off x="285750" y="344488"/>
            <a:ext cx="5319713" cy="5799137"/>
          </a:xfrm>
        </p:spPr>
      </p:pic>
      <p:sp>
        <p:nvSpPr>
          <p:cNvPr id="44034" name="Прямоугольник 4"/>
          <p:cNvSpPr>
            <a:spLocks noChangeArrowheads="1"/>
          </p:cNvSpPr>
          <p:nvPr/>
        </p:nvSpPr>
        <p:spPr bwMode="auto">
          <a:xfrm>
            <a:off x="5786438" y="1071563"/>
            <a:ext cx="2786062" cy="4894262"/>
          </a:xfrm>
          <a:prstGeom prst="rect">
            <a:avLst/>
          </a:prstGeom>
          <a:noFill/>
          <a:ln w="9525">
            <a:noFill/>
            <a:miter lim="800000"/>
            <a:headEnd/>
            <a:tailEnd/>
          </a:ln>
        </p:spPr>
        <p:txBody>
          <a:bodyPr>
            <a:spAutoFit/>
          </a:bodyPr>
          <a:lstStyle/>
          <a:p>
            <a:r>
              <a:rPr lang="ru-RU" sz="2400" i="1">
                <a:latin typeface="Calibri" pitchFamily="34" charset="0"/>
              </a:rPr>
              <a:t>Червона водорість </a:t>
            </a:r>
            <a:r>
              <a:rPr lang="ru-RU" sz="2400" b="1" i="1">
                <a:latin typeface="Calibri" pitchFamily="34" charset="0"/>
              </a:rPr>
              <a:t>Цераміум Війчастий</a:t>
            </a:r>
            <a:r>
              <a:rPr lang="ru-RU" sz="2400" i="1">
                <a:latin typeface="Calibri" pitchFamily="34" charset="0"/>
              </a:rPr>
              <a:t> </a:t>
            </a:r>
            <a:r>
              <a:rPr lang="en-US" sz="2400" i="1">
                <a:latin typeface="Calibri" pitchFamily="34" charset="0"/>
              </a:rPr>
              <a:t>Ceramium ciliatum. </a:t>
            </a:r>
            <a:r>
              <a:rPr lang="ru-RU" sz="2400" i="1">
                <a:latin typeface="Calibri" pitchFamily="34" charset="0"/>
              </a:rPr>
              <a:t>У цього виду, як і в багатьох інших багрянок, є вапняний скелет; у разі цераміума це - вапняні колечка, які видно неозброєним оком - гілки в смужку.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428604"/>
            <a:ext cx="9144000" cy="1000132"/>
          </a:xfrm>
        </p:spPr>
        <p:txBody>
          <a:bodyPr/>
          <a:lstStyle/>
          <a:p>
            <a:r>
              <a:rPr lang="uk-UA" sz="3600" dirty="0" smtClean="0"/>
              <a:t>Панцир утворений 2 половинами: більшою – </a:t>
            </a:r>
            <a:r>
              <a:rPr lang="uk-UA" sz="3600" dirty="0" err="1" smtClean="0"/>
              <a:t>епітекою</a:t>
            </a:r>
            <a:r>
              <a:rPr lang="uk-UA" sz="3600" dirty="0" smtClean="0"/>
              <a:t>, та меншою – </a:t>
            </a:r>
            <a:r>
              <a:rPr lang="uk-UA" sz="3600" dirty="0" err="1" smtClean="0"/>
              <a:t>гіпотекою</a:t>
            </a:r>
            <a:r>
              <a:rPr lang="uk-UA" sz="3600" dirty="0" smtClean="0"/>
              <a:t>. </a:t>
            </a:r>
            <a:endParaRPr lang="ru-RU" sz="3600" dirty="0"/>
          </a:p>
        </p:txBody>
      </p:sp>
      <p:pic>
        <p:nvPicPr>
          <p:cNvPr id="1026" name="Picture 2"/>
          <p:cNvPicPr>
            <a:picLocks noChangeAspect="1" noChangeArrowheads="1"/>
          </p:cNvPicPr>
          <p:nvPr/>
        </p:nvPicPr>
        <p:blipFill>
          <a:blip r:embed="rId2"/>
          <a:srcRect l="11278" r="13283" b="16742"/>
          <a:stretch>
            <a:fillRect/>
          </a:stretch>
        </p:blipFill>
        <p:spPr bwMode="auto">
          <a:xfrm>
            <a:off x="3428992" y="1500174"/>
            <a:ext cx="5473797" cy="5357826"/>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Рисунок 3" descr="18.jpg"/>
          <p:cNvPicPr>
            <a:picLocks noChangeAspect="1"/>
          </p:cNvPicPr>
          <p:nvPr/>
        </p:nvPicPr>
        <p:blipFill>
          <a:blip r:embed="rId2"/>
          <a:srcRect/>
          <a:stretch>
            <a:fillRect/>
          </a:stretch>
        </p:blipFill>
        <p:spPr bwMode="auto">
          <a:xfrm>
            <a:off x="3071813" y="642938"/>
            <a:ext cx="5735637" cy="4083050"/>
          </a:xfrm>
          <a:prstGeom prst="rect">
            <a:avLst/>
          </a:prstGeom>
          <a:noFill/>
          <a:ln w="9525">
            <a:noFill/>
            <a:miter lim="800000"/>
            <a:headEnd/>
            <a:tailEnd/>
          </a:ln>
        </p:spPr>
      </p:pic>
      <p:sp>
        <p:nvSpPr>
          <p:cNvPr id="45058" name="Прямоугольник 4"/>
          <p:cNvSpPr>
            <a:spLocks noChangeArrowheads="1"/>
          </p:cNvSpPr>
          <p:nvPr/>
        </p:nvSpPr>
        <p:spPr bwMode="auto">
          <a:xfrm>
            <a:off x="500063" y="571500"/>
            <a:ext cx="2500312" cy="4094163"/>
          </a:xfrm>
          <a:prstGeom prst="rect">
            <a:avLst/>
          </a:prstGeom>
          <a:noFill/>
          <a:ln w="9525">
            <a:noFill/>
            <a:miter lim="800000"/>
            <a:headEnd/>
            <a:tailEnd/>
          </a:ln>
        </p:spPr>
        <p:txBody>
          <a:bodyPr>
            <a:spAutoFit/>
          </a:bodyPr>
          <a:lstStyle/>
          <a:p>
            <a:r>
              <a:rPr lang="ru-RU" sz="2000" i="1">
                <a:latin typeface="Calibri" pitchFamily="34" charset="0"/>
              </a:rPr>
              <a:t>Деякі червоні водорості розвивають потужний вапняний скелет, наприклад </a:t>
            </a:r>
            <a:r>
              <a:rPr lang="ru-RU" sz="2000" b="1" i="1">
                <a:latin typeface="Calibri" pitchFamily="34" charset="0"/>
              </a:rPr>
              <a:t>Літотамніон</a:t>
            </a:r>
            <a:r>
              <a:rPr lang="ru-RU" sz="2000" i="1">
                <a:latin typeface="Calibri" pitchFamily="34" charset="0"/>
              </a:rPr>
              <a:t> </a:t>
            </a:r>
            <a:r>
              <a:rPr lang="en-US" sz="2000" i="1">
                <a:latin typeface="Calibri" pitchFamily="34" charset="0"/>
              </a:rPr>
              <a:t>Lithothamnion lenormandi, </a:t>
            </a:r>
            <a:r>
              <a:rPr lang="ru-RU" sz="2000" i="1">
                <a:latin typeface="Calibri" pitchFamily="34" charset="0"/>
              </a:rPr>
              <a:t>що утворює жорсткі кірки на каменях - дуже красиві, схожі на  лишайники, тільки рожеві.</a:t>
            </a:r>
          </a:p>
        </p:txBody>
      </p:sp>
      <p:sp>
        <p:nvSpPr>
          <p:cNvPr id="45059" name="Прямоугольник 5"/>
          <p:cNvSpPr>
            <a:spLocks noChangeArrowheads="1"/>
          </p:cNvSpPr>
          <p:nvPr/>
        </p:nvSpPr>
        <p:spPr bwMode="auto">
          <a:xfrm>
            <a:off x="642938" y="4929188"/>
            <a:ext cx="8001000" cy="1631950"/>
          </a:xfrm>
          <a:prstGeom prst="rect">
            <a:avLst/>
          </a:prstGeom>
          <a:noFill/>
          <a:ln w="9525">
            <a:noFill/>
            <a:miter lim="800000"/>
            <a:headEnd/>
            <a:tailEnd/>
          </a:ln>
        </p:spPr>
        <p:txBody>
          <a:bodyPr>
            <a:spAutoFit/>
          </a:bodyPr>
          <a:lstStyle/>
          <a:p>
            <a:r>
              <a:rPr lang="ru-RU" sz="2000" b="1" i="1">
                <a:latin typeface="Calibri" pitchFamily="34" charset="0"/>
              </a:rPr>
              <a:t>Рекордна глибина на сьогоднішній день для прикріплених водоростей - 269 м. На цій глибині біля берегів острова Сан-Сальвадор, Багамські острови, в 1984 р. виявили корочки червоних водоростей, незважаючи на те, що вода поглинала тут 99, 9995% сонячного світла.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4" descr="230255236.jpg"/>
          <p:cNvPicPr>
            <a:picLocks noChangeAspect="1"/>
          </p:cNvPicPr>
          <p:nvPr/>
        </p:nvPicPr>
        <p:blipFill>
          <a:blip r:embed="rId2"/>
          <a:srcRect/>
          <a:stretch>
            <a:fillRect/>
          </a:stretch>
        </p:blipFill>
        <p:spPr bwMode="auto">
          <a:xfrm>
            <a:off x="214313" y="714375"/>
            <a:ext cx="1989137" cy="5067300"/>
          </a:xfrm>
          <a:prstGeom prst="rect">
            <a:avLst/>
          </a:prstGeom>
          <a:noFill/>
          <a:ln w="9525">
            <a:noFill/>
            <a:miter lim="800000"/>
            <a:headEnd/>
            <a:tailEnd/>
          </a:ln>
        </p:spPr>
      </p:pic>
      <p:sp>
        <p:nvSpPr>
          <p:cNvPr id="46082" name="Заголовок 1"/>
          <p:cNvSpPr>
            <a:spLocks noGrp="1"/>
          </p:cNvSpPr>
          <p:nvPr>
            <p:ph type="title"/>
          </p:nvPr>
        </p:nvSpPr>
        <p:spPr>
          <a:xfrm>
            <a:off x="2714625" y="0"/>
            <a:ext cx="4757738" cy="714375"/>
          </a:xfrm>
        </p:spPr>
        <p:txBody>
          <a:bodyPr/>
          <a:lstStyle/>
          <a:p>
            <a:r>
              <a:rPr lang="uk-UA" sz="2800" b="1" i="1" smtClean="0"/>
              <a:t>Порфіра</a:t>
            </a:r>
            <a:endParaRPr lang="ru-RU" sz="2800" b="1" i="1" smtClean="0"/>
          </a:p>
        </p:txBody>
      </p:sp>
      <p:pic>
        <p:nvPicPr>
          <p:cNvPr id="46083" name="Содержимое 3" descr="seaweed.jpg"/>
          <p:cNvPicPr>
            <a:picLocks noGrp="1" noChangeAspect="1"/>
          </p:cNvPicPr>
          <p:nvPr>
            <p:ph idx="1"/>
          </p:nvPr>
        </p:nvPicPr>
        <p:blipFill>
          <a:blip r:embed="rId3"/>
          <a:srcRect/>
          <a:stretch>
            <a:fillRect/>
          </a:stretch>
        </p:blipFill>
        <p:spPr>
          <a:xfrm>
            <a:off x="2214563" y="857250"/>
            <a:ext cx="6596062" cy="4946650"/>
          </a:xfrm>
        </p:spPr>
      </p:pic>
      <p:sp>
        <p:nvSpPr>
          <p:cNvPr id="46084" name="Прямоугольник 5"/>
          <p:cNvSpPr>
            <a:spLocks noChangeArrowheads="1"/>
          </p:cNvSpPr>
          <p:nvPr/>
        </p:nvSpPr>
        <p:spPr bwMode="auto">
          <a:xfrm>
            <a:off x="857250" y="6072188"/>
            <a:ext cx="8643938" cy="400050"/>
          </a:xfrm>
          <a:prstGeom prst="rect">
            <a:avLst/>
          </a:prstGeom>
          <a:noFill/>
          <a:ln w="9525">
            <a:noFill/>
            <a:miter lim="800000"/>
            <a:headEnd/>
            <a:tailEnd/>
          </a:ln>
        </p:spPr>
        <p:txBody>
          <a:bodyPr>
            <a:spAutoFit/>
          </a:bodyPr>
          <a:lstStyle/>
          <a:p>
            <a:r>
              <a:rPr lang="ru-RU" sz="2000" b="1" i="1">
                <a:latin typeface="Calibri" pitchFamily="34" charset="0"/>
              </a:rPr>
              <a:t>Деякі види порфіри їстівні, у країнах Сходу їх вживають в їжу.</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Рисунок 4" descr="rhodymen_pac580.jpg"/>
          <p:cNvPicPr>
            <a:picLocks noChangeAspect="1"/>
          </p:cNvPicPr>
          <p:nvPr/>
        </p:nvPicPr>
        <p:blipFill>
          <a:blip r:embed="rId2"/>
          <a:srcRect/>
          <a:stretch>
            <a:fillRect/>
          </a:stretch>
        </p:blipFill>
        <p:spPr bwMode="auto">
          <a:xfrm>
            <a:off x="357188" y="500063"/>
            <a:ext cx="5397500" cy="4048125"/>
          </a:xfrm>
          <a:prstGeom prst="rect">
            <a:avLst/>
          </a:prstGeom>
          <a:noFill/>
          <a:ln w="9525">
            <a:noFill/>
            <a:miter lim="800000"/>
            <a:headEnd/>
            <a:tailEnd/>
          </a:ln>
        </p:spPr>
      </p:pic>
      <p:pic>
        <p:nvPicPr>
          <p:cNvPr id="47106" name="Содержимое 3" descr="270000650.jpg"/>
          <p:cNvPicPr>
            <a:picLocks noGrp="1" noChangeAspect="1"/>
          </p:cNvPicPr>
          <p:nvPr>
            <p:ph idx="1"/>
          </p:nvPr>
        </p:nvPicPr>
        <p:blipFill>
          <a:blip r:embed="rId3"/>
          <a:srcRect/>
          <a:stretch>
            <a:fillRect/>
          </a:stretch>
        </p:blipFill>
        <p:spPr>
          <a:xfrm>
            <a:off x="6000750" y="1071563"/>
            <a:ext cx="2913063" cy="2987675"/>
          </a:xfrm>
        </p:spPr>
      </p:pic>
      <p:sp>
        <p:nvSpPr>
          <p:cNvPr id="47107" name="Прямоугольник 5"/>
          <p:cNvSpPr>
            <a:spLocks noChangeArrowheads="1"/>
          </p:cNvSpPr>
          <p:nvPr/>
        </p:nvSpPr>
        <p:spPr bwMode="auto">
          <a:xfrm>
            <a:off x="357188" y="4786313"/>
            <a:ext cx="8572500" cy="1754187"/>
          </a:xfrm>
          <a:prstGeom prst="rect">
            <a:avLst/>
          </a:prstGeom>
          <a:noFill/>
          <a:ln w="9525">
            <a:noFill/>
            <a:miter lim="800000"/>
            <a:headEnd/>
            <a:tailEnd/>
          </a:ln>
        </p:spPr>
        <p:txBody>
          <a:bodyPr>
            <a:spAutoFit/>
          </a:bodyPr>
          <a:lstStyle/>
          <a:p>
            <a:r>
              <a:rPr lang="ru-RU" sz="2000" i="1">
                <a:latin typeface="Calibri" pitchFamily="34" charset="0"/>
              </a:rPr>
              <a:t>Червона водорість  </a:t>
            </a:r>
            <a:r>
              <a:rPr lang="ru-RU" sz="2800" b="1" i="1">
                <a:latin typeface="Calibri" pitchFamily="34" charset="0"/>
              </a:rPr>
              <a:t>Родіменія </a:t>
            </a:r>
            <a:r>
              <a:rPr lang="en-US" sz="2400" i="1">
                <a:latin typeface="Calibri" pitchFamily="34" charset="0"/>
              </a:rPr>
              <a:t>Rhodymenia </a:t>
            </a:r>
            <a:r>
              <a:rPr lang="ru-RU" sz="2000" i="1">
                <a:latin typeface="Calibri" pitchFamily="34" charset="0"/>
              </a:rPr>
              <a:t>згадується ще в ісландських сагах </a:t>
            </a:r>
            <a:r>
              <a:rPr lang="en-US" sz="2000" i="1">
                <a:latin typeface="Calibri" pitchFamily="34" charset="0"/>
              </a:rPr>
              <a:t>X </a:t>
            </a:r>
            <a:r>
              <a:rPr lang="ru-RU" sz="2000" i="1">
                <a:latin typeface="Calibri" pitchFamily="34" charset="0"/>
              </a:rPr>
              <a:t>століття. До цих пір ця водорість в Ісландії вважається здоровою, корисною їжею і ліками від багатьох захворювань органів травлення, а також має властивості очищати шкіру і робити її красивою.</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Water_09"/>
          <p:cNvPicPr>
            <a:picLocks noChangeAspect="1" noChangeArrowheads="1"/>
          </p:cNvPicPr>
          <p:nvPr/>
        </p:nvPicPr>
        <p:blipFill>
          <a:blip r:embed="rId2">
            <a:lum bright="40000"/>
          </a:blip>
          <a:srcRect/>
          <a:stretch>
            <a:fillRect/>
          </a:stretch>
        </p:blipFill>
        <p:spPr bwMode="auto">
          <a:xfrm>
            <a:off x="0" y="0"/>
            <a:ext cx="9144000" cy="6867525"/>
          </a:xfrm>
          <a:prstGeom prst="rect">
            <a:avLst/>
          </a:prstGeom>
          <a:noFill/>
          <a:ln w="9525">
            <a:noFill/>
            <a:miter lim="800000"/>
            <a:headEnd/>
            <a:tailEnd/>
          </a:ln>
        </p:spPr>
      </p:pic>
      <p:sp>
        <p:nvSpPr>
          <p:cNvPr id="29699" name="AutoShape 3"/>
          <p:cNvSpPr>
            <a:spLocks noGrp="1" noChangeArrowheads="1"/>
          </p:cNvSpPr>
          <p:nvPr>
            <p:ph type="title"/>
          </p:nvPr>
        </p:nvSpPr>
        <p:spPr/>
        <p:txBody>
          <a:bodyPr/>
          <a:lstStyle/>
          <a:p>
            <a:pPr eaLnBrk="1" hangingPunct="1"/>
            <a:r>
              <a:rPr lang="uk-UA" sz="3200" smtClean="0"/>
              <a:t>РОЛЬ ЧЕРВОНИХ  У ПРИРОДІ ТА ВИКОРИСТАННЯ ЇХ В НАРОДНОМУ ГОСПОДАРСТВІ. </a:t>
            </a:r>
            <a:endParaRPr lang="ru-RU" sz="3200" smtClean="0"/>
          </a:p>
        </p:txBody>
      </p:sp>
      <p:sp>
        <p:nvSpPr>
          <p:cNvPr id="29700" name="Rectangle 4"/>
          <p:cNvSpPr>
            <a:spLocks noGrp="1" noChangeArrowheads="1"/>
          </p:cNvSpPr>
          <p:nvPr>
            <p:ph type="body" idx="1"/>
          </p:nvPr>
        </p:nvSpPr>
        <p:spPr>
          <a:xfrm>
            <a:off x="457200" y="1857364"/>
            <a:ext cx="8229600" cy="4500594"/>
          </a:xfrm>
        </p:spPr>
        <p:txBody>
          <a:bodyPr/>
          <a:lstStyle/>
          <a:p>
            <a:pPr marL="533400" indent="-533400" eaLnBrk="1" hangingPunct="1"/>
            <a:r>
              <a:rPr lang="uk-UA" sz="2000" dirty="0" smtClean="0">
                <a:solidFill>
                  <a:srgbClr val="000000"/>
                </a:solidFill>
              </a:rPr>
              <a:t>Червоні водорості є важливими компонентами фітоценозу,  джерелом органічної речовини. Червоні водорості утворюють велику кількість кар поспор і </a:t>
            </a:r>
            <a:r>
              <a:rPr lang="uk-UA" sz="2000" dirty="0" err="1" smtClean="0">
                <a:solidFill>
                  <a:srgbClr val="000000"/>
                </a:solidFill>
              </a:rPr>
              <a:t>тетраспор</a:t>
            </a:r>
            <a:r>
              <a:rPr lang="uk-UA" sz="2000" dirty="0" smtClean="0">
                <a:solidFill>
                  <a:srgbClr val="000000"/>
                </a:solidFill>
              </a:rPr>
              <a:t>, які входять до складу фітопланктону прибережної частини моря. </a:t>
            </a:r>
          </a:p>
          <a:p>
            <a:pPr marL="533400" indent="-533400" eaLnBrk="1" hangingPunct="1"/>
            <a:r>
              <a:rPr lang="uk-UA" sz="2000" dirty="0" smtClean="0">
                <a:solidFill>
                  <a:srgbClr val="000000"/>
                </a:solidFill>
              </a:rPr>
              <a:t>Вапняні </a:t>
            </a:r>
            <a:r>
              <a:rPr lang="uk-UA" sz="2000" dirty="0" err="1" smtClean="0">
                <a:solidFill>
                  <a:srgbClr val="000000"/>
                </a:solidFill>
              </a:rPr>
              <a:t>коралінові</a:t>
            </a:r>
            <a:r>
              <a:rPr lang="uk-UA" sz="2000" dirty="0" smtClean="0">
                <a:solidFill>
                  <a:srgbClr val="000000"/>
                </a:solidFill>
              </a:rPr>
              <a:t> водорості відіграють важливу роль в утворенні коралових рифів, відіграють цементуючу дію, підтримують його структуру.</a:t>
            </a:r>
            <a:endParaRPr lang="en-US" sz="2000" dirty="0" smtClean="0">
              <a:solidFill>
                <a:srgbClr val="000000"/>
              </a:solidFill>
            </a:endParaRPr>
          </a:p>
          <a:p>
            <a:pPr marL="533400" indent="-533400"/>
            <a:r>
              <a:rPr lang="uk-UA" sz="2000" dirty="0" smtClean="0">
                <a:solidFill>
                  <a:srgbClr val="000000"/>
                </a:solidFill>
              </a:rPr>
              <a:t>Найбільше практичне значення мають анфельція, </a:t>
            </a:r>
            <a:r>
              <a:rPr lang="uk-UA" sz="2000" dirty="0" err="1" smtClean="0">
                <a:solidFill>
                  <a:srgbClr val="000000"/>
                </a:solidFill>
              </a:rPr>
              <a:t>філлофора</a:t>
            </a:r>
            <a:r>
              <a:rPr lang="uk-UA" sz="2000" dirty="0" smtClean="0">
                <a:solidFill>
                  <a:srgbClr val="000000"/>
                </a:solidFill>
              </a:rPr>
              <a:t>, </a:t>
            </a:r>
            <a:r>
              <a:rPr lang="uk-UA" sz="2000" dirty="0" err="1" smtClean="0">
                <a:solidFill>
                  <a:srgbClr val="000000"/>
                </a:solidFill>
              </a:rPr>
              <a:t>фурцелярія</a:t>
            </a:r>
            <a:r>
              <a:rPr lang="uk-UA" sz="2000" dirty="0" smtClean="0">
                <a:solidFill>
                  <a:srgbClr val="000000"/>
                </a:solidFill>
              </a:rPr>
              <a:t>, що дають желеподібні речовини — агар-агар, </a:t>
            </a:r>
            <a:r>
              <a:rPr lang="uk-UA" sz="2000" dirty="0" err="1" smtClean="0">
                <a:solidFill>
                  <a:srgbClr val="000000"/>
                </a:solidFill>
              </a:rPr>
              <a:t>агароїд</a:t>
            </a:r>
            <a:r>
              <a:rPr lang="uk-UA" sz="2000" dirty="0" smtClean="0">
                <a:solidFill>
                  <a:srgbClr val="000000"/>
                </a:solidFill>
              </a:rPr>
              <a:t>. Їх промислове використання засноване на вмісті в оболонці клітин </a:t>
            </a:r>
            <a:r>
              <a:rPr lang="uk-UA" sz="2000" dirty="0" err="1" smtClean="0">
                <a:solidFill>
                  <a:srgbClr val="000000"/>
                </a:solidFill>
              </a:rPr>
              <a:t>фікоколоїдів</a:t>
            </a:r>
            <a:r>
              <a:rPr lang="uk-UA" sz="2000" dirty="0" smtClean="0">
                <a:solidFill>
                  <a:srgbClr val="000000"/>
                </a:solidFill>
              </a:rPr>
              <a:t> – слизистих речовин з групи полісахаридів, що розчинюються в гарячій воді з утворенням колоїдних систем. </a:t>
            </a:r>
            <a:endParaRPr lang="ru-RU" sz="2000" dirty="0" smtClean="0">
              <a:solidFill>
                <a:srgbClr val="000000"/>
              </a:solidFill>
            </a:endParaRPr>
          </a:p>
          <a:p>
            <a:pPr marL="533400" indent="-533400" eaLnBrk="1" hangingPunct="1"/>
            <a:endParaRPr lang="ru-RU" sz="2400" dirty="0" smtClean="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Прямоугольник 3"/>
          <p:cNvSpPr>
            <a:spLocks noChangeArrowheads="1"/>
          </p:cNvSpPr>
          <p:nvPr/>
        </p:nvSpPr>
        <p:spPr bwMode="auto">
          <a:xfrm>
            <a:off x="214313" y="285750"/>
            <a:ext cx="3571875" cy="5632450"/>
          </a:xfrm>
          <a:prstGeom prst="rect">
            <a:avLst/>
          </a:prstGeom>
          <a:noFill/>
          <a:ln w="9525">
            <a:noFill/>
            <a:miter lim="800000"/>
            <a:headEnd/>
            <a:tailEnd/>
          </a:ln>
        </p:spPr>
        <p:txBody>
          <a:bodyPr>
            <a:spAutoFit/>
          </a:bodyPr>
          <a:lstStyle/>
          <a:p>
            <a:r>
              <a:rPr lang="ru-RU" b="1" i="1">
                <a:latin typeface="Calibri" pitchFamily="34" charset="0"/>
              </a:rPr>
              <a:t>Чарльз Дарвін у своєму "Подорож на кораблі Бігль" писав: "Якось в дуже темну ніч, коли ми пропливали  на південь від Ла-Плати, море  являло дивовижне і прекрасне видовище. Дув свіжий вітер, і вся поверхня моря, яка вдень була суцільно покрита піною, світилася тепер слабким світлом. Корабель гнав перед собою дві хвилі, наче з рідкого фосфору, а в кільватері тягнулось молочне світло. Наскільки вистачало око світився гребінь кожної хвилі, а небосхил у обрію, відображав блискання цих синюватих вогнів, був не так темний , як небо над головою ".</a:t>
            </a:r>
          </a:p>
        </p:txBody>
      </p:sp>
      <p:pic>
        <p:nvPicPr>
          <p:cNvPr id="49154" name="Рисунок 5" descr="noctiluca.jpg"/>
          <p:cNvPicPr>
            <a:picLocks noChangeAspect="1"/>
          </p:cNvPicPr>
          <p:nvPr/>
        </p:nvPicPr>
        <p:blipFill>
          <a:blip r:embed="rId2"/>
          <a:srcRect/>
          <a:stretch>
            <a:fillRect/>
          </a:stretch>
        </p:blipFill>
        <p:spPr bwMode="auto">
          <a:xfrm>
            <a:off x="3929063" y="214313"/>
            <a:ext cx="4827587" cy="3071812"/>
          </a:xfrm>
          <a:prstGeom prst="rect">
            <a:avLst/>
          </a:prstGeom>
          <a:noFill/>
          <a:ln w="9525">
            <a:noFill/>
            <a:miter lim="800000"/>
            <a:headEnd/>
            <a:tailEnd/>
          </a:ln>
        </p:spPr>
      </p:pic>
      <p:pic>
        <p:nvPicPr>
          <p:cNvPr id="5" name="Рисунок 4" descr="f_noctiluca.jpg"/>
          <p:cNvPicPr>
            <a:picLocks noChangeAspect="1"/>
          </p:cNvPicPr>
          <p:nvPr/>
        </p:nvPicPr>
        <p:blipFill>
          <a:blip r:embed="rId3"/>
          <a:srcRect/>
          <a:stretch>
            <a:fillRect/>
          </a:stretch>
        </p:blipFill>
        <p:spPr bwMode="auto">
          <a:xfrm>
            <a:off x="3929063" y="3286125"/>
            <a:ext cx="4999037" cy="3019425"/>
          </a:xfrm>
          <a:prstGeom prst="rect">
            <a:avLst/>
          </a:prstGeom>
          <a:noFill/>
          <a:ln w="9525">
            <a:noFill/>
            <a:miter lim="800000"/>
            <a:headEnd/>
            <a:tailEnd/>
          </a:ln>
        </p:spPr>
      </p:pic>
      <p:pic>
        <p:nvPicPr>
          <p:cNvPr id="7" name="Рисунок 6" descr="ми.jpg"/>
          <p:cNvPicPr>
            <a:picLocks noChangeAspect="1"/>
          </p:cNvPicPr>
          <p:nvPr/>
        </p:nvPicPr>
        <p:blipFill>
          <a:blip r:embed="rId4"/>
          <a:srcRect/>
          <a:stretch>
            <a:fillRect/>
          </a:stretch>
        </p:blipFill>
        <p:spPr bwMode="auto">
          <a:xfrm>
            <a:off x="5913438" y="1143000"/>
            <a:ext cx="2951162" cy="2754313"/>
          </a:xfrm>
          <a:prstGeom prst="rect">
            <a:avLst/>
          </a:prstGeom>
          <a:noFill/>
          <a:ln w="9525">
            <a:noFill/>
            <a:miter lim="800000"/>
            <a:headEnd/>
            <a:tailEnd/>
          </a:ln>
        </p:spPr>
      </p:pic>
      <p:sp>
        <p:nvSpPr>
          <p:cNvPr id="49157" name="Прямоугольник 7"/>
          <p:cNvSpPr>
            <a:spLocks noChangeArrowheads="1"/>
          </p:cNvSpPr>
          <p:nvPr/>
        </p:nvSpPr>
        <p:spPr bwMode="auto">
          <a:xfrm>
            <a:off x="500063" y="6357938"/>
            <a:ext cx="8929687" cy="400050"/>
          </a:xfrm>
          <a:prstGeom prst="rect">
            <a:avLst/>
          </a:prstGeom>
          <a:noFill/>
          <a:ln w="9525">
            <a:noFill/>
            <a:miter lim="800000"/>
            <a:headEnd/>
            <a:tailEnd/>
          </a:ln>
        </p:spPr>
        <p:txBody>
          <a:bodyPr>
            <a:spAutoFit/>
          </a:bodyPr>
          <a:lstStyle/>
          <a:p>
            <a:r>
              <a:rPr lang="ru-RU" sz="2000" b="1" i="1">
                <a:latin typeface="Calibri" pitchFamily="34" charset="0"/>
              </a:rPr>
              <a:t>Причина світіння  - дінофітова водорость ночесветка (</a:t>
            </a:r>
            <a:r>
              <a:rPr lang="en-US" sz="2000" b="1" i="1">
                <a:latin typeface="Calibri" pitchFamily="34" charset="0"/>
              </a:rPr>
              <a:t>Noctiluca</a:t>
            </a:r>
            <a:r>
              <a:rPr lang="uk-UA" sz="2000" b="1" i="1">
                <a:latin typeface="Calibri" pitchFamily="34" charset="0"/>
              </a:rPr>
              <a:t>)</a:t>
            </a:r>
            <a:endParaRPr lang="ru-RU" sz="2000" b="1" i="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Рисунок 2" descr="82b.jpg"/>
          <p:cNvPicPr>
            <a:picLocks noChangeAspect="1"/>
          </p:cNvPicPr>
          <p:nvPr/>
        </p:nvPicPr>
        <p:blipFill>
          <a:blip r:embed="rId2"/>
          <a:srcRect/>
          <a:stretch>
            <a:fillRect/>
          </a:stretch>
        </p:blipFill>
        <p:spPr bwMode="auto">
          <a:xfrm>
            <a:off x="2714625" y="1143000"/>
            <a:ext cx="6115050" cy="5032375"/>
          </a:xfrm>
          <a:prstGeom prst="rect">
            <a:avLst/>
          </a:prstGeom>
          <a:noFill/>
          <a:ln w="9525">
            <a:noFill/>
            <a:miter lim="800000"/>
            <a:headEnd/>
            <a:tailEnd/>
          </a:ln>
        </p:spPr>
      </p:pic>
      <p:sp>
        <p:nvSpPr>
          <p:cNvPr id="52226" name="TextBox 3"/>
          <p:cNvSpPr txBox="1">
            <a:spLocks noChangeArrowheads="1"/>
          </p:cNvSpPr>
          <p:nvPr/>
        </p:nvSpPr>
        <p:spPr bwMode="auto">
          <a:xfrm>
            <a:off x="3500438" y="214313"/>
            <a:ext cx="3173412" cy="646112"/>
          </a:xfrm>
          <a:prstGeom prst="rect">
            <a:avLst/>
          </a:prstGeom>
          <a:noFill/>
          <a:ln w="9525">
            <a:noFill/>
            <a:miter lim="800000"/>
            <a:headEnd/>
            <a:tailEnd/>
          </a:ln>
        </p:spPr>
        <p:txBody>
          <a:bodyPr wrap="none">
            <a:spAutoFit/>
          </a:bodyPr>
          <a:lstStyle/>
          <a:p>
            <a:r>
              <a:rPr lang="uk-UA" sz="3600" b="1" i="1">
                <a:latin typeface="Calibri" pitchFamily="34" charset="0"/>
              </a:rPr>
              <a:t>Посміхніться. </a:t>
            </a:r>
            <a:endParaRPr lang="ru-RU" sz="3600" b="1" i="1">
              <a:latin typeface="Calibri" pitchFamily="34" charset="0"/>
            </a:endParaRPr>
          </a:p>
        </p:txBody>
      </p:sp>
      <p:sp>
        <p:nvSpPr>
          <p:cNvPr id="52227" name="Прямоугольник 4"/>
          <p:cNvSpPr>
            <a:spLocks noChangeArrowheads="1"/>
          </p:cNvSpPr>
          <p:nvPr/>
        </p:nvSpPr>
        <p:spPr bwMode="auto">
          <a:xfrm>
            <a:off x="214313" y="2571750"/>
            <a:ext cx="2500312" cy="2308225"/>
          </a:xfrm>
          <a:prstGeom prst="rect">
            <a:avLst/>
          </a:prstGeom>
          <a:noFill/>
          <a:ln w="9525">
            <a:noFill/>
            <a:miter lim="800000"/>
            <a:headEnd/>
            <a:tailEnd/>
          </a:ln>
        </p:spPr>
        <p:txBody>
          <a:bodyPr>
            <a:spAutoFit/>
          </a:bodyPr>
          <a:lstStyle/>
          <a:p>
            <a:r>
              <a:rPr lang="ru-RU" sz="2400" b="1" i="1">
                <a:latin typeface="Calibri" pitchFamily="34" charset="0"/>
              </a:rPr>
              <a:t>Зачіска на голові одного з рідкісних видів черепах - ні що інше, як водорості.</a:t>
            </a:r>
          </a:p>
        </p:txBody>
      </p:sp>
      <p:pic>
        <p:nvPicPr>
          <p:cNvPr id="52228" name="Рисунок 8" descr="ee07667c28a81f046ca8b2bdcd61070e.gif"/>
          <p:cNvPicPr>
            <a:picLocks noChangeAspect="1"/>
          </p:cNvPicPr>
          <p:nvPr/>
        </p:nvPicPr>
        <p:blipFill>
          <a:blip r:embed="rId3"/>
          <a:srcRect/>
          <a:stretch>
            <a:fillRect/>
          </a:stretch>
        </p:blipFill>
        <p:spPr bwMode="auto">
          <a:xfrm>
            <a:off x="785813" y="500063"/>
            <a:ext cx="1519237" cy="51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Содержимое 4" descr="more_1.jpg"/>
          <p:cNvPicPr>
            <a:picLocks noGrp="1" noChangeAspect="1"/>
          </p:cNvPicPr>
          <p:nvPr>
            <p:ph idx="1"/>
          </p:nvPr>
        </p:nvPicPr>
        <p:blipFill>
          <a:blip r:embed="rId2"/>
          <a:srcRect/>
          <a:stretch>
            <a:fillRect/>
          </a:stretch>
        </p:blipFill>
        <p:spPr>
          <a:xfrm>
            <a:off x="571500" y="285750"/>
            <a:ext cx="4540250" cy="2928938"/>
          </a:xfrm>
        </p:spPr>
      </p:pic>
      <p:sp>
        <p:nvSpPr>
          <p:cNvPr id="17410" name="Прямоугольник 3"/>
          <p:cNvSpPr>
            <a:spLocks noChangeArrowheads="1"/>
          </p:cNvSpPr>
          <p:nvPr/>
        </p:nvSpPr>
        <p:spPr bwMode="auto">
          <a:xfrm>
            <a:off x="285750" y="3441700"/>
            <a:ext cx="5072063" cy="3046413"/>
          </a:xfrm>
          <a:prstGeom prst="rect">
            <a:avLst/>
          </a:prstGeom>
          <a:noFill/>
          <a:ln w="9525">
            <a:noFill/>
            <a:miter lim="800000"/>
            <a:headEnd/>
            <a:tailEnd/>
          </a:ln>
        </p:spPr>
        <p:txBody>
          <a:bodyPr>
            <a:spAutoFit/>
          </a:bodyPr>
          <a:lstStyle/>
          <a:p>
            <a:r>
              <a:rPr lang="ru-RU" sz="2400" b="1" i="1" dirty="0" err="1">
                <a:latin typeface="Calibri" pitchFamily="34" charset="0"/>
              </a:rPr>
              <a:t>Діатомові</a:t>
            </a:r>
            <a:r>
              <a:rPr lang="ru-RU" sz="2400" b="1" i="1" dirty="0">
                <a:latin typeface="Calibri" pitchFamily="34" charset="0"/>
              </a:rPr>
              <a:t> </a:t>
            </a:r>
            <a:r>
              <a:rPr lang="ru-RU" sz="2400" b="1" i="1" dirty="0" err="1">
                <a:latin typeface="Calibri" pitchFamily="34" charset="0"/>
              </a:rPr>
              <a:t>водорості</a:t>
            </a:r>
            <a:r>
              <a:rPr lang="ru-RU" sz="2400" b="1" i="1" dirty="0">
                <a:latin typeface="Calibri" pitchFamily="34" charset="0"/>
              </a:rPr>
              <a:t> - </a:t>
            </a:r>
            <a:r>
              <a:rPr lang="ru-RU" sz="2400" b="1" i="1" dirty="0" err="1">
                <a:latin typeface="Calibri" pitchFamily="34" charset="0"/>
              </a:rPr>
              <a:t>це</a:t>
            </a:r>
            <a:r>
              <a:rPr lang="ru-RU" sz="2400" b="1" i="1" dirty="0">
                <a:latin typeface="Calibri" pitchFamily="34" charset="0"/>
              </a:rPr>
              <a:t> </a:t>
            </a:r>
            <a:r>
              <a:rPr lang="ru-RU" sz="2400" b="1" i="1" dirty="0" err="1">
                <a:latin typeface="Calibri" pitchFamily="34" charset="0"/>
              </a:rPr>
              <a:t>мікроорганізми</a:t>
            </a:r>
            <a:r>
              <a:rPr lang="ru-RU" sz="2400" b="1" i="1" dirty="0">
                <a:latin typeface="Calibri" pitchFamily="34" charset="0"/>
              </a:rPr>
              <a:t>, </a:t>
            </a:r>
            <a:r>
              <a:rPr lang="ru-RU" sz="2400" b="1" i="1" dirty="0" err="1">
                <a:latin typeface="Calibri" pitchFamily="34" charset="0"/>
              </a:rPr>
              <a:t>замалі</a:t>
            </a:r>
            <a:r>
              <a:rPr lang="ru-RU" sz="2400" b="1" i="1" dirty="0">
                <a:latin typeface="Calibri" pitchFamily="34" charset="0"/>
              </a:rPr>
              <a:t> для того, </a:t>
            </a:r>
            <a:r>
              <a:rPr lang="ru-RU" sz="2400" b="1" i="1" dirty="0" err="1">
                <a:latin typeface="Calibri" pitchFamily="34" charset="0"/>
              </a:rPr>
              <a:t>щоб</a:t>
            </a:r>
            <a:r>
              <a:rPr lang="ru-RU" sz="2400" b="1" i="1" dirty="0">
                <a:latin typeface="Calibri" pitchFamily="34" charset="0"/>
              </a:rPr>
              <a:t> бути </a:t>
            </a:r>
            <a:r>
              <a:rPr lang="ru-RU" sz="2400" b="1" i="1" dirty="0" err="1">
                <a:latin typeface="Calibri" pitchFamily="34" charset="0"/>
              </a:rPr>
              <a:t>помітними</a:t>
            </a:r>
            <a:r>
              <a:rPr lang="ru-RU" sz="2400" b="1" i="1" dirty="0">
                <a:latin typeface="Calibri" pitchFamily="34" charset="0"/>
              </a:rPr>
              <a:t> </a:t>
            </a:r>
            <a:r>
              <a:rPr lang="ru-RU" sz="2400" b="1" i="1" dirty="0" err="1">
                <a:latin typeface="Calibri" pitchFamily="34" charset="0"/>
              </a:rPr>
              <a:t>неозброєним</a:t>
            </a:r>
            <a:r>
              <a:rPr lang="ru-RU" sz="2400" b="1" i="1" dirty="0">
                <a:latin typeface="Calibri" pitchFamily="34" charset="0"/>
              </a:rPr>
              <a:t> оком. </a:t>
            </a:r>
            <a:r>
              <a:rPr lang="ru-RU" sz="2400" b="1" i="1" dirty="0" err="1">
                <a:latin typeface="Calibri" pitchFamily="34" charset="0"/>
              </a:rPr>
              <a:t>З</a:t>
            </a:r>
            <a:r>
              <a:rPr lang="ru-RU" sz="2400" b="1" i="1" dirty="0">
                <a:latin typeface="Calibri" pitchFamily="34" charset="0"/>
              </a:rPr>
              <a:t> </a:t>
            </a:r>
            <a:r>
              <a:rPr lang="ru-RU" sz="2400" b="1" i="1" dirty="0" err="1">
                <a:latin typeface="Calibri" pitchFamily="34" charset="0"/>
              </a:rPr>
              <a:t>середнім</a:t>
            </a:r>
            <a:r>
              <a:rPr lang="ru-RU" sz="2400" b="1" i="1" dirty="0">
                <a:latin typeface="Calibri" pitchFamily="34" charset="0"/>
              </a:rPr>
              <a:t> </a:t>
            </a:r>
            <a:r>
              <a:rPr lang="ru-RU" sz="2400" b="1" i="1" dirty="0" err="1">
                <a:latin typeface="Calibri" pitchFamily="34" charset="0"/>
              </a:rPr>
              <a:t>діаметром</a:t>
            </a:r>
            <a:r>
              <a:rPr lang="ru-RU" sz="2400" b="1" i="1" dirty="0">
                <a:latin typeface="Calibri" pitchFamily="34" charset="0"/>
              </a:rPr>
              <a:t> </a:t>
            </a:r>
            <a:endParaRPr lang="ru-RU" sz="2400" b="1" i="1" dirty="0" smtClean="0">
              <a:latin typeface="Calibri" pitchFamily="34" charset="0"/>
            </a:endParaRPr>
          </a:p>
          <a:p>
            <a:r>
              <a:rPr lang="ru-RU" sz="2400" b="1" i="1" dirty="0" smtClean="0">
                <a:latin typeface="Calibri" pitchFamily="34" charset="0"/>
              </a:rPr>
              <a:t>25 </a:t>
            </a:r>
            <a:r>
              <a:rPr lang="ru-RU" sz="2400" b="1" i="1" dirty="0" err="1">
                <a:latin typeface="Calibri" pitchFamily="34" charset="0"/>
              </a:rPr>
              <a:t>мікрон</a:t>
            </a:r>
            <a:r>
              <a:rPr lang="ru-RU" sz="2400" b="1" i="1" dirty="0">
                <a:latin typeface="Calibri" pitchFamily="34" charset="0"/>
              </a:rPr>
              <a:t> (</a:t>
            </a:r>
            <a:r>
              <a:rPr lang="ru-RU" sz="2400" b="1" i="1" dirty="0" err="1">
                <a:latin typeface="Calibri" pitchFamily="34" charset="0"/>
              </a:rPr>
              <a:t>мікрон</a:t>
            </a:r>
            <a:r>
              <a:rPr lang="ru-RU" sz="2400" b="1" i="1" dirty="0">
                <a:latin typeface="Calibri" pitchFamily="34" charset="0"/>
              </a:rPr>
              <a:t> - 10 -</a:t>
            </a:r>
            <a:r>
              <a:rPr lang="ru-RU" sz="2400" b="1" i="1">
                <a:latin typeface="Calibri" pitchFamily="34" charset="0"/>
              </a:rPr>
              <a:t>6 </a:t>
            </a:r>
            <a:r>
              <a:rPr lang="ru-RU" sz="2400" b="1" i="1" smtClean="0">
                <a:latin typeface="Calibri" pitchFamily="34" charset="0"/>
              </a:rPr>
              <a:t>м), </a:t>
            </a:r>
          </a:p>
          <a:p>
            <a:r>
              <a:rPr lang="ru-RU" sz="2400" b="1" i="1" smtClean="0">
                <a:latin typeface="Calibri" pitchFamily="34" charset="0"/>
              </a:rPr>
              <a:t>чотири</a:t>
            </a:r>
            <a:r>
              <a:rPr lang="ru-RU" sz="2400" b="1" i="1" dirty="0" smtClean="0">
                <a:latin typeface="Calibri" pitchFamily="34" charset="0"/>
              </a:rPr>
              <a:t> </a:t>
            </a:r>
            <a:r>
              <a:rPr lang="ru-RU" sz="2400" b="1" i="1" dirty="0" err="1">
                <a:latin typeface="Calibri" pitchFamily="34" charset="0"/>
              </a:rPr>
              <a:t>окремих</a:t>
            </a:r>
            <a:r>
              <a:rPr lang="ru-RU" sz="2400" b="1" i="1" dirty="0">
                <a:latin typeface="Calibri" pitchFamily="34" charset="0"/>
              </a:rPr>
              <a:t> </a:t>
            </a:r>
            <a:r>
              <a:rPr lang="ru-RU" sz="2400" b="1" i="1" dirty="0" err="1">
                <a:latin typeface="Calibri" pitchFamily="34" charset="0"/>
              </a:rPr>
              <a:t>діатомових</a:t>
            </a:r>
            <a:r>
              <a:rPr lang="ru-RU" sz="2400" b="1" i="1" dirty="0">
                <a:latin typeface="Calibri" pitchFamily="34" charset="0"/>
              </a:rPr>
              <a:t> </a:t>
            </a:r>
            <a:r>
              <a:rPr lang="ru-RU" sz="2400" b="1" i="1" dirty="0" err="1">
                <a:latin typeface="Calibri" pitchFamily="34" charset="0"/>
              </a:rPr>
              <a:t>водорості</a:t>
            </a:r>
            <a:r>
              <a:rPr lang="ru-RU" sz="2400" b="1" i="1" dirty="0">
                <a:latin typeface="Calibri" pitchFamily="34" charset="0"/>
              </a:rPr>
              <a:t> </a:t>
            </a:r>
            <a:r>
              <a:rPr lang="ru-RU" sz="2400" b="1" i="1" dirty="0" err="1">
                <a:latin typeface="Calibri" pitchFamily="34" charset="0"/>
              </a:rPr>
              <a:t>можна</a:t>
            </a:r>
            <a:r>
              <a:rPr lang="ru-RU" sz="2400" b="1" i="1" dirty="0">
                <a:latin typeface="Calibri" pitchFamily="34" charset="0"/>
              </a:rPr>
              <a:t> </a:t>
            </a:r>
            <a:r>
              <a:rPr lang="ru-RU" sz="2400" b="1" i="1" dirty="0" err="1">
                <a:latin typeface="Calibri" pitchFamily="34" charset="0"/>
              </a:rPr>
              <a:t>покласти</a:t>
            </a:r>
            <a:r>
              <a:rPr lang="ru-RU" sz="2400" b="1" i="1" dirty="0">
                <a:latin typeface="Calibri" pitchFamily="34" charset="0"/>
              </a:rPr>
              <a:t> поперек </a:t>
            </a:r>
            <a:r>
              <a:rPr lang="ru-RU" sz="2400" b="1" i="1" dirty="0" err="1">
                <a:latin typeface="Calibri" pitchFamily="34" charset="0"/>
              </a:rPr>
              <a:t>людської</a:t>
            </a:r>
            <a:r>
              <a:rPr lang="ru-RU" sz="2400" b="1" i="1" dirty="0">
                <a:latin typeface="Calibri" pitchFamily="34" charset="0"/>
              </a:rPr>
              <a:t> </a:t>
            </a:r>
            <a:r>
              <a:rPr lang="ru-RU" sz="2400" b="1" i="1" dirty="0" err="1">
                <a:latin typeface="Calibri" pitchFamily="34" charset="0"/>
              </a:rPr>
              <a:t>волосини</a:t>
            </a:r>
            <a:r>
              <a:rPr lang="ru-RU" sz="2400" b="1" i="1" dirty="0">
                <a:latin typeface="Calibri" pitchFamily="34" charset="0"/>
              </a:rPr>
              <a:t>.</a:t>
            </a:r>
          </a:p>
        </p:txBody>
      </p:sp>
      <p:sp>
        <p:nvSpPr>
          <p:cNvPr id="17411" name="Прямоугольник 5"/>
          <p:cNvSpPr>
            <a:spLocks noChangeArrowheads="1"/>
          </p:cNvSpPr>
          <p:nvPr/>
        </p:nvSpPr>
        <p:spPr bwMode="auto">
          <a:xfrm>
            <a:off x="5214938" y="357188"/>
            <a:ext cx="3571875" cy="2554287"/>
          </a:xfrm>
          <a:prstGeom prst="rect">
            <a:avLst/>
          </a:prstGeom>
          <a:noFill/>
          <a:ln w="9525">
            <a:noFill/>
            <a:miter lim="800000"/>
            <a:headEnd/>
            <a:tailEnd/>
          </a:ln>
        </p:spPr>
        <p:txBody>
          <a:bodyPr>
            <a:spAutoFit/>
          </a:bodyPr>
          <a:lstStyle/>
          <a:p>
            <a:r>
              <a:rPr lang="ru-RU" sz="2000" b="1" i="1" dirty="0" err="1">
                <a:latin typeface="Calibri" pitchFamily="34" charset="0"/>
              </a:rPr>
              <a:t>Діатомові</a:t>
            </a:r>
            <a:r>
              <a:rPr lang="ru-RU" sz="2000" b="1" i="1" dirty="0">
                <a:latin typeface="Calibri" pitchFamily="34" charset="0"/>
              </a:rPr>
              <a:t> </a:t>
            </a:r>
            <a:r>
              <a:rPr lang="ru-RU" sz="2000" b="1" i="1" dirty="0" err="1">
                <a:latin typeface="Calibri" pitchFamily="34" charset="0"/>
              </a:rPr>
              <a:t>водорості</a:t>
            </a:r>
            <a:r>
              <a:rPr lang="ru-RU" sz="2000" b="1" i="1" dirty="0">
                <a:latin typeface="Calibri" pitchFamily="34" charset="0"/>
              </a:rPr>
              <a:t> </a:t>
            </a:r>
            <a:r>
              <a:rPr lang="ru-RU" sz="2000" b="1" i="1" dirty="0" err="1">
                <a:latin typeface="Calibri" pitchFamily="34" charset="0"/>
              </a:rPr>
              <a:t>були</a:t>
            </a:r>
            <a:r>
              <a:rPr lang="ru-RU" sz="2000" b="1" i="1" dirty="0">
                <a:latin typeface="Calibri" pitchFamily="34" charset="0"/>
              </a:rPr>
              <a:t> дивом для </a:t>
            </a:r>
            <a:r>
              <a:rPr lang="ru-RU" sz="2000" b="1" i="1" dirty="0" err="1">
                <a:latin typeface="Calibri" pitchFamily="34" charset="0"/>
              </a:rPr>
              <a:t>вчених-біологів</a:t>
            </a:r>
            <a:r>
              <a:rPr lang="ru-RU" sz="2000" b="1" i="1" dirty="0">
                <a:latin typeface="Calibri" pitchFamily="34" charset="0"/>
              </a:rPr>
              <a:t>, </a:t>
            </a:r>
            <a:r>
              <a:rPr lang="ru-RU" sz="2000" b="1" i="1" dirty="0" err="1">
                <a:latin typeface="Calibri" pitchFamily="34" charset="0"/>
              </a:rPr>
              <a:t>починаючи</a:t>
            </a:r>
            <a:r>
              <a:rPr lang="ru-RU" sz="2000" b="1" i="1" dirty="0">
                <a:latin typeface="Calibri" pitchFamily="34" charset="0"/>
              </a:rPr>
              <a:t> </a:t>
            </a:r>
            <a:r>
              <a:rPr lang="ru-RU" sz="2000" b="1" i="1" dirty="0" err="1">
                <a:latin typeface="Calibri" pitchFamily="34" charset="0"/>
              </a:rPr>
              <a:t>з</a:t>
            </a:r>
            <a:r>
              <a:rPr lang="ru-RU" sz="2000" b="1" i="1" dirty="0">
                <a:latin typeface="Calibri" pitchFamily="34" charset="0"/>
              </a:rPr>
              <a:t> перших </a:t>
            </a:r>
            <a:r>
              <a:rPr lang="ru-RU" sz="2000" b="1" i="1" dirty="0" err="1">
                <a:latin typeface="Calibri" pitchFamily="34" charset="0"/>
              </a:rPr>
              <a:t>описів</a:t>
            </a:r>
            <a:r>
              <a:rPr lang="ru-RU" sz="2000" b="1" i="1" dirty="0">
                <a:latin typeface="Calibri" pitchFamily="34" charset="0"/>
              </a:rPr>
              <a:t> </a:t>
            </a:r>
            <a:r>
              <a:rPr lang="ru-RU" sz="2000" b="1" i="1" dirty="0" err="1">
                <a:latin typeface="Calibri" pitchFamily="34" charset="0"/>
              </a:rPr>
              <a:t>Ернста</a:t>
            </a:r>
            <a:r>
              <a:rPr lang="ru-RU" sz="2000" b="1" i="1" dirty="0">
                <a:latin typeface="Calibri" pitchFamily="34" charset="0"/>
              </a:rPr>
              <a:t> Геккеля в </a:t>
            </a:r>
            <a:r>
              <a:rPr lang="ru-RU" sz="2000" b="1" i="1" dirty="0" err="1">
                <a:latin typeface="Calibri" pitchFamily="34" charset="0"/>
              </a:rPr>
              <a:t>середині</a:t>
            </a:r>
            <a:r>
              <a:rPr lang="ru-RU" sz="2000" b="1" i="1" dirty="0">
                <a:latin typeface="Calibri" pitchFamily="34" charset="0"/>
              </a:rPr>
              <a:t> </a:t>
            </a:r>
            <a:endParaRPr lang="ru-RU" sz="2000" b="1" i="1" dirty="0" smtClean="0">
              <a:latin typeface="Calibri" pitchFamily="34" charset="0"/>
            </a:endParaRPr>
          </a:p>
          <a:p>
            <a:r>
              <a:rPr lang="ru-RU" sz="2000" b="1" i="1" dirty="0" smtClean="0">
                <a:latin typeface="Calibri" pitchFamily="34" charset="0"/>
              </a:rPr>
              <a:t>19 ст. </a:t>
            </a:r>
            <a:r>
              <a:rPr lang="ru-RU" sz="2000" b="1" i="1" dirty="0" err="1">
                <a:latin typeface="Calibri" pitchFamily="34" charset="0"/>
              </a:rPr>
              <a:t>Він</a:t>
            </a:r>
            <a:r>
              <a:rPr lang="ru-RU" sz="2000" b="1" i="1" dirty="0">
                <a:latin typeface="Calibri" pitchFamily="34" charset="0"/>
              </a:rPr>
              <a:t> описав </a:t>
            </a:r>
            <a:r>
              <a:rPr lang="ru-RU" sz="2000" b="1" i="1" dirty="0" err="1">
                <a:latin typeface="Calibri" pitchFamily="34" charset="0"/>
              </a:rPr>
              <a:t>мікроорганізми</a:t>
            </a:r>
            <a:r>
              <a:rPr lang="ru-RU" sz="2000" b="1" i="1" dirty="0">
                <a:latin typeface="Calibri" pitchFamily="34" charset="0"/>
              </a:rPr>
              <a:t>, </a:t>
            </a:r>
            <a:r>
              <a:rPr lang="ru-RU" sz="2000" b="1" i="1" dirty="0" err="1">
                <a:latin typeface="Calibri" pitchFamily="34" charset="0"/>
              </a:rPr>
              <a:t>які</a:t>
            </a:r>
            <a:r>
              <a:rPr lang="ru-RU" sz="2000" b="1" i="1" dirty="0">
                <a:latin typeface="Calibri" pitchFamily="34" charset="0"/>
              </a:rPr>
              <a:t> </a:t>
            </a:r>
            <a:r>
              <a:rPr lang="ru-RU" sz="2000" b="1" i="1" dirty="0" err="1">
                <a:latin typeface="Calibri" pitchFamily="34" charset="0"/>
              </a:rPr>
              <a:t>сьогодні</a:t>
            </a:r>
            <a:r>
              <a:rPr lang="ru-RU" sz="2000" b="1" i="1" dirty="0">
                <a:latin typeface="Calibri" pitchFamily="34" charset="0"/>
              </a:rPr>
              <a:t> </a:t>
            </a:r>
            <a:r>
              <a:rPr lang="ru-RU" sz="2000" b="1" i="1" dirty="0" err="1">
                <a:latin typeface="Calibri" pitchFamily="34" charset="0"/>
              </a:rPr>
              <a:t>налічують</a:t>
            </a:r>
            <a:r>
              <a:rPr lang="ru-RU" sz="2000" b="1" i="1" dirty="0">
                <a:latin typeface="Calibri" pitchFamily="34" charset="0"/>
              </a:rPr>
              <a:t> </a:t>
            </a:r>
            <a:r>
              <a:rPr lang="ru-RU" sz="2000" b="1" i="1" dirty="0" err="1">
                <a:latin typeface="Calibri" pitchFamily="34" charset="0"/>
              </a:rPr>
              <a:t>приблизно</a:t>
            </a:r>
            <a:r>
              <a:rPr lang="ru-RU" sz="2000" b="1" i="1" dirty="0">
                <a:latin typeface="Calibri" pitchFamily="34" charset="0"/>
              </a:rPr>
              <a:t> 10 000 </a:t>
            </a:r>
            <a:r>
              <a:rPr lang="ru-RU" sz="2000" b="1" i="1" dirty="0" err="1">
                <a:latin typeface="Calibri" pitchFamily="34" charset="0"/>
              </a:rPr>
              <a:t>різновидів</a:t>
            </a:r>
            <a:r>
              <a:rPr lang="ru-RU" sz="2000" b="1" i="1" dirty="0">
                <a:latin typeface="Calibri" pitchFamily="34" charset="0"/>
              </a:rPr>
              <a:t>, </a:t>
            </a:r>
            <a:r>
              <a:rPr lang="ru-RU" sz="2000" b="1" i="1" dirty="0" err="1">
                <a:latin typeface="Calibri" pitchFamily="34" charset="0"/>
              </a:rPr>
              <a:t>живих</a:t>
            </a:r>
            <a:r>
              <a:rPr lang="ru-RU" sz="2000" b="1" i="1" dirty="0">
                <a:latin typeface="Calibri" pitchFamily="34" charset="0"/>
              </a:rPr>
              <a:t> </a:t>
            </a:r>
            <a:r>
              <a:rPr lang="ru-RU" sz="2000" b="1" i="1" dirty="0" err="1">
                <a:latin typeface="Calibri" pitchFamily="34" charset="0"/>
              </a:rPr>
              <a:t>і</a:t>
            </a:r>
            <a:r>
              <a:rPr lang="ru-RU" sz="2000" b="1" i="1" dirty="0">
                <a:latin typeface="Calibri" pitchFamily="34" charset="0"/>
              </a:rPr>
              <a:t> </a:t>
            </a:r>
            <a:r>
              <a:rPr lang="ru-RU" sz="2000" b="1" i="1" dirty="0" err="1">
                <a:latin typeface="Calibri" pitchFamily="34" charset="0"/>
              </a:rPr>
              <a:t>копалин</a:t>
            </a:r>
            <a:r>
              <a:rPr lang="ru-RU" sz="2000" b="1" i="1" dirty="0">
                <a:latin typeface="Calibri" pitchFamily="34" charset="0"/>
              </a:rPr>
              <a:t>.</a:t>
            </a:r>
          </a:p>
        </p:txBody>
      </p:sp>
      <p:pic>
        <p:nvPicPr>
          <p:cNvPr id="17412" name="Рисунок 7" descr="j0413630.wmf"/>
          <p:cNvPicPr>
            <a:picLocks noChangeAspect="1"/>
          </p:cNvPicPr>
          <p:nvPr/>
        </p:nvPicPr>
        <p:blipFill>
          <a:blip r:embed="rId3"/>
          <a:srcRect/>
          <a:stretch>
            <a:fillRect/>
          </a:stretch>
        </p:blipFill>
        <p:spPr bwMode="auto">
          <a:xfrm flipH="1">
            <a:off x="0" y="0"/>
            <a:ext cx="2254250" cy="3079750"/>
          </a:xfrm>
          <a:prstGeom prst="rect">
            <a:avLst/>
          </a:prstGeom>
          <a:noFill/>
          <a:ln w="9525">
            <a:noFill/>
            <a:miter lim="800000"/>
            <a:headEnd/>
            <a:tailEnd/>
          </a:ln>
        </p:spPr>
      </p:pic>
      <p:pic>
        <p:nvPicPr>
          <p:cNvPr id="17413" name="Рисунок 8" descr="1395_04.jpg"/>
          <p:cNvPicPr>
            <a:picLocks noChangeAspect="1"/>
          </p:cNvPicPr>
          <p:nvPr/>
        </p:nvPicPr>
        <p:blipFill>
          <a:blip r:embed="rId4"/>
          <a:srcRect/>
          <a:stretch>
            <a:fillRect/>
          </a:stretch>
        </p:blipFill>
        <p:spPr bwMode="auto">
          <a:xfrm>
            <a:off x="5929322" y="3071810"/>
            <a:ext cx="2947988" cy="367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3214688" y="214313"/>
            <a:ext cx="5929312" cy="5929312"/>
          </a:xfrm>
        </p:spPr>
        <p:txBody>
          <a:bodyPr/>
          <a:lstStyle/>
          <a:p>
            <a:pPr>
              <a:buFont typeface="Wingdings" pitchFamily="2" charset="2"/>
              <a:buChar char="ü"/>
            </a:pPr>
            <a:r>
              <a:rPr lang="uk-UA" sz="2000" b="1" i="1" smtClean="0"/>
              <a:t>Панцирі складаються з так званого кремнезему, або іншими словами піску. Черепашки діатомових водоростей нагромаджуються на дні водойм, де вони мешкають і здатні утворювати осадові породи.</a:t>
            </a:r>
            <a:endParaRPr lang="ru-RU" sz="2000" b="1" i="1" smtClean="0"/>
          </a:p>
          <a:p>
            <a:pPr>
              <a:buFont typeface="Wingdings" pitchFamily="2" charset="2"/>
              <a:buChar char="ü"/>
            </a:pPr>
            <a:r>
              <a:rPr lang="uk-UA" sz="2000" b="1" i="1" smtClean="0"/>
              <a:t>Часто спеціалісти порівнюють діатомові водорості з ювелірними виробами. Кремнеземні стулки охоплюють клітини коробочкоподібним утвором. Одну з них, меншу, називають гіпотекою, вона входить у більшу стулку- епітеку. Самі стулки дуже різноманітні за формою і настільки інкрустовані, що справді нагадують ювелірні вироби. Стулки можуть бути округлими, еліптичними, трикутними, видовженими тощо. Між собою вони зростаються, утворюючи характерні шви та вузлики. У всіх випадках стулки утворюють правильну геометричну фігуру з чіткою симетрією.</a:t>
            </a:r>
            <a:endParaRPr lang="ru-RU" sz="2000" b="1" i="1" smtClean="0"/>
          </a:p>
          <a:p>
            <a:endParaRPr lang="ru-RU" sz="1400" smtClean="0"/>
          </a:p>
        </p:txBody>
      </p:sp>
      <p:pic>
        <p:nvPicPr>
          <p:cNvPr id="18434" name="Содержимое 4" descr="more_2.jpg"/>
          <p:cNvPicPr>
            <a:picLocks noChangeAspect="1"/>
          </p:cNvPicPr>
          <p:nvPr/>
        </p:nvPicPr>
        <p:blipFill>
          <a:blip r:embed="rId2"/>
          <a:srcRect/>
          <a:stretch>
            <a:fillRect/>
          </a:stretch>
        </p:blipFill>
        <p:spPr bwMode="auto">
          <a:xfrm>
            <a:off x="214313" y="214313"/>
            <a:ext cx="3000375" cy="3365500"/>
          </a:xfrm>
          <a:prstGeom prst="rect">
            <a:avLst/>
          </a:prstGeom>
          <a:noFill/>
          <a:ln w="9525">
            <a:noFill/>
            <a:miter lim="800000"/>
            <a:headEnd/>
            <a:tailEnd/>
          </a:ln>
        </p:spPr>
      </p:pic>
      <p:pic>
        <p:nvPicPr>
          <p:cNvPr id="18435" name="Рисунок 4" descr="GP2131.jpg"/>
          <p:cNvPicPr>
            <a:picLocks noChangeAspect="1"/>
          </p:cNvPicPr>
          <p:nvPr/>
        </p:nvPicPr>
        <p:blipFill>
          <a:blip r:embed="rId3"/>
          <a:srcRect/>
          <a:stretch>
            <a:fillRect/>
          </a:stretch>
        </p:blipFill>
        <p:spPr bwMode="auto">
          <a:xfrm>
            <a:off x="285750" y="4000500"/>
            <a:ext cx="3135313"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Прямоугольник 3"/>
          <p:cNvSpPr>
            <a:spLocks noChangeArrowheads="1"/>
          </p:cNvSpPr>
          <p:nvPr/>
        </p:nvSpPr>
        <p:spPr bwMode="auto">
          <a:xfrm>
            <a:off x="4000500" y="117475"/>
            <a:ext cx="4929188" cy="6740525"/>
          </a:xfrm>
          <a:prstGeom prst="rect">
            <a:avLst/>
          </a:prstGeom>
          <a:noFill/>
          <a:ln w="9525">
            <a:noFill/>
            <a:miter lim="800000"/>
            <a:headEnd/>
            <a:tailEnd/>
          </a:ln>
        </p:spPr>
        <p:txBody>
          <a:bodyPr>
            <a:spAutoFit/>
          </a:bodyPr>
          <a:lstStyle/>
          <a:p>
            <a:pPr>
              <a:buFont typeface="Wingdings" pitchFamily="2" charset="2"/>
              <a:buChar char="ü"/>
            </a:pPr>
            <a:r>
              <a:rPr lang="ru-RU" i="1">
                <a:latin typeface="Calibri" pitchFamily="34" charset="0"/>
              </a:rPr>
              <a:t>Подібно іншим морським водоростям діатомові водорості містять зелений пігмент хлорофіл, але присутність додаткових пігментів, особливо жовтуватого ксантофіллу, дають цим організмам багатий золотисто-коричневий відтінок. </a:t>
            </a:r>
          </a:p>
          <a:p>
            <a:pPr>
              <a:buFont typeface="Wingdings" pitchFamily="2" charset="2"/>
              <a:buChar char="ü"/>
            </a:pPr>
            <a:endParaRPr lang="ru-RU" i="1">
              <a:latin typeface="Calibri" pitchFamily="34" charset="0"/>
            </a:endParaRPr>
          </a:p>
          <a:p>
            <a:pPr>
              <a:buFont typeface="Wingdings" pitchFamily="2" charset="2"/>
              <a:buChar char="ü"/>
            </a:pPr>
            <a:r>
              <a:rPr lang="ru-RU" i="1">
                <a:latin typeface="Calibri" pitchFamily="34" charset="0"/>
              </a:rPr>
              <a:t>Вражає також спосіб відтворення діатомових водоростей, яке відбувається за допомогою поділу клітини, але з певними  хитрощами. Стінки клітини діатомових водорості складаються з майже ідентичних половинок, які відповідають один одному, як коробка відповідає своїй кришці. При розподілі кожна половинка відокремлюється і  відновлює трохи меншу раковину, яка відповідає старій. Ця схема нагадує російські матрьошки. Наступні поділи призводять до появи ще менших дочірніх клітин, поки не буде досягнуто мінімальний розмір. Потім активізується процес статевого розмноження за допомогою спор (гамет), даючи початок діатомовим водоростям початкового розміру.</a:t>
            </a:r>
          </a:p>
        </p:txBody>
      </p:sp>
      <p:pic>
        <p:nvPicPr>
          <p:cNvPr id="19458" name="Содержимое 3" descr="b5g0383.jpg"/>
          <p:cNvPicPr>
            <a:picLocks noGrp="1" noChangeAspect="1"/>
          </p:cNvPicPr>
          <p:nvPr>
            <p:ph idx="1"/>
          </p:nvPr>
        </p:nvPicPr>
        <p:blipFill>
          <a:blip r:embed="rId2"/>
          <a:srcRect/>
          <a:stretch>
            <a:fillRect/>
          </a:stretch>
        </p:blipFill>
        <p:spPr>
          <a:xfrm>
            <a:off x="285750" y="785813"/>
            <a:ext cx="3432175" cy="3811587"/>
          </a:xfrm>
        </p:spPr>
      </p:pic>
      <p:sp>
        <p:nvSpPr>
          <p:cNvPr id="19459" name="Прямоугольник 7"/>
          <p:cNvSpPr>
            <a:spLocks noChangeArrowheads="1"/>
          </p:cNvSpPr>
          <p:nvPr/>
        </p:nvSpPr>
        <p:spPr bwMode="auto">
          <a:xfrm>
            <a:off x="714375" y="5143500"/>
            <a:ext cx="2736850" cy="830263"/>
          </a:xfrm>
          <a:prstGeom prst="rect">
            <a:avLst/>
          </a:prstGeom>
          <a:noFill/>
          <a:ln w="9525">
            <a:noFill/>
            <a:miter lim="800000"/>
            <a:headEnd/>
            <a:tailEnd/>
          </a:ln>
        </p:spPr>
        <p:txBody>
          <a:bodyPr wrap="none">
            <a:spAutoFit/>
          </a:bodyPr>
          <a:lstStyle/>
          <a:p>
            <a:r>
              <a:rPr lang="ru-RU" sz="2400" b="1" i="1">
                <a:latin typeface="Calibri" pitchFamily="34" charset="0"/>
              </a:rPr>
              <a:t>Діатома звичайна</a:t>
            </a:r>
          </a:p>
          <a:p>
            <a:r>
              <a:rPr lang="ru-RU" sz="2400" b="1" i="1">
                <a:latin typeface="Calibri" pitchFamily="34" charset="0"/>
              </a:rPr>
              <a:t> (</a:t>
            </a:r>
            <a:r>
              <a:rPr lang="en-US" sz="2400" b="1" i="1">
                <a:latin typeface="Calibri" pitchFamily="34" charset="0"/>
              </a:rPr>
              <a:t>Diatoma vulgare)</a:t>
            </a:r>
            <a:endParaRPr lang="ru-RU" sz="2400" b="1" i="1">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Содержимое 4" descr="b5g0381.jpg"/>
          <p:cNvPicPr>
            <a:picLocks noGrp="1" noChangeAspect="1"/>
          </p:cNvPicPr>
          <p:nvPr>
            <p:ph idx="1"/>
          </p:nvPr>
        </p:nvPicPr>
        <p:blipFill>
          <a:blip r:embed="rId2"/>
          <a:srcRect/>
          <a:stretch>
            <a:fillRect/>
          </a:stretch>
        </p:blipFill>
        <p:spPr>
          <a:xfrm>
            <a:off x="3929063" y="714375"/>
            <a:ext cx="4765675" cy="4929188"/>
          </a:xfrm>
        </p:spPr>
      </p:pic>
      <p:sp>
        <p:nvSpPr>
          <p:cNvPr id="20482" name="Прямоугольник 3"/>
          <p:cNvSpPr>
            <a:spLocks noChangeArrowheads="1"/>
          </p:cNvSpPr>
          <p:nvPr/>
        </p:nvSpPr>
        <p:spPr bwMode="auto">
          <a:xfrm>
            <a:off x="4214813" y="6000750"/>
            <a:ext cx="4572000" cy="461963"/>
          </a:xfrm>
          <a:prstGeom prst="rect">
            <a:avLst/>
          </a:prstGeom>
          <a:noFill/>
          <a:ln w="9525">
            <a:noFill/>
            <a:miter lim="800000"/>
            <a:headEnd/>
            <a:tailEnd/>
          </a:ln>
        </p:spPr>
        <p:txBody>
          <a:bodyPr>
            <a:spAutoFit/>
          </a:bodyPr>
          <a:lstStyle/>
          <a:p>
            <a:r>
              <a:rPr lang="ru-RU" sz="2400" b="1" i="1">
                <a:latin typeface="Calibri" pitchFamily="34" charset="0"/>
              </a:rPr>
              <a:t>Актиноптіхус (Actinoptychus)</a:t>
            </a:r>
          </a:p>
        </p:txBody>
      </p:sp>
      <p:sp>
        <p:nvSpPr>
          <p:cNvPr id="20483" name="Прямоугольник 5"/>
          <p:cNvSpPr>
            <a:spLocks noChangeArrowheads="1"/>
          </p:cNvSpPr>
          <p:nvPr/>
        </p:nvSpPr>
        <p:spPr bwMode="auto">
          <a:xfrm>
            <a:off x="428625" y="1214438"/>
            <a:ext cx="3500438" cy="3786187"/>
          </a:xfrm>
          <a:prstGeom prst="rect">
            <a:avLst/>
          </a:prstGeom>
          <a:noFill/>
          <a:ln w="9525">
            <a:noFill/>
            <a:miter lim="800000"/>
            <a:headEnd/>
            <a:tailEnd/>
          </a:ln>
        </p:spPr>
        <p:txBody>
          <a:bodyPr>
            <a:spAutoFit/>
          </a:bodyPr>
          <a:lstStyle/>
          <a:p>
            <a:r>
              <a:rPr lang="ru-RU" sz="2400" b="1" i="1">
                <a:latin typeface="Calibri" pitchFamily="34" charset="0"/>
              </a:rPr>
              <a:t>Живуть діатомові водорості  поодинокими клітинами, і колоніями. Останні нерідко прикріплюються до яких-небудь утворень, але також цілком здатні ставати і вільноплаваючими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3"/>
          <p:cNvSpPr>
            <a:spLocks noChangeArrowheads="1"/>
          </p:cNvSpPr>
          <p:nvPr/>
        </p:nvSpPr>
        <p:spPr bwMode="auto">
          <a:xfrm>
            <a:off x="214313" y="214313"/>
            <a:ext cx="8572500" cy="2770187"/>
          </a:xfrm>
          <a:prstGeom prst="rect">
            <a:avLst/>
          </a:prstGeom>
          <a:noFill/>
          <a:ln w="9525">
            <a:noFill/>
            <a:miter lim="800000"/>
            <a:headEnd/>
            <a:tailEnd/>
          </a:ln>
        </p:spPr>
        <p:txBody>
          <a:bodyPr>
            <a:spAutoFit/>
          </a:bodyPr>
          <a:lstStyle/>
          <a:p>
            <a:r>
              <a:rPr lang="ru-RU" sz="2000" b="1" i="1">
                <a:latin typeface="Calibri" pitchFamily="34" charset="0"/>
              </a:rPr>
              <a:t>Діатомеї поширені по всій земній кулі і широко представлені в планктоні і бентосі морів і океанів, а також різних прісних водойм, аж до гарячих джерел з температурою води вище 50град. С. Ці водорості можна зустріти і в  болотах, на мхах, на каменях і скелях, у грунті. Іноді вони можуть в масі розвиватися на поверхні снігу і льоду, фарбуючи їх в бурий колір. </a:t>
            </a:r>
          </a:p>
          <a:p>
            <a:endParaRPr lang="ru-RU">
              <a:latin typeface="Calibri" pitchFamily="34" charset="0"/>
            </a:endParaRPr>
          </a:p>
          <a:p>
            <a:r>
              <a:rPr lang="ru-RU" b="1" i="1">
                <a:latin typeface="Calibri" pitchFamily="34" charset="0"/>
              </a:rPr>
              <a:t>Ф. Нансен під час плавання на «Фрам» спостерігав поява на льоду бурих плям (скупчення діатомей), під якими лід швидко танув.</a:t>
            </a:r>
          </a:p>
        </p:txBody>
      </p:sp>
      <p:pic>
        <p:nvPicPr>
          <p:cNvPr id="21506" name="Рисунок 2" descr="Fridtjof_Nansen.jpg"/>
          <p:cNvPicPr>
            <a:picLocks noChangeAspect="1"/>
          </p:cNvPicPr>
          <p:nvPr/>
        </p:nvPicPr>
        <p:blipFill>
          <a:blip r:embed="rId2"/>
          <a:srcRect/>
          <a:stretch>
            <a:fillRect/>
          </a:stretch>
        </p:blipFill>
        <p:spPr bwMode="auto">
          <a:xfrm>
            <a:off x="785813" y="3143250"/>
            <a:ext cx="2414587" cy="3500438"/>
          </a:xfrm>
          <a:prstGeom prst="rect">
            <a:avLst/>
          </a:prstGeom>
          <a:noFill/>
          <a:ln w="9525">
            <a:noFill/>
            <a:miter lim="800000"/>
            <a:headEnd/>
            <a:tailEnd/>
          </a:ln>
        </p:spPr>
      </p:pic>
      <p:pic>
        <p:nvPicPr>
          <p:cNvPr id="21507" name="Рисунок 4" descr="FRAM002.jpg"/>
          <p:cNvPicPr>
            <a:picLocks noChangeAspect="1"/>
          </p:cNvPicPr>
          <p:nvPr/>
        </p:nvPicPr>
        <p:blipFill>
          <a:blip r:embed="rId3"/>
          <a:srcRect/>
          <a:stretch>
            <a:fillRect/>
          </a:stretch>
        </p:blipFill>
        <p:spPr bwMode="auto">
          <a:xfrm>
            <a:off x="4214813" y="3071813"/>
            <a:ext cx="3863975" cy="352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4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Презентация43</Template>
  <TotalTime>688</TotalTime>
  <Words>2356</Words>
  <Application>Microsoft Office PowerPoint</Application>
  <PresentationFormat>Экран (4:3)</PresentationFormat>
  <Paragraphs>129</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Презентация43</vt:lpstr>
      <vt:lpstr>ВІДДІЛ ДІАТОМОВІ ВОДОРОСТІ BACILLARIOPHYTA</vt:lpstr>
      <vt:lpstr>Слайд 2</vt:lpstr>
      <vt:lpstr>Слайд 3</vt:lpstr>
      <vt:lpstr>Панцир утворений 2 половинами: більшою – епітекою, та меншою – гіпотекою.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Відділ бурі водорості (Phaeophyta)</vt:lpstr>
      <vt:lpstr>Слайд 19</vt:lpstr>
      <vt:lpstr>Слайд 20</vt:lpstr>
      <vt:lpstr>Порядок - Laminariales </vt:lpstr>
      <vt:lpstr>Слайд 22</vt:lpstr>
      <vt:lpstr>Слайд 23</vt:lpstr>
      <vt:lpstr>Порядок Laminariales </vt:lpstr>
      <vt:lpstr>Слайд 25</vt:lpstr>
      <vt:lpstr>Порядок Діктіотові -Dictotales </vt:lpstr>
      <vt:lpstr>Слайд 27</vt:lpstr>
      <vt:lpstr>Слайд 28</vt:lpstr>
      <vt:lpstr>Клас  Cyclosporophyceae  порядок Fucales </vt:lpstr>
      <vt:lpstr>Слайд 30</vt:lpstr>
      <vt:lpstr>FUCUS</vt:lpstr>
      <vt:lpstr>РОЛЬ БУРИХ У ПРИРОДІ ТА ВИКОРИСТАННЯ ЇХ В НАРОДНОМУ ГОСПОДАРСТВІ.</vt:lpstr>
      <vt:lpstr>Аквакультура </vt:lpstr>
      <vt:lpstr>Відділ - RHODOPHYTA</vt:lpstr>
      <vt:lpstr>Відділ ЧЕРВОНІ ВОДОРОСТІ (Rhodophyta)</vt:lpstr>
      <vt:lpstr>Слайд 36</vt:lpstr>
      <vt:lpstr>Слайд 37</vt:lpstr>
      <vt:lpstr>Слайд 38</vt:lpstr>
      <vt:lpstr>Слайд 39</vt:lpstr>
      <vt:lpstr>Слайд 40</vt:lpstr>
      <vt:lpstr>Порфіра</vt:lpstr>
      <vt:lpstr>Слайд 42</vt:lpstr>
      <vt:lpstr>РОЛЬ ЧЕРВОНИХ  У ПРИРОДІ ТА ВИКОРИСТАННЯ ЇХ В НАРОДНОМУ ГОСПОДАРСТВІ. </vt:lpstr>
      <vt:lpstr>Слайд 44</vt:lpstr>
      <vt:lpstr>Слайд 45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Діатомові водорості</dc:title>
  <dc:creator>Admin</dc:creator>
  <cp:lastModifiedBy>Zaliznyak</cp:lastModifiedBy>
  <cp:revision>70</cp:revision>
  <dcterms:created xsi:type="dcterms:W3CDTF">2010-01-21T16:10:07Z</dcterms:created>
  <dcterms:modified xsi:type="dcterms:W3CDTF">2020-10-16T21:22:44Z</dcterms:modified>
</cp:coreProperties>
</file>