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24" r:id="rId25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tableStyles" Target="tableStyle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algn="ctr" indent="0" marL="0">
              <a:buNone/>
              <a:defRPr baseline="0" sz="2200" spc="1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48590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b="0" dirty="0" sz="4800" lang="en-US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r="13500000" dist="254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3145728" name="Прямая соединительная линия 7"/>
          <p:cNvCxnSpPr>
            <a:cxnSpLocks/>
          </p:cNvCxnSpPr>
          <p:nvPr/>
        </p:nvCxnSpPr>
        <p:spPr>
          <a:xfrm>
            <a:off x="1463626" y="3550126"/>
            <a:ext cx="2971800" cy="1588"/>
          </a:xfrm>
          <a:prstGeom prst="line"/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algn="tl" blurRad="31750" dir="27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Прямая соединительная линия 12"/>
          <p:cNvCxnSpPr>
            <a:cxnSpLocks/>
          </p:cNvCxnSpPr>
          <p:nvPr/>
        </p:nvCxnSpPr>
        <p:spPr>
          <a:xfrm>
            <a:off x="4708574" y="3550126"/>
            <a:ext cx="2971800" cy="1588"/>
          </a:xfrm>
          <a:prstGeom prst="line"/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algn="tl" blurRad="31750" dir="27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1" name="Овал 13"/>
          <p:cNvSpPr/>
          <p:nvPr/>
        </p:nvSpPr>
        <p:spPr>
          <a:xfrm>
            <a:off x="4540348" y="3526302"/>
            <a:ext cx="45720" cy="45720"/>
          </a:xfrm>
          <a:prstGeom prst="ellipse"/>
          <a:effectLst>
            <a:outerShdw algn="tl" blurRad="31750" dir="2700000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592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F7D970-9473-491B-B8C9-6CDB67D1DD9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1048593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8F9CA9EC-306D-40F4-90E1-F1BAFBA9D66D}" type="slidenum">
              <a:rPr lang="ru-RU" smtClean="0"/>
              <a:t>‹#›</a:t>
            </a:fld>
            <a:endParaRPr lang="ru-RU"/>
          </a:p>
        </p:txBody>
      </p:sp>
      <p:sp>
        <p:nvSpPr>
          <p:cNvPr id="1048594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69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7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F7D970-9473-491B-B8C9-6CDB67D1DD9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104867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F9CA9EC-306D-40F4-90E1-F1BAFBA9D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5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5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F7D970-9473-491B-B8C9-6CDB67D1DD9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104865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F9CA9EC-306D-40F4-90E1-F1BAFBA9D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58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fld id="{D9F7D970-9473-491B-B8C9-6CDB67D1DD9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1048659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/>
          </a:lstStyle>
          <a:p>
            <a:fld id="{8F9CA9EC-306D-40F4-90E1-F1BAFBA9D66D}" type="slidenum">
              <a:rPr lang="ru-RU" smtClean="0"/>
              <a:t>‹#›</a:t>
            </a:fld>
            <a:endParaRPr lang="ru-RU"/>
          </a:p>
        </p:txBody>
      </p:sp>
      <p:sp>
        <p:nvSpPr>
          <p:cNvPr id="1048660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endParaRPr lang="ru-RU"/>
          </a:p>
        </p:txBody>
      </p:sp>
      <p:sp>
        <p:nvSpPr>
          <p:cNvPr id="1048661" name="Заголовок 16"/>
          <p:cNvSpPr>
            <a:spLocks noGrp="1"/>
          </p:cNvSpPr>
          <p:nvPr>
            <p:ph type="title"/>
          </p:nvPr>
        </p:nvSpPr>
        <p:spPr/>
        <p:txBody>
          <a:bodyPr anchor="b" anchorCtr="0" rtlCol="0"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F7D970-9473-491B-B8C9-6CDB67D1DD9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104867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F9CA9EC-306D-40F4-90E1-F1BAFBA9D66D}" type="slidenum">
              <a:rPr lang="ru-RU" smtClean="0"/>
              <a:t>‹#›</a:t>
            </a:fld>
            <a:endParaRPr lang="ru-RU"/>
          </a:p>
        </p:txBody>
      </p:sp>
      <p:sp>
        <p:nvSpPr>
          <p:cNvPr id="1048676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b="0" dirty="0" sz="4800" lang="en-US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r="13500000" dist="254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77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indent="0" marL="0">
              <a:buNone/>
              <a:defRPr baseline="0" sz="2000" spc="1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cxnSp>
        <p:nvCxnSpPr>
          <p:cNvPr id="3145730" name="Прямая соединительная линия 6"/>
          <p:cNvCxnSpPr>
            <a:cxnSpLocks/>
          </p:cNvCxnSpPr>
          <p:nvPr/>
        </p:nvCxnSpPr>
        <p:spPr>
          <a:xfrm>
            <a:off x="685800" y="4916992"/>
            <a:ext cx="7924800" cy="4301"/>
          </a:xfrm>
          <a:prstGeom prst="line"/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algn="tl" blurRad="31750" dir="27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F7D970-9473-491B-B8C9-6CDB67D1DD9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104867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F9CA9EC-306D-40F4-90E1-F1BAFBA9D66D}" type="slidenum">
              <a:rPr lang="ru-RU" smtClean="0"/>
              <a:t>‹#›</a:t>
            </a:fld>
            <a:endParaRPr lang="ru-RU"/>
          </a:p>
        </p:txBody>
      </p:sp>
      <p:sp>
        <p:nvSpPr>
          <p:cNvPr id="104868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82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8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F9CA9EC-306D-40F4-90E1-F1BAFBA9D66D}" type="slidenum">
              <a:rPr lang="ru-RU" smtClean="0"/>
              <a:t>‹#›</a:t>
            </a:fld>
            <a:endParaRPr lang="ru-RU"/>
          </a:p>
        </p:txBody>
      </p:sp>
      <p:sp>
        <p:nvSpPr>
          <p:cNvPr id="104868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F7D970-9473-491B-B8C9-6CDB67D1DD9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1048687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 bIns="45720" lIns="91440" rIns="91440" tIns="45720">
            <a:noAutofit/>
          </a:bodyPr>
          <a:lstStyle>
            <a:lvl1pPr algn="l" indent="0" marL="0">
              <a:spcBef>
                <a:spcPts val="0"/>
              </a:spcBef>
              <a:buNone/>
              <a:defRPr b="1" sz="2600">
                <a:solidFill>
                  <a:schemeClr val="tx2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88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89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90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91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 bIns="45720" lIns="91440" rIns="91440" tIns="45720">
            <a:noAutofit/>
          </a:bodyPr>
          <a:lstStyle>
            <a:lvl1pPr algn="l" indent="0" marL="0">
              <a:spcBef>
                <a:spcPts val="0"/>
              </a:spcBef>
              <a:buNone/>
              <a:defRPr baseline="0" b="1" sz="2600">
                <a:solidFill>
                  <a:schemeClr val="tx2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cxnSp>
        <p:nvCxnSpPr>
          <p:cNvPr id="3145731" name="Прямая соединительная линия 9"/>
          <p:cNvCxnSpPr>
            <a:cxnSpLocks/>
          </p:cNvCxnSpPr>
          <p:nvPr/>
        </p:nvCxnSpPr>
        <p:spPr>
          <a:xfrm>
            <a:off x="562945" y="2180219"/>
            <a:ext cx="3749040" cy="1588"/>
          </a:xfrm>
          <a:prstGeom prst="line"/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algn="tl" blurRad="34925" dir="27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Прямая соединительная линия 16"/>
          <p:cNvCxnSpPr>
            <a:cxnSpLocks/>
          </p:cNvCxnSpPr>
          <p:nvPr/>
        </p:nvCxnSpPr>
        <p:spPr>
          <a:xfrm>
            <a:off x="4754880" y="2180219"/>
            <a:ext cx="3749040" cy="1588"/>
          </a:xfrm>
          <a:prstGeom prst="line"/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algn="tl" blurRad="34925" dir="27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F7D970-9473-491B-B8C9-6CDB67D1DD9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104864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F9CA9EC-306D-40F4-90E1-F1BAFBA9D66D}" type="slidenum">
              <a:rPr lang="ru-RU" smtClean="0"/>
              <a:t>‹#›</a:t>
            </a:fld>
            <a:endParaRPr lang="ru-RU"/>
          </a:p>
        </p:txBody>
      </p:sp>
      <p:sp>
        <p:nvSpPr>
          <p:cNvPr id="104865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F7D970-9473-491B-B8C9-6CDB67D1DD9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F9CA9EC-306D-40F4-90E1-F1BAFBA9D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Объект с подписью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9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anchor="t" anchorCtr="0" bIns="45720" tIns="45720"/>
          <a:lstStyle>
            <a:lvl1pPr indent="0" marL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94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anchor="b" anchorCtr="0" lIns="91440" tIns="91440"/>
          <a:lstStyle>
            <a:lvl1pPr algn="l">
              <a:buNone/>
              <a:defRPr baseline="0" b="1" sz="1800" spc="-5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95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fld id="{D9F7D970-9473-491B-B8C9-6CDB67D1DD9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1048696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p>
            <a:fld id="{8F9CA9EC-306D-40F4-90E1-F1BAFBA9D66D}" type="slidenum">
              <a:rPr lang="ru-RU" smtClean="0"/>
              <a:t>‹#›</a:t>
            </a:fld>
            <a:endParaRPr lang="ru-RU"/>
          </a:p>
        </p:txBody>
      </p:sp>
      <p:sp>
        <p:nvSpPr>
          <p:cNvPr id="1048697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Рисунок с подписью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anchor="b" anchorCtr="0" lIns="91440" tIns="91440"/>
          <a:lstStyle>
            <a:lvl1pPr algn="l">
              <a:buNone/>
              <a:defRPr baseline="0" b="1" sz="1800" spc="-5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6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algn="ctr" blurRad="88900" rotWithShape="0" sx="103000" sy="10300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indent="0" marL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104866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indent="0" marL="0">
              <a:lnSpc>
                <a:spcPct val="125000"/>
              </a:lnSpc>
              <a:spcAft>
                <a:spcPts val="1000"/>
              </a:spcAft>
              <a:buFontTx/>
              <a:buNone/>
              <a:defRPr b="0" sz="16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6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F7D970-9473-491B-B8C9-6CDB67D1DD9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104866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8F9CA9EC-306D-40F4-90E1-F1BAFBA9D66D}" type="slidenum">
              <a:rPr lang="ru-RU" smtClean="0"/>
              <a:t>‹#›</a:t>
            </a:fld>
            <a:endParaRPr lang="ru-RU"/>
          </a:p>
        </p:txBody>
      </p:sp>
      <p:sp>
        <p:nvSpPr>
          <p:cNvPr id="104866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ru-RU" smtClean="0"/>
              <a:t>Образец текста</a:t>
            </a:r>
          </a:p>
          <a:p>
            <a:pPr eaLnBrk="1" hangingPunct="1" latinLnBrk="0" lvl="1"/>
            <a:r>
              <a:rPr kumimoji="0" lang="ru-RU" smtClean="0"/>
              <a:t>Второй уровень</a:t>
            </a:r>
          </a:p>
          <a:p>
            <a:pPr eaLnBrk="1" hangingPunct="1" latinLnBrk="0" lvl="2"/>
            <a:r>
              <a:rPr kumimoji="0" lang="ru-RU" smtClean="0"/>
              <a:t>Третий уровень</a:t>
            </a:r>
          </a:p>
          <a:p>
            <a:pPr eaLnBrk="1" hangingPunct="1" latinLnBrk="0" lvl="3"/>
            <a:r>
              <a:rPr kumimoji="0" lang="ru-RU" smtClean="0"/>
              <a:t>Четвертый уровень</a:t>
            </a:r>
          </a:p>
          <a:p>
            <a:pPr eaLnBrk="1" hangingPunct="1" latinLnBrk="0" lvl="4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48577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/>
        </p:spPr>
        <p:txBody>
          <a:bodyPr anchor="ctr" anchorCtr="0" vert="horz"/>
          <a:lstStyle>
            <a:lvl1pPr algn="l" eaLnBrk="1" hangingPunct="1" latinLnBrk="0">
              <a:defRPr sz="1200" kumimoji="0">
                <a:solidFill>
                  <a:schemeClr val="tx2"/>
                </a:solidFill>
              </a:defRPr>
            </a:lvl1pPr>
          </a:lstStyle>
          <a:p>
            <a:fld id="{D9F7D970-9473-491B-B8C9-6CDB67D1DD9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1048578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/>
        </p:spPr>
        <p:txBody>
          <a:bodyPr anchor="ctr" anchorCtr="0" vert="horz"/>
          <a:lstStyle>
            <a:lvl1pPr algn="r" eaLnBrk="1" hangingPunct="1" latinLnBrk="0">
              <a:defRPr sz="1200" kumimoji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48579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/>
          <a:noFill/>
        </p:spPr>
        <p:txBody>
          <a:bodyPr anchor="ctr" anchorCtr="0" bIns="0" lIns="0" rIns="0" tIns="0" vert="horz">
            <a:noAutofit/>
          </a:bodyPr>
          <a:lstStyle>
            <a:lvl1pPr algn="ctr" eaLnBrk="1" hangingPunct="1" latinLnBrk="0">
              <a:defRPr baseline="0" sz="1600" kumimoji="0">
                <a:solidFill>
                  <a:schemeClr val="tx2"/>
                </a:solidFill>
              </a:defRPr>
            </a:lvl1pPr>
          </a:lstStyle>
          <a:p>
            <a:fld id="{8F9CA9EC-306D-40F4-90E1-F1BAFBA9D66D}" type="slidenum">
              <a:rPr lang="ru-RU" smtClean="0"/>
              <a:t>‹#›</a:t>
            </a:fld>
            <a:endParaRPr lang="ru-RU"/>
          </a:p>
        </p:txBody>
      </p:sp>
      <p:sp>
        <p:nvSpPr>
          <p:cNvPr id="1048580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/>
          <a:ln w="6350" cap="rnd">
            <a:noFill/>
          </a:ln>
        </p:spPr>
        <p:txBody>
          <a:bodyPr anchor="b" anchorCtr="0" vert="horz">
            <a:normAutofit/>
          </a:bodyPr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eaLnBrk="1" hangingPunct="1" latinLnBrk="0" rtl="0">
        <a:spcBef>
          <a:spcPct val="0"/>
        </a:spcBef>
        <a:buNone/>
        <a:defRPr baseline="0" b="0" dirty="0" sz="4200" kern="1200" kumimoji="0" lang="en-US" spc="-10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r="13500000" dist="254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74320" latinLnBrk="0" marL="640080" rtl="0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 kumimoji="0">
          <a:solidFill>
            <a:schemeClr val="tx2"/>
          </a:solidFill>
          <a:latin typeface="+mn-lt"/>
          <a:ea typeface="+mn-ea"/>
          <a:cs typeface="+mn-cs"/>
        </a:defRPr>
      </a:lvl2pPr>
      <a:lvl3pPr algn="l" eaLnBrk="1" hangingPunct="1" indent="-228600" latinLnBrk="0" marL="1005840" rtl="0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28600" latinLnBrk="0" marL="1280160" rtl="0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28600" latinLnBrk="0" marL="1554480" rtl="0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28600" latinLnBrk="0" marL="1828800" rtl="0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sz="17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2011680" rtl="0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286000" rtl="0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sz="15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560320" rtl="0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sz="15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hyperlink" Target="https://link.springer.com/article/10.1007/s10530-019-01920-2" TargetMode="Externa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hyperlink" Target="https://ru.wikipedia.org/wiki/&#1042;&#1086;&#1076;&#1085;&#1099;&#1077;_&#1095;&#1077;&#1088;&#1077;&#1087;&#1072;&#1093;&#1080;" TargetMode="External"/><Relationship Id="rId3" Type="http://schemas.openxmlformats.org/officeDocument/2006/relationships/hyperlink" Target="https://ru.wikipedia.org/wiki/&#1040;&#1079;&#1080;&#1072;&#1090;&#1089;&#1082;&#1080;&#1077;_&#1087;&#1088;&#1077;&#1089;&#1085;&#1086;&#1074;&#1086;&#1076;&#1085;&#1099;&#1077;_&#1095;&#1077;&#1088;&#1077;&#1087;&#1072;&#1093;&#1080;" TargetMode="Externa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dirty="0" lang="uk-UA" smtClean="0"/>
              <a:t>Лабораторна робота</a:t>
            </a:r>
            <a:endParaRPr dirty="0" lang="ru-RU"/>
          </a:p>
        </p:txBody>
      </p:sp>
      <p:sp>
        <p:nvSpPr>
          <p:cNvPr id="1048596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dirty="0" lang="uk-UA" smtClean="0"/>
              <a:t>Інвазійні види амфібій та рептилій.</a:t>
            </a:r>
            <a:br>
              <a:rPr dirty="0" lang="uk-UA" smtClean="0"/>
            </a:br>
            <a:r>
              <a:rPr dirty="0" lang="uk-UA" smtClean="0"/>
              <a:t>Паразити у птахів.</a:t>
            </a:r>
            <a:endParaRPr dirty="0"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extBox 12"/>
          <p:cNvSpPr txBox="1"/>
          <p:nvPr/>
        </p:nvSpPr>
        <p:spPr>
          <a:xfrm>
            <a:off x="395536" y="3501008"/>
            <a:ext cx="1944216" cy="2862322"/>
          </a:xfrm>
          <a:prstGeom prst="rect"/>
          <a:noFill/>
        </p:spPr>
        <p:txBody>
          <a:bodyPr rtlCol="0" wrap="square">
            <a:spAutoFit/>
          </a:bodyPr>
          <a:p>
            <a:endParaRPr dirty="0" lang="ru-RU"/>
          </a:p>
          <a:p>
            <a:endParaRPr dirty="0" lang="ru-RU"/>
          </a:p>
          <a:p>
            <a:endParaRPr dirty="0" lang="ru-RU"/>
          </a:p>
          <a:p>
            <a:endParaRPr dirty="0" lang="ru-RU"/>
          </a:p>
          <a:p>
            <a:endParaRPr dirty="0" lang="ru-RU"/>
          </a:p>
          <a:p>
            <a:endParaRPr dirty="0" lang="ru-RU"/>
          </a:p>
          <a:p>
            <a:r>
              <a:rPr b="1" dirty="0" lang="ru-RU" err="1"/>
              <a:t>Ящірка</a:t>
            </a:r>
            <a:r>
              <a:rPr b="1" dirty="0" lang="ru-RU"/>
              <a:t> Даля (</a:t>
            </a:r>
            <a:r>
              <a:rPr b="1" dirty="0" i="1" lang="en-US" err="1"/>
              <a:t>Darevskia</a:t>
            </a:r>
            <a:r>
              <a:rPr b="1" dirty="0" i="1" lang="en-US"/>
              <a:t> </a:t>
            </a:r>
            <a:r>
              <a:rPr b="1" dirty="0" i="1" lang="en-US" err="1"/>
              <a:t>dahli</a:t>
            </a:r>
            <a:r>
              <a:rPr b="1" dirty="0" i="1" lang="en-US"/>
              <a:t> </a:t>
            </a:r>
            <a:r>
              <a:rPr b="1" dirty="0" i="1" lang="en-US" err="1"/>
              <a:t>Darevsky</a:t>
            </a:r>
            <a:r>
              <a:rPr b="1" dirty="0" i="1" lang="en-US"/>
              <a:t>, 1957) </a:t>
            </a:r>
            <a:endParaRPr dirty="0" lang="ru-RU"/>
          </a:p>
        </p:txBody>
      </p:sp>
      <p:pic>
        <p:nvPicPr>
          <p:cNvPr id="2097158" name="Picture 2" descr="https://upload.wikimedia.org/wikipedia/commons/thumb/f/f5/Darevskia_dahli.jpg/258px-Darevskia_dahli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51520" y="2852936"/>
            <a:ext cx="2457450" cy="1638300"/>
          </a:xfrm>
          <a:prstGeom prst="rect"/>
          <a:noFill/>
        </p:spPr>
      </p:pic>
      <p:sp>
        <p:nvSpPr>
          <p:cNvPr id="1048608" name="Прямоугольник 14"/>
          <p:cNvSpPr/>
          <p:nvPr/>
        </p:nvSpPr>
        <p:spPr>
          <a:xfrm>
            <a:off x="2699792" y="0"/>
            <a:ext cx="6444208" cy="6247864"/>
          </a:xfrm>
          <a:prstGeom prst="rect"/>
        </p:spPr>
        <p:txBody>
          <a:bodyPr wrap="square">
            <a:spAutoFit/>
          </a:bodyPr>
          <a:p>
            <a:pPr algn="just"/>
            <a:r>
              <a:rPr b="1" dirty="0" sz="1600" lang="ru-RU"/>
              <a:t>Ареал. </a:t>
            </a:r>
            <a:r>
              <a:rPr b="1" dirty="0" sz="1600" lang="ru-RU" err="1"/>
              <a:t>Ендемік</a:t>
            </a:r>
            <a:r>
              <a:rPr b="1" dirty="0" sz="1600" lang="ru-RU"/>
              <a:t> Кавказу. </a:t>
            </a:r>
            <a:r>
              <a:rPr b="1" dirty="0" sz="1600" lang="ru-RU" err="1"/>
              <a:t>Вірменія</a:t>
            </a:r>
            <a:r>
              <a:rPr b="1" dirty="0" sz="1600" lang="ru-RU"/>
              <a:t> та </a:t>
            </a:r>
            <a:r>
              <a:rPr b="1" dirty="0" sz="1600" lang="ru-RU" err="1"/>
              <a:t>Грузія</a:t>
            </a:r>
            <a:r>
              <a:rPr b="1" dirty="0" sz="1600" lang="ru-RU"/>
              <a:t>.</a:t>
            </a:r>
          </a:p>
          <a:p>
            <a:pPr algn="just"/>
            <a:r>
              <a:rPr b="1" dirty="0" sz="1600" lang="ru-RU" err="1"/>
              <a:t>Біологія</a:t>
            </a:r>
            <a:r>
              <a:rPr b="1" dirty="0" sz="1600" lang="ru-RU"/>
              <a:t>. </a:t>
            </a:r>
            <a:r>
              <a:rPr b="1" dirty="0" sz="1600" lang="ru-RU" err="1"/>
              <a:t>Довжина</a:t>
            </a:r>
            <a:r>
              <a:rPr b="1" dirty="0" sz="1600" lang="ru-RU"/>
              <a:t> </a:t>
            </a:r>
            <a:r>
              <a:rPr b="1" dirty="0" sz="1600" lang="ru-RU" err="1"/>
              <a:t>тулуба</a:t>
            </a:r>
            <a:r>
              <a:rPr b="1" dirty="0" sz="1600" lang="ru-RU"/>
              <a:t> </a:t>
            </a:r>
            <a:r>
              <a:rPr b="1" dirty="0" sz="1600" lang="ru-RU" err="1"/>
              <a:t>сягає</a:t>
            </a:r>
            <a:r>
              <a:rPr b="1" dirty="0" sz="1600" lang="ru-RU"/>
              <a:t> 6,4 см, </a:t>
            </a:r>
            <a:r>
              <a:rPr b="1" dirty="0" sz="1600" lang="ru-RU" err="1"/>
              <a:t>хвіст</a:t>
            </a:r>
            <a:r>
              <a:rPr b="1" dirty="0" sz="1600" lang="ru-RU"/>
              <a:t> у 2 рази</a:t>
            </a:r>
          </a:p>
          <a:p>
            <a:pPr algn="just"/>
            <a:r>
              <a:rPr dirty="0" sz="1600" lang="ru-RU" err="1"/>
              <a:t>довший</a:t>
            </a:r>
            <a:r>
              <a:rPr dirty="0" sz="1600" lang="ru-RU"/>
              <a:t>. Голова </a:t>
            </a:r>
            <a:r>
              <a:rPr dirty="0" sz="1600" lang="ru-RU" err="1"/>
              <a:t>помітно</a:t>
            </a:r>
            <a:r>
              <a:rPr dirty="0" sz="1600" lang="ru-RU"/>
              <a:t> стиснута. </a:t>
            </a:r>
            <a:r>
              <a:rPr dirty="0" sz="1600" lang="ru-RU" err="1"/>
              <a:t>Верхній</a:t>
            </a:r>
            <a:r>
              <a:rPr dirty="0" sz="1600" lang="ru-RU"/>
              <a:t> </a:t>
            </a:r>
            <a:r>
              <a:rPr dirty="0" sz="1600" lang="ru-RU" err="1"/>
              <a:t>бік</a:t>
            </a:r>
            <a:r>
              <a:rPr dirty="0" sz="1600" lang="ru-RU"/>
              <a:t> </a:t>
            </a:r>
            <a:r>
              <a:rPr dirty="0" sz="1600" lang="ru-RU" err="1"/>
              <a:t>тулуба</a:t>
            </a:r>
            <a:r>
              <a:rPr dirty="0" sz="1600" lang="ru-RU"/>
              <a:t> </a:t>
            </a:r>
            <a:r>
              <a:rPr dirty="0" sz="1600" lang="ru-RU" smtClean="0"/>
              <a:t>коричнево-бежевого</a:t>
            </a:r>
            <a:r>
              <a:rPr dirty="0" sz="1600" lang="ru-RU"/>
              <a:t>, буро-коричневого </a:t>
            </a:r>
            <a:r>
              <a:rPr dirty="0" sz="1600" lang="ru-RU" err="1"/>
              <a:t>або</a:t>
            </a:r>
            <a:r>
              <a:rPr dirty="0" sz="1600" lang="ru-RU"/>
              <a:t> </a:t>
            </a:r>
            <a:r>
              <a:rPr dirty="0" sz="1600" lang="ru-RU" err="1"/>
              <a:t>блідо-вохряного</a:t>
            </a:r>
            <a:r>
              <a:rPr dirty="0" sz="1600" lang="ru-RU"/>
              <a:t> </a:t>
            </a:r>
            <a:r>
              <a:rPr dirty="0" sz="1600" lang="ru-RU" err="1" smtClean="0"/>
              <a:t>кольору</a:t>
            </a:r>
            <a:r>
              <a:rPr dirty="0" sz="1600" lang="ru-RU" smtClean="0"/>
              <a:t>. </a:t>
            </a:r>
            <a:r>
              <a:rPr dirty="0" sz="1600" lang="ru-RU" err="1" smtClean="0"/>
              <a:t>Зелених</a:t>
            </a:r>
            <a:r>
              <a:rPr dirty="0" sz="1600" lang="ru-RU" smtClean="0"/>
              <a:t> </a:t>
            </a:r>
            <a:r>
              <a:rPr dirty="0" sz="1600" lang="ru-RU" err="1"/>
              <a:t>кольорів</a:t>
            </a:r>
            <a:r>
              <a:rPr dirty="0" sz="1600" lang="ru-RU"/>
              <a:t> </a:t>
            </a:r>
            <a:r>
              <a:rPr dirty="0" sz="1600" lang="ru-RU" err="1"/>
              <a:t>немає</a:t>
            </a:r>
            <a:r>
              <a:rPr dirty="0" sz="1600" lang="ru-RU"/>
              <a:t>. </a:t>
            </a:r>
            <a:r>
              <a:rPr dirty="0" sz="1600" lang="ru-RU" err="1"/>
              <a:t>Уздовж</a:t>
            </a:r>
            <a:r>
              <a:rPr dirty="0" sz="1600" lang="ru-RU"/>
              <a:t> хребта </a:t>
            </a:r>
            <a:r>
              <a:rPr dirty="0" sz="1600" lang="ru-RU" err="1"/>
              <a:t>є</a:t>
            </a:r>
            <a:r>
              <a:rPr dirty="0" sz="1600" lang="ru-RU"/>
              <a:t> </a:t>
            </a:r>
            <a:r>
              <a:rPr dirty="0" sz="1600" lang="ru-RU" err="1"/>
              <a:t>витягнуті</a:t>
            </a:r>
            <a:r>
              <a:rPr dirty="0" sz="1600" lang="ru-RU"/>
              <a:t> </a:t>
            </a:r>
            <a:r>
              <a:rPr dirty="0" sz="1600" lang="ru-RU" err="1" smtClean="0"/>
              <a:t>впоперек</a:t>
            </a:r>
            <a:r>
              <a:rPr dirty="0" sz="1600" lang="ru-RU" smtClean="0"/>
              <a:t> </a:t>
            </a:r>
            <a:r>
              <a:rPr dirty="0" sz="1600" lang="ru-RU" err="1" smtClean="0"/>
              <a:t>неправильної</a:t>
            </a:r>
            <a:r>
              <a:rPr dirty="0" sz="1600" lang="ru-RU" smtClean="0"/>
              <a:t> </a:t>
            </a:r>
            <a:r>
              <a:rPr dirty="0" sz="1600" lang="ru-RU" err="1"/>
              <a:t>форми</a:t>
            </a:r>
            <a:r>
              <a:rPr dirty="0" sz="1600" lang="ru-RU"/>
              <a:t> </a:t>
            </a:r>
            <a:r>
              <a:rPr dirty="0" sz="1600" lang="ru-RU" err="1"/>
              <a:t>дрібні</a:t>
            </a:r>
            <a:r>
              <a:rPr dirty="0" sz="1600" lang="ru-RU"/>
              <a:t> </a:t>
            </a:r>
            <a:r>
              <a:rPr dirty="0" sz="1600" lang="ru-RU" err="1"/>
              <a:t>темно-бурі</a:t>
            </a:r>
            <a:r>
              <a:rPr dirty="0" sz="1600" lang="ru-RU"/>
              <a:t> </a:t>
            </a:r>
            <a:r>
              <a:rPr dirty="0" sz="1600" lang="ru-RU" err="1"/>
              <a:t>цяточки</a:t>
            </a:r>
            <a:r>
              <a:rPr dirty="0" sz="1600" lang="ru-RU"/>
              <a:t>, </a:t>
            </a:r>
            <a:r>
              <a:rPr dirty="0" sz="1600" lang="ru-RU" err="1"/>
              <a:t>які</a:t>
            </a:r>
            <a:r>
              <a:rPr dirty="0" sz="1600" lang="ru-RU"/>
              <a:t> </a:t>
            </a:r>
            <a:r>
              <a:rPr dirty="0" sz="1600" lang="ru-RU" err="1" smtClean="0"/>
              <a:t>утворюють</a:t>
            </a:r>
            <a:r>
              <a:rPr dirty="0" sz="1600" lang="ru-RU" smtClean="0"/>
              <a:t> </a:t>
            </a:r>
            <a:r>
              <a:rPr dirty="0" sz="1600" lang="ru-RU" err="1" smtClean="0"/>
              <a:t>суцільну</a:t>
            </a:r>
            <a:r>
              <a:rPr dirty="0" sz="1600" lang="ru-RU" smtClean="0"/>
              <a:t> </a:t>
            </a:r>
            <a:r>
              <a:rPr dirty="0" sz="1600" lang="ru-RU" err="1"/>
              <a:t>смугу</a:t>
            </a:r>
            <a:r>
              <a:rPr dirty="0" sz="1600" lang="ru-RU"/>
              <a:t>. </a:t>
            </a:r>
            <a:r>
              <a:rPr dirty="0" sz="1600" lang="ru-RU" err="1"/>
              <a:t>Коричнево-бурі</a:t>
            </a:r>
            <a:r>
              <a:rPr dirty="0" sz="1600" lang="ru-RU"/>
              <a:t> </a:t>
            </a:r>
            <a:r>
              <a:rPr dirty="0" sz="1600" lang="ru-RU" err="1"/>
              <a:t>бічні</a:t>
            </a:r>
            <a:r>
              <a:rPr dirty="0" sz="1600" lang="ru-RU"/>
              <a:t> </a:t>
            </a:r>
            <a:r>
              <a:rPr dirty="0" sz="1600" lang="ru-RU" err="1"/>
              <a:t>смуги</a:t>
            </a:r>
            <a:r>
              <a:rPr dirty="0" sz="1600" lang="ru-RU"/>
              <a:t> </a:t>
            </a:r>
            <a:r>
              <a:rPr dirty="0" sz="1600" lang="ru-RU" err="1"/>
              <a:t>складаються</a:t>
            </a:r>
            <a:r>
              <a:rPr dirty="0" sz="1600" lang="ru-RU"/>
              <a:t> </a:t>
            </a:r>
            <a:r>
              <a:rPr dirty="0" sz="1600" lang="ru-RU" err="1"/>
              <a:t>з</a:t>
            </a:r>
            <a:r>
              <a:rPr dirty="0" sz="1600" lang="ru-RU"/>
              <a:t> </a:t>
            </a:r>
            <a:r>
              <a:rPr dirty="0" sz="1600" lang="ru-RU" err="1" smtClean="0"/>
              <a:t>більш-менш</a:t>
            </a:r>
            <a:r>
              <a:rPr dirty="0" sz="1600" lang="ru-RU" smtClean="0"/>
              <a:t> </a:t>
            </a:r>
            <a:r>
              <a:rPr dirty="0" sz="1600" lang="ru-RU" err="1"/>
              <a:t>виражених</a:t>
            </a:r>
            <a:r>
              <a:rPr dirty="0" sz="1600" lang="ru-RU"/>
              <a:t>, </a:t>
            </a:r>
            <a:r>
              <a:rPr dirty="0" sz="1600" lang="ru-RU" err="1"/>
              <a:t>зазвичай</a:t>
            </a:r>
            <a:r>
              <a:rPr dirty="0" sz="1600" lang="ru-RU"/>
              <a:t> не </a:t>
            </a:r>
            <a:r>
              <a:rPr dirty="0" sz="1600" lang="ru-RU" err="1"/>
              <a:t>цілком</a:t>
            </a:r>
            <a:r>
              <a:rPr dirty="0" sz="1600" lang="ru-RU"/>
              <a:t> </a:t>
            </a:r>
            <a:r>
              <a:rPr dirty="0" sz="1600" lang="ru-RU" err="1"/>
              <a:t>замкнутих</a:t>
            </a:r>
            <a:r>
              <a:rPr dirty="0" sz="1600" lang="ru-RU"/>
              <a:t> </a:t>
            </a:r>
            <a:r>
              <a:rPr dirty="0" sz="1600" lang="ru-RU" err="1"/>
              <a:t>темних</a:t>
            </a:r>
            <a:r>
              <a:rPr dirty="0" sz="1600" lang="ru-RU"/>
              <a:t> </a:t>
            </a:r>
            <a:r>
              <a:rPr dirty="0" sz="1600" lang="ru-RU" err="1"/>
              <a:t>кіл</a:t>
            </a:r>
            <a:r>
              <a:rPr dirty="0" sz="1600" lang="ru-RU"/>
              <a:t> </a:t>
            </a:r>
            <a:r>
              <a:rPr dirty="0" sz="1600" lang="ru-RU" err="1" smtClean="0"/>
              <a:t>із</a:t>
            </a:r>
            <a:r>
              <a:rPr dirty="0" sz="1600" lang="ru-RU" smtClean="0"/>
              <a:t> </a:t>
            </a:r>
            <a:r>
              <a:rPr dirty="0" sz="1600" lang="ru-RU" err="1" smtClean="0"/>
              <a:t>білуватими</a:t>
            </a:r>
            <a:r>
              <a:rPr dirty="0" sz="1600" lang="ru-RU"/>
              <a:t>, а на </a:t>
            </a:r>
            <a:r>
              <a:rPr dirty="0" sz="1600" lang="ru-RU" err="1"/>
              <a:t>рівні</a:t>
            </a:r>
            <a:r>
              <a:rPr dirty="0" sz="1600" lang="ru-RU"/>
              <a:t> </a:t>
            </a:r>
            <a:r>
              <a:rPr dirty="0" sz="1600" lang="ru-RU" err="1"/>
              <a:t>передніх</a:t>
            </a:r>
            <a:r>
              <a:rPr dirty="0" sz="1600" lang="ru-RU"/>
              <a:t> лап – </a:t>
            </a:r>
            <a:r>
              <a:rPr dirty="0" sz="1600" lang="ru-RU" err="1"/>
              <a:t>блакитними</a:t>
            </a:r>
            <a:r>
              <a:rPr dirty="0" sz="1600" lang="ru-RU"/>
              <a:t> колами. </a:t>
            </a:r>
            <a:r>
              <a:rPr dirty="0" sz="1600" lang="ru-RU" smtClean="0"/>
              <a:t>Черево </a:t>
            </a:r>
            <a:r>
              <a:rPr dirty="0" sz="1600" lang="ru-RU" err="1" smtClean="0"/>
              <a:t>має</a:t>
            </a:r>
            <a:r>
              <a:rPr dirty="0" sz="1600" lang="ru-RU" smtClean="0"/>
              <a:t> </a:t>
            </a:r>
            <a:r>
              <a:rPr dirty="0" sz="1600" lang="ru-RU" err="1"/>
              <a:t>зеленувато-жовте</a:t>
            </a:r>
            <a:r>
              <a:rPr dirty="0" sz="1600" lang="ru-RU"/>
              <a:t> </a:t>
            </a:r>
            <a:r>
              <a:rPr dirty="0" sz="1600" lang="ru-RU" err="1"/>
              <a:t>забарвлення</a:t>
            </a:r>
            <a:r>
              <a:rPr dirty="0" sz="1600" lang="ru-RU"/>
              <a:t>. Горло </a:t>
            </a:r>
            <a:r>
              <a:rPr dirty="0" sz="1600" lang="ru-RU" err="1"/>
              <a:t>і</a:t>
            </a:r>
            <a:r>
              <a:rPr dirty="0" sz="1600" lang="ru-RU"/>
              <a:t> низ </a:t>
            </a:r>
            <a:r>
              <a:rPr dirty="0" sz="1600" lang="ru-RU" err="1"/>
              <a:t>голови</a:t>
            </a:r>
            <a:r>
              <a:rPr dirty="0" sz="1600" lang="ru-RU"/>
              <a:t> матово-</a:t>
            </a:r>
          </a:p>
          <a:p>
            <a:pPr algn="just"/>
            <a:r>
              <a:rPr dirty="0" sz="1600" lang="ru-RU" err="1"/>
              <a:t>білі</a:t>
            </a:r>
            <a:r>
              <a:rPr dirty="0" sz="1600" lang="ru-RU"/>
              <a:t>. На краях </a:t>
            </a:r>
            <a:r>
              <a:rPr dirty="0" sz="1600" lang="ru-RU" err="1"/>
              <a:t>зовнішніх</a:t>
            </a:r>
            <a:r>
              <a:rPr dirty="0" sz="1600" lang="ru-RU"/>
              <a:t> </a:t>
            </a:r>
            <a:r>
              <a:rPr dirty="0" sz="1600" lang="ru-RU" err="1"/>
              <a:t>черевних</a:t>
            </a:r>
            <a:r>
              <a:rPr dirty="0" sz="1600" lang="ru-RU"/>
              <a:t> </a:t>
            </a:r>
            <a:r>
              <a:rPr dirty="0" sz="1600" lang="ru-RU" err="1"/>
              <a:t>щитків</a:t>
            </a:r>
            <a:r>
              <a:rPr dirty="0" sz="1600" lang="ru-RU"/>
              <a:t> </a:t>
            </a:r>
            <a:r>
              <a:rPr dirty="0" sz="1600" lang="ru-RU" err="1"/>
              <a:t>проступають</a:t>
            </a:r>
            <a:r>
              <a:rPr dirty="0" sz="1600" lang="ru-RU"/>
              <a:t> </a:t>
            </a:r>
            <a:r>
              <a:rPr dirty="0" sz="1600" lang="ru-RU" err="1" smtClean="0"/>
              <a:t>блакитні</a:t>
            </a:r>
            <a:r>
              <a:rPr dirty="0" sz="1600" lang="ru-RU" smtClean="0"/>
              <a:t> </a:t>
            </a:r>
            <a:r>
              <a:rPr dirty="0" sz="1600" lang="ru-RU" err="1" smtClean="0"/>
              <a:t>плями</a:t>
            </a:r>
            <a:r>
              <a:rPr dirty="0" sz="1600" lang="ru-RU"/>
              <a:t>. Голова </a:t>
            </a:r>
            <a:r>
              <a:rPr dirty="0" sz="1600" lang="ru-RU" err="1"/>
              <a:t>зверху</a:t>
            </a:r>
            <a:r>
              <a:rPr dirty="0" sz="1600" lang="ru-RU"/>
              <a:t> у </a:t>
            </a:r>
            <a:r>
              <a:rPr dirty="0" sz="1600" lang="ru-RU" err="1"/>
              <a:t>дрібних</a:t>
            </a:r>
            <a:r>
              <a:rPr dirty="0" sz="1600" lang="ru-RU"/>
              <a:t> </a:t>
            </a:r>
            <a:r>
              <a:rPr dirty="0" sz="1600" lang="ru-RU" err="1"/>
              <a:t>бурих</a:t>
            </a:r>
            <a:r>
              <a:rPr dirty="0" sz="1600" lang="ru-RU"/>
              <a:t> </a:t>
            </a:r>
            <a:r>
              <a:rPr dirty="0" sz="1600" lang="ru-RU" err="1"/>
              <a:t>цяточках</a:t>
            </a:r>
            <a:r>
              <a:rPr dirty="0" sz="1600" lang="ru-RU"/>
              <a:t>. </a:t>
            </a:r>
            <a:r>
              <a:rPr dirty="0" sz="1600" lang="ru-RU" err="1"/>
              <a:t>Полюбляє</a:t>
            </a:r>
            <a:r>
              <a:rPr dirty="0" sz="1600" lang="ru-RU"/>
              <a:t> </a:t>
            </a:r>
            <a:r>
              <a:rPr dirty="0" sz="1600" lang="ru-RU" err="1" smtClean="0"/>
              <a:t>сухі</a:t>
            </a:r>
            <a:r>
              <a:rPr dirty="0" sz="1600" lang="ru-RU" smtClean="0"/>
              <a:t> </a:t>
            </a:r>
            <a:r>
              <a:rPr dirty="0" sz="1600" lang="ru-RU" err="1" smtClean="0"/>
              <a:t>схили</a:t>
            </a:r>
            <a:r>
              <a:rPr dirty="0" sz="1600" lang="ru-RU" smtClean="0"/>
              <a:t> </a:t>
            </a:r>
            <a:r>
              <a:rPr dirty="0" sz="1600" lang="ru-RU" err="1"/>
              <a:t>ущелин</a:t>
            </a:r>
            <a:r>
              <a:rPr dirty="0" sz="1600" lang="ru-RU"/>
              <a:t> </a:t>
            </a:r>
            <a:r>
              <a:rPr dirty="0" sz="1600" lang="ru-RU" err="1"/>
              <a:t>і</a:t>
            </a:r>
            <a:r>
              <a:rPr dirty="0" sz="1600" lang="ru-RU"/>
              <a:t> </a:t>
            </a:r>
            <a:r>
              <a:rPr dirty="0" sz="1600" lang="ru-RU" err="1"/>
              <a:t>скельні</a:t>
            </a:r>
            <a:r>
              <a:rPr dirty="0" sz="1600" lang="ru-RU"/>
              <a:t> </a:t>
            </a:r>
            <a:r>
              <a:rPr dirty="0" sz="1600" lang="ru-RU" err="1"/>
              <a:t>місцини</a:t>
            </a:r>
            <a:r>
              <a:rPr dirty="0" sz="1600" lang="ru-RU"/>
              <a:t> на </a:t>
            </a:r>
            <a:r>
              <a:rPr dirty="0" sz="1600" lang="ru-RU" err="1"/>
              <a:t>висотах</a:t>
            </a:r>
            <a:r>
              <a:rPr dirty="0" sz="1600" lang="ru-RU"/>
              <a:t> </a:t>
            </a:r>
            <a:r>
              <a:rPr dirty="0" sz="1600" lang="ru-RU" err="1"/>
              <a:t>від</a:t>
            </a:r>
            <a:r>
              <a:rPr dirty="0" sz="1600" lang="ru-RU"/>
              <a:t> 900 до 1700 м, </a:t>
            </a:r>
            <a:r>
              <a:rPr dirty="0" sz="1600" lang="ru-RU" smtClean="0"/>
              <a:t>у </a:t>
            </a:r>
            <a:r>
              <a:rPr dirty="0" sz="1600" lang="ru-RU" err="1" smtClean="0"/>
              <a:t>зоні</a:t>
            </a:r>
            <a:r>
              <a:rPr dirty="0" sz="1600" lang="ru-RU" smtClean="0"/>
              <a:t> </a:t>
            </a:r>
            <a:r>
              <a:rPr dirty="0" sz="1600" lang="ru-RU" err="1"/>
              <a:t>лісу</a:t>
            </a:r>
            <a:r>
              <a:rPr dirty="0" sz="1600" lang="ru-RU"/>
              <a:t> </a:t>
            </a:r>
            <a:r>
              <a:rPr dirty="0" sz="1600" lang="ru-RU" err="1"/>
              <a:t>місцями</a:t>
            </a:r>
            <a:r>
              <a:rPr dirty="0" sz="1600" lang="ru-RU"/>
              <a:t> </a:t>
            </a:r>
            <a:r>
              <a:rPr dirty="0" sz="1600" lang="ru-RU" err="1"/>
              <a:t>проникаючи</a:t>
            </a:r>
            <a:r>
              <a:rPr dirty="0" sz="1600" lang="ru-RU"/>
              <a:t> </a:t>
            </a:r>
            <a:r>
              <a:rPr dirty="0" sz="1600" lang="ru-RU" err="1"/>
              <a:t>також</a:t>
            </a:r>
            <a:r>
              <a:rPr dirty="0" sz="1600" lang="ru-RU"/>
              <a:t> на </a:t>
            </a:r>
            <a:r>
              <a:rPr dirty="0" sz="1600" lang="ru-RU" err="1"/>
              <a:t>кам’янисті</a:t>
            </a:r>
            <a:r>
              <a:rPr dirty="0" sz="1600" lang="ru-RU"/>
              <a:t> </a:t>
            </a:r>
            <a:r>
              <a:rPr dirty="0" sz="1600" lang="ru-RU" err="1" smtClean="0"/>
              <a:t>ділянки</a:t>
            </a:r>
            <a:r>
              <a:rPr dirty="0" sz="1600" lang="ru-RU" smtClean="0"/>
              <a:t> </a:t>
            </a:r>
            <a:r>
              <a:rPr dirty="0" sz="1600" lang="ru-RU" err="1" smtClean="0"/>
              <a:t>гірського</a:t>
            </a:r>
            <a:r>
              <a:rPr dirty="0" sz="1600" lang="ru-RU" smtClean="0"/>
              <a:t> </a:t>
            </a:r>
            <a:r>
              <a:rPr dirty="0" sz="1600" lang="ru-RU"/>
              <a:t>степу. Часто селиться </a:t>
            </a:r>
            <a:r>
              <a:rPr dirty="0" sz="1600" lang="ru-RU" err="1"/>
              <a:t>серед</a:t>
            </a:r>
            <a:r>
              <a:rPr dirty="0" sz="1600" lang="ru-RU"/>
              <a:t> </a:t>
            </a:r>
            <a:r>
              <a:rPr dirty="0" sz="1600" lang="ru-RU" err="1"/>
              <a:t>порослих</a:t>
            </a:r>
            <a:r>
              <a:rPr dirty="0" sz="1600" lang="ru-RU"/>
              <a:t> </a:t>
            </a:r>
            <a:r>
              <a:rPr dirty="0" sz="1600" lang="ru-RU" err="1"/>
              <a:t>лісом</a:t>
            </a:r>
            <a:r>
              <a:rPr dirty="0" sz="1600" lang="ru-RU"/>
              <a:t> </a:t>
            </a:r>
            <a:r>
              <a:rPr dirty="0" sz="1600" lang="ru-RU" err="1"/>
              <a:t>руїн</a:t>
            </a:r>
            <a:r>
              <a:rPr dirty="0" sz="1600" lang="ru-RU"/>
              <a:t>, </a:t>
            </a:r>
            <a:r>
              <a:rPr dirty="0" sz="1600" lang="ru-RU" smtClean="0"/>
              <a:t>на </a:t>
            </a:r>
            <a:r>
              <a:rPr dirty="0" sz="1600" lang="ru-RU" err="1" smtClean="0"/>
              <a:t>складених</a:t>
            </a:r>
            <a:r>
              <a:rPr dirty="0" sz="1600" lang="ru-RU" smtClean="0"/>
              <a:t> </a:t>
            </a:r>
            <a:r>
              <a:rPr dirty="0" sz="1600" lang="ru-RU" err="1"/>
              <a:t>із</a:t>
            </a:r>
            <a:r>
              <a:rPr dirty="0" sz="1600" lang="ru-RU"/>
              <a:t> </a:t>
            </a:r>
            <a:r>
              <a:rPr dirty="0" sz="1600" lang="ru-RU" err="1"/>
              <a:t>каменів</a:t>
            </a:r>
            <a:r>
              <a:rPr dirty="0" sz="1600" lang="ru-RU"/>
              <a:t> </a:t>
            </a:r>
            <a:r>
              <a:rPr dirty="0" sz="1600" lang="ru-RU" err="1"/>
              <a:t>парканах</a:t>
            </a:r>
            <a:r>
              <a:rPr dirty="0" sz="1600" lang="ru-RU"/>
              <a:t> </a:t>
            </a:r>
            <a:r>
              <a:rPr dirty="0" sz="1600" lang="ru-RU" err="1"/>
              <a:t>і</a:t>
            </a:r>
            <a:r>
              <a:rPr dirty="0" sz="1600" lang="ru-RU"/>
              <a:t> </a:t>
            </a:r>
            <a:r>
              <a:rPr dirty="0" sz="1600" lang="ru-RU" err="1"/>
              <a:t>стінах</a:t>
            </a:r>
            <a:r>
              <a:rPr dirty="0" sz="1600" lang="ru-RU"/>
              <a:t> </a:t>
            </a:r>
            <a:r>
              <a:rPr dirty="0" sz="1600" lang="ru-RU" err="1"/>
              <a:t>будинків</a:t>
            </a:r>
            <a:r>
              <a:rPr dirty="0" sz="1600" lang="ru-RU"/>
              <a:t>. </a:t>
            </a:r>
            <a:r>
              <a:rPr dirty="0" sz="1600" lang="ru-RU" err="1"/>
              <a:t>Після</a:t>
            </a:r>
            <a:r>
              <a:rPr dirty="0" sz="1600" lang="ru-RU"/>
              <a:t> </a:t>
            </a:r>
            <a:r>
              <a:rPr dirty="0" sz="1600" lang="ru-RU" err="1" smtClean="0"/>
              <a:t>зимівлі</a:t>
            </a:r>
            <a:r>
              <a:rPr dirty="0" sz="1600" lang="ru-RU" smtClean="0"/>
              <a:t> </a:t>
            </a:r>
            <a:r>
              <a:rPr dirty="0" sz="1600" lang="ru-RU" err="1" smtClean="0"/>
              <a:t>з’являється</a:t>
            </a:r>
            <a:r>
              <a:rPr dirty="0" sz="1600" lang="ru-RU" smtClean="0"/>
              <a:t> </a:t>
            </a:r>
            <a:r>
              <a:rPr dirty="0" sz="1600" lang="ru-RU"/>
              <a:t>на початку – у </a:t>
            </a:r>
            <a:r>
              <a:rPr dirty="0" sz="1600" lang="ru-RU" err="1"/>
              <a:t>середині</a:t>
            </a:r>
            <a:r>
              <a:rPr dirty="0" sz="1600" lang="ru-RU"/>
              <a:t> </a:t>
            </a:r>
            <a:r>
              <a:rPr dirty="0" sz="1600" lang="ru-RU" err="1"/>
              <a:t>квітня</a:t>
            </a:r>
            <a:r>
              <a:rPr dirty="0" sz="1600" lang="ru-RU"/>
              <a:t>. Живиться </a:t>
            </a:r>
            <a:r>
              <a:rPr dirty="0" sz="1600" lang="ru-RU" err="1"/>
              <a:t>комахами</a:t>
            </a:r>
            <a:r>
              <a:rPr dirty="0" sz="1600" lang="ru-RU"/>
              <a:t> </a:t>
            </a:r>
            <a:r>
              <a:rPr dirty="0" sz="1600" lang="ru-RU" smtClean="0"/>
              <a:t>та </a:t>
            </a:r>
            <a:r>
              <a:rPr dirty="0" sz="1600" lang="ru-RU" err="1" smtClean="0"/>
              <a:t>їхніми</a:t>
            </a:r>
            <a:r>
              <a:rPr dirty="0" sz="1600" lang="ru-RU" smtClean="0"/>
              <a:t> </a:t>
            </a:r>
            <a:r>
              <a:rPr dirty="0" sz="1600" lang="ru-RU"/>
              <a:t>личинками, </a:t>
            </a:r>
            <a:r>
              <a:rPr dirty="0" sz="1600" lang="ru-RU" err="1"/>
              <a:t>павуками</a:t>
            </a:r>
            <a:r>
              <a:rPr dirty="0" sz="1600" lang="ru-RU"/>
              <a:t>, </a:t>
            </a:r>
            <a:r>
              <a:rPr dirty="0" sz="1600" lang="ru-RU" err="1"/>
              <a:t>мокрицями</a:t>
            </a:r>
            <a:r>
              <a:rPr dirty="0" sz="1600" lang="ru-RU"/>
              <a:t> </a:t>
            </a:r>
            <a:r>
              <a:rPr dirty="0" sz="1600" lang="ru-RU" err="1"/>
              <a:t>і</a:t>
            </a:r>
            <a:r>
              <a:rPr dirty="0" sz="1600" lang="ru-RU"/>
              <a:t> </a:t>
            </a:r>
            <a:r>
              <a:rPr dirty="0" sz="1600" lang="ru-RU" err="1"/>
              <a:t>дощовими</a:t>
            </a:r>
            <a:r>
              <a:rPr dirty="0" sz="1600" lang="ru-RU"/>
              <a:t> </a:t>
            </a:r>
            <a:r>
              <a:rPr dirty="0" sz="1600" lang="ru-RU" err="1"/>
              <a:t>хробаками</a:t>
            </a:r>
            <a:r>
              <a:rPr dirty="0" sz="1600" lang="ru-RU"/>
              <a:t>.</a:t>
            </a:r>
          </a:p>
          <a:p>
            <a:pPr algn="just"/>
            <a:r>
              <a:rPr b="1" dirty="0" sz="1600" lang="ru-RU" err="1"/>
              <a:t>Україна</a:t>
            </a:r>
            <a:r>
              <a:rPr b="1" dirty="0" sz="1600" lang="ru-RU"/>
              <a:t>. </a:t>
            </a:r>
            <a:r>
              <a:rPr b="1" dirty="0" sz="1600" lang="ru-RU" err="1"/>
              <a:t>Каньйон</a:t>
            </a:r>
            <a:r>
              <a:rPr b="1" dirty="0" sz="1600" lang="ru-RU"/>
              <a:t> р. </a:t>
            </a:r>
            <a:r>
              <a:rPr b="1" dirty="0" sz="1600" lang="ru-RU" err="1"/>
              <a:t>Тетерів</a:t>
            </a:r>
            <a:r>
              <a:rPr b="1" dirty="0" sz="1600" lang="ru-RU"/>
              <a:t>, </a:t>
            </a:r>
            <a:r>
              <a:rPr b="1" dirty="0" sz="1600" lang="ru-RU" err="1"/>
              <a:t>Житомирська</a:t>
            </a:r>
            <a:r>
              <a:rPr b="1" dirty="0" sz="1600" lang="ru-RU"/>
              <a:t> обл.</a:t>
            </a:r>
          </a:p>
          <a:p>
            <a:pPr algn="just"/>
            <a:r>
              <a:rPr b="1" dirty="0" sz="1600" lang="ru-RU"/>
              <a:t>Причина </a:t>
            </a:r>
            <a:r>
              <a:rPr b="1" dirty="0" sz="1600" lang="ru-RU" err="1"/>
              <a:t>проникнення</a:t>
            </a:r>
            <a:r>
              <a:rPr b="1" dirty="0" sz="1600" lang="ru-RU"/>
              <a:t> виду. Причини </a:t>
            </a:r>
            <a:r>
              <a:rPr b="1" dirty="0" sz="1600" lang="ru-RU" err="1"/>
              <a:t>проникнення</a:t>
            </a:r>
            <a:endParaRPr b="1" dirty="0" sz="1600" lang="ru-RU"/>
          </a:p>
          <a:p>
            <a:pPr algn="just"/>
            <a:r>
              <a:rPr dirty="0" sz="1600" lang="ru-RU" err="1"/>
              <a:t>достовірно</a:t>
            </a:r>
            <a:r>
              <a:rPr dirty="0" sz="1600" lang="ru-RU"/>
              <a:t> не </a:t>
            </a:r>
            <a:r>
              <a:rPr dirty="0" sz="1600" lang="ru-RU" err="1"/>
              <a:t>відомі</a:t>
            </a:r>
            <a:r>
              <a:rPr dirty="0" sz="1600" lang="ru-RU"/>
              <a:t>. </a:t>
            </a:r>
            <a:r>
              <a:rPr dirty="0" sz="1600" lang="ru-RU" err="1"/>
              <a:t>Можливо</a:t>
            </a:r>
            <a:r>
              <a:rPr dirty="0" sz="1600" lang="ru-RU"/>
              <a:t>, </a:t>
            </a:r>
            <a:r>
              <a:rPr dirty="0" sz="1600" lang="ru-RU" err="1"/>
              <a:t>була</a:t>
            </a:r>
            <a:r>
              <a:rPr dirty="0" sz="1600" lang="ru-RU"/>
              <a:t> </a:t>
            </a:r>
            <a:r>
              <a:rPr dirty="0" sz="1600" lang="ru-RU" err="1"/>
              <a:t>випадково</a:t>
            </a:r>
            <a:r>
              <a:rPr dirty="0" sz="1600" lang="ru-RU"/>
              <a:t> завезена разом </a:t>
            </a:r>
            <a:r>
              <a:rPr dirty="0" sz="1600" lang="ru-RU" err="1" smtClean="0"/>
              <a:t>із</a:t>
            </a:r>
            <a:r>
              <a:rPr dirty="0" sz="1600" lang="ru-RU" smtClean="0"/>
              <a:t> </a:t>
            </a:r>
            <a:r>
              <a:rPr dirty="0" sz="1600" lang="ru-RU" err="1" smtClean="0"/>
              <a:t>вірменською</a:t>
            </a:r>
            <a:r>
              <a:rPr dirty="0" sz="1600" lang="ru-RU" smtClean="0"/>
              <a:t> </a:t>
            </a:r>
            <a:r>
              <a:rPr dirty="0" sz="1600" lang="ru-RU" err="1"/>
              <a:t>ящіркою</a:t>
            </a:r>
            <a:r>
              <a:rPr dirty="0" sz="1600" lang="ru-RU"/>
              <a:t> у 1963 р.</a:t>
            </a:r>
          </a:p>
          <a:p>
            <a:pPr algn="just"/>
            <a:r>
              <a:rPr b="1" dirty="0" sz="1600" lang="ru-RU" err="1"/>
              <a:t>Значення</a:t>
            </a:r>
            <a:r>
              <a:rPr b="1" dirty="0" sz="1600" lang="ru-RU"/>
              <a:t> виду. </a:t>
            </a:r>
            <a:r>
              <a:rPr b="1" dirty="0" sz="1600" lang="ru-RU" err="1"/>
              <a:t>Модельний</a:t>
            </a:r>
            <a:r>
              <a:rPr b="1" dirty="0" sz="1600" lang="ru-RU"/>
              <a:t> </a:t>
            </a:r>
            <a:r>
              <a:rPr b="1" dirty="0" sz="1600" lang="ru-RU" err="1"/>
              <a:t>об’єкт</a:t>
            </a:r>
            <a:r>
              <a:rPr b="1" dirty="0" sz="1600" lang="ru-RU"/>
              <a:t> для </a:t>
            </a:r>
            <a:r>
              <a:rPr b="1" dirty="0" sz="1600" lang="ru-RU" err="1"/>
              <a:t>дослідження</a:t>
            </a:r>
            <a:endParaRPr b="1" dirty="0" sz="1600" lang="ru-RU"/>
          </a:p>
          <a:p>
            <a:pPr algn="just"/>
            <a:r>
              <a:rPr dirty="0" sz="1600" lang="ru-RU" err="1"/>
              <a:t>партеногенетичної</a:t>
            </a:r>
            <a:r>
              <a:rPr dirty="0" sz="1600" lang="ru-RU"/>
              <a:t> </a:t>
            </a:r>
            <a:r>
              <a:rPr dirty="0" sz="1600" lang="ru-RU" err="1"/>
              <a:t>популяції</a:t>
            </a:r>
            <a:r>
              <a:rPr dirty="0" sz="1600" lang="ru-RU"/>
              <a:t> </a:t>
            </a:r>
            <a:r>
              <a:rPr dirty="0" sz="1600" lang="ru-RU" err="1"/>
              <a:t>рептилій</a:t>
            </a:r>
            <a:r>
              <a:rPr dirty="0" sz="1600" lang="ru-RU"/>
              <a:t> </a:t>
            </a:r>
            <a:r>
              <a:rPr dirty="0" sz="1600" lang="ru-RU" err="1"/>
              <a:t>і</a:t>
            </a:r>
            <a:r>
              <a:rPr dirty="0" sz="1600" lang="ru-RU"/>
              <a:t> для </a:t>
            </a:r>
            <a:r>
              <a:rPr dirty="0" sz="1600" lang="ru-RU" err="1"/>
              <a:t>дослідження</a:t>
            </a:r>
            <a:r>
              <a:rPr dirty="0" sz="1600" lang="ru-RU"/>
              <a:t> </a:t>
            </a:r>
            <a:r>
              <a:rPr dirty="0" sz="1600" lang="ru-RU" err="1" smtClean="0"/>
              <a:t>наслідків</a:t>
            </a:r>
            <a:r>
              <a:rPr dirty="0" sz="1600" lang="ru-RU" smtClean="0"/>
              <a:t> </a:t>
            </a:r>
            <a:r>
              <a:rPr dirty="0" sz="1600" lang="ru-RU" err="1" smtClean="0"/>
              <a:t>штучної</a:t>
            </a:r>
            <a:r>
              <a:rPr dirty="0" sz="1600" lang="ru-RU" smtClean="0"/>
              <a:t> </a:t>
            </a:r>
            <a:r>
              <a:rPr dirty="0" sz="1600" lang="ru-RU" err="1"/>
              <a:t>інтродукції</a:t>
            </a:r>
            <a:r>
              <a:rPr dirty="0" sz="1600" lang="ru-RU"/>
              <a:t> </a:t>
            </a:r>
            <a:r>
              <a:rPr dirty="0" sz="1600" lang="ru-RU" err="1"/>
              <a:t>видів</a:t>
            </a:r>
            <a:r>
              <a:rPr dirty="0" sz="1600" lang="ru-RU"/>
              <a:t>, на </a:t>
            </a:r>
            <a:r>
              <a:rPr dirty="0" sz="1600" lang="ru-RU" err="1"/>
              <a:t>прикладі</a:t>
            </a:r>
            <a:r>
              <a:rPr dirty="0" sz="1600" lang="ru-RU"/>
              <a:t> </a:t>
            </a:r>
            <a:r>
              <a:rPr dirty="0" sz="1600" lang="ru-RU" err="1"/>
              <a:t>ізольованої</a:t>
            </a:r>
            <a:r>
              <a:rPr dirty="0" sz="1600" lang="ru-RU"/>
              <a:t> </a:t>
            </a:r>
            <a:r>
              <a:rPr dirty="0" sz="1600" lang="ru-RU" err="1"/>
              <a:t>популяції</a:t>
            </a:r>
            <a:r>
              <a:rPr dirty="0" sz="1600" lang="ru-RU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Гекон Богданова на цементній стіні житлового будинку в історичному районі Молдаванка в м. Одес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51520" y="980728"/>
            <a:ext cx="3419872" cy="2160240"/>
          </a:xfrm>
          <a:prstGeom prst="rect"/>
          <a:noFill/>
        </p:spPr>
      </p:pic>
      <p:sp>
        <p:nvSpPr>
          <p:cNvPr id="1048609" name="Прямоугольник 2"/>
          <p:cNvSpPr/>
          <p:nvPr/>
        </p:nvSpPr>
        <p:spPr>
          <a:xfrm>
            <a:off x="0" y="0"/>
            <a:ext cx="3635896" cy="923330"/>
          </a:xfrm>
          <a:prstGeom prst="rect"/>
        </p:spPr>
        <p:txBody>
          <a:bodyPr wrap="square">
            <a:spAutoFit/>
          </a:bodyPr>
          <a:p>
            <a:pPr algn="just"/>
            <a:r>
              <a:rPr b="1" dirty="0" lang="ru-RU" err="1"/>
              <a:t>Гекон</a:t>
            </a:r>
            <a:r>
              <a:rPr b="1" dirty="0" lang="ru-RU"/>
              <a:t> Богданова</a:t>
            </a:r>
            <a:r>
              <a:rPr dirty="0" lang="ru-RU"/>
              <a:t> (</a:t>
            </a:r>
            <a:r>
              <a:rPr dirty="0" i="1" lang="en-US" err="1"/>
              <a:t>Tenuidactylus</a:t>
            </a:r>
            <a:r>
              <a:rPr dirty="0" i="1" lang="en-US"/>
              <a:t> </a:t>
            </a:r>
            <a:r>
              <a:rPr dirty="0" i="1" lang="en-US" err="1"/>
              <a:t>bogdanovi</a:t>
            </a:r>
            <a:r>
              <a:rPr dirty="0" lang="en-US"/>
              <a:t>) — </a:t>
            </a:r>
            <a:r>
              <a:rPr dirty="0" lang="ru-RU" err="1"/>
              <a:t>ящірка</a:t>
            </a:r>
            <a:r>
              <a:rPr dirty="0" lang="ru-RU"/>
              <a:t> </a:t>
            </a:r>
            <a:r>
              <a:rPr dirty="0" lang="ru-RU" err="1"/>
              <a:t>родини</a:t>
            </a:r>
            <a:r>
              <a:rPr dirty="0" lang="ru-RU"/>
              <a:t> </a:t>
            </a:r>
            <a:r>
              <a:rPr dirty="0" lang="ru-RU" err="1" smtClean="0"/>
              <a:t>геконові</a:t>
            </a:r>
            <a:r>
              <a:rPr dirty="0" lang="ru-RU" smtClean="0"/>
              <a:t>(</a:t>
            </a:r>
            <a:r>
              <a:rPr dirty="0" lang="en-US" err="1"/>
              <a:t>Gekkonidae</a:t>
            </a:r>
            <a:r>
              <a:rPr dirty="0" lang="en-US" smtClean="0"/>
              <a:t>).</a:t>
            </a:r>
            <a:endParaRPr dirty="0" lang="ru-RU"/>
          </a:p>
        </p:txBody>
      </p:sp>
      <p:sp>
        <p:nvSpPr>
          <p:cNvPr id="1048610" name="Прямоугольник 3"/>
          <p:cNvSpPr/>
          <p:nvPr/>
        </p:nvSpPr>
        <p:spPr>
          <a:xfrm>
            <a:off x="0" y="3212976"/>
            <a:ext cx="4067944" cy="3693319"/>
          </a:xfrm>
          <a:prstGeom prst="rect"/>
        </p:spPr>
        <p:txBody>
          <a:bodyPr wrap="square">
            <a:spAutoFit/>
          </a:bodyPr>
          <a:p>
            <a:pPr algn="just"/>
            <a:r>
              <a:rPr dirty="0" lang="ru-RU" err="1"/>
              <a:t>Геккон</a:t>
            </a:r>
            <a:r>
              <a:rPr dirty="0" lang="ru-RU"/>
              <a:t> </a:t>
            </a:r>
            <a:r>
              <a:rPr dirty="0" lang="ru-RU" err="1"/>
              <a:t>середніх</a:t>
            </a:r>
            <a:r>
              <a:rPr dirty="0" lang="ru-RU"/>
              <a:t> </a:t>
            </a:r>
            <a:r>
              <a:rPr dirty="0" lang="ru-RU" err="1"/>
              <a:t>розмірів</a:t>
            </a:r>
            <a:r>
              <a:rPr dirty="0" lang="ru-RU"/>
              <a:t>. </a:t>
            </a:r>
            <a:r>
              <a:rPr dirty="0" lang="ru-RU" err="1"/>
              <a:t>Довжина</a:t>
            </a:r>
            <a:r>
              <a:rPr dirty="0" lang="ru-RU"/>
              <a:t> </a:t>
            </a:r>
            <a:r>
              <a:rPr dirty="0" lang="ru-RU" err="1"/>
              <a:t>тіла</a:t>
            </a:r>
            <a:r>
              <a:rPr dirty="0" lang="ru-RU"/>
              <a:t> </a:t>
            </a:r>
            <a:r>
              <a:rPr dirty="0" lang="ru-RU" err="1"/>
              <a:t>трохи</a:t>
            </a:r>
            <a:r>
              <a:rPr dirty="0" lang="ru-RU"/>
              <a:t> </a:t>
            </a:r>
            <a:r>
              <a:rPr dirty="0" lang="ru-RU" err="1"/>
              <a:t>більше</a:t>
            </a:r>
            <a:r>
              <a:rPr dirty="0" lang="ru-RU"/>
              <a:t> 72 мм, </a:t>
            </a:r>
            <a:r>
              <a:rPr dirty="0" lang="ru-RU" err="1"/>
              <a:t>довжина</a:t>
            </a:r>
            <a:r>
              <a:rPr dirty="0" lang="ru-RU"/>
              <a:t> хвоста — 94 мм. На </a:t>
            </a:r>
            <a:r>
              <a:rPr dirty="0" lang="ru-RU" err="1"/>
              <a:t>спині</a:t>
            </a:r>
            <a:r>
              <a:rPr dirty="0" lang="ru-RU"/>
              <a:t> </a:t>
            </a:r>
            <a:r>
              <a:rPr dirty="0" lang="ru-RU" err="1"/>
              <a:t>розташовані</a:t>
            </a:r>
            <a:r>
              <a:rPr dirty="0" lang="ru-RU"/>
              <a:t> </a:t>
            </a:r>
            <a:r>
              <a:rPr dirty="0" lang="ru-RU" err="1"/>
              <a:t>ребристі</a:t>
            </a:r>
            <a:r>
              <a:rPr dirty="0" lang="ru-RU"/>
              <a:t> горбки. У </a:t>
            </a:r>
            <a:r>
              <a:rPr dirty="0" lang="ru-RU" err="1"/>
              <a:t>самців</a:t>
            </a:r>
            <a:r>
              <a:rPr dirty="0" lang="ru-RU"/>
              <a:t> </a:t>
            </a:r>
            <a:r>
              <a:rPr dirty="0" lang="ru-RU" err="1"/>
              <a:t>є</a:t>
            </a:r>
            <a:r>
              <a:rPr dirty="0" lang="ru-RU"/>
              <a:t> </a:t>
            </a:r>
            <a:r>
              <a:rPr dirty="0" lang="ru-RU" err="1"/>
              <a:t>безперервний</a:t>
            </a:r>
            <a:r>
              <a:rPr dirty="0" lang="ru-RU"/>
              <a:t> ряд 30-36 </a:t>
            </a:r>
            <a:r>
              <a:rPr dirty="0" lang="ru-RU" err="1"/>
              <a:t>стегнових</a:t>
            </a:r>
            <a:r>
              <a:rPr dirty="0" lang="ru-RU"/>
              <a:t> </a:t>
            </a:r>
            <a:r>
              <a:rPr dirty="0" lang="ru-RU" err="1"/>
              <a:t>пір</a:t>
            </a:r>
            <a:r>
              <a:rPr dirty="0" lang="ru-RU"/>
              <a:t>. </a:t>
            </a:r>
            <a:r>
              <a:rPr dirty="0" lang="ru-RU" err="1"/>
              <a:t>Спинна</a:t>
            </a:r>
            <a:r>
              <a:rPr dirty="0" lang="ru-RU"/>
              <a:t> сторона </a:t>
            </a:r>
            <a:r>
              <a:rPr dirty="0" lang="ru-RU" err="1"/>
              <a:t>тіла</a:t>
            </a:r>
            <a:r>
              <a:rPr dirty="0" lang="ru-RU"/>
              <a:t> </a:t>
            </a:r>
            <a:r>
              <a:rPr dirty="0" lang="ru-RU" err="1"/>
              <a:t>з</a:t>
            </a:r>
            <a:r>
              <a:rPr dirty="0" lang="ru-RU"/>
              <a:t> </a:t>
            </a:r>
            <a:r>
              <a:rPr dirty="0" lang="ru-RU" err="1"/>
              <a:t>переважаючими</a:t>
            </a:r>
            <a:r>
              <a:rPr dirty="0" lang="ru-RU"/>
              <a:t> </a:t>
            </a:r>
            <a:r>
              <a:rPr dirty="0" lang="ru-RU" err="1"/>
              <a:t>теплими</a:t>
            </a:r>
            <a:r>
              <a:rPr dirty="0" lang="ru-RU"/>
              <a:t> (</a:t>
            </a:r>
            <a:r>
              <a:rPr dirty="0" lang="ru-RU" err="1"/>
              <a:t>цегляно-червоними</a:t>
            </a:r>
            <a:r>
              <a:rPr dirty="0" lang="ru-RU"/>
              <a:t> </a:t>
            </a:r>
            <a:r>
              <a:rPr dirty="0" lang="ru-RU" err="1"/>
              <a:t>або</a:t>
            </a:r>
            <a:r>
              <a:rPr dirty="0" lang="ru-RU"/>
              <a:t> </a:t>
            </a:r>
            <a:r>
              <a:rPr dirty="0" lang="ru-RU" err="1"/>
              <a:t>охристими</a:t>
            </a:r>
            <a:r>
              <a:rPr dirty="0" lang="ru-RU"/>
              <a:t>) тонами, </a:t>
            </a:r>
            <a:r>
              <a:rPr dirty="0" lang="ru-RU" err="1"/>
              <a:t>зі</a:t>
            </a:r>
            <a:r>
              <a:rPr dirty="0" lang="ru-RU"/>
              <a:t> </a:t>
            </a:r>
            <a:r>
              <a:rPr dirty="0" lang="ru-RU" err="1"/>
              <a:t>слабким</a:t>
            </a:r>
            <a:r>
              <a:rPr dirty="0" lang="ru-RU"/>
              <a:t> </a:t>
            </a:r>
            <a:r>
              <a:rPr dirty="0" lang="ru-RU" err="1"/>
              <a:t>контрастним</a:t>
            </a:r>
            <a:r>
              <a:rPr dirty="0" lang="ru-RU"/>
              <a:t> </a:t>
            </a:r>
            <a:r>
              <a:rPr dirty="0" lang="ru-RU" err="1"/>
              <a:t>малюнком</a:t>
            </a:r>
            <a:r>
              <a:rPr dirty="0" lang="ru-RU"/>
              <a:t> </a:t>
            </a:r>
            <a:r>
              <a:rPr dirty="0" lang="ru-RU" err="1"/>
              <a:t>з</a:t>
            </a:r>
            <a:r>
              <a:rPr dirty="0" lang="ru-RU"/>
              <a:t> 5-7 </a:t>
            </a:r>
            <a:r>
              <a:rPr dirty="0" lang="ru-RU" err="1"/>
              <a:t>темних</a:t>
            </a:r>
            <a:r>
              <a:rPr dirty="0" lang="ru-RU"/>
              <a:t> </a:t>
            </a:r>
            <a:r>
              <a:rPr dirty="0" lang="ru-RU" err="1"/>
              <a:t>поперечних</a:t>
            </a:r>
            <a:r>
              <a:rPr dirty="0" lang="ru-RU"/>
              <a:t> </a:t>
            </a:r>
            <a:r>
              <a:rPr dirty="0" lang="ru-RU" err="1"/>
              <a:t>смуг</a:t>
            </a:r>
            <a:r>
              <a:rPr dirty="0" lang="ru-RU"/>
              <a:t> </a:t>
            </a:r>
            <a:r>
              <a:rPr dirty="0" lang="ru-RU" err="1"/>
              <a:t>з</a:t>
            </a:r>
            <a:r>
              <a:rPr dirty="0" lang="ru-RU"/>
              <a:t> </a:t>
            </a:r>
            <a:r>
              <a:rPr dirty="0" lang="ru-RU" err="1"/>
              <a:t>плавними</a:t>
            </a:r>
            <a:r>
              <a:rPr dirty="0" lang="ru-RU"/>
              <a:t> </a:t>
            </a:r>
            <a:r>
              <a:rPr dirty="0" lang="ru-RU" err="1"/>
              <a:t>округлими</a:t>
            </a:r>
            <a:r>
              <a:rPr dirty="0" lang="ru-RU"/>
              <a:t> краями. </a:t>
            </a:r>
            <a:r>
              <a:rPr dirty="0" lang="ru-RU" err="1"/>
              <a:t>Малюнок</a:t>
            </a:r>
            <a:r>
              <a:rPr dirty="0" lang="ru-RU"/>
              <a:t> на </a:t>
            </a:r>
            <a:r>
              <a:rPr dirty="0" lang="ru-RU" err="1"/>
              <a:t>голові</a:t>
            </a:r>
            <a:r>
              <a:rPr dirty="0" lang="ru-RU"/>
              <a:t> практично не </a:t>
            </a:r>
            <a:r>
              <a:rPr dirty="0" lang="ru-RU" err="1"/>
              <a:t>виражений</a:t>
            </a:r>
            <a:r>
              <a:rPr dirty="0" lang="ru-RU"/>
              <a:t>, </a:t>
            </a:r>
            <a:r>
              <a:rPr dirty="0" lang="ru-RU" err="1"/>
              <a:t>іноді</a:t>
            </a:r>
            <a:r>
              <a:rPr dirty="0" lang="ru-RU"/>
              <a:t> </a:t>
            </a:r>
            <a:r>
              <a:rPr dirty="0" lang="ru-RU" err="1"/>
              <a:t>повністю</a:t>
            </a:r>
            <a:r>
              <a:rPr dirty="0" lang="ru-RU"/>
              <a:t> </a:t>
            </a:r>
            <a:r>
              <a:rPr dirty="0" lang="ru-RU" err="1"/>
              <a:t>відсутній</a:t>
            </a:r>
            <a:endParaRPr dirty="0" lang="ru-RU"/>
          </a:p>
        </p:txBody>
      </p:sp>
      <p:sp>
        <p:nvSpPr>
          <p:cNvPr id="1048611" name="Прямоугольник 4"/>
          <p:cNvSpPr/>
          <p:nvPr/>
        </p:nvSpPr>
        <p:spPr>
          <a:xfrm>
            <a:off x="4572000" y="0"/>
            <a:ext cx="4572000" cy="4524315"/>
          </a:xfrm>
          <a:prstGeom prst="rect"/>
        </p:spPr>
        <p:txBody>
          <a:bodyPr>
            <a:spAutoFit/>
          </a:bodyPr>
          <a:p>
            <a:pPr algn="just"/>
            <a:r>
              <a:rPr b="1" dirty="0" lang="ru-RU"/>
              <a:t>Ареал та </a:t>
            </a:r>
            <a:r>
              <a:rPr b="1" dirty="0" lang="ru-RU" err="1"/>
              <a:t>місце</a:t>
            </a:r>
            <a:r>
              <a:rPr b="1" dirty="0" lang="ru-RU"/>
              <a:t> </a:t>
            </a:r>
            <a:r>
              <a:rPr b="1" dirty="0" lang="ru-RU" err="1"/>
              <a:t>існування</a:t>
            </a:r>
            <a:endParaRPr b="1" dirty="0" lang="ru-RU"/>
          </a:p>
          <a:p>
            <a:pPr algn="just"/>
            <a:r>
              <a:rPr dirty="0" lang="ru-RU" err="1" smtClean="0"/>
              <a:t>Мешкає</a:t>
            </a:r>
            <a:r>
              <a:rPr dirty="0" lang="ru-RU" smtClean="0"/>
              <a:t> </a:t>
            </a:r>
            <a:r>
              <a:rPr dirty="0" lang="ru-RU"/>
              <a:t>в </a:t>
            </a:r>
            <a:r>
              <a:rPr dirty="0" lang="ru-RU" err="1" u="sng"/>
              <a:t>Узбекистані</a:t>
            </a:r>
            <a:r>
              <a:rPr dirty="0" lang="ru-RU"/>
              <a:t> </a:t>
            </a:r>
            <a:r>
              <a:rPr dirty="0" lang="ru-RU" err="1"/>
              <a:t>в</a:t>
            </a:r>
            <a:r>
              <a:rPr dirty="0" lang="ru-RU"/>
              <a:t> </a:t>
            </a:r>
            <a:r>
              <a:rPr dirty="0" lang="ru-RU" err="1"/>
              <a:t>міжгірських</a:t>
            </a:r>
            <a:r>
              <a:rPr dirty="0" lang="ru-RU"/>
              <a:t> долинах </a:t>
            </a:r>
            <a:r>
              <a:rPr dirty="0" lang="ru-RU" err="1"/>
              <a:t>західних</a:t>
            </a:r>
            <a:r>
              <a:rPr dirty="0" lang="ru-RU"/>
              <a:t> </a:t>
            </a:r>
            <a:r>
              <a:rPr dirty="0" lang="ru-RU" err="1"/>
              <a:t>відрогів</a:t>
            </a:r>
            <a:r>
              <a:rPr dirty="0" lang="ru-RU"/>
              <a:t> </a:t>
            </a:r>
            <a:r>
              <a:rPr dirty="0" lang="ru-RU" smtClean="0"/>
              <a:t>Тянь-Шаню, </a:t>
            </a:r>
            <a:r>
              <a:rPr dirty="0" lang="ru-RU" err="1"/>
              <a:t>хребтів</a:t>
            </a:r>
            <a:r>
              <a:rPr dirty="0" lang="ru-RU"/>
              <a:t> </a:t>
            </a:r>
            <a:r>
              <a:rPr dirty="0" lang="ru-RU" err="1" smtClean="0"/>
              <a:t>Гіссар</a:t>
            </a:r>
            <a:r>
              <a:rPr dirty="0" lang="ru-RU" smtClean="0"/>
              <a:t>,</a:t>
            </a:r>
            <a:r>
              <a:rPr dirty="0" lang="ru-RU"/>
              <a:t> </a:t>
            </a:r>
            <a:r>
              <a:rPr dirty="0" lang="ru-RU" err="1"/>
              <a:t>Кунітанг</a:t>
            </a:r>
            <a:r>
              <a:rPr dirty="0" lang="ru-RU"/>
              <a:t> </a:t>
            </a:r>
            <a:r>
              <a:rPr dirty="0" lang="ru-RU" err="1"/>
              <a:t>і</a:t>
            </a:r>
            <a:r>
              <a:rPr dirty="0" lang="ru-RU"/>
              <a:t> </a:t>
            </a:r>
            <a:r>
              <a:rPr dirty="0" lang="ru-RU" err="1" smtClean="0"/>
              <a:t>Бабатаг</a:t>
            </a:r>
            <a:r>
              <a:rPr dirty="0" lang="ru-RU" smtClean="0"/>
              <a:t>, </a:t>
            </a:r>
            <a:r>
              <a:rPr dirty="0" lang="ru-RU" err="1"/>
              <a:t>східній</a:t>
            </a:r>
            <a:r>
              <a:rPr dirty="0" lang="ru-RU"/>
              <a:t> </a:t>
            </a:r>
            <a:r>
              <a:rPr dirty="0" lang="ru-RU" err="1" smtClean="0"/>
              <a:t>Туркменії</a:t>
            </a:r>
            <a:r>
              <a:rPr dirty="0" lang="ru-RU" smtClean="0"/>
              <a:t>. </a:t>
            </a:r>
            <a:r>
              <a:rPr dirty="0" lang="ru-RU" err="1"/>
              <a:t>Можливе</a:t>
            </a:r>
            <a:r>
              <a:rPr dirty="0" lang="ru-RU"/>
              <a:t> </a:t>
            </a:r>
            <a:r>
              <a:rPr dirty="0" lang="ru-RU" err="1"/>
              <a:t>виявлення</a:t>
            </a:r>
            <a:r>
              <a:rPr dirty="0" lang="ru-RU"/>
              <a:t> на </a:t>
            </a:r>
            <a:r>
              <a:rPr dirty="0" lang="ru-RU" err="1"/>
              <a:t>територіях</a:t>
            </a:r>
            <a:r>
              <a:rPr dirty="0" lang="ru-RU"/>
              <a:t> </a:t>
            </a:r>
            <a:r>
              <a:rPr dirty="0" lang="ru-RU" err="1"/>
              <a:t>Афганістану</a:t>
            </a:r>
            <a:r>
              <a:rPr dirty="0" lang="ru-RU"/>
              <a:t> та на </a:t>
            </a:r>
            <a:r>
              <a:rPr dirty="0" lang="ru-RU" err="1"/>
              <a:t>крайньому</a:t>
            </a:r>
            <a:r>
              <a:rPr dirty="0" lang="ru-RU"/>
              <a:t> </a:t>
            </a:r>
            <a:r>
              <a:rPr dirty="0" lang="ru-RU" err="1" smtClean="0"/>
              <a:t>південному</a:t>
            </a:r>
            <a:r>
              <a:rPr dirty="0" lang="ru-RU" smtClean="0"/>
              <a:t> </a:t>
            </a:r>
            <a:r>
              <a:rPr dirty="0" lang="ru-RU" err="1" smtClean="0"/>
              <a:t>заході</a:t>
            </a:r>
            <a:r>
              <a:rPr dirty="0" lang="ru-RU"/>
              <a:t> Таджикистану .</a:t>
            </a:r>
          </a:p>
          <a:p>
            <a:pPr algn="just"/>
            <a:r>
              <a:rPr dirty="0" lang="ru-RU" err="1"/>
              <a:t>Відома</a:t>
            </a:r>
            <a:r>
              <a:rPr dirty="0" lang="ru-RU"/>
              <a:t> </a:t>
            </a:r>
            <a:r>
              <a:rPr dirty="0" lang="ru-RU" err="1"/>
              <a:t>інвазійна</a:t>
            </a:r>
            <a:r>
              <a:rPr dirty="0" lang="ru-RU"/>
              <a:t> </a:t>
            </a:r>
            <a:r>
              <a:rPr dirty="0" lang="ru-RU" err="1"/>
              <a:t>популяція</a:t>
            </a:r>
            <a:r>
              <a:rPr dirty="0" lang="ru-RU"/>
              <a:t> в межах </a:t>
            </a:r>
            <a:r>
              <a:rPr dirty="0" lang="ru-RU" err="1"/>
              <a:t>історичного</a:t>
            </a:r>
            <a:r>
              <a:rPr dirty="0" lang="ru-RU"/>
              <a:t> району </a:t>
            </a:r>
            <a:r>
              <a:rPr dirty="0" lang="ru-RU" smtClean="0"/>
              <a:t>«Молдаванка» </a:t>
            </a:r>
            <a:r>
              <a:rPr dirty="0" lang="ru-RU"/>
              <a:t>м. Одеса </a:t>
            </a:r>
            <a:r>
              <a:rPr dirty="0" lang="ru-RU" smtClean="0"/>
              <a:t>(</a:t>
            </a:r>
            <a:r>
              <a:rPr dirty="0" lang="ru-RU" err="1" smtClean="0"/>
              <a:t>Україна</a:t>
            </a:r>
            <a:r>
              <a:rPr dirty="0" lang="ru-RU" smtClean="0"/>
              <a:t>), </a:t>
            </a:r>
            <a:r>
              <a:rPr dirty="0" lang="ru-RU" err="1"/>
              <a:t>спочатку</a:t>
            </a:r>
            <a:r>
              <a:rPr dirty="0" lang="ru-RU"/>
              <a:t> описана як </a:t>
            </a:r>
            <a:r>
              <a:rPr dirty="0" lang="ru-RU" err="1"/>
              <a:t>популяція</a:t>
            </a:r>
            <a:r>
              <a:rPr dirty="0" lang="ru-RU"/>
              <a:t> </a:t>
            </a:r>
            <a:r>
              <a:rPr dirty="0" lang="ru-RU" err="1"/>
              <a:t>туркестанського</a:t>
            </a:r>
            <a:r>
              <a:rPr dirty="0" lang="ru-RU"/>
              <a:t> </a:t>
            </a:r>
            <a:r>
              <a:rPr dirty="0" lang="ru-RU" err="1"/>
              <a:t>гекона</a:t>
            </a:r>
            <a:r>
              <a:rPr dirty="0" lang="ru-RU"/>
              <a:t> </a:t>
            </a:r>
            <a:r>
              <a:rPr dirty="0" lang="ru-RU" smtClean="0"/>
              <a:t>.</a:t>
            </a:r>
            <a:endParaRPr dirty="0" lang="ru-RU"/>
          </a:p>
          <a:p>
            <a:pPr algn="just"/>
            <a:r>
              <a:rPr dirty="0" lang="ru-RU" err="1"/>
              <a:t>Населяє</a:t>
            </a:r>
            <a:r>
              <a:rPr dirty="0" lang="ru-RU"/>
              <a:t> </a:t>
            </a:r>
            <a:r>
              <a:rPr dirty="0" lang="ru-RU" err="1"/>
              <a:t>переважно</a:t>
            </a:r>
            <a:r>
              <a:rPr dirty="0" lang="ru-RU"/>
              <a:t> </a:t>
            </a:r>
            <a:r>
              <a:rPr dirty="0" lang="ru-RU" err="1" smtClean="0"/>
              <a:t>рівнинну</a:t>
            </a:r>
            <a:r>
              <a:rPr dirty="0" lang="ru-RU" smtClean="0"/>
              <a:t> </a:t>
            </a:r>
            <a:r>
              <a:rPr dirty="0" lang="ru-RU" err="1" smtClean="0"/>
              <a:t>частину</a:t>
            </a:r>
            <a:r>
              <a:rPr dirty="0" lang="ru-RU" smtClean="0"/>
              <a:t> </a:t>
            </a:r>
            <a:r>
              <a:rPr dirty="0" lang="ru-RU"/>
              <a:t>ареалу. </a:t>
            </a:r>
            <a:r>
              <a:rPr dirty="0" lang="ru-RU" err="1"/>
              <a:t>Віддає</a:t>
            </a:r>
            <a:r>
              <a:rPr dirty="0" lang="ru-RU"/>
              <a:t> </a:t>
            </a:r>
            <a:r>
              <a:rPr dirty="0" lang="ru-RU" err="1"/>
              <a:t>перевагу</a:t>
            </a:r>
            <a:r>
              <a:rPr dirty="0" lang="ru-RU"/>
              <a:t> </a:t>
            </a:r>
            <a:r>
              <a:rPr dirty="0" lang="ru-RU" err="1"/>
              <a:t>глинистим</a:t>
            </a:r>
            <a:r>
              <a:rPr dirty="0" lang="ru-RU"/>
              <a:t> субстратам: </a:t>
            </a:r>
            <a:r>
              <a:rPr dirty="0" lang="ru-RU" err="1"/>
              <a:t>долини</a:t>
            </a:r>
            <a:r>
              <a:rPr dirty="0" lang="ru-RU"/>
              <a:t> </a:t>
            </a:r>
            <a:r>
              <a:rPr dirty="0" lang="ru-RU" err="1"/>
              <a:t>річок</a:t>
            </a:r>
            <a:r>
              <a:rPr dirty="0" lang="ru-RU"/>
              <a:t>, </a:t>
            </a:r>
            <a:r>
              <a:rPr dirty="0" lang="ru-RU" err="1" smtClean="0"/>
              <a:t>лесові</a:t>
            </a:r>
            <a:r>
              <a:rPr dirty="0" lang="ru-RU" smtClean="0"/>
              <a:t> </a:t>
            </a:r>
            <a:r>
              <a:rPr dirty="0" lang="ru-RU" err="1" smtClean="0"/>
              <a:t>обриви</a:t>
            </a:r>
            <a:r>
              <a:rPr dirty="0" lang="ru-RU" smtClean="0"/>
              <a:t> </a:t>
            </a:r>
            <a:r>
              <a:rPr dirty="0" lang="ru-RU" err="1"/>
              <a:t>і</a:t>
            </a:r>
            <a:r>
              <a:rPr dirty="0" lang="ru-RU"/>
              <a:t> </a:t>
            </a:r>
            <a:r>
              <a:rPr dirty="0" lang="ru-RU" err="1" smtClean="0"/>
              <a:t>останці</a:t>
            </a:r>
            <a:r>
              <a:rPr dirty="0" lang="ru-RU" smtClean="0"/>
              <a:t>, </a:t>
            </a:r>
            <a:r>
              <a:rPr dirty="0" lang="ru-RU" err="1"/>
              <a:t>промоїни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русла </a:t>
            </a:r>
            <a:r>
              <a:rPr dirty="0" lang="ru-RU" err="1"/>
              <a:t>сезонних</a:t>
            </a:r>
            <a:r>
              <a:rPr dirty="0" lang="ru-RU"/>
              <a:t> </a:t>
            </a:r>
            <a:r>
              <a:rPr dirty="0" lang="ru-RU" err="1"/>
              <a:t>водотоків</a:t>
            </a:r>
            <a:r>
              <a:rPr dirty="0" lang="ru-RU"/>
              <a:t> 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extBox 12"/>
          <p:cNvSpPr txBox="1"/>
          <p:nvPr/>
        </p:nvSpPr>
        <p:spPr>
          <a:xfrm>
            <a:off x="683568" y="2924944"/>
            <a:ext cx="1944216" cy="3139321"/>
          </a:xfrm>
          <a:prstGeom prst="rect"/>
          <a:noFill/>
        </p:spPr>
        <p:txBody>
          <a:bodyPr rtlCol="0" wrap="square">
            <a:spAutoFit/>
          </a:bodyPr>
          <a:p>
            <a:endParaRPr dirty="0" lang="ru-RU"/>
          </a:p>
          <a:p>
            <a:endParaRPr dirty="0" lang="ru-RU"/>
          </a:p>
          <a:p>
            <a:endParaRPr dirty="0" lang="ru-RU"/>
          </a:p>
          <a:p>
            <a:endParaRPr dirty="0" lang="ru-RU"/>
          </a:p>
          <a:p>
            <a:r>
              <a:rPr b="1" dirty="0" lang="ru-RU" err="1"/>
              <a:t>Гекон</a:t>
            </a:r>
            <a:r>
              <a:rPr b="1" dirty="0" lang="ru-RU"/>
              <a:t> </a:t>
            </a:r>
            <a:r>
              <a:rPr b="1" dirty="0" lang="ru-RU" err="1"/>
              <a:t>туркестанський</a:t>
            </a:r>
            <a:r>
              <a:rPr b="1" dirty="0" lang="ru-RU"/>
              <a:t> (</a:t>
            </a:r>
            <a:r>
              <a:rPr b="1" dirty="0" i="1" lang="en-US" err="1"/>
              <a:t>Cyrtodactylus</a:t>
            </a:r>
            <a:r>
              <a:rPr b="1" dirty="0" i="1" lang="en-US"/>
              <a:t> </a:t>
            </a:r>
            <a:r>
              <a:rPr b="1" dirty="0" i="1" lang="en-US" err="1"/>
              <a:t>fedtschenkoi</a:t>
            </a:r>
            <a:r>
              <a:rPr b="1" dirty="0" i="1" lang="en-US"/>
              <a:t> (</a:t>
            </a:r>
            <a:r>
              <a:rPr b="1" dirty="0" i="1" lang="en-US" err="1"/>
              <a:t>Strauch</a:t>
            </a:r>
            <a:r>
              <a:rPr b="1" dirty="0" i="1" lang="en-US"/>
              <a:t>, 1887)) –</a:t>
            </a:r>
            <a:endParaRPr dirty="0" lang="ru-RU"/>
          </a:p>
        </p:txBody>
      </p:sp>
      <p:pic>
        <p:nvPicPr>
          <p:cNvPr id="2097160" name="Picture 2" descr="https://upload.wikimedia.org/wikipedia/commons/thumb/8/81/Tenuidactylus_fedtschenkoi.jpg/275px-Tenuidactylus_fedtschenkoi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95536" y="1484784"/>
            <a:ext cx="2619375" cy="1743076"/>
          </a:xfrm>
          <a:prstGeom prst="rect"/>
          <a:noFill/>
        </p:spPr>
      </p:pic>
      <p:sp>
        <p:nvSpPr>
          <p:cNvPr id="1048613" name="Прямоугольник 14"/>
          <p:cNvSpPr/>
          <p:nvPr/>
        </p:nvSpPr>
        <p:spPr>
          <a:xfrm>
            <a:off x="2987824" y="0"/>
            <a:ext cx="6156176" cy="6494085"/>
          </a:xfrm>
          <a:prstGeom prst="rect"/>
        </p:spPr>
        <p:txBody>
          <a:bodyPr wrap="square">
            <a:spAutoFit/>
          </a:bodyPr>
          <a:p>
            <a:pPr algn="just"/>
            <a:r>
              <a:rPr b="1" dirty="0" sz="1600" lang="ru-RU"/>
              <a:t>Ареал. </a:t>
            </a:r>
            <a:r>
              <a:rPr b="1" dirty="0" sz="1600" lang="ru-RU" err="1"/>
              <a:t>Поширений</a:t>
            </a:r>
            <a:r>
              <a:rPr b="1" dirty="0" sz="1600" lang="ru-RU"/>
              <a:t> у </a:t>
            </a:r>
            <a:r>
              <a:rPr b="1" dirty="0" sz="1600" lang="ru-RU" err="1"/>
              <a:t>південно-східному</a:t>
            </a:r>
            <a:r>
              <a:rPr b="1" dirty="0" sz="1600" lang="ru-RU"/>
              <a:t> </a:t>
            </a:r>
            <a:r>
              <a:rPr b="1" dirty="0" sz="1600" lang="ru-RU" err="1" smtClean="0"/>
              <a:t>Туркменистані</a:t>
            </a:r>
            <a:r>
              <a:rPr b="1" dirty="0" sz="1600" lang="ru-RU" smtClean="0"/>
              <a:t>, </a:t>
            </a:r>
            <a:r>
              <a:rPr dirty="0" sz="1600" lang="ru-RU" err="1" smtClean="0"/>
              <a:t>Узбекистані</a:t>
            </a:r>
            <a:r>
              <a:rPr dirty="0" sz="1600" lang="ru-RU"/>
              <a:t>, </a:t>
            </a:r>
            <a:r>
              <a:rPr dirty="0" sz="1600" lang="ru-RU" err="1"/>
              <a:t>Таджикистані</a:t>
            </a:r>
            <a:r>
              <a:rPr dirty="0" sz="1600" lang="ru-RU"/>
              <a:t> та </a:t>
            </a:r>
            <a:r>
              <a:rPr dirty="0" sz="1600" lang="ru-RU" err="1"/>
              <a:t>Киргизії</a:t>
            </a:r>
            <a:r>
              <a:rPr dirty="0" sz="1600" lang="ru-RU"/>
              <a:t>, а </a:t>
            </a:r>
            <a:r>
              <a:rPr dirty="0" sz="1600" lang="ru-RU" err="1"/>
              <a:t>також</a:t>
            </a:r>
            <a:r>
              <a:rPr dirty="0" sz="1600" lang="ru-RU"/>
              <a:t> </a:t>
            </a:r>
            <a:r>
              <a:rPr dirty="0" sz="1600" lang="ru-RU" err="1"/>
              <a:t>відомий</a:t>
            </a:r>
            <a:r>
              <a:rPr dirty="0" sz="1600" lang="ru-RU"/>
              <a:t> </a:t>
            </a:r>
            <a:r>
              <a:rPr dirty="0" sz="1600" lang="ru-RU" smtClean="0"/>
              <a:t>у </a:t>
            </a:r>
            <a:r>
              <a:rPr dirty="0" sz="1600" lang="ru-RU" err="1" smtClean="0"/>
              <a:t>північно-східному</a:t>
            </a:r>
            <a:r>
              <a:rPr dirty="0" sz="1600" lang="ru-RU" smtClean="0"/>
              <a:t> </a:t>
            </a:r>
            <a:r>
              <a:rPr dirty="0" sz="1600" lang="ru-RU" err="1"/>
              <a:t>Ірані</a:t>
            </a:r>
            <a:r>
              <a:rPr dirty="0" sz="1600" lang="ru-RU"/>
              <a:t> та </a:t>
            </a:r>
            <a:r>
              <a:rPr dirty="0" sz="1600" lang="ru-RU" err="1"/>
              <a:t>північному</a:t>
            </a:r>
            <a:r>
              <a:rPr dirty="0" sz="1600" lang="ru-RU"/>
              <a:t> </a:t>
            </a:r>
            <a:r>
              <a:rPr dirty="0" sz="1600" lang="ru-RU" err="1"/>
              <a:t>Афганістані</a:t>
            </a:r>
            <a:r>
              <a:rPr dirty="0" sz="1600" lang="ru-RU"/>
              <a:t>.</a:t>
            </a:r>
          </a:p>
          <a:p>
            <a:pPr algn="just"/>
            <a:r>
              <a:rPr b="1" dirty="0" sz="1600" lang="ru-RU" err="1"/>
              <a:t>Біологія</a:t>
            </a:r>
            <a:r>
              <a:rPr b="1" dirty="0" sz="1600" lang="ru-RU"/>
              <a:t>. </a:t>
            </a:r>
            <a:r>
              <a:rPr b="1" dirty="0" sz="1600" lang="ru-RU" err="1"/>
              <a:t>Загальна</a:t>
            </a:r>
            <a:r>
              <a:rPr b="1" dirty="0" sz="1600" lang="ru-RU"/>
              <a:t> </a:t>
            </a:r>
            <a:r>
              <a:rPr b="1" dirty="0" sz="1600" lang="ru-RU" err="1"/>
              <a:t>довжина</a:t>
            </a:r>
            <a:r>
              <a:rPr b="1" dirty="0" sz="1600" lang="ru-RU"/>
              <a:t> </a:t>
            </a:r>
            <a:r>
              <a:rPr b="1" dirty="0" sz="1600" lang="ru-RU" err="1"/>
              <a:t>цього</a:t>
            </a:r>
            <a:r>
              <a:rPr b="1" dirty="0" sz="1600" lang="ru-RU"/>
              <a:t> </a:t>
            </a:r>
            <a:r>
              <a:rPr b="1" dirty="0" sz="1600" lang="ru-RU" err="1"/>
              <a:t>гекона</a:t>
            </a:r>
            <a:r>
              <a:rPr b="1" dirty="0" sz="1600" lang="ru-RU"/>
              <a:t> </a:t>
            </a:r>
            <a:r>
              <a:rPr b="1" dirty="0" sz="1600" lang="ru-RU" err="1"/>
              <a:t>досягає</a:t>
            </a:r>
            <a:r>
              <a:rPr b="1" dirty="0" sz="1600" lang="ru-RU"/>
              <a:t> 12–14 </a:t>
            </a:r>
            <a:r>
              <a:rPr b="1" dirty="0" sz="1600" lang="ru-RU" smtClean="0"/>
              <a:t>см. </a:t>
            </a:r>
            <a:r>
              <a:rPr dirty="0" sz="1600" lang="ru-RU" smtClean="0"/>
              <a:t>Голова </a:t>
            </a:r>
            <a:r>
              <a:rPr dirty="0" sz="1600" lang="ru-RU" err="1"/>
              <a:t>слабко</a:t>
            </a:r>
            <a:r>
              <a:rPr dirty="0" sz="1600" lang="ru-RU"/>
              <a:t> сплющена, а </a:t>
            </a:r>
            <a:r>
              <a:rPr dirty="0" sz="1600" lang="ru-RU" err="1"/>
              <a:t>тулуб</a:t>
            </a:r>
            <a:r>
              <a:rPr dirty="0" sz="1600" lang="ru-RU"/>
              <a:t> </a:t>
            </a:r>
            <a:r>
              <a:rPr dirty="0" sz="1600" lang="ru-RU" err="1"/>
              <a:t>помітно</a:t>
            </a:r>
            <a:r>
              <a:rPr dirty="0" sz="1600" lang="ru-RU"/>
              <a:t> </a:t>
            </a:r>
            <a:r>
              <a:rPr dirty="0" sz="1600" lang="ru-RU" err="1"/>
              <a:t>приплюснутий</a:t>
            </a:r>
            <a:r>
              <a:rPr dirty="0" sz="1600" lang="ru-RU"/>
              <a:t>. </a:t>
            </a:r>
            <a:r>
              <a:rPr dirty="0" sz="1600" lang="ru-RU" err="1" smtClean="0"/>
              <a:t>Верхня</a:t>
            </a:r>
            <a:r>
              <a:rPr dirty="0" sz="1600" lang="ru-RU" smtClean="0"/>
              <a:t> сторона </a:t>
            </a:r>
            <a:r>
              <a:rPr dirty="0" sz="1600" lang="ru-RU" err="1"/>
              <a:t>тіла</a:t>
            </a:r>
            <a:r>
              <a:rPr dirty="0" sz="1600" lang="ru-RU"/>
              <a:t> бурого </a:t>
            </a:r>
            <a:r>
              <a:rPr dirty="0" sz="1600" lang="ru-RU" err="1"/>
              <a:t>кольору</a:t>
            </a:r>
            <a:r>
              <a:rPr dirty="0" sz="1600" lang="ru-RU"/>
              <a:t> </a:t>
            </a:r>
            <a:r>
              <a:rPr dirty="0" sz="1600" lang="ru-RU" err="1"/>
              <a:t>з</a:t>
            </a:r>
            <a:r>
              <a:rPr dirty="0" sz="1600" lang="ru-RU"/>
              <a:t> </a:t>
            </a:r>
            <a:r>
              <a:rPr dirty="0" sz="1600" lang="ru-RU" err="1"/>
              <a:t>жовтуватим</a:t>
            </a:r>
            <a:r>
              <a:rPr dirty="0" sz="1600" lang="ru-RU"/>
              <a:t>, </a:t>
            </a:r>
            <a:r>
              <a:rPr dirty="0" sz="1600" lang="ru-RU" err="1"/>
              <a:t>сіруватим</a:t>
            </a:r>
            <a:r>
              <a:rPr dirty="0" sz="1600" lang="ru-RU"/>
              <a:t> </a:t>
            </a:r>
            <a:r>
              <a:rPr dirty="0" sz="1600" lang="ru-RU" err="1" smtClean="0"/>
              <a:t>або</a:t>
            </a:r>
            <a:r>
              <a:rPr dirty="0" sz="1600" lang="ru-RU" smtClean="0"/>
              <a:t> </a:t>
            </a:r>
            <a:r>
              <a:rPr dirty="0" sz="1600" lang="ru-RU" err="1" smtClean="0"/>
              <a:t>коричневим</a:t>
            </a:r>
            <a:r>
              <a:rPr dirty="0" sz="1600" lang="ru-RU" smtClean="0"/>
              <a:t> </a:t>
            </a:r>
            <a:r>
              <a:rPr dirty="0" sz="1600" lang="ru-RU" err="1"/>
              <a:t>відтінком</a:t>
            </a:r>
            <a:r>
              <a:rPr dirty="0" sz="1600" lang="ru-RU"/>
              <a:t> </a:t>
            </a:r>
            <a:r>
              <a:rPr dirty="0" sz="1600" lang="ru-RU" err="1"/>
              <a:t>і</a:t>
            </a:r>
            <a:r>
              <a:rPr dirty="0" sz="1600" lang="ru-RU"/>
              <a:t> 5–8 </a:t>
            </a:r>
            <a:r>
              <a:rPr dirty="0" sz="1600" lang="ru-RU" err="1"/>
              <a:t>слабко</a:t>
            </a:r>
            <a:r>
              <a:rPr dirty="0" sz="1600" lang="ru-RU"/>
              <a:t> </a:t>
            </a:r>
            <a:r>
              <a:rPr dirty="0" sz="1600" lang="ru-RU" err="1"/>
              <a:t>вираженими</a:t>
            </a:r>
            <a:r>
              <a:rPr dirty="0" sz="1600" lang="ru-RU"/>
              <a:t>, </a:t>
            </a:r>
            <a:r>
              <a:rPr dirty="0" sz="1600" lang="ru-RU" err="1" smtClean="0"/>
              <a:t>неправильними</a:t>
            </a:r>
            <a:r>
              <a:rPr dirty="0" sz="1600" lang="ru-RU" smtClean="0"/>
              <a:t> </a:t>
            </a:r>
            <a:r>
              <a:rPr dirty="0" sz="1600" lang="ru-RU" err="1" smtClean="0"/>
              <a:t>темними</a:t>
            </a:r>
            <a:r>
              <a:rPr dirty="0" sz="1600" lang="ru-RU" smtClean="0"/>
              <a:t> </a:t>
            </a:r>
            <a:r>
              <a:rPr dirty="0" sz="1600" lang="ru-RU" err="1"/>
              <a:t>поперечними</a:t>
            </a:r>
            <a:r>
              <a:rPr dirty="0" sz="1600" lang="ru-RU"/>
              <a:t> </a:t>
            </a:r>
            <a:r>
              <a:rPr dirty="0" sz="1600" lang="ru-RU" err="1"/>
              <a:t>смугами</a:t>
            </a:r>
            <a:r>
              <a:rPr dirty="0" sz="1600" lang="ru-RU"/>
              <a:t>. Черево </a:t>
            </a:r>
            <a:r>
              <a:rPr dirty="0" sz="1600" lang="ru-RU" err="1"/>
              <a:t>білого</a:t>
            </a:r>
            <a:r>
              <a:rPr dirty="0" sz="1600" lang="ru-RU"/>
              <a:t> </a:t>
            </a:r>
            <a:r>
              <a:rPr dirty="0" sz="1600" lang="ru-RU" err="1"/>
              <a:t>кольору</a:t>
            </a:r>
            <a:r>
              <a:rPr dirty="0" sz="1600" lang="ru-RU"/>
              <a:t>. </a:t>
            </a:r>
            <a:r>
              <a:rPr dirty="0" sz="1600" lang="ru-RU" err="1" smtClean="0"/>
              <a:t>Це</a:t>
            </a:r>
            <a:r>
              <a:rPr dirty="0" sz="1600" lang="ru-RU" smtClean="0"/>
              <a:t> </a:t>
            </a:r>
            <a:r>
              <a:rPr dirty="0" sz="1600" lang="ru-RU" err="1" smtClean="0"/>
              <a:t>гірський</a:t>
            </a:r>
            <a:r>
              <a:rPr dirty="0" sz="1600" lang="ru-RU" smtClean="0"/>
              <a:t> </a:t>
            </a:r>
            <a:r>
              <a:rPr dirty="0" sz="1600" lang="ru-RU"/>
              <a:t>вид </a:t>
            </a:r>
            <a:r>
              <a:rPr dirty="0" sz="1600" lang="ru-RU" err="1"/>
              <a:t>геконів</a:t>
            </a:r>
            <a:r>
              <a:rPr dirty="0" sz="1600" lang="ru-RU"/>
              <a:t>. </a:t>
            </a:r>
            <a:r>
              <a:rPr dirty="0" sz="1600" lang="ru-RU" err="1"/>
              <a:t>Мешкає</a:t>
            </a:r>
            <a:r>
              <a:rPr dirty="0" sz="1600" lang="ru-RU"/>
              <a:t> </a:t>
            </a:r>
            <a:r>
              <a:rPr dirty="0" sz="1600" lang="ru-RU" err="1"/>
              <a:t>здебільшого</a:t>
            </a:r>
            <a:r>
              <a:rPr dirty="0" sz="1600" lang="ru-RU"/>
              <a:t> у долинах </a:t>
            </a:r>
            <a:r>
              <a:rPr dirty="0" sz="1600" lang="ru-RU" err="1"/>
              <a:t>річок</a:t>
            </a:r>
            <a:r>
              <a:rPr dirty="0" sz="1600" lang="ru-RU"/>
              <a:t>, </a:t>
            </a:r>
            <a:r>
              <a:rPr dirty="0" sz="1600" lang="ru-RU" err="1" smtClean="0"/>
              <a:t>може</a:t>
            </a:r>
            <a:r>
              <a:rPr dirty="0" sz="1600" lang="ru-RU" smtClean="0"/>
              <a:t> </a:t>
            </a:r>
            <a:r>
              <a:rPr dirty="0" sz="1600" lang="ru-RU" err="1" smtClean="0"/>
              <a:t>заходити</a:t>
            </a:r>
            <a:r>
              <a:rPr dirty="0" sz="1600" lang="ru-RU" smtClean="0"/>
              <a:t> </a:t>
            </a:r>
            <a:r>
              <a:rPr dirty="0" sz="1600" lang="ru-RU"/>
              <a:t>далеко </a:t>
            </a:r>
            <a:r>
              <a:rPr dirty="0" sz="1600" lang="ru-RU" err="1"/>
              <a:t>й</a:t>
            </a:r>
            <a:r>
              <a:rPr dirty="0" sz="1600" lang="ru-RU"/>
              <a:t> на </a:t>
            </a:r>
            <a:r>
              <a:rPr dirty="0" sz="1600" lang="ru-RU" err="1"/>
              <a:t>рівнину</a:t>
            </a:r>
            <a:r>
              <a:rPr dirty="0" sz="1600" lang="ru-RU"/>
              <a:t>. </a:t>
            </a:r>
            <a:r>
              <a:rPr dirty="0" sz="1600" lang="ru-RU" err="1"/>
              <a:t>Поширений</a:t>
            </a:r>
            <a:r>
              <a:rPr dirty="0" sz="1600" lang="ru-RU"/>
              <a:t> на </a:t>
            </a:r>
            <a:r>
              <a:rPr dirty="0" sz="1600" lang="ru-RU" err="1"/>
              <a:t>лесових</a:t>
            </a:r>
            <a:r>
              <a:rPr dirty="0" sz="1600" lang="ru-RU"/>
              <a:t> </a:t>
            </a:r>
            <a:r>
              <a:rPr dirty="0" sz="1600" lang="ru-RU" err="1" smtClean="0"/>
              <a:t>урвищах</a:t>
            </a:r>
            <a:r>
              <a:rPr dirty="0" sz="1600" lang="ru-RU" smtClean="0"/>
              <a:t>, </a:t>
            </a:r>
            <a:r>
              <a:rPr dirty="0" sz="1600" lang="ru-RU" err="1" smtClean="0"/>
              <a:t>скельних</a:t>
            </a:r>
            <a:r>
              <a:rPr dirty="0" sz="1600" lang="ru-RU" smtClean="0"/>
              <a:t> </a:t>
            </a:r>
            <a:r>
              <a:rPr dirty="0" sz="1600" lang="ru-RU" err="1"/>
              <a:t>виходах</a:t>
            </a:r>
            <a:r>
              <a:rPr dirty="0" sz="1600" lang="ru-RU"/>
              <a:t> та </a:t>
            </a:r>
            <a:r>
              <a:rPr dirty="0" sz="1600" lang="ru-RU" err="1"/>
              <a:t>виходах</a:t>
            </a:r>
            <a:r>
              <a:rPr dirty="0" sz="1600" lang="ru-RU"/>
              <a:t> </a:t>
            </a:r>
            <a:r>
              <a:rPr dirty="0" sz="1600" lang="ru-RU" err="1"/>
              <a:t>корінних</a:t>
            </a:r>
            <a:r>
              <a:rPr dirty="0" sz="1600" lang="ru-RU"/>
              <a:t> </a:t>
            </a:r>
            <a:r>
              <a:rPr dirty="0" sz="1600" lang="ru-RU" err="1"/>
              <a:t>порід</a:t>
            </a:r>
            <a:r>
              <a:rPr dirty="0" sz="1600" lang="ru-RU"/>
              <a:t>, на </a:t>
            </a:r>
            <a:r>
              <a:rPr dirty="0" sz="1600" lang="ru-RU" err="1"/>
              <a:t>глинобитних</a:t>
            </a:r>
            <a:r>
              <a:rPr dirty="0" sz="1600" lang="ru-RU"/>
              <a:t> </a:t>
            </a:r>
            <a:r>
              <a:rPr dirty="0" sz="1600" lang="ru-RU" err="1" smtClean="0"/>
              <a:t>і</a:t>
            </a:r>
            <a:r>
              <a:rPr dirty="0" sz="1600" lang="ru-RU" smtClean="0"/>
              <a:t> </a:t>
            </a:r>
            <a:r>
              <a:rPr dirty="0" sz="1600" lang="ru-RU" err="1" smtClean="0"/>
              <a:t>кам’яних</a:t>
            </a:r>
            <a:r>
              <a:rPr dirty="0" sz="1600" lang="ru-RU" smtClean="0"/>
              <a:t> </a:t>
            </a:r>
            <a:r>
              <a:rPr dirty="0" sz="1600" lang="ru-RU" err="1"/>
              <a:t>руїнах</a:t>
            </a:r>
            <a:r>
              <a:rPr dirty="0" sz="1600" lang="ru-RU"/>
              <a:t>, </a:t>
            </a:r>
            <a:r>
              <a:rPr dirty="0" sz="1600" lang="ru-RU" err="1"/>
              <a:t>стінах</a:t>
            </a:r>
            <a:r>
              <a:rPr dirty="0" sz="1600" lang="ru-RU"/>
              <a:t> </a:t>
            </a:r>
            <a:r>
              <a:rPr dirty="0" sz="1600" lang="ru-RU" err="1"/>
              <a:t>і</a:t>
            </a:r>
            <a:r>
              <a:rPr dirty="0" sz="1600" lang="ru-RU"/>
              <a:t> </a:t>
            </a:r>
            <a:r>
              <a:rPr dirty="0" sz="1600" lang="ru-RU" err="1"/>
              <a:t>парканах</a:t>
            </a:r>
            <a:r>
              <a:rPr dirty="0" sz="1600" lang="ru-RU"/>
              <a:t>. </a:t>
            </a:r>
            <a:r>
              <a:rPr dirty="0" sz="1600" lang="ru-RU" err="1"/>
              <a:t>Зрідка</a:t>
            </a:r>
            <a:r>
              <a:rPr dirty="0" sz="1600" lang="ru-RU"/>
              <a:t> </a:t>
            </a:r>
            <a:r>
              <a:rPr dirty="0" sz="1600" lang="ru-RU" err="1"/>
              <a:t>трапляється</a:t>
            </a:r>
            <a:r>
              <a:rPr dirty="0" sz="1600" lang="ru-RU"/>
              <a:t> </a:t>
            </a:r>
            <a:r>
              <a:rPr dirty="0" sz="1600" lang="ru-RU" smtClean="0"/>
              <a:t>на </a:t>
            </a:r>
            <a:r>
              <a:rPr dirty="0" sz="1600" lang="ru-RU" err="1" smtClean="0"/>
              <a:t>стовбурах</a:t>
            </a:r>
            <a:r>
              <a:rPr dirty="0" sz="1600" lang="ru-RU" smtClean="0"/>
              <a:t> </a:t>
            </a:r>
            <a:r>
              <a:rPr dirty="0" sz="1600" lang="ru-RU"/>
              <a:t>дерев. Живиться </a:t>
            </a:r>
            <a:r>
              <a:rPr dirty="0" sz="1600" lang="ru-RU" err="1"/>
              <a:t>різними</a:t>
            </a:r>
            <a:r>
              <a:rPr dirty="0" sz="1600" lang="ru-RU"/>
              <a:t> </a:t>
            </a:r>
            <a:r>
              <a:rPr dirty="0" sz="1600" lang="ru-RU" err="1"/>
              <a:t>комахами</a:t>
            </a:r>
            <a:r>
              <a:rPr dirty="0" sz="1600" lang="ru-RU"/>
              <a:t>, </a:t>
            </a:r>
            <a:r>
              <a:rPr dirty="0" sz="1600" lang="ru-RU" err="1"/>
              <a:t>серед</a:t>
            </a:r>
            <a:r>
              <a:rPr dirty="0" sz="1600" lang="ru-RU"/>
              <a:t> </a:t>
            </a:r>
            <a:r>
              <a:rPr dirty="0" sz="1600" lang="ru-RU" err="1" smtClean="0"/>
              <a:t>яких</a:t>
            </a:r>
            <a:r>
              <a:rPr dirty="0" sz="1600" lang="ru-RU" smtClean="0"/>
              <a:t> </a:t>
            </a:r>
            <a:r>
              <a:rPr dirty="0" sz="1600" lang="ru-RU" err="1" smtClean="0"/>
              <a:t>переважають</a:t>
            </a:r>
            <a:r>
              <a:rPr dirty="0" sz="1600" lang="ru-RU" smtClean="0"/>
              <a:t> </a:t>
            </a:r>
            <a:r>
              <a:rPr dirty="0" sz="1600" lang="ru-RU" err="1"/>
              <a:t>терміти</a:t>
            </a:r>
            <a:r>
              <a:rPr dirty="0" sz="1600" lang="ru-RU"/>
              <a:t>, </a:t>
            </a:r>
            <a:r>
              <a:rPr dirty="0" sz="1600" lang="ru-RU" err="1"/>
              <a:t>жужелиці</a:t>
            </a:r>
            <a:r>
              <a:rPr dirty="0" sz="1600" lang="ru-RU"/>
              <a:t>, </a:t>
            </a:r>
            <a:r>
              <a:rPr dirty="0" sz="1600" lang="ru-RU" err="1"/>
              <a:t>чорнотілки</a:t>
            </a:r>
            <a:r>
              <a:rPr dirty="0" sz="1600" lang="ru-RU"/>
              <a:t>, </a:t>
            </a:r>
            <a:r>
              <a:rPr dirty="0" sz="1600" lang="ru-RU" err="1"/>
              <a:t>пластинчастовусі</a:t>
            </a:r>
            <a:r>
              <a:rPr dirty="0" sz="1600" lang="ru-RU"/>
              <a:t> </a:t>
            </a:r>
            <a:r>
              <a:rPr dirty="0" sz="1600" lang="ru-RU" smtClean="0"/>
              <a:t>та </a:t>
            </a:r>
            <a:r>
              <a:rPr dirty="0" sz="1600" lang="ru-RU" err="1" smtClean="0"/>
              <a:t>довгоносики</a:t>
            </a:r>
            <a:r>
              <a:rPr dirty="0" sz="1600" lang="ru-RU"/>
              <a:t>, а </a:t>
            </a:r>
            <a:r>
              <a:rPr dirty="0" sz="1600" lang="ru-RU" err="1"/>
              <a:t>також</a:t>
            </a:r>
            <a:r>
              <a:rPr dirty="0" sz="1600" lang="ru-RU"/>
              <a:t> </a:t>
            </a:r>
            <a:r>
              <a:rPr dirty="0" sz="1600" lang="ru-RU" err="1"/>
              <a:t>мокрицями</a:t>
            </a:r>
            <a:r>
              <a:rPr dirty="0" sz="1600" lang="ru-RU"/>
              <a:t>, </a:t>
            </a:r>
            <a:r>
              <a:rPr dirty="0" sz="1600" lang="ru-RU" err="1"/>
              <a:t>павуками</a:t>
            </a:r>
            <a:r>
              <a:rPr dirty="0" sz="1600" lang="ru-RU"/>
              <a:t>, фалангами </a:t>
            </a:r>
            <a:r>
              <a:rPr dirty="0" sz="1600" lang="ru-RU" err="1"/>
              <a:t>і</a:t>
            </a:r>
            <a:endParaRPr dirty="0" sz="1600" lang="ru-RU"/>
          </a:p>
          <a:p>
            <a:pPr algn="just"/>
            <a:r>
              <a:rPr dirty="0" sz="1600" lang="ru-RU" err="1"/>
              <a:t>скорпіонами</a:t>
            </a:r>
            <a:r>
              <a:rPr dirty="0" sz="1600" lang="ru-RU"/>
              <a:t>.</a:t>
            </a:r>
          </a:p>
          <a:p>
            <a:pPr algn="just"/>
            <a:r>
              <a:rPr b="1" dirty="0" sz="1600" lang="ru-RU" err="1"/>
              <a:t>Україна</a:t>
            </a:r>
            <a:r>
              <a:rPr b="1" dirty="0" sz="1600" lang="ru-RU"/>
              <a:t>. </a:t>
            </a:r>
            <a:r>
              <a:rPr b="1" dirty="0" sz="1600" lang="ru-RU" err="1"/>
              <a:t>Уперше</a:t>
            </a:r>
            <a:r>
              <a:rPr b="1" dirty="0" sz="1600" lang="ru-RU"/>
              <a:t> </a:t>
            </a:r>
            <a:r>
              <a:rPr b="1" dirty="0" sz="1600" lang="ru-RU" err="1"/>
              <a:t>зареєстрований</a:t>
            </a:r>
            <a:r>
              <a:rPr b="1" dirty="0" sz="1600" lang="ru-RU"/>
              <a:t> у 2000 р. в м. Одеса.</a:t>
            </a:r>
          </a:p>
          <a:p>
            <a:pPr algn="just"/>
            <a:r>
              <a:rPr dirty="0" sz="1600" lang="ru-RU" err="1"/>
              <a:t>Стійка</a:t>
            </a:r>
            <a:r>
              <a:rPr dirty="0" sz="1600" lang="ru-RU"/>
              <a:t> </a:t>
            </a:r>
            <a:r>
              <a:rPr dirty="0" sz="1600" lang="ru-RU" err="1"/>
              <a:t>популяція</a:t>
            </a:r>
            <a:r>
              <a:rPr dirty="0" sz="1600" lang="ru-RU"/>
              <a:t>, яка </a:t>
            </a:r>
            <a:r>
              <a:rPr dirty="0" sz="1600" lang="ru-RU" err="1"/>
              <a:t>здатна</a:t>
            </a:r>
            <a:r>
              <a:rPr dirty="0" sz="1600" lang="ru-RU"/>
              <a:t> до </a:t>
            </a:r>
            <a:r>
              <a:rPr dirty="0" sz="1600" lang="ru-RU" err="1"/>
              <a:t>самовідтворення</a:t>
            </a:r>
            <a:r>
              <a:rPr dirty="0" sz="1600" lang="ru-RU"/>
              <a:t>, </a:t>
            </a:r>
            <a:r>
              <a:rPr dirty="0" sz="1600" lang="ru-RU" err="1"/>
              <a:t>виникла</a:t>
            </a:r>
            <a:r>
              <a:rPr dirty="0" sz="1600" lang="ru-RU"/>
              <a:t> </a:t>
            </a:r>
            <a:r>
              <a:rPr dirty="0" sz="1600" lang="ru-RU" smtClean="0"/>
              <a:t>в </a:t>
            </a:r>
            <a:r>
              <a:rPr dirty="0" sz="1600" lang="ru-RU" err="1" smtClean="0"/>
              <a:t>деяких</a:t>
            </a:r>
            <a:r>
              <a:rPr dirty="0" sz="1600" lang="ru-RU" smtClean="0"/>
              <a:t> </a:t>
            </a:r>
            <a:r>
              <a:rPr dirty="0" sz="1600" lang="ru-RU"/>
              <a:t>районах </a:t>
            </a:r>
            <a:r>
              <a:rPr dirty="0" sz="1600" lang="ru-RU" err="1"/>
              <a:t>Одеси</a:t>
            </a:r>
            <a:r>
              <a:rPr dirty="0" sz="1600" lang="ru-RU"/>
              <a:t>. </a:t>
            </a:r>
            <a:r>
              <a:rPr dirty="0" sz="1600" lang="ru-RU" err="1"/>
              <a:t>Живе</a:t>
            </a:r>
            <a:r>
              <a:rPr dirty="0" sz="1600" lang="ru-RU"/>
              <a:t> </a:t>
            </a:r>
            <a:r>
              <a:rPr dirty="0" sz="1600" lang="ru-RU" err="1"/>
              <a:t>серед</a:t>
            </a:r>
            <a:r>
              <a:rPr dirty="0" sz="1600" lang="ru-RU"/>
              <a:t> </a:t>
            </a:r>
            <a:r>
              <a:rPr dirty="0" sz="1600" lang="ru-RU" err="1"/>
              <a:t>кам’яних</a:t>
            </a:r>
            <a:r>
              <a:rPr dirty="0" sz="1600" lang="ru-RU"/>
              <a:t> </a:t>
            </a:r>
            <a:r>
              <a:rPr dirty="0" sz="1600" lang="ru-RU" err="1"/>
              <a:t>руїн</a:t>
            </a:r>
            <a:r>
              <a:rPr dirty="0" sz="1600" lang="ru-RU"/>
              <a:t> </a:t>
            </a:r>
            <a:r>
              <a:rPr dirty="0" sz="1600" lang="ru-RU" err="1"/>
              <a:t>і</a:t>
            </a:r>
            <a:r>
              <a:rPr dirty="0" sz="1600" lang="ru-RU"/>
              <a:t> у </a:t>
            </a:r>
            <a:r>
              <a:rPr dirty="0" sz="1600" lang="ru-RU" err="1" smtClean="0"/>
              <a:t>житлових</a:t>
            </a:r>
            <a:r>
              <a:rPr dirty="0" sz="1600" lang="ru-RU" smtClean="0"/>
              <a:t> </a:t>
            </a:r>
            <a:r>
              <a:rPr dirty="0" sz="1600" lang="ru-RU" err="1" smtClean="0"/>
              <a:t>будинках</a:t>
            </a:r>
            <a:r>
              <a:rPr dirty="0" sz="1600" lang="ru-RU"/>
              <a:t>.</a:t>
            </a:r>
          </a:p>
          <a:p>
            <a:pPr algn="just"/>
            <a:r>
              <a:rPr b="1" dirty="0" sz="1600" lang="ru-RU"/>
              <a:t>Причина </a:t>
            </a:r>
            <a:r>
              <a:rPr b="1" dirty="0" sz="1600" lang="ru-RU" err="1"/>
              <a:t>проникнення</a:t>
            </a:r>
            <a:r>
              <a:rPr b="1" dirty="0" sz="1600" lang="ru-RU"/>
              <a:t> виду. </a:t>
            </a:r>
            <a:r>
              <a:rPr b="1" dirty="0" sz="1600" lang="ru-RU" err="1"/>
              <a:t>Пасивне</a:t>
            </a:r>
            <a:r>
              <a:rPr b="1" dirty="0" sz="1600" lang="ru-RU"/>
              <a:t> </a:t>
            </a:r>
            <a:r>
              <a:rPr b="1" dirty="0" sz="1600" lang="ru-RU" err="1"/>
              <a:t>перенесення</a:t>
            </a:r>
            <a:endParaRPr b="1" dirty="0" sz="1600" lang="ru-RU"/>
          </a:p>
          <a:p>
            <a:pPr algn="just"/>
            <a:r>
              <a:rPr dirty="0" sz="1600" lang="ru-RU"/>
              <a:t>автотранспортом.</a:t>
            </a:r>
          </a:p>
          <a:p>
            <a:pPr algn="just"/>
            <a:r>
              <a:rPr b="1" dirty="0" sz="1600" lang="ru-RU" err="1" smtClean="0"/>
              <a:t>Значення</a:t>
            </a:r>
            <a:r>
              <a:rPr b="1" dirty="0" sz="1600" lang="ru-RU" smtClean="0"/>
              <a:t> </a:t>
            </a:r>
            <a:r>
              <a:rPr b="1" dirty="0" sz="1600" lang="ru-RU"/>
              <a:t>виду. </a:t>
            </a:r>
            <a:r>
              <a:rPr b="1" dirty="0" sz="1600" lang="ru-RU" err="1"/>
              <a:t>Цінний</a:t>
            </a:r>
            <a:r>
              <a:rPr b="1" dirty="0" sz="1600" lang="ru-RU"/>
              <a:t> як </a:t>
            </a:r>
            <a:r>
              <a:rPr b="1" dirty="0" sz="1600" lang="ru-RU" err="1"/>
              <a:t>науковий</a:t>
            </a:r>
            <a:r>
              <a:rPr b="1" dirty="0" sz="1600" lang="ru-RU"/>
              <a:t> </a:t>
            </a:r>
            <a:r>
              <a:rPr b="1" dirty="0" sz="1600" lang="ru-RU" err="1"/>
              <a:t>об’єкт</a:t>
            </a:r>
            <a:r>
              <a:rPr b="1" dirty="0" sz="1600" lang="ru-RU"/>
              <a:t> </a:t>
            </a:r>
            <a:r>
              <a:rPr b="1" dirty="0" sz="1600" lang="ru-RU" smtClean="0"/>
              <a:t>для </a:t>
            </a:r>
            <a:r>
              <a:rPr dirty="0" sz="1600" lang="ru-RU" err="1" smtClean="0"/>
              <a:t>дослідження</a:t>
            </a:r>
            <a:r>
              <a:rPr dirty="0" sz="1600" lang="ru-RU" smtClean="0"/>
              <a:t> </a:t>
            </a:r>
            <a:r>
              <a:rPr dirty="0" sz="1600" lang="ru-RU" err="1"/>
              <a:t>інвазії</a:t>
            </a:r>
            <a:r>
              <a:rPr dirty="0" sz="1600" lang="ru-RU"/>
              <a:t> </a:t>
            </a:r>
            <a:r>
              <a:rPr dirty="0" sz="1600" lang="ru-RU" err="1"/>
              <a:t>видів</a:t>
            </a:r>
            <a:r>
              <a:rPr dirty="0" sz="1600" lang="ru-RU"/>
              <a:t>. </a:t>
            </a:r>
            <a:r>
              <a:rPr dirty="0" sz="1600" lang="ru-RU" err="1"/>
              <a:t>Небажане</a:t>
            </a:r>
            <a:r>
              <a:rPr dirty="0" sz="1600" lang="ru-RU"/>
              <a:t> </a:t>
            </a:r>
            <a:r>
              <a:rPr dirty="0" sz="1600" lang="ru-RU" err="1"/>
              <a:t>потрапляння</a:t>
            </a:r>
            <a:r>
              <a:rPr dirty="0" sz="1600" lang="ru-RU"/>
              <a:t> </a:t>
            </a:r>
            <a:r>
              <a:rPr dirty="0" sz="1600" lang="ru-RU" err="1"/>
              <a:t>його</a:t>
            </a:r>
            <a:r>
              <a:rPr dirty="0" sz="1600" lang="ru-RU"/>
              <a:t> </a:t>
            </a:r>
            <a:r>
              <a:rPr dirty="0" sz="1600" lang="ru-RU" smtClean="0"/>
              <a:t>на </a:t>
            </a:r>
            <a:r>
              <a:rPr dirty="0" sz="1600" lang="ru-RU" err="1" smtClean="0"/>
              <a:t>територію</a:t>
            </a:r>
            <a:r>
              <a:rPr dirty="0" sz="1600" lang="ru-RU" smtClean="0"/>
              <a:t> </a:t>
            </a:r>
            <a:r>
              <a:rPr dirty="0" sz="1600" lang="ru-RU" err="1"/>
              <a:t>Криму</a:t>
            </a:r>
            <a:r>
              <a:rPr dirty="0" sz="1600" lang="ru-RU"/>
              <a:t>, де </a:t>
            </a:r>
            <a:r>
              <a:rPr dirty="0" sz="1600" lang="ru-RU" err="1"/>
              <a:t>він</a:t>
            </a:r>
            <a:r>
              <a:rPr dirty="0" sz="1600" lang="ru-RU"/>
              <a:t> </a:t>
            </a:r>
            <a:r>
              <a:rPr dirty="0" sz="1600" lang="ru-RU" err="1"/>
              <a:t>конкуруватиме</a:t>
            </a:r>
            <a:r>
              <a:rPr dirty="0" sz="1600" lang="ru-RU"/>
              <a:t> </a:t>
            </a:r>
            <a:r>
              <a:rPr dirty="0" sz="1600" lang="ru-RU" err="1"/>
              <a:t>зі</a:t>
            </a:r>
            <a:r>
              <a:rPr dirty="0" sz="1600" lang="ru-RU"/>
              <a:t> </a:t>
            </a:r>
            <a:r>
              <a:rPr dirty="0" sz="1600" lang="ru-RU" err="1" smtClean="0"/>
              <a:t>середземноморським</a:t>
            </a:r>
            <a:r>
              <a:rPr dirty="0" sz="1600" lang="ru-RU" smtClean="0"/>
              <a:t> </a:t>
            </a:r>
            <a:r>
              <a:rPr dirty="0" sz="1600" lang="ru-RU" err="1" smtClean="0"/>
              <a:t>геконом</a:t>
            </a:r>
            <a:r>
              <a:rPr dirty="0" sz="1600" lang="ru-RU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Прямоугольник 1"/>
          <p:cNvSpPr/>
          <p:nvPr/>
        </p:nvSpPr>
        <p:spPr>
          <a:xfrm>
            <a:off x="0" y="0"/>
            <a:ext cx="9144000" cy="1477328"/>
          </a:xfrm>
          <a:prstGeom prst="rect"/>
        </p:spPr>
        <p:txBody>
          <a:bodyPr wrap="square">
            <a:spAutoFit/>
          </a:bodyPr>
          <a:p>
            <a:r>
              <a:rPr dirty="0" lang="ru-RU" err="1"/>
              <a:t>Отруйних</a:t>
            </a:r>
            <a:r>
              <a:rPr dirty="0" lang="ru-RU"/>
              <a:t> </a:t>
            </a:r>
            <a:r>
              <a:rPr dirty="0" lang="ru-RU" err="1"/>
              <a:t>малайських</a:t>
            </a:r>
            <a:r>
              <a:rPr dirty="0" lang="ru-RU"/>
              <a:t> </a:t>
            </a:r>
            <a:r>
              <a:rPr dirty="0" lang="ru-RU" err="1"/>
              <a:t>ропух</a:t>
            </a:r>
            <a:r>
              <a:rPr dirty="0" lang="ru-RU"/>
              <a:t>, </a:t>
            </a:r>
            <a:r>
              <a:rPr dirty="0" lang="ru-RU" err="1"/>
              <a:t>які</a:t>
            </a:r>
            <a:r>
              <a:rPr dirty="0" lang="ru-RU"/>
              <a:t> </a:t>
            </a:r>
            <a:r>
              <a:rPr dirty="0" lang="ru-RU" err="1"/>
              <a:t>є</a:t>
            </a:r>
            <a:r>
              <a:rPr dirty="0" lang="ru-RU"/>
              <a:t> </a:t>
            </a:r>
            <a:r>
              <a:rPr dirty="0" lang="ru-RU" err="1"/>
              <a:t>інвазійним</a:t>
            </a:r>
            <a:r>
              <a:rPr dirty="0" lang="ru-RU"/>
              <a:t> видом на </a:t>
            </a:r>
            <a:r>
              <a:rPr dirty="0" lang="ru-RU" err="1"/>
              <a:t>Мадагаскарі</a:t>
            </a:r>
            <a:r>
              <a:rPr dirty="0" lang="ru-RU"/>
              <a:t>, </a:t>
            </a:r>
            <a:r>
              <a:rPr dirty="0" lang="ru-RU" err="1"/>
              <a:t>звинуватили</a:t>
            </a:r>
            <a:r>
              <a:rPr dirty="0" lang="ru-RU"/>
              <a:t> у </a:t>
            </a:r>
            <a:r>
              <a:rPr dirty="0" lang="ru-RU" err="1"/>
              <a:t>вбивствах</a:t>
            </a:r>
            <a:r>
              <a:rPr dirty="0" lang="ru-RU"/>
              <a:t> </a:t>
            </a:r>
            <a:r>
              <a:rPr dirty="0" lang="ru-RU" err="1"/>
              <a:t>острівних</a:t>
            </a:r>
            <a:r>
              <a:rPr dirty="0" lang="ru-RU"/>
              <a:t> </a:t>
            </a:r>
            <a:r>
              <a:rPr dirty="0" lang="ru-RU" err="1"/>
              <a:t>ендемічних</a:t>
            </a:r>
            <a:r>
              <a:rPr dirty="0" lang="ru-RU"/>
              <a:t> </a:t>
            </a:r>
            <a:r>
              <a:rPr dirty="0" lang="ru-RU" err="1"/>
              <a:t>змій</a:t>
            </a:r>
            <a:r>
              <a:rPr dirty="0" lang="ru-RU"/>
              <a:t>. За </a:t>
            </a:r>
            <a:r>
              <a:rPr dirty="0" lang="ru-RU" err="1"/>
              <a:t>розрахунками</a:t>
            </a:r>
            <a:r>
              <a:rPr dirty="0" lang="ru-RU"/>
              <a:t> </a:t>
            </a:r>
            <a:r>
              <a:rPr dirty="0" lang="ru-RU" err="1"/>
              <a:t>вчених</a:t>
            </a:r>
            <a:r>
              <a:rPr dirty="0" lang="ru-RU"/>
              <a:t>, </a:t>
            </a:r>
            <a:r>
              <a:rPr dirty="0" lang="ru-RU" err="1"/>
              <a:t>за</a:t>
            </a:r>
            <a:r>
              <a:rPr dirty="0" lang="ru-RU"/>
              <a:t> </a:t>
            </a:r>
            <a:r>
              <a:rPr dirty="0" lang="ru-RU" err="1"/>
              <a:t>рік</a:t>
            </a:r>
            <a:r>
              <a:rPr dirty="0" lang="ru-RU"/>
              <a:t> </a:t>
            </a:r>
            <a:r>
              <a:rPr dirty="0" lang="ru-RU" err="1"/>
              <a:t>амфібії</a:t>
            </a:r>
            <a:r>
              <a:rPr dirty="0" lang="ru-RU"/>
              <a:t> </a:t>
            </a:r>
            <a:r>
              <a:rPr dirty="0" lang="ru-RU" err="1"/>
              <a:t>можуть</a:t>
            </a:r>
            <a:r>
              <a:rPr dirty="0" lang="ru-RU"/>
              <a:t> </a:t>
            </a:r>
            <a:r>
              <a:rPr dirty="0" lang="ru-RU" err="1"/>
              <a:t>більш</a:t>
            </a:r>
            <a:r>
              <a:rPr dirty="0" lang="ru-RU"/>
              <a:t> </a:t>
            </a:r>
            <a:r>
              <a:rPr dirty="0" lang="ru-RU" err="1"/>
              <a:t>ніж</a:t>
            </a:r>
            <a:r>
              <a:rPr dirty="0" lang="ru-RU"/>
              <a:t> </a:t>
            </a:r>
            <a:r>
              <a:rPr dirty="0" lang="ru-RU" err="1"/>
              <a:t>вдвічі</a:t>
            </a:r>
            <a:r>
              <a:rPr dirty="0" lang="ru-RU"/>
              <a:t> </a:t>
            </a:r>
            <a:r>
              <a:rPr dirty="0" lang="ru-RU" err="1"/>
              <a:t>скоротити</a:t>
            </a:r>
            <a:r>
              <a:rPr dirty="0" lang="ru-RU"/>
              <a:t> </a:t>
            </a:r>
            <a:r>
              <a:rPr dirty="0" lang="ru-RU" err="1"/>
              <a:t>популяцію</a:t>
            </a:r>
            <a:r>
              <a:rPr dirty="0" lang="ru-RU"/>
              <a:t> </a:t>
            </a:r>
            <a:r>
              <a:rPr dirty="0" lang="ru-RU" err="1"/>
              <a:t>мадагаскарської</a:t>
            </a:r>
            <a:r>
              <a:rPr dirty="0" lang="ru-RU"/>
              <a:t> </a:t>
            </a:r>
            <a:r>
              <a:rPr dirty="0" lang="ru-RU" err="1"/>
              <a:t>котячої</a:t>
            </a:r>
            <a:r>
              <a:rPr dirty="0" lang="ru-RU"/>
              <a:t> </a:t>
            </a:r>
            <a:r>
              <a:rPr dirty="0" lang="ru-RU" err="1"/>
              <a:t>змії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при </a:t>
            </a:r>
            <a:r>
              <a:rPr dirty="0" lang="ru-RU" err="1"/>
              <a:t>зменшенні</a:t>
            </a:r>
            <a:r>
              <a:rPr dirty="0" lang="ru-RU"/>
              <a:t> </a:t>
            </a:r>
            <a:r>
              <a:rPr dirty="0" lang="ru-RU" err="1"/>
              <a:t>чисельності</a:t>
            </a:r>
            <a:r>
              <a:rPr dirty="0" lang="ru-RU"/>
              <a:t> </a:t>
            </a:r>
            <a:r>
              <a:rPr dirty="0" lang="ru-RU" err="1"/>
              <a:t>інших</a:t>
            </a:r>
            <a:r>
              <a:rPr dirty="0" lang="ru-RU"/>
              <a:t> </a:t>
            </a:r>
            <a:r>
              <a:rPr dirty="0" lang="ru-RU" err="1"/>
              <a:t>видів</a:t>
            </a:r>
            <a:r>
              <a:rPr dirty="0" lang="ru-RU"/>
              <a:t> </a:t>
            </a:r>
            <a:r>
              <a:rPr dirty="0" lang="ru-RU" err="1"/>
              <a:t>хижаків</a:t>
            </a:r>
            <a:r>
              <a:rPr dirty="0" lang="ru-RU"/>
              <a:t> </a:t>
            </a:r>
            <a:r>
              <a:rPr dirty="0" lang="ru-RU" err="1"/>
              <a:t>матиме</a:t>
            </a:r>
            <a:r>
              <a:rPr dirty="0" lang="ru-RU"/>
              <a:t> </a:t>
            </a:r>
            <a:r>
              <a:rPr dirty="0" lang="ru-RU" err="1"/>
              <a:t>негативні</a:t>
            </a:r>
            <a:r>
              <a:rPr dirty="0" lang="ru-RU"/>
              <a:t> </a:t>
            </a:r>
            <a:r>
              <a:rPr dirty="0" lang="ru-RU" err="1"/>
              <a:t>наслідки</a:t>
            </a:r>
            <a:r>
              <a:rPr dirty="0" lang="ru-RU"/>
              <a:t> для </a:t>
            </a:r>
            <a:r>
              <a:rPr dirty="0" lang="ru-RU" err="1"/>
              <a:t>вразливої</a:t>
            </a:r>
            <a:r>
              <a:rPr dirty="0" lang="ru-RU"/>
              <a:t> </a:t>
            </a:r>
            <a:r>
              <a:rPr dirty="0" lang="ru-RU" err="1"/>
              <a:t>острівної</a:t>
            </a:r>
            <a:r>
              <a:rPr dirty="0" lang="ru-RU"/>
              <a:t> </a:t>
            </a:r>
            <a:r>
              <a:rPr dirty="0" lang="ru-RU" err="1" smtClean="0"/>
              <a:t>екосистеми</a:t>
            </a:r>
            <a:r>
              <a:rPr dirty="0" lang="ru-RU" smtClean="0"/>
              <a:t>.</a:t>
            </a:r>
            <a:endParaRPr dirty="0" lang="ru-RU"/>
          </a:p>
        </p:txBody>
      </p:sp>
      <p:pic>
        <p:nvPicPr>
          <p:cNvPr id="2097161" name="Picture 2" descr="Wikimedia Commons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771800" y="1412776"/>
            <a:ext cx="3600399" cy="2520280"/>
          </a:xfrm>
          <a:prstGeom prst="rect"/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Прямоугольник 1"/>
          <p:cNvSpPr/>
          <p:nvPr/>
        </p:nvSpPr>
        <p:spPr>
          <a:xfrm>
            <a:off x="0" y="0"/>
            <a:ext cx="9144000" cy="3416320"/>
          </a:xfrm>
          <a:prstGeom prst="rect"/>
        </p:spPr>
        <p:txBody>
          <a:bodyPr wrap="square">
            <a:spAutoFit/>
          </a:bodyPr>
          <a:p>
            <a:pPr algn="just"/>
            <a:r>
              <a:rPr dirty="0" lang="ru-RU" err="1"/>
              <a:t>Інвазійні</a:t>
            </a:r>
            <a:r>
              <a:rPr dirty="0" lang="ru-RU"/>
              <a:t> </a:t>
            </a:r>
            <a:r>
              <a:rPr dirty="0" lang="ru-RU" err="1"/>
              <a:t>види</a:t>
            </a:r>
            <a:r>
              <a:rPr dirty="0" lang="ru-RU"/>
              <a:t> </a:t>
            </a:r>
            <a:r>
              <a:rPr dirty="0" lang="ru-RU" err="1"/>
              <a:t>здатні</a:t>
            </a:r>
            <a:r>
              <a:rPr dirty="0" lang="ru-RU"/>
              <a:t> </a:t>
            </a:r>
            <a:r>
              <a:rPr dirty="0" lang="ru-RU" err="1"/>
              <a:t>спричинити</a:t>
            </a:r>
            <a:r>
              <a:rPr dirty="0" lang="ru-RU"/>
              <a:t> </a:t>
            </a:r>
            <a:r>
              <a:rPr dirty="0" lang="ru-RU" err="1"/>
              <a:t>справжню</a:t>
            </a:r>
            <a:r>
              <a:rPr dirty="0" lang="ru-RU"/>
              <a:t> </a:t>
            </a:r>
            <a:r>
              <a:rPr dirty="0" lang="ru-RU" err="1"/>
              <a:t>екологічну</a:t>
            </a:r>
            <a:r>
              <a:rPr dirty="0" lang="ru-RU"/>
              <a:t> катастрофу, </a:t>
            </a:r>
            <a:r>
              <a:rPr dirty="0" lang="ru-RU" err="1"/>
              <a:t>призводячи</a:t>
            </a:r>
            <a:r>
              <a:rPr dirty="0" lang="ru-RU"/>
              <a:t> до </a:t>
            </a:r>
            <a:r>
              <a:rPr dirty="0" lang="ru-RU" err="1"/>
              <a:t>вимирання</a:t>
            </a:r>
            <a:r>
              <a:rPr dirty="0" lang="ru-RU"/>
              <a:t> </a:t>
            </a:r>
            <a:r>
              <a:rPr dirty="0" lang="ru-RU" err="1"/>
              <a:t>місцевих</a:t>
            </a:r>
            <a:r>
              <a:rPr dirty="0" lang="ru-RU"/>
              <a:t> </a:t>
            </a:r>
            <a:r>
              <a:rPr dirty="0" lang="ru-RU" err="1"/>
              <a:t>видів</a:t>
            </a:r>
            <a:r>
              <a:rPr dirty="0" lang="ru-RU"/>
              <a:t>, </a:t>
            </a:r>
            <a:r>
              <a:rPr dirty="0" lang="ru-RU" err="1"/>
              <a:t>і</a:t>
            </a:r>
            <a:r>
              <a:rPr dirty="0" lang="ru-RU"/>
              <a:t> особливо вони </a:t>
            </a:r>
            <a:r>
              <a:rPr dirty="0" lang="ru-RU" err="1"/>
              <a:t>небезпечні</a:t>
            </a:r>
            <a:r>
              <a:rPr dirty="0" lang="ru-RU"/>
              <a:t> для </a:t>
            </a:r>
            <a:r>
              <a:rPr dirty="0" lang="ru-RU" err="1"/>
              <a:t>острівних</a:t>
            </a:r>
            <a:r>
              <a:rPr dirty="0" lang="ru-RU"/>
              <a:t> </a:t>
            </a:r>
            <a:r>
              <a:rPr dirty="0" lang="ru-RU" err="1"/>
              <a:t>екосистем</a:t>
            </a:r>
            <a:r>
              <a:rPr dirty="0" lang="ru-RU"/>
              <a:t>, </a:t>
            </a:r>
            <a:r>
              <a:rPr dirty="0" lang="ru-RU" err="1"/>
              <a:t>які</a:t>
            </a:r>
            <a:r>
              <a:rPr dirty="0" lang="ru-RU"/>
              <a:t> </a:t>
            </a:r>
            <a:r>
              <a:rPr dirty="0" lang="ru-RU" err="1"/>
              <a:t>протягом</a:t>
            </a:r>
            <a:r>
              <a:rPr dirty="0" lang="ru-RU"/>
              <a:t> </a:t>
            </a:r>
            <a:r>
              <a:rPr dirty="0" lang="ru-RU" err="1"/>
              <a:t>тривалого</a:t>
            </a:r>
            <a:r>
              <a:rPr dirty="0" lang="ru-RU"/>
              <a:t> часу </a:t>
            </a:r>
            <a:r>
              <a:rPr dirty="0" lang="ru-RU" err="1"/>
              <a:t>розвивалися</a:t>
            </a:r>
            <a:r>
              <a:rPr dirty="0" lang="ru-RU"/>
              <a:t> </a:t>
            </a:r>
            <a:r>
              <a:rPr dirty="0" lang="ru-RU" err="1"/>
              <a:t>ізольовано</a:t>
            </a:r>
            <a:r>
              <a:rPr dirty="0" lang="ru-RU"/>
              <a:t> </a:t>
            </a:r>
            <a:r>
              <a:rPr dirty="0" lang="ru-RU" err="1"/>
              <a:t>й</a:t>
            </a:r>
            <a:r>
              <a:rPr dirty="0" lang="ru-RU"/>
              <a:t> не </a:t>
            </a:r>
            <a:r>
              <a:rPr dirty="0" lang="ru-RU" err="1"/>
              <a:t>готові</a:t>
            </a:r>
            <a:r>
              <a:rPr dirty="0" lang="ru-RU"/>
              <a:t> до </a:t>
            </a:r>
            <a:r>
              <a:rPr dirty="0" lang="ru-RU" err="1"/>
              <a:t>появи</a:t>
            </a:r>
            <a:r>
              <a:rPr dirty="0" lang="ru-RU"/>
              <a:t> </a:t>
            </a:r>
            <a:r>
              <a:rPr dirty="0" lang="ru-RU" err="1"/>
              <a:t>прибульців</a:t>
            </a:r>
            <a:r>
              <a:rPr dirty="0" lang="ru-RU"/>
              <a:t>. Такою </a:t>
            </a:r>
            <a:r>
              <a:rPr dirty="0" lang="ru-RU" err="1"/>
              <a:t>є</a:t>
            </a:r>
            <a:r>
              <a:rPr dirty="0" lang="ru-RU"/>
              <a:t>, </a:t>
            </a:r>
            <a:r>
              <a:rPr dirty="0" lang="ru-RU" err="1"/>
              <a:t>наприклад</a:t>
            </a:r>
            <a:r>
              <a:rPr dirty="0" lang="ru-RU"/>
              <a:t>, природа Мадагаскару, </a:t>
            </a:r>
            <a:r>
              <a:rPr dirty="0" lang="ru-RU" err="1"/>
              <a:t>більшість</a:t>
            </a:r>
            <a:r>
              <a:rPr dirty="0" lang="ru-RU"/>
              <a:t> </a:t>
            </a:r>
            <a:r>
              <a:rPr dirty="0" lang="ru-RU" err="1"/>
              <a:t>видів</a:t>
            </a:r>
            <a:r>
              <a:rPr dirty="0" lang="ru-RU"/>
              <a:t> </a:t>
            </a:r>
            <a:r>
              <a:rPr dirty="0" lang="ru-RU" err="1"/>
              <a:t>тварин</a:t>
            </a:r>
            <a:r>
              <a:rPr dirty="0" lang="ru-RU"/>
              <a:t> </a:t>
            </a:r>
            <a:r>
              <a:rPr dirty="0" lang="ru-RU" err="1"/>
              <a:t>якої</a:t>
            </a:r>
            <a:r>
              <a:rPr dirty="0" lang="ru-RU"/>
              <a:t> </a:t>
            </a:r>
            <a:r>
              <a:rPr dirty="0" lang="ru-RU" err="1"/>
              <a:t>є</a:t>
            </a:r>
            <a:r>
              <a:rPr dirty="0" lang="ru-RU"/>
              <a:t> </a:t>
            </a:r>
            <a:r>
              <a:rPr dirty="0" lang="ru-RU" err="1"/>
              <a:t>ендеміками</a:t>
            </a:r>
            <a:r>
              <a:rPr dirty="0" lang="ru-RU"/>
              <a:t> острова. Але </a:t>
            </a:r>
            <a:r>
              <a:rPr dirty="0" lang="ru-RU" err="1"/>
              <a:t>інвазійні</a:t>
            </a:r>
            <a:r>
              <a:rPr dirty="0" lang="ru-RU"/>
              <a:t> </a:t>
            </a:r>
            <a:r>
              <a:rPr dirty="0" lang="ru-RU" err="1"/>
              <a:t>види</a:t>
            </a:r>
            <a:r>
              <a:rPr dirty="0" lang="ru-RU"/>
              <a:t> </a:t>
            </a:r>
            <a:r>
              <a:rPr dirty="0" lang="ru-RU" err="1"/>
              <a:t>дісталися</a:t>
            </a:r>
            <a:r>
              <a:rPr dirty="0" lang="ru-RU"/>
              <a:t> </a:t>
            </a:r>
            <a:r>
              <a:rPr dirty="0" lang="ru-RU" err="1"/>
              <a:t>й</a:t>
            </a:r>
            <a:r>
              <a:rPr dirty="0" lang="ru-RU"/>
              <a:t> до </a:t>
            </a:r>
            <a:r>
              <a:rPr dirty="0" lang="ru-RU" err="1"/>
              <a:t>нього</a:t>
            </a:r>
            <a:r>
              <a:rPr dirty="0" lang="ru-RU"/>
              <a:t>. </a:t>
            </a:r>
            <a:r>
              <a:rPr dirty="0" lang="ru-RU" err="1"/>
              <a:t>Серед</a:t>
            </a:r>
            <a:r>
              <a:rPr dirty="0" lang="ru-RU"/>
              <a:t> них — </a:t>
            </a:r>
            <a:r>
              <a:rPr dirty="0" lang="ru-RU" err="1"/>
              <a:t>малайська</a:t>
            </a:r>
            <a:r>
              <a:rPr dirty="0" lang="ru-RU"/>
              <a:t> </a:t>
            </a:r>
            <a:r>
              <a:rPr dirty="0" lang="ru-RU" err="1"/>
              <a:t>ропуха</a:t>
            </a:r>
            <a:r>
              <a:rPr dirty="0" lang="ru-RU"/>
              <a:t> (</a:t>
            </a:r>
            <a:r>
              <a:rPr dirty="0" i="1" lang="en-US" err="1"/>
              <a:t>Duttaphrynus</a:t>
            </a:r>
            <a:r>
              <a:rPr dirty="0" i="1" lang="en-US"/>
              <a:t> </a:t>
            </a:r>
            <a:r>
              <a:rPr dirty="0" i="1" lang="en-US" err="1"/>
              <a:t>melanostictus</a:t>
            </a:r>
            <a:r>
              <a:rPr dirty="0" lang="en-US"/>
              <a:t>), </a:t>
            </a:r>
            <a:r>
              <a:rPr dirty="0" lang="ru-RU"/>
              <a:t>яка </a:t>
            </a:r>
            <a:r>
              <a:rPr dirty="0" lang="ru-RU" err="1"/>
              <a:t>природно</a:t>
            </a:r>
            <a:r>
              <a:rPr dirty="0" lang="ru-RU"/>
              <a:t> </a:t>
            </a:r>
            <a:r>
              <a:rPr dirty="0" lang="ru-RU" err="1"/>
              <a:t>населяє</a:t>
            </a:r>
            <a:r>
              <a:rPr dirty="0" lang="ru-RU"/>
              <a:t> </a:t>
            </a:r>
            <a:r>
              <a:rPr dirty="0" lang="ru-RU" err="1"/>
              <a:t>південь</a:t>
            </a:r>
            <a:r>
              <a:rPr dirty="0" lang="ru-RU"/>
              <a:t> та </a:t>
            </a:r>
            <a:r>
              <a:rPr dirty="0" lang="ru-RU" err="1"/>
              <a:t>схід</a:t>
            </a:r>
            <a:r>
              <a:rPr dirty="0" lang="ru-RU"/>
              <a:t> </a:t>
            </a:r>
            <a:r>
              <a:rPr dirty="0" lang="ru-RU" err="1"/>
              <a:t>Азії</a:t>
            </a:r>
            <a:r>
              <a:rPr dirty="0" lang="ru-RU"/>
              <a:t>. </a:t>
            </a:r>
            <a:r>
              <a:rPr dirty="0" lang="ru-RU" err="1"/>
              <a:t>Припускають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амфібія</a:t>
            </a:r>
            <a:r>
              <a:rPr dirty="0" lang="ru-RU"/>
              <a:t> </a:t>
            </a:r>
            <a:r>
              <a:rPr dirty="0" lang="ru-RU" err="1"/>
              <a:t>потрапила</a:t>
            </a:r>
            <a:r>
              <a:rPr dirty="0" lang="ru-RU"/>
              <a:t> на Мадагаскар у 2010-х роках, </a:t>
            </a:r>
            <a:r>
              <a:rPr dirty="0" lang="ru-RU" err="1"/>
              <a:t>але</a:t>
            </a:r>
            <a:r>
              <a:rPr dirty="0" lang="ru-RU"/>
              <a:t> </a:t>
            </a:r>
            <a:r>
              <a:rPr dirty="0" lang="ru-RU" err="1"/>
              <a:t>з</a:t>
            </a:r>
            <a:r>
              <a:rPr dirty="0" lang="ru-RU"/>
              <a:t> того часу </a:t>
            </a:r>
            <a:r>
              <a:rPr dirty="0" lang="ru-RU" err="1"/>
              <a:t>вже</a:t>
            </a:r>
            <a:r>
              <a:rPr dirty="0" lang="ru-RU"/>
              <a:t> </a:t>
            </a:r>
            <a:r>
              <a:rPr dirty="0" lang="ru-RU" err="1">
                <a:hlinkClick r:id="rId1"/>
              </a:rPr>
              <a:t>розселилася</a:t>
            </a:r>
            <a:r>
              <a:rPr dirty="0" lang="ru-RU"/>
              <a:t> на </a:t>
            </a:r>
            <a:r>
              <a:rPr dirty="0" lang="ru-RU" err="1"/>
              <a:t>площі</a:t>
            </a:r>
            <a:r>
              <a:rPr dirty="0" lang="ru-RU"/>
              <a:t> </a:t>
            </a:r>
            <a:r>
              <a:rPr dirty="0" lang="ru-RU" err="1"/>
              <a:t>приблизно</a:t>
            </a:r>
            <a:r>
              <a:rPr dirty="0" lang="ru-RU"/>
              <a:t> 500 </a:t>
            </a:r>
            <a:r>
              <a:rPr dirty="0" lang="ru-RU" err="1"/>
              <a:t>квадратних</a:t>
            </a:r>
            <a:r>
              <a:rPr dirty="0" lang="ru-RU"/>
              <a:t> </a:t>
            </a:r>
            <a:r>
              <a:rPr dirty="0" lang="ru-RU" err="1"/>
              <a:t>кілометрів</a:t>
            </a:r>
            <a:r>
              <a:rPr dirty="0" lang="ru-RU"/>
              <a:t>, </a:t>
            </a:r>
            <a:r>
              <a:rPr dirty="0" lang="ru-RU" err="1"/>
              <a:t>щороку</a:t>
            </a:r>
            <a:r>
              <a:rPr dirty="0" lang="ru-RU"/>
              <a:t> </a:t>
            </a:r>
            <a:r>
              <a:rPr dirty="0" lang="ru-RU" err="1"/>
              <a:t>займаючи</a:t>
            </a:r>
            <a:r>
              <a:rPr dirty="0" lang="ru-RU"/>
              <a:t> </a:t>
            </a:r>
            <a:r>
              <a:rPr dirty="0" lang="ru-RU" err="1"/>
              <a:t>нові</a:t>
            </a:r>
            <a:r>
              <a:rPr dirty="0" lang="ru-RU"/>
              <a:t> </a:t>
            </a:r>
            <a:r>
              <a:rPr dirty="0" lang="ru-RU" err="1"/>
              <a:t>території</a:t>
            </a:r>
            <a:r>
              <a:rPr dirty="0" lang="ru-RU"/>
              <a:t>. Як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інші</a:t>
            </a:r>
            <a:r>
              <a:rPr dirty="0" lang="ru-RU"/>
              <a:t> </a:t>
            </a:r>
            <a:r>
              <a:rPr dirty="0" lang="ru-RU" err="1"/>
              <a:t>інвазійні</a:t>
            </a:r>
            <a:r>
              <a:rPr dirty="0" lang="ru-RU"/>
              <a:t> </a:t>
            </a:r>
            <a:r>
              <a:rPr dirty="0" lang="ru-RU" err="1"/>
              <a:t>види</a:t>
            </a:r>
            <a:r>
              <a:rPr dirty="0" lang="ru-RU"/>
              <a:t>, </a:t>
            </a:r>
            <a:r>
              <a:rPr dirty="0" lang="ru-RU" err="1"/>
              <a:t>малайська</a:t>
            </a:r>
            <a:r>
              <a:rPr dirty="0" lang="ru-RU"/>
              <a:t> </a:t>
            </a:r>
            <a:r>
              <a:rPr dirty="0" lang="ru-RU" err="1"/>
              <a:t>ропуха</a:t>
            </a:r>
            <a:r>
              <a:rPr dirty="0" lang="ru-RU"/>
              <a:t> </a:t>
            </a:r>
            <a:r>
              <a:rPr dirty="0" lang="ru-RU" err="1"/>
              <a:t>загрожує</a:t>
            </a:r>
            <a:r>
              <a:rPr dirty="0" lang="ru-RU"/>
              <a:t> </a:t>
            </a:r>
            <a:r>
              <a:rPr dirty="0" lang="ru-RU" err="1"/>
              <a:t>витісненням</a:t>
            </a:r>
            <a:r>
              <a:rPr dirty="0" lang="ru-RU"/>
              <a:t> </a:t>
            </a:r>
            <a:r>
              <a:rPr dirty="0" lang="ru-RU" err="1"/>
              <a:t>місцевих</a:t>
            </a:r>
            <a:r>
              <a:rPr dirty="0" lang="ru-RU"/>
              <a:t> </a:t>
            </a:r>
            <a:r>
              <a:rPr dirty="0" lang="ru-RU" err="1"/>
              <a:t>видів</a:t>
            </a:r>
            <a:r>
              <a:rPr dirty="0" lang="ru-RU"/>
              <a:t> через </a:t>
            </a:r>
            <a:r>
              <a:rPr dirty="0" lang="ru-RU" err="1"/>
              <a:t>конкуренцію</a:t>
            </a:r>
            <a:r>
              <a:rPr dirty="0" lang="ru-RU"/>
              <a:t> </a:t>
            </a:r>
            <a:r>
              <a:rPr dirty="0" lang="ru-RU" err="1"/>
              <a:t>з</a:t>
            </a:r>
            <a:r>
              <a:rPr dirty="0" lang="ru-RU"/>
              <a:t> ними, а </a:t>
            </a:r>
            <a:r>
              <a:rPr dirty="0" lang="ru-RU" err="1"/>
              <a:t>крім</a:t>
            </a:r>
            <a:r>
              <a:rPr dirty="0" lang="ru-RU"/>
              <a:t> </a:t>
            </a:r>
            <a:r>
              <a:rPr dirty="0" lang="ru-RU" err="1"/>
              <a:t>цього</a:t>
            </a:r>
            <a:r>
              <a:rPr dirty="0" lang="ru-RU"/>
              <a:t> вона сильно токсична, через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може</a:t>
            </a:r>
            <a:r>
              <a:rPr dirty="0" lang="ru-RU"/>
              <a:t> </a:t>
            </a:r>
            <a:r>
              <a:rPr dirty="0" lang="ru-RU" err="1"/>
              <a:t>отруювати</a:t>
            </a:r>
            <a:r>
              <a:rPr dirty="0" lang="ru-RU"/>
              <a:t> </a:t>
            </a:r>
            <a:r>
              <a:rPr dirty="0" lang="ru-RU" err="1"/>
              <a:t>місцевих</a:t>
            </a:r>
            <a:r>
              <a:rPr dirty="0" lang="ru-RU"/>
              <a:t> </a:t>
            </a:r>
            <a:r>
              <a:rPr dirty="0" lang="ru-RU" err="1"/>
              <a:t>хижаків</a:t>
            </a:r>
            <a:r>
              <a:rPr dirty="0" lang="ru-RU"/>
              <a:t>, особливо </a:t>
            </a:r>
            <a:r>
              <a:rPr dirty="0" lang="ru-RU" err="1"/>
              <a:t>змій</a:t>
            </a:r>
            <a:r>
              <a:rPr dirty="0" lang="ru-RU"/>
              <a:t>, </a:t>
            </a:r>
            <a:r>
              <a:rPr dirty="0" lang="ru-RU" err="1"/>
              <a:t>які</a:t>
            </a:r>
            <a:r>
              <a:rPr dirty="0" lang="ru-RU"/>
              <a:t> </a:t>
            </a:r>
            <a:r>
              <a:rPr dirty="0" lang="ru-RU" err="1"/>
              <a:t>відіграють</a:t>
            </a:r>
            <a:r>
              <a:rPr dirty="0" lang="ru-RU"/>
              <a:t> </a:t>
            </a:r>
            <a:r>
              <a:rPr dirty="0" lang="ru-RU" err="1"/>
              <a:t>важливу</a:t>
            </a:r>
            <a:r>
              <a:rPr dirty="0" lang="ru-RU"/>
              <a:t> роль у </a:t>
            </a:r>
            <a:r>
              <a:rPr dirty="0" lang="ru-RU" err="1"/>
              <a:t>функціонуванні</a:t>
            </a:r>
            <a:r>
              <a:rPr dirty="0" lang="ru-RU"/>
              <a:t> </a:t>
            </a:r>
            <a:r>
              <a:rPr dirty="0" lang="ru-RU" err="1"/>
              <a:t>екосистеми</a:t>
            </a:r>
            <a:r>
              <a:rPr dirty="0" lang="ru-RU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Прямоугольник 1"/>
          <p:cNvSpPr/>
          <p:nvPr/>
        </p:nvSpPr>
        <p:spPr>
          <a:xfrm>
            <a:off x="179512" y="548680"/>
            <a:ext cx="8496944" cy="2031325"/>
          </a:xfrm>
          <a:prstGeom prst="rect"/>
        </p:spPr>
        <p:txBody>
          <a:bodyPr wrap="square">
            <a:spAutoFit/>
          </a:bodyPr>
          <a:p>
            <a:pPr algn="just"/>
            <a:r>
              <a:rPr dirty="0" lang="ru-RU" err="1"/>
              <a:t>Однак</a:t>
            </a:r>
            <a:r>
              <a:rPr dirty="0" lang="ru-RU"/>
              <a:t> </a:t>
            </a:r>
            <a:r>
              <a:rPr dirty="0" lang="ru-RU" err="1"/>
              <a:t>мадагаскарська</a:t>
            </a:r>
            <a:r>
              <a:rPr dirty="0" lang="ru-RU"/>
              <a:t> </a:t>
            </a:r>
            <a:r>
              <a:rPr dirty="0" lang="ru-RU" err="1"/>
              <a:t>котяча</a:t>
            </a:r>
            <a:r>
              <a:rPr dirty="0" lang="ru-RU"/>
              <a:t> </a:t>
            </a:r>
            <a:r>
              <a:rPr dirty="0" lang="ru-RU" err="1"/>
              <a:t>змія</a:t>
            </a:r>
            <a:r>
              <a:rPr dirty="0" lang="ru-RU"/>
              <a:t> не </a:t>
            </a:r>
            <a:r>
              <a:rPr dirty="0" lang="ru-RU" err="1"/>
              <a:t>єдина</a:t>
            </a:r>
            <a:r>
              <a:rPr dirty="0" lang="ru-RU"/>
              <a:t>, </a:t>
            </a:r>
            <a:r>
              <a:rPr dirty="0" lang="ru-RU" err="1"/>
              <a:t>хто</a:t>
            </a:r>
            <a:r>
              <a:rPr dirty="0" lang="ru-RU"/>
              <a:t> </a:t>
            </a:r>
            <a:r>
              <a:rPr dirty="0" lang="ru-RU" err="1"/>
              <a:t>полює</a:t>
            </a:r>
            <a:r>
              <a:rPr dirty="0" lang="ru-RU"/>
              <a:t> на </a:t>
            </a:r>
            <a:r>
              <a:rPr dirty="0" lang="ru-RU" err="1"/>
              <a:t>амфібій</a:t>
            </a:r>
            <a:r>
              <a:rPr dirty="0" lang="ru-RU"/>
              <a:t>. </a:t>
            </a:r>
            <a:r>
              <a:rPr dirty="0" lang="ru-RU" err="1"/>
              <a:t>Представники</a:t>
            </a:r>
            <a:r>
              <a:rPr dirty="0" lang="ru-RU"/>
              <a:t> </a:t>
            </a:r>
            <a:r>
              <a:rPr dirty="0" lang="ru-RU" err="1"/>
              <a:t>щонайменше</a:t>
            </a:r>
            <a:r>
              <a:rPr dirty="0" lang="ru-RU"/>
              <a:t> 11 </a:t>
            </a:r>
            <a:r>
              <a:rPr dirty="0" lang="ru-RU" err="1"/>
              <a:t>родів</a:t>
            </a:r>
            <a:r>
              <a:rPr dirty="0" lang="ru-RU"/>
              <a:t> </a:t>
            </a:r>
            <a:r>
              <a:rPr dirty="0" lang="ru-RU" err="1"/>
              <a:t>змій</a:t>
            </a:r>
            <a:r>
              <a:rPr dirty="0" lang="ru-RU"/>
              <a:t> Мадагаскару </a:t>
            </a:r>
            <a:r>
              <a:rPr dirty="0" lang="ru-RU" err="1"/>
              <a:t>демонструють</a:t>
            </a:r>
            <a:r>
              <a:rPr dirty="0" lang="ru-RU"/>
              <a:t> </a:t>
            </a:r>
            <a:r>
              <a:rPr dirty="0" lang="ru-RU" err="1"/>
              <a:t>таку</a:t>
            </a:r>
            <a:r>
              <a:rPr dirty="0" lang="ru-RU"/>
              <a:t> </a:t>
            </a:r>
            <a:r>
              <a:rPr dirty="0" lang="ru-RU" err="1"/>
              <a:t>схильність</a:t>
            </a:r>
            <a:r>
              <a:rPr dirty="0" lang="ru-RU"/>
              <a:t>, при </a:t>
            </a:r>
            <a:r>
              <a:rPr dirty="0" lang="ru-RU" err="1"/>
              <a:t>цьому</a:t>
            </a:r>
            <a:r>
              <a:rPr dirty="0" lang="ru-RU"/>
              <a:t>, </a:t>
            </a:r>
            <a:r>
              <a:rPr dirty="0" lang="ru-RU" err="1"/>
              <a:t>скоріше</a:t>
            </a:r>
            <a:r>
              <a:rPr dirty="0" lang="ru-RU"/>
              <a:t> за все, </a:t>
            </a:r>
            <a:r>
              <a:rPr dirty="0" lang="ru-RU" err="1"/>
              <a:t>жоден</a:t>
            </a:r>
            <a:r>
              <a:rPr dirty="0" lang="ru-RU"/>
              <a:t> </a:t>
            </a:r>
            <a:r>
              <a:rPr dirty="0" lang="ru-RU" err="1"/>
              <a:t>із</a:t>
            </a:r>
            <a:r>
              <a:rPr dirty="0" lang="ru-RU"/>
              <a:t> них не </a:t>
            </a:r>
            <a:r>
              <a:rPr dirty="0" lang="ru-RU" err="1"/>
              <a:t>має</a:t>
            </a:r>
            <a:r>
              <a:rPr dirty="0" lang="ru-RU"/>
              <a:t> </a:t>
            </a:r>
            <a:r>
              <a:rPr dirty="0" lang="ru-RU" err="1"/>
              <a:t>стійкості</a:t>
            </a:r>
            <a:r>
              <a:rPr dirty="0" lang="ru-RU"/>
              <a:t> до </a:t>
            </a:r>
            <a:r>
              <a:rPr dirty="0" lang="ru-RU" err="1"/>
              <a:t>отрути</a:t>
            </a:r>
            <a:r>
              <a:rPr dirty="0" lang="ru-RU"/>
              <a:t> </a:t>
            </a:r>
            <a:r>
              <a:rPr dirty="0" lang="ru-RU" err="1"/>
              <a:t>інвазійної</a:t>
            </a:r>
            <a:r>
              <a:rPr dirty="0" lang="ru-RU"/>
              <a:t> </a:t>
            </a:r>
            <a:r>
              <a:rPr dirty="0" lang="ru-RU" err="1"/>
              <a:t>ропухи</a:t>
            </a:r>
            <a:r>
              <a:rPr dirty="0" lang="ru-RU"/>
              <a:t>. </a:t>
            </a:r>
            <a:r>
              <a:rPr dirty="0" lang="ru-RU" err="1"/>
              <a:t>Зменшення</a:t>
            </a:r>
            <a:r>
              <a:rPr dirty="0" lang="ru-RU"/>
              <a:t> </a:t>
            </a:r>
            <a:r>
              <a:rPr dirty="0" lang="ru-RU" err="1"/>
              <a:t>чисельності</a:t>
            </a:r>
            <a:r>
              <a:rPr dirty="0" lang="ru-RU"/>
              <a:t> </a:t>
            </a:r>
            <a:r>
              <a:rPr dirty="0" lang="ru-RU" err="1"/>
              <a:t>цих</a:t>
            </a:r>
            <a:r>
              <a:rPr dirty="0" lang="ru-RU"/>
              <a:t> </a:t>
            </a:r>
            <a:r>
              <a:rPr dirty="0" lang="ru-RU" err="1"/>
              <a:t>рептилій</a:t>
            </a:r>
            <a:r>
              <a:rPr dirty="0" lang="ru-RU"/>
              <a:t> </a:t>
            </a:r>
            <a:r>
              <a:rPr dirty="0" lang="ru-RU" err="1"/>
              <a:t>може</a:t>
            </a:r>
            <a:r>
              <a:rPr dirty="0" lang="ru-RU"/>
              <a:t> </a:t>
            </a:r>
            <a:r>
              <a:rPr dirty="0" lang="ru-RU" err="1"/>
              <a:t>мати</a:t>
            </a:r>
            <a:r>
              <a:rPr dirty="0" lang="ru-RU"/>
              <a:t> </a:t>
            </a:r>
            <a:r>
              <a:rPr dirty="0" lang="ru-RU" err="1"/>
              <a:t>негативні</a:t>
            </a:r>
            <a:r>
              <a:rPr dirty="0" lang="ru-RU"/>
              <a:t> </a:t>
            </a:r>
            <a:r>
              <a:rPr dirty="0" lang="ru-RU" err="1"/>
              <a:t>наслідки</a:t>
            </a:r>
            <a:r>
              <a:rPr dirty="0" lang="ru-RU"/>
              <a:t> як для </a:t>
            </a:r>
            <a:r>
              <a:rPr dirty="0" lang="ru-RU" err="1"/>
              <a:t>екосистеми</a:t>
            </a:r>
            <a:r>
              <a:rPr dirty="0" lang="ru-RU"/>
              <a:t>, так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людини</a:t>
            </a:r>
            <a:r>
              <a:rPr dirty="0" lang="ru-RU"/>
              <a:t>. </a:t>
            </a:r>
            <a:r>
              <a:rPr dirty="0" lang="ru-RU" err="1"/>
              <a:t>Наприклад</a:t>
            </a:r>
            <a:r>
              <a:rPr dirty="0" lang="ru-RU"/>
              <a:t>, </a:t>
            </a:r>
            <a:r>
              <a:rPr dirty="0" lang="ru-RU" err="1"/>
              <a:t>посприяти</a:t>
            </a:r>
            <a:r>
              <a:rPr dirty="0" lang="ru-RU"/>
              <a:t> </a:t>
            </a:r>
            <a:r>
              <a:rPr dirty="0" lang="ru-RU" err="1"/>
              <a:t>поширенню</a:t>
            </a:r>
            <a:r>
              <a:rPr dirty="0" lang="ru-RU"/>
              <a:t> </a:t>
            </a:r>
            <a:r>
              <a:rPr dirty="0" lang="ru-RU" err="1"/>
              <a:t>сірих</a:t>
            </a:r>
            <a:r>
              <a:rPr dirty="0" lang="ru-RU"/>
              <a:t> </a:t>
            </a:r>
            <a:r>
              <a:rPr dirty="0" lang="ru-RU" err="1"/>
              <a:t>пацюків</a:t>
            </a:r>
            <a:r>
              <a:rPr dirty="0" lang="ru-RU"/>
              <a:t> (</a:t>
            </a:r>
            <a:r>
              <a:rPr dirty="0" i="1" lang="en-US" err="1"/>
              <a:t>Rattus</a:t>
            </a:r>
            <a:r>
              <a:rPr dirty="0" i="1" lang="en-US"/>
              <a:t> </a:t>
            </a:r>
            <a:r>
              <a:rPr dirty="0" i="1" lang="en-US" err="1"/>
              <a:t>norvegicus</a:t>
            </a:r>
            <a:r>
              <a:rPr dirty="0" lang="en-US"/>
              <a:t>), </a:t>
            </a:r>
            <a:r>
              <a:rPr dirty="0" lang="ru-RU" err="1"/>
              <a:t>які</a:t>
            </a:r>
            <a:r>
              <a:rPr dirty="0" lang="ru-RU"/>
              <a:t> </a:t>
            </a:r>
            <a:r>
              <a:rPr dirty="0" lang="ru-RU" err="1"/>
              <a:t>розповсюджують</a:t>
            </a:r>
            <a:r>
              <a:rPr dirty="0" lang="ru-RU"/>
              <a:t> </a:t>
            </a:r>
            <a:r>
              <a:rPr dirty="0" lang="ru-RU" err="1"/>
              <a:t>хвороби</a:t>
            </a:r>
            <a:r>
              <a:rPr dirty="0" lang="ru-RU"/>
              <a:t> та </a:t>
            </a:r>
            <a:r>
              <a:rPr dirty="0" lang="ru-RU" err="1"/>
              <a:t>псують</a:t>
            </a:r>
            <a:r>
              <a:rPr dirty="0" lang="ru-RU"/>
              <a:t> урожай.</a:t>
            </a:r>
          </a:p>
        </p:txBody>
      </p:sp>
      <p:sp>
        <p:nvSpPr>
          <p:cNvPr id="1048617" name="AutoShape 2" descr="а) Ліс Аналабе.&amp;amp;nbsp;b) Оселище в лісі Аалабе. с) Труп мадагаскарської котячої змії, вбитої малайською ропухою (вказана стрілкою).&amp;amp;nbsp;d) Приблизний показник чисельності мадагаскарської котячої змії (зліва) та місячної її смертності (справа) на досліджуваній території.&amp;amp;nbsp;Angelica Crottini et al. / Biological Invasions, 20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618" name="AutoShape 4" descr="https://nauka.ua/storage/media/editor/c48RAM7CgkHMYgD4kY6RGYAfDYBbfmRDTNaGv9FS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pic>
        <p:nvPicPr>
          <p:cNvPr id="2097162" name="Picture 5" descr="C:\Users\91_am\OneDrive\Робочий стіл\c48RAM7CgkHMYgD4kY6RGYAfDYBbfmRDTNaGv9FS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411760" y="2708920"/>
            <a:ext cx="4672512" cy="3347417"/>
          </a:xfrm>
          <a:prstGeom prst="rect"/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Прямоугольник 1"/>
          <p:cNvSpPr/>
          <p:nvPr/>
        </p:nvSpPr>
        <p:spPr>
          <a:xfrm>
            <a:off x="0" y="0"/>
            <a:ext cx="9144000" cy="1754326"/>
          </a:xfrm>
          <a:prstGeom prst="rect"/>
        </p:spPr>
        <p:txBody>
          <a:bodyPr wrap="square">
            <a:spAutoFit/>
          </a:bodyPr>
          <a:p>
            <a:pPr algn="just"/>
            <a:r>
              <a:rPr dirty="0" lang="ru-RU" err="1"/>
              <a:t>Завезені</a:t>
            </a:r>
            <a:r>
              <a:rPr dirty="0" lang="ru-RU"/>
              <a:t> </a:t>
            </a:r>
            <a:r>
              <a:rPr dirty="0" lang="ru-RU" err="1"/>
              <a:t>з</a:t>
            </a:r>
            <a:r>
              <a:rPr dirty="0" lang="ru-RU"/>
              <a:t> </a:t>
            </a:r>
            <a:r>
              <a:rPr dirty="0" lang="ru-RU" err="1"/>
              <a:t>інших</a:t>
            </a:r>
            <a:r>
              <a:rPr dirty="0" lang="ru-RU"/>
              <a:t> </a:t>
            </a:r>
            <a:r>
              <a:rPr dirty="0" lang="ru-RU" err="1"/>
              <a:t>регіонів</a:t>
            </a:r>
            <a:r>
              <a:rPr dirty="0" lang="ru-RU"/>
              <a:t> </a:t>
            </a:r>
            <a:r>
              <a:rPr dirty="0" lang="ru-RU" err="1"/>
              <a:t>планети</a:t>
            </a:r>
            <a:r>
              <a:rPr dirty="0" lang="ru-RU"/>
              <a:t> жаба та </a:t>
            </a:r>
            <a:r>
              <a:rPr dirty="0" lang="ru-RU" err="1"/>
              <a:t>змія</a:t>
            </a:r>
            <a:r>
              <a:rPr dirty="0" lang="ru-RU"/>
              <a:t> стали </a:t>
            </a:r>
            <a:r>
              <a:rPr dirty="0" lang="ru-RU" err="1"/>
              <a:t>справжньою</a:t>
            </a:r>
            <a:r>
              <a:rPr dirty="0" lang="ru-RU"/>
              <a:t> катастрофою не </a:t>
            </a:r>
            <a:r>
              <a:rPr dirty="0" lang="ru-RU" err="1"/>
              <a:t>тільки</a:t>
            </a:r>
            <a:r>
              <a:rPr dirty="0" lang="ru-RU"/>
              <a:t> для </a:t>
            </a:r>
            <a:r>
              <a:rPr dirty="0" lang="ru-RU" err="1"/>
              <a:t>місцевої</a:t>
            </a:r>
            <a:r>
              <a:rPr dirty="0" lang="ru-RU"/>
              <a:t> </a:t>
            </a:r>
            <a:r>
              <a:rPr dirty="0" lang="ru-RU" err="1"/>
              <a:t>фауни</a:t>
            </a:r>
            <a:r>
              <a:rPr dirty="0" lang="ru-RU"/>
              <a:t>, а </a:t>
            </a:r>
            <a:r>
              <a:rPr dirty="0" lang="ru-RU" err="1"/>
              <a:t>й</a:t>
            </a:r>
            <a:r>
              <a:rPr dirty="0" lang="ru-RU"/>
              <a:t> для </a:t>
            </a:r>
            <a:r>
              <a:rPr dirty="0" lang="ru-RU" err="1"/>
              <a:t>людини</a:t>
            </a:r>
            <a:r>
              <a:rPr dirty="0" lang="ru-RU" smtClean="0"/>
              <a:t>.</a:t>
            </a:r>
          </a:p>
          <a:p>
            <a:pPr algn="just"/>
            <a:endParaRPr dirty="0" lang="ru-RU"/>
          </a:p>
          <a:p>
            <a:pPr algn="just"/>
            <a:r>
              <a:rPr dirty="0" lang="ru-RU" err="1"/>
              <a:t>Міжнародна</a:t>
            </a:r>
            <a:r>
              <a:rPr dirty="0" lang="ru-RU"/>
              <a:t> </a:t>
            </a:r>
            <a:r>
              <a:rPr dirty="0" lang="ru-RU" err="1"/>
              <a:t>група</a:t>
            </a:r>
            <a:r>
              <a:rPr dirty="0" lang="ru-RU"/>
              <a:t> </a:t>
            </a:r>
            <a:r>
              <a:rPr dirty="0" lang="ru-RU" err="1"/>
              <a:t>вчених</a:t>
            </a:r>
            <a:r>
              <a:rPr dirty="0" lang="ru-RU"/>
              <a:t>, </a:t>
            </a:r>
            <a:r>
              <a:rPr dirty="0" lang="ru-RU" err="1"/>
              <a:t>які</a:t>
            </a:r>
            <a:r>
              <a:rPr dirty="0" lang="ru-RU"/>
              <a:t> </a:t>
            </a:r>
            <a:r>
              <a:rPr dirty="0" lang="ru-RU" err="1"/>
              <a:t>займаються</a:t>
            </a:r>
            <a:r>
              <a:rPr dirty="0" lang="ru-RU"/>
              <a:t> </a:t>
            </a:r>
            <a:r>
              <a:rPr dirty="0" lang="ru-RU" err="1"/>
              <a:t>підрахунком</a:t>
            </a:r>
            <a:r>
              <a:rPr dirty="0" lang="ru-RU"/>
              <a:t> </a:t>
            </a:r>
            <a:r>
              <a:rPr dirty="0" lang="ru-RU" err="1"/>
              <a:t>економічної</a:t>
            </a:r>
            <a:r>
              <a:rPr dirty="0" lang="ru-RU"/>
              <a:t> </a:t>
            </a:r>
            <a:r>
              <a:rPr dirty="0" lang="ru-RU" err="1"/>
              <a:t>шкоди</a:t>
            </a:r>
            <a:r>
              <a:rPr dirty="0" lang="ru-RU"/>
              <a:t>, </a:t>
            </a:r>
            <a:r>
              <a:rPr dirty="0" lang="ru-RU" err="1"/>
              <a:t>заподіяної</a:t>
            </a:r>
            <a:r>
              <a:rPr dirty="0" lang="ru-RU"/>
              <a:t> </a:t>
            </a:r>
            <a:r>
              <a:rPr dirty="0" lang="ru-RU" err="1"/>
              <a:t>інвазивними</a:t>
            </a:r>
            <a:r>
              <a:rPr dirty="0" lang="ru-RU"/>
              <a:t> видами </a:t>
            </a:r>
            <a:r>
              <a:rPr dirty="0" lang="ru-RU" err="1"/>
              <a:t>тварин</a:t>
            </a:r>
            <a:r>
              <a:rPr dirty="0" lang="ru-RU"/>
              <a:t>, </a:t>
            </a:r>
            <a:r>
              <a:rPr dirty="0" lang="ru-RU" err="1"/>
              <a:t>з'ясували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жаба-бик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вид </a:t>
            </a:r>
            <a:r>
              <a:rPr dirty="0" lang="ru-RU" err="1"/>
              <a:t>змій</a:t>
            </a:r>
            <a:r>
              <a:rPr dirty="0" lang="ru-RU"/>
              <a:t> </a:t>
            </a:r>
            <a:r>
              <a:rPr dirty="0" lang="ru-RU" err="1"/>
              <a:t>під</a:t>
            </a:r>
            <a:r>
              <a:rPr dirty="0" lang="ru-RU"/>
              <a:t> </a:t>
            </a:r>
            <a:r>
              <a:rPr dirty="0" lang="ru-RU" err="1"/>
              <a:t>назвою</a:t>
            </a:r>
            <a:r>
              <a:rPr dirty="0" lang="ru-RU"/>
              <a:t> коричнева </a:t>
            </a:r>
            <a:r>
              <a:rPr dirty="0" lang="ru-RU" err="1"/>
              <a:t>бойга</a:t>
            </a:r>
            <a:r>
              <a:rPr dirty="0" lang="ru-RU"/>
              <a:t>, </a:t>
            </a:r>
            <a:r>
              <a:rPr dirty="0" lang="ru-RU" err="1"/>
              <a:t>завдали</a:t>
            </a:r>
            <a:r>
              <a:rPr dirty="0" lang="ru-RU"/>
              <a:t> </a:t>
            </a:r>
            <a:r>
              <a:rPr dirty="0" lang="ru-RU" err="1"/>
              <a:t>світові</a:t>
            </a:r>
            <a:r>
              <a:rPr dirty="0" lang="ru-RU"/>
              <a:t> </a:t>
            </a:r>
            <a:r>
              <a:rPr dirty="0" lang="ru-RU" err="1"/>
              <a:t>збитків</a:t>
            </a:r>
            <a:r>
              <a:rPr dirty="0" lang="ru-RU"/>
              <a:t> на суму 16,3 </a:t>
            </a:r>
            <a:r>
              <a:rPr dirty="0" lang="ru-RU" err="1"/>
              <a:t>млрд</a:t>
            </a:r>
            <a:r>
              <a:rPr dirty="0" lang="ru-RU"/>
              <a:t> </a:t>
            </a:r>
            <a:r>
              <a:rPr dirty="0" lang="ru-RU" err="1" smtClean="0"/>
              <a:t>доларів</a:t>
            </a:r>
            <a:r>
              <a:rPr dirty="0" lang="ru-RU" smtClean="0"/>
              <a:t>.</a:t>
            </a:r>
            <a:endParaRPr dirty="0" lang="ru-RU"/>
          </a:p>
        </p:txBody>
      </p:sp>
      <p:sp>
        <p:nvSpPr>
          <p:cNvPr id="1048620" name="Прямоугольник 2"/>
          <p:cNvSpPr/>
          <p:nvPr/>
        </p:nvSpPr>
        <p:spPr>
          <a:xfrm>
            <a:off x="0" y="1772816"/>
            <a:ext cx="9144000" cy="923330"/>
          </a:xfrm>
          <a:prstGeom prst="rect"/>
        </p:spPr>
        <p:txBody>
          <a:bodyPr wrap="square">
            <a:spAutoFit/>
          </a:bodyPr>
          <a:p>
            <a:pPr algn="just"/>
            <a:r>
              <a:rPr dirty="0" lang="ru-RU"/>
              <a:t>Вони не </a:t>
            </a:r>
            <a:r>
              <a:rPr dirty="0" lang="ru-RU" err="1"/>
              <a:t>тільки</a:t>
            </a:r>
            <a:r>
              <a:rPr dirty="0" lang="ru-RU"/>
              <a:t> </a:t>
            </a:r>
            <a:r>
              <a:rPr dirty="0" lang="ru-RU" err="1"/>
              <a:t>знищують</a:t>
            </a:r>
            <a:r>
              <a:rPr dirty="0" lang="ru-RU"/>
              <a:t> </a:t>
            </a:r>
            <a:r>
              <a:rPr dirty="0" lang="ru-RU" err="1"/>
              <a:t>місцеву</a:t>
            </a:r>
            <a:r>
              <a:rPr dirty="0" lang="ru-RU"/>
              <a:t> фауну в </a:t>
            </a:r>
            <a:r>
              <a:rPr dirty="0" lang="ru-RU" err="1"/>
              <a:t>регіонах</a:t>
            </a:r>
            <a:r>
              <a:rPr dirty="0" lang="ru-RU"/>
              <a:t>, </a:t>
            </a:r>
            <a:r>
              <a:rPr dirty="0" lang="ru-RU" err="1"/>
              <a:t>куди</a:t>
            </a:r>
            <a:r>
              <a:rPr dirty="0" lang="ru-RU"/>
              <a:t> </a:t>
            </a:r>
            <a:r>
              <a:rPr dirty="0" lang="ru-RU" err="1"/>
              <a:t>їх</a:t>
            </a:r>
            <a:r>
              <a:rPr dirty="0" lang="ru-RU"/>
              <a:t> привезли, </a:t>
            </a:r>
            <a:r>
              <a:rPr dirty="0" lang="ru-RU" err="1"/>
              <a:t>але</a:t>
            </a:r>
            <a:r>
              <a:rPr dirty="0" lang="ru-RU"/>
              <a:t> </a:t>
            </a:r>
            <a:r>
              <a:rPr dirty="0" lang="ru-RU" err="1"/>
              <a:t>також</a:t>
            </a:r>
            <a:r>
              <a:rPr dirty="0" lang="ru-RU"/>
              <a:t> </a:t>
            </a:r>
            <a:r>
              <a:rPr dirty="0" lang="ru-RU" err="1"/>
              <a:t>знищують</a:t>
            </a:r>
            <a:r>
              <a:rPr dirty="0" lang="ru-RU"/>
              <a:t> </a:t>
            </a:r>
            <a:r>
              <a:rPr dirty="0" lang="ru-RU" err="1"/>
              <a:t>сільськогосподарські</a:t>
            </a:r>
            <a:r>
              <a:rPr dirty="0" lang="ru-RU"/>
              <a:t> </a:t>
            </a:r>
            <a:r>
              <a:rPr dirty="0" lang="ru-RU" err="1"/>
              <a:t>врожаї</a:t>
            </a:r>
            <a:r>
              <a:rPr dirty="0" lang="ru-RU"/>
              <a:t>, а </a:t>
            </a:r>
            <a:r>
              <a:rPr dirty="0" lang="ru-RU" err="1"/>
              <a:t>змія</a:t>
            </a:r>
            <a:r>
              <a:rPr dirty="0" lang="ru-RU"/>
              <a:t> </a:t>
            </a:r>
            <a:r>
              <a:rPr dirty="0" lang="ru-RU" err="1"/>
              <a:t>також</a:t>
            </a:r>
            <a:r>
              <a:rPr dirty="0" lang="ru-RU"/>
              <a:t> </a:t>
            </a:r>
            <a:r>
              <a:rPr dirty="0" lang="ru-RU" err="1"/>
              <a:t>викликає</a:t>
            </a:r>
            <a:r>
              <a:rPr dirty="0" lang="ru-RU"/>
              <a:t> </a:t>
            </a:r>
            <a:r>
              <a:rPr dirty="0" lang="ru-RU" err="1"/>
              <a:t>дорогі</a:t>
            </a:r>
            <a:r>
              <a:rPr dirty="0" lang="ru-RU"/>
              <a:t> </a:t>
            </a:r>
            <a:r>
              <a:rPr dirty="0" lang="ru-RU" err="1"/>
              <a:t>відключення</a:t>
            </a:r>
            <a:r>
              <a:rPr dirty="0" lang="ru-RU"/>
              <a:t> </a:t>
            </a:r>
            <a:r>
              <a:rPr dirty="0" lang="ru-RU" err="1"/>
              <a:t>електроенергії</a:t>
            </a:r>
            <a:r>
              <a:rPr dirty="0" lang="ru-RU"/>
              <a:t>.</a:t>
            </a:r>
          </a:p>
        </p:txBody>
      </p:sp>
      <p:pic>
        <p:nvPicPr>
          <p:cNvPr id="2097163" name="Picture 2" descr="Змія, коричнева бойг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483768" y="4149080"/>
            <a:ext cx="4641945" cy="2457500"/>
          </a:xfrm>
          <a:prstGeom prst="rect"/>
          <a:noFill/>
        </p:spPr>
      </p:pic>
      <p:sp>
        <p:nvSpPr>
          <p:cNvPr id="1048621" name="Прямоугольник 4"/>
          <p:cNvSpPr/>
          <p:nvPr/>
        </p:nvSpPr>
        <p:spPr>
          <a:xfrm>
            <a:off x="0" y="2708920"/>
            <a:ext cx="9144000" cy="1477328"/>
          </a:xfrm>
          <a:prstGeom prst="rect"/>
        </p:spPr>
        <p:txBody>
          <a:bodyPr wrap="square">
            <a:spAutoFit/>
          </a:bodyPr>
          <a:p>
            <a:r>
              <a:rPr dirty="0" lang="ru-RU" err="1"/>
              <a:t>Тільки</a:t>
            </a:r>
            <a:r>
              <a:rPr dirty="0" lang="ru-RU"/>
              <a:t> коричнева </a:t>
            </a:r>
            <a:r>
              <a:rPr dirty="0" lang="ru-RU" err="1"/>
              <a:t>бойга</a:t>
            </a:r>
            <a:r>
              <a:rPr dirty="0" lang="ru-RU"/>
              <a:t> </a:t>
            </a:r>
            <a:r>
              <a:rPr dirty="0" lang="ru-RU" err="1"/>
              <a:t>завдала</a:t>
            </a:r>
            <a:r>
              <a:rPr dirty="0" lang="ru-RU"/>
              <a:t> </a:t>
            </a:r>
            <a:r>
              <a:rPr dirty="0" lang="ru-RU" err="1"/>
              <a:t>збитків</a:t>
            </a:r>
            <a:r>
              <a:rPr dirty="0" lang="ru-RU"/>
              <a:t> у </a:t>
            </a:r>
            <a:r>
              <a:rPr dirty="0" lang="ru-RU" err="1"/>
              <a:t>сумі</a:t>
            </a:r>
            <a:r>
              <a:rPr dirty="0" lang="ru-RU"/>
              <a:t> 10,3 </a:t>
            </a:r>
            <a:r>
              <a:rPr dirty="0" lang="ru-RU" err="1"/>
              <a:t>млрд</a:t>
            </a:r>
            <a:r>
              <a:rPr dirty="0" lang="ru-RU"/>
              <a:t> </a:t>
            </a:r>
            <a:r>
              <a:rPr dirty="0" lang="ru-RU" err="1"/>
              <a:t>доларів</a:t>
            </a:r>
            <a:r>
              <a:rPr dirty="0" lang="ru-RU"/>
              <a:t> за </a:t>
            </a:r>
            <a:r>
              <a:rPr dirty="0" lang="ru-RU" err="1"/>
              <a:t>ці</a:t>
            </a:r>
            <a:r>
              <a:rPr dirty="0" lang="ru-RU"/>
              <a:t> 36 </a:t>
            </a:r>
            <a:r>
              <a:rPr dirty="0" lang="ru-RU" err="1"/>
              <a:t>років</a:t>
            </a:r>
            <a:r>
              <a:rPr dirty="0" lang="ru-RU"/>
              <a:t> через те,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прижилася</a:t>
            </a:r>
            <a:r>
              <a:rPr dirty="0" lang="ru-RU"/>
              <a:t> та активно </a:t>
            </a:r>
            <a:r>
              <a:rPr dirty="0" lang="ru-RU" err="1"/>
              <a:t>поширилася</a:t>
            </a:r>
            <a:r>
              <a:rPr dirty="0" lang="ru-RU"/>
              <a:t> на </a:t>
            </a:r>
            <a:r>
              <a:rPr dirty="0" lang="ru-RU" err="1"/>
              <a:t>кількох</a:t>
            </a:r>
            <a:r>
              <a:rPr dirty="0" lang="ru-RU"/>
              <a:t> островах у Тихому </a:t>
            </a:r>
            <a:r>
              <a:rPr dirty="0" lang="ru-RU" err="1"/>
              <a:t>океані</a:t>
            </a:r>
            <a:r>
              <a:rPr dirty="0" lang="ru-RU"/>
              <a:t>. </a:t>
            </a:r>
            <a:r>
              <a:rPr dirty="0" lang="ru-RU" err="1"/>
              <a:t>Змію</a:t>
            </a:r>
            <a:r>
              <a:rPr dirty="0" lang="ru-RU"/>
              <a:t>, яка </a:t>
            </a:r>
            <a:r>
              <a:rPr dirty="0" lang="ru-RU" err="1"/>
              <a:t>живе</a:t>
            </a:r>
            <a:r>
              <a:rPr dirty="0" lang="ru-RU"/>
              <a:t> в </a:t>
            </a:r>
            <a:r>
              <a:rPr dirty="0" lang="ru-RU" err="1"/>
              <a:t>Австралії</a:t>
            </a:r>
            <a:r>
              <a:rPr dirty="0" lang="ru-RU"/>
              <a:t>, </a:t>
            </a:r>
            <a:r>
              <a:rPr dirty="0" lang="ru-RU" err="1"/>
              <a:t>Індонезії</a:t>
            </a:r>
            <a:r>
              <a:rPr dirty="0" lang="ru-RU"/>
              <a:t> та </a:t>
            </a:r>
            <a:r>
              <a:rPr dirty="0" lang="ru-RU" err="1"/>
              <a:t>Новій</a:t>
            </a:r>
            <a:r>
              <a:rPr dirty="0" lang="ru-RU"/>
              <a:t> </a:t>
            </a:r>
            <a:r>
              <a:rPr dirty="0" lang="ru-RU" err="1"/>
              <a:t>Гвінеї</a:t>
            </a:r>
            <a:r>
              <a:rPr dirty="0" lang="ru-RU"/>
              <a:t>, </a:t>
            </a:r>
            <a:r>
              <a:rPr dirty="0" lang="ru-RU" err="1"/>
              <a:t>наприкінці</a:t>
            </a:r>
            <a:r>
              <a:rPr dirty="0" lang="ru-RU"/>
              <a:t> </a:t>
            </a:r>
            <a:r>
              <a:rPr dirty="0" lang="ru-RU" err="1"/>
              <a:t>Другої</a:t>
            </a:r>
            <a:r>
              <a:rPr dirty="0" lang="ru-RU"/>
              <a:t> </a:t>
            </a:r>
            <a:r>
              <a:rPr dirty="0" lang="ru-RU" err="1"/>
              <a:t>світової</a:t>
            </a:r>
            <a:r>
              <a:rPr dirty="0" lang="ru-RU"/>
              <a:t> </a:t>
            </a:r>
            <a:r>
              <a:rPr dirty="0" lang="ru-RU" err="1"/>
              <a:t>війни</a:t>
            </a:r>
            <a:r>
              <a:rPr dirty="0" lang="ru-RU"/>
              <a:t> завезли на </a:t>
            </a:r>
            <a:r>
              <a:rPr dirty="0" lang="ru-RU" err="1"/>
              <a:t>острів</a:t>
            </a:r>
            <a:r>
              <a:rPr dirty="0" lang="ru-RU"/>
              <a:t> Гуам </a:t>
            </a:r>
            <a:r>
              <a:rPr dirty="0" lang="ru-RU" err="1"/>
              <a:t>американські</a:t>
            </a:r>
            <a:r>
              <a:rPr dirty="0" lang="ru-RU"/>
              <a:t> </a:t>
            </a:r>
            <a:r>
              <a:rPr dirty="0" lang="ru-RU" err="1"/>
              <a:t>військові</a:t>
            </a:r>
            <a:r>
              <a:rPr dirty="0" lang="ru-RU"/>
              <a:t>. Зараз </a:t>
            </a:r>
            <a:r>
              <a:rPr dirty="0" lang="ru-RU" err="1"/>
              <a:t>цей</a:t>
            </a:r>
            <a:r>
              <a:rPr dirty="0" lang="ru-RU"/>
              <a:t> маленький </a:t>
            </a:r>
            <a:r>
              <a:rPr dirty="0" lang="ru-RU" err="1"/>
              <a:t>острів</a:t>
            </a:r>
            <a:r>
              <a:rPr dirty="0" lang="ru-RU"/>
              <a:t> у Тихому </a:t>
            </a:r>
            <a:r>
              <a:rPr dirty="0" lang="ru-RU" err="1"/>
              <a:t>океані</a:t>
            </a:r>
            <a:r>
              <a:rPr dirty="0" lang="ru-RU"/>
              <a:t>, </a:t>
            </a:r>
            <a:r>
              <a:rPr dirty="0" lang="ru-RU" err="1"/>
              <a:t>площею</a:t>
            </a:r>
            <a:r>
              <a:rPr dirty="0" lang="ru-RU"/>
              <a:t> 549 </a:t>
            </a:r>
            <a:r>
              <a:rPr dirty="0" lang="ru-RU" err="1"/>
              <a:t>квадратних</a:t>
            </a:r>
            <a:r>
              <a:rPr dirty="0" lang="ru-RU"/>
              <a:t> </a:t>
            </a:r>
            <a:r>
              <a:rPr dirty="0" lang="ru-RU" err="1"/>
              <a:t>кілометрів</a:t>
            </a:r>
            <a:r>
              <a:rPr dirty="0" lang="ru-RU"/>
              <a:t>, </a:t>
            </a:r>
            <a:r>
              <a:rPr dirty="0" lang="ru-RU" err="1"/>
              <a:t>населяє</a:t>
            </a:r>
            <a:r>
              <a:rPr dirty="0" lang="ru-RU"/>
              <a:t> </a:t>
            </a:r>
            <a:r>
              <a:rPr dirty="0" lang="ru-RU" err="1"/>
              <a:t>величезна</a:t>
            </a:r>
            <a:r>
              <a:rPr dirty="0" lang="ru-RU"/>
              <a:t> </a:t>
            </a:r>
            <a:r>
              <a:rPr dirty="0" lang="ru-RU" err="1"/>
              <a:t>кількість</a:t>
            </a:r>
            <a:r>
              <a:rPr dirty="0" lang="ru-RU"/>
              <a:t> </a:t>
            </a:r>
            <a:r>
              <a:rPr dirty="0" lang="ru-RU" err="1"/>
              <a:t>змій</a:t>
            </a:r>
            <a:r>
              <a:rPr dirty="0" lang="ru-RU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Прямоугольник 1"/>
          <p:cNvSpPr/>
          <p:nvPr/>
        </p:nvSpPr>
        <p:spPr>
          <a:xfrm>
            <a:off x="0" y="0"/>
            <a:ext cx="9144000" cy="1754326"/>
          </a:xfrm>
          <a:prstGeom prst="rect"/>
        </p:spPr>
        <p:txBody>
          <a:bodyPr wrap="square">
            <a:spAutoFit/>
          </a:bodyPr>
          <a:p>
            <a:pPr algn="just"/>
            <a:r>
              <a:rPr dirty="0" lang="ru-RU" err="1"/>
              <a:t>Ці</a:t>
            </a:r>
            <a:r>
              <a:rPr dirty="0" lang="ru-RU"/>
              <a:t> </a:t>
            </a:r>
            <a:r>
              <a:rPr dirty="0" lang="ru-RU" err="1"/>
              <a:t>змії</a:t>
            </a:r>
            <a:r>
              <a:rPr dirty="0" lang="ru-RU"/>
              <a:t> не </a:t>
            </a:r>
            <a:r>
              <a:rPr dirty="0" lang="ru-RU" err="1"/>
              <a:t>тільки</a:t>
            </a:r>
            <a:r>
              <a:rPr dirty="0" lang="ru-RU"/>
              <a:t> </a:t>
            </a:r>
            <a:r>
              <a:rPr dirty="0" lang="ru-RU" err="1"/>
              <a:t>повністю</a:t>
            </a:r>
            <a:r>
              <a:rPr dirty="0" lang="ru-RU"/>
              <a:t> </a:t>
            </a:r>
            <a:r>
              <a:rPr dirty="0" lang="ru-RU" err="1"/>
              <a:t>знищили</a:t>
            </a:r>
            <a:r>
              <a:rPr dirty="0" lang="ru-RU"/>
              <a:t> </a:t>
            </a:r>
            <a:r>
              <a:rPr dirty="0" lang="ru-RU" err="1"/>
              <a:t>кілька</a:t>
            </a:r>
            <a:r>
              <a:rPr dirty="0" lang="ru-RU"/>
              <a:t> </a:t>
            </a:r>
            <a:r>
              <a:rPr dirty="0" lang="ru-RU" err="1"/>
              <a:t>видів</a:t>
            </a:r>
            <a:r>
              <a:rPr dirty="0" lang="ru-RU"/>
              <a:t> </a:t>
            </a:r>
            <a:r>
              <a:rPr dirty="0" lang="ru-RU" err="1"/>
              <a:t>тварин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живуть</a:t>
            </a:r>
            <a:r>
              <a:rPr dirty="0" lang="ru-RU"/>
              <a:t> на </a:t>
            </a:r>
            <a:r>
              <a:rPr dirty="0" lang="ru-RU" err="1"/>
              <a:t>Гуамі</a:t>
            </a:r>
            <a:r>
              <a:rPr dirty="0" lang="ru-RU"/>
              <a:t>, </a:t>
            </a:r>
            <a:r>
              <a:rPr dirty="0" lang="ru-RU" err="1"/>
              <a:t>але</a:t>
            </a:r>
            <a:r>
              <a:rPr dirty="0" lang="ru-RU"/>
              <a:t> </a:t>
            </a:r>
            <a:r>
              <a:rPr dirty="0" lang="ru-RU" err="1"/>
              <a:t>й</a:t>
            </a:r>
            <a:r>
              <a:rPr dirty="0" lang="ru-RU"/>
              <a:t> </a:t>
            </a:r>
            <a:r>
              <a:rPr dirty="0" lang="ru-RU" err="1"/>
              <a:t>призводять</a:t>
            </a:r>
            <a:r>
              <a:rPr dirty="0" lang="ru-RU"/>
              <a:t> до </a:t>
            </a:r>
            <a:r>
              <a:rPr dirty="0" lang="ru-RU" err="1"/>
              <a:t>замикань</a:t>
            </a:r>
            <a:r>
              <a:rPr dirty="0" lang="ru-RU"/>
              <a:t> </a:t>
            </a:r>
            <a:r>
              <a:rPr dirty="0" lang="ru-RU" err="1"/>
              <a:t>електричних</a:t>
            </a:r>
            <a:r>
              <a:rPr dirty="0" lang="ru-RU"/>
              <a:t> </a:t>
            </a:r>
            <a:r>
              <a:rPr dirty="0" lang="ru-RU" err="1"/>
              <a:t>дротів</a:t>
            </a:r>
            <a:r>
              <a:rPr dirty="0" lang="ru-RU"/>
              <a:t>, через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спрацьовують</a:t>
            </a:r>
            <a:r>
              <a:rPr dirty="0" lang="ru-RU"/>
              <a:t> </a:t>
            </a:r>
            <a:r>
              <a:rPr dirty="0" lang="ru-RU" err="1"/>
              <a:t>захисні</a:t>
            </a:r>
            <a:r>
              <a:rPr dirty="0" lang="ru-RU"/>
              <a:t> </a:t>
            </a:r>
            <a:r>
              <a:rPr dirty="0" lang="ru-RU" err="1"/>
              <a:t>відключення</a:t>
            </a:r>
            <a:r>
              <a:rPr dirty="0" lang="ru-RU"/>
              <a:t> </a:t>
            </a:r>
            <a:r>
              <a:rPr dirty="0" lang="ru-RU" err="1"/>
              <a:t>електроенергії</a:t>
            </a:r>
            <a:r>
              <a:rPr dirty="0" lang="ru-RU"/>
              <a:t>. Справа в тому, </a:t>
            </a:r>
            <a:r>
              <a:rPr dirty="0" lang="ru-RU" err="1"/>
              <a:t>що</a:t>
            </a:r>
            <a:r>
              <a:rPr dirty="0" lang="ru-RU"/>
              <a:t> коричнева </a:t>
            </a:r>
            <a:r>
              <a:rPr dirty="0" lang="ru-RU" err="1"/>
              <a:t>бойга</a:t>
            </a:r>
            <a:r>
              <a:rPr dirty="0" lang="ru-RU"/>
              <a:t> </a:t>
            </a:r>
            <a:r>
              <a:rPr dirty="0" lang="ru-RU" err="1"/>
              <a:t>дуже</a:t>
            </a:r>
            <a:r>
              <a:rPr dirty="0" lang="ru-RU"/>
              <a:t> любить </a:t>
            </a:r>
            <a:r>
              <a:rPr dirty="0" lang="ru-RU" err="1"/>
              <a:t>повзати</a:t>
            </a:r>
            <a:r>
              <a:rPr dirty="0" lang="ru-RU"/>
              <a:t> по дротах, </a:t>
            </a:r>
            <a:r>
              <a:rPr dirty="0" lang="ru-RU" err="1"/>
              <a:t>але</a:t>
            </a:r>
            <a:r>
              <a:rPr dirty="0" lang="ru-RU"/>
              <a:t> </a:t>
            </a:r>
            <a:r>
              <a:rPr dirty="0" lang="ru-RU" err="1"/>
              <a:t>завдає</a:t>
            </a:r>
            <a:r>
              <a:rPr dirty="0" lang="ru-RU"/>
              <a:t> </a:t>
            </a:r>
            <a:r>
              <a:rPr dirty="0" lang="ru-RU" err="1"/>
              <a:t>дуже</a:t>
            </a:r>
            <a:r>
              <a:rPr dirty="0" lang="ru-RU"/>
              <a:t> </a:t>
            </a:r>
            <a:r>
              <a:rPr dirty="0" lang="ru-RU" err="1"/>
              <a:t>великої</a:t>
            </a:r>
            <a:r>
              <a:rPr dirty="0" lang="ru-RU"/>
              <a:t> </a:t>
            </a:r>
            <a:r>
              <a:rPr dirty="0" lang="ru-RU" err="1"/>
              <a:t>шкоди</a:t>
            </a:r>
            <a:r>
              <a:rPr dirty="0" lang="ru-RU"/>
              <a:t> в грошовому </a:t>
            </a:r>
            <a:r>
              <a:rPr dirty="0" lang="ru-RU" err="1"/>
              <a:t>обчисленні</a:t>
            </a:r>
            <a:r>
              <a:rPr dirty="0" lang="ru-RU"/>
              <a:t>. </a:t>
            </a:r>
            <a:r>
              <a:rPr dirty="0" lang="ru-RU" err="1"/>
              <a:t>Учені</a:t>
            </a:r>
            <a:r>
              <a:rPr dirty="0" lang="ru-RU"/>
              <a:t> </a:t>
            </a:r>
            <a:r>
              <a:rPr dirty="0" lang="ru-RU" err="1"/>
              <a:t>вважають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на </a:t>
            </a:r>
            <a:r>
              <a:rPr dirty="0" lang="ru-RU" err="1"/>
              <a:t>острові</a:t>
            </a:r>
            <a:r>
              <a:rPr dirty="0" lang="ru-RU"/>
              <a:t> Гуам </a:t>
            </a:r>
            <a:r>
              <a:rPr dirty="0" lang="ru-RU" err="1"/>
              <a:t>проживає</a:t>
            </a:r>
            <a:r>
              <a:rPr dirty="0" lang="ru-RU"/>
              <a:t> </a:t>
            </a:r>
            <a:r>
              <a:rPr dirty="0" lang="ru-RU" err="1"/>
              <a:t>понад</a:t>
            </a:r>
            <a:r>
              <a:rPr dirty="0" lang="ru-RU"/>
              <a:t> 2 </a:t>
            </a:r>
            <a:r>
              <a:rPr dirty="0" lang="ru-RU" err="1"/>
              <a:t>мільйони</a:t>
            </a:r>
            <a:r>
              <a:rPr dirty="0" lang="ru-RU"/>
              <a:t> </a:t>
            </a:r>
            <a:r>
              <a:rPr dirty="0" lang="ru-RU" err="1"/>
              <a:t>цих</a:t>
            </a:r>
            <a:r>
              <a:rPr dirty="0" lang="ru-RU"/>
              <a:t> </a:t>
            </a:r>
            <a:r>
              <a:rPr dirty="0" lang="ru-RU" err="1"/>
              <a:t>змій</a:t>
            </a:r>
            <a:r>
              <a:rPr dirty="0" lang="ru-RU"/>
              <a:t>, </a:t>
            </a:r>
            <a:r>
              <a:rPr dirty="0" lang="ru-RU" err="1"/>
              <a:t>тобто</a:t>
            </a:r>
            <a:r>
              <a:rPr dirty="0" lang="ru-RU"/>
              <a:t> </a:t>
            </a:r>
            <a:r>
              <a:rPr dirty="0" lang="ru-RU" err="1"/>
              <a:t>понад</a:t>
            </a:r>
            <a:r>
              <a:rPr dirty="0" lang="ru-RU"/>
              <a:t> 3 </a:t>
            </a:r>
            <a:r>
              <a:rPr dirty="0" lang="ru-RU" err="1"/>
              <a:t>тисячі</a:t>
            </a:r>
            <a:r>
              <a:rPr dirty="0" lang="ru-RU"/>
              <a:t> </a:t>
            </a:r>
            <a:r>
              <a:rPr dirty="0" lang="ru-RU" err="1"/>
              <a:t>змій</a:t>
            </a:r>
            <a:r>
              <a:rPr dirty="0" lang="ru-RU"/>
              <a:t> на </a:t>
            </a:r>
            <a:r>
              <a:rPr dirty="0" lang="ru-RU" err="1"/>
              <a:t>квадратний</a:t>
            </a:r>
            <a:r>
              <a:rPr dirty="0" lang="ru-RU"/>
              <a:t> </a:t>
            </a:r>
            <a:r>
              <a:rPr dirty="0" lang="ru-RU" err="1"/>
              <a:t>кілометр</a:t>
            </a:r>
            <a:r>
              <a:rPr dirty="0" lang="ru-RU"/>
              <a:t>.</a:t>
            </a:r>
          </a:p>
        </p:txBody>
      </p:sp>
      <p:sp>
        <p:nvSpPr>
          <p:cNvPr id="1048623" name="Прямоугольник 2"/>
          <p:cNvSpPr/>
          <p:nvPr/>
        </p:nvSpPr>
        <p:spPr>
          <a:xfrm>
            <a:off x="0" y="1720840"/>
            <a:ext cx="9144000" cy="1754326"/>
          </a:xfrm>
          <a:prstGeom prst="rect"/>
        </p:spPr>
        <p:txBody>
          <a:bodyPr wrap="square">
            <a:spAutoFit/>
          </a:bodyPr>
          <a:p>
            <a:pPr algn="just"/>
            <a:r>
              <a:rPr dirty="0" lang="ru-RU" err="1"/>
              <a:t>Економічні</a:t>
            </a:r>
            <a:r>
              <a:rPr dirty="0" lang="ru-RU"/>
              <a:t> </a:t>
            </a:r>
            <a:r>
              <a:rPr dirty="0" lang="ru-RU" err="1"/>
              <a:t>збитки</a:t>
            </a:r>
            <a:r>
              <a:rPr dirty="0" lang="ru-RU"/>
              <a:t> у </a:t>
            </a:r>
            <a:r>
              <a:rPr dirty="0" lang="ru-RU" err="1"/>
              <a:t>розмірі</a:t>
            </a:r>
            <a:r>
              <a:rPr dirty="0" lang="ru-RU"/>
              <a:t> 6 </a:t>
            </a:r>
            <a:r>
              <a:rPr dirty="0" lang="ru-RU" err="1"/>
              <a:t>млрд</a:t>
            </a:r>
            <a:r>
              <a:rPr dirty="0" lang="ru-RU"/>
              <a:t> </a:t>
            </a:r>
            <a:r>
              <a:rPr dirty="0" lang="ru-RU" err="1"/>
              <a:t>доларів</a:t>
            </a:r>
            <a:r>
              <a:rPr dirty="0" lang="ru-RU"/>
              <a:t>, за словами </a:t>
            </a:r>
            <a:r>
              <a:rPr dirty="0" lang="ru-RU" err="1"/>
              <a:t>вчених</a:t>
            </a:r>
            <a:r>
              <a:rPr dirty="0" lang="ru-RU"/>
              <a:t>, </a:t>
            </a:r>
            <a:r>
              <a:rPr dirty="0" lang="ru-RU" err="1"/>
              <a:t>завдала</a:t>
            </a:r>
            <a:r>
              <a:rPr dirty="0" lang="ru-RU"/>
              <a:t> за три </a:t>
            </a:r>
            <a:r>
              <a:rPr dirty="0" lang="ru-RU" err="1"/>
              <a:t>десятиліття</a:t>
            </a:r>
            <a:r>
              <a:rPr dirty="0" lang="ru-RU"/>
              <a:t> завезена </a:t>
            </a:r>
            <a:r>
              <a:rPr dirty="0" lang="ru-RU" err="1"/>
              <a:t>з</a:t>
            </a:r>
            <a:r>
              <a:rPr dirty="0" lang="ru-RU"/>
              <a:t> </a:t>
            </a:r>
            <a:r>
              <a:rPr dirty="0" lang="ru-RU" err="1"/>
              <a:t>Північної</a:t>
            </a:r>
            <a:r>
              <a:rPr dirty="0" lang="ru-RU"/>
              <a:t> Америки до </a:t>
            </a:r>
            <a:r>
              <a:rPr dirty="0" lang="ru-RU" err="1"/>
              <a:t>Європи</a:t>
            </a:r>
            <a:r>
              <a:rPr dirty="0" lang="ru-RU"/>
              <a:t> </a:t>
            </a:r>
            <a:r>
              <a:rPr dirty="0" lang="ru-RU" err="1"/>
              <a:t>жаба-бик</a:t>
            </a:r>
            <a:r>
              <a:rPr dirty="0" lang="ru-RU"/>
              <a:t>. </a:t>
            </a:r>
            <a:r>
              <a:rPr dirty="0" lang="ru-RU" err="1"/>
              <a:t>Різке</a:t>
            </a:r>
            <a:r>
              <a:rPr dirty="0" lang="ru-RU"/>
              <a:t> </a:t>
            </a:r>
            <a:r>
              <a:rPr dirty="0" lang="ru-RU" err="1"/>
              <a:t>збільшення</a:t>
            </a:r>
            <a:r>
              <a:rPr dirty="0" lang="ru-RU"/>
              <a:t> </a:t>
            </a:r>
            <a:r>
              <a:rPr dirty="0" lang="ru-RU" err="1"/>
              <a:t>популяції</a:t>
            </a:r>
            <a:r>
              <a:rPr dirty="0" lang="ru-RU"/>
              <a:t> жаб </a:t>
            </a:r>
            <a:r>
              <a:rPr dirty="0" lang="ru-RU" err="1"/>
              <a:t>вимагало</a:t>
            </a:r>
            <a:r>
              <a:rPr dirty="0" lang="ru-RU"/>
              <a:t> великих </a:t>
            </a:r>
            <a:r>
              <a:rPr dirty="0" lang="ru-RU" err="1"/>
              <a:t>фінансових</a:t>
            </a:r>
            <a:r>
              <a:rPr dirty="0" lang="ru-RU"/>
              <a:t> </a:t>
            </a:r>
            <a:r>
              <a:rPr dirty="0" lang="ru-RU" err="1"/>
              <a:t>витрат</a:t>
            </a:r>
            <a:r>
              <a:rPr dirty="0" lang="ru-RU"/>
              <a:t>, </a:t>
            </a:r>
            <a:r>
              <a:rPr dirty="0" lang="ru-RU" err="1"/>
              <a:t>щоб</a:t>
            </a:r>
            <a:r>
              <a:rPr dirty="0" lang="ru-RU"/>
              <a:t> </a:t>
            </a:r>
            <a:r>
              <a:rPr dirty="0" lang="ru-RU" err="1"/>
              <a:t>зупинити</a:t>
            </a:r>
            <a:r>
              <a:rPr dirty="0" lang="ru-RU"/>
              <a:t> </a:t>
            </a:r>
            <a:r>
              <a:rPr dirty="0" lang="ru-RU" err="1"/>
              <a:t>зростання</a:t>
            </a:r>
            <a:r>
              <a:rPr dirty="0" lang="ru-RU"/>
              <a:t> </a:t>
            </a:r>
            <a:r>
              <a:rPr dirty="0" lang="ru-RU" err="1"/>
              <a:t>популяції</a:t>
            </a:r>
            <a:r>
              <a:rPr dirty="0" lang="ru-RU"/>
              <a:t>. </a:t>
            </a:r>
            <a:r>
              <a:rPr dirty="0" lang="ru-RU" err="1"/>
              <a:t>Жаба-бик</a:t>
            </a:r>
            <a:r>
              <a:rPr dirty="0" lang="ru-RU"/>
              <a:t> </a:t>
            </a:r>
            <a:r>
              <a:rPr dirty="0" lang="ru-RU" err="1"/>
              <a:t>може</a:t>
            </a:r>
            <a:r>
              <a:rPr dirty="0" lang="ru-RU"/>
              <a:t> </a:t>
            </a:r>
            <a:r>
              <a:rPr dirty="0" lang="ru-RU" err="1"/>
              <a:t>досягати</a:t>
            </a:r>
            <a:r>
              <a:rPr dirty="0" lang="ru-RU"/>
              <a:t> 30 см </a:t>
            </a:r>
            <a:r>
              <a:rPr dirty="0" lang="ru-RU" err="1"/>
              <a:t>завдовжки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важити</a:t>
            </a:r>
            <a:r>
              <a:rPr dirty="0" lang="ru-RU"/>
              <a:t> до 500 грам. </a:t>
            </a:r>
            <a:r>
              <a:rPr dirty="0" lang="ru-RU" err="1"/>
              <a:t>Ця</a:t>
            </a:r>
            <a:r>
              <a:rPr dirty="0" lang="ru-RU"/>
              <a:t> жаба </a:t>
            </a:r>
            <a:r>
              <a:rPr dirty="0" lang="ru-RU" err="1"/>
              <a:t>їсть</a:t>
            </a:r>
            <a:r>
              <a:rPr dirty="0" lang="ru-RU"/>
              <a:t> </a:t>
            </a:r>
            <a:r>
              <a:rPr dirty="0" lang="ru-RU" err="1"/>
              <a:t>майже</a:t>
            </a:r>
            <a:r>
              <a:rPr dirty="0" lang="ru-RU"/>
              <a:t> все,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бачить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може</a:t>
            </a:r>
            <a:r>
              <a:rPr dirty="0" lang="ru-RU"/>
              <a:t> </a:t>
            </a:r>
            <a:r>
              <a:rPr dirty="0" lang="ru-RU" err="1"/>
              <a:t>здолати</a:t>
            </a:r>
            <a:r>
              <a:rPr dirty="0" lang="ru-RU"/>
              <a:t>. </a:t>
            </a:r>
            <a:r>
              <a:rPr dirty="0" lang="ru-RU" err="1"/>
              <a:t>Також</a:t>
            </a:r>
            <a:r>
              <a:rPr dirty="0" lang="ru-RU"/>
              <a:t> </a:t>
            </a:r>
            <a:r>
              <a:rPr dirty="0" lang="ru-RU" err="1"/>
              <a:t>ці</a:t>
            </a:r>
            <a:r>
              <a:rPr dirty="0" lang="ru-RU"/>
              <a:t> </a:t>
            </a:r>
            <a:r>
              <a:rPr dirty="0" lang="ru-RU" err="1"/>
              <a:t>земноводні</a:t>
            </a:r>
            <a:r>
              <a:rPr dirty="0" lang="ru-RU"/>
              <a:t> </a:t>
            </a:r>
            <a:r>
              <a:rPr dirty="0" lang="ru-RU" err="1"/>
              <a:t>харчуються</a:t>
            </a:r>
            <a:r>
              <a:rPr dirty="0" lang="ru-RU"/>
              <a:t> </a:t>
            </a:r>
            <a:r>
              <a:rPr dirty="0" lang="ru-RU" err="1"/>
              <a:t>подібними</a:t>
            </a:r>
            <a:r>
              <a:rPr dirty="0" lang="ru-RU"/>
              <a:t> до себе.</a:t>
            </a:r>
          </a:p>
        </p:txBody>
      </p:sp>
      <p:pic>
        <p:nvPicPr>
          <p:cNvPr id="2097164" name="Picture 2" descr="жаба-бик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3720480"/>
            <a:ext cx="5926427" cy="3137520"/>
          </a:xfrm>
          <a:prstGeom prst="rect"/>
          <a:noFill/>
        </p:spPr>
      </p:pic>
      <p:sp>
        <p:nvSpPr>
          <p:cNvPr id="1048624" name="Прямоугольник 4"/>
          <p:cNvSpPr/>
          <p:nvPr/>
        </p:nvSpPr>
        <p:spPr>
          <a:xfrm>
            <a:off x="5940152" y="3573016"/>
            <a:ext cx="3203848" cy="2862322"/>
          </a:xfrm>
          <a:prstGeom prst="rect"/>
        </p:spPr>
        <p:txBody>
          <a:bodyPr wrap="square">
            <a:spAutoFit/>
          </a:bodyPr>
          <a:p>
            <a:r>
              <a:rPr dirty="0" lang="ru-RU" err="1"/>
              <a:t>Наприклад</a:t>
            </a:r>
            <a:r>
              <a:rPr dirty="0" lang="ru-RU"/>
              <a:t>, у </a:t>
            </a:r>
            <a:r>
              <a:rPr dirty="0" lang="ru-RU" err="1"/>
              <a:t>Німеччині</a:t>
            </a:r>
            <a:r>
              <a:rPr dirty="0" lang="ru-RU"/>
              <a:t>, </a:t>
            </a:r>
            <a:r>
              <a:rPr dirty="0" lang="ru-RU" err="1"/>
              <a:t>щоб</a:t>
            </a:r>
            <a:r>
              <a:rPr dirty="0" lang="ru-RU"/>
              <a:t> </a:t>
            </a:r>
            <a:r>
              <a:rPr dirty="0" lang="ru-RU" err="1"/>
              <a:t>зупинити</a:t>
            </a:r>
            <a:r>
              <a:rPr dirty="0" lang="ru-RU"/>
              <a:t> </a:t>
            </a:r>
            <a:r>
              <a:rPr dirty="0" lang="ru-RU" err="1"/>
              <a:t>поширення</a:t>
            </a:r>
            <a:r>
              <a:rPr dirty="0" lang="ru-RU"/>
              <a:t> </a:t>
            </a:r>
            <a:r>
              <a:rPr dirty="0" lang="ru-RU" err="1"/>
              <a:t>цих</a:t>
            </a:r>
            <a:r>
              <a:rPr dirty="0" lang="ru-RU"/>
              <a:t> жаб, </a:t>
            </a:r>
            <a:r>
              <a:rPr dirty="0" lang="ru-RU" err="1"/>
              <a:t>довелося</a:t>
            </a:r>
            <a:r>
              <a:rPr dirty="0" lang="ru-RU"/>
              <a:t> </a:t>
            </a:r>
            <a:r>
              <a:rPr dirty="0" lang="ru-RU" err="1"/>
              <a:t>встановлювати</a:t>
            </a:r>
            <a:r>
              <a:rPr dirty="0" lang="ru-RU"/>
              <a:t> </a:t>
            </a:r>
            <a:r>
              <a:rPr dirty="0" lang="ru-RU" err="1"/>
              <a:t>спеціальні</a:t>
            </a:r>
            <a:r>
              <a:rPr dirty="0" lang="ru-RU"/>
              <a:t> </a:t>
            </a:r>
            <a:r>
              <a:rPr dirty="0" lang="ru-RU" err="1"/>
              <a:t>огорожі</a:t>
            </a:r>
            <a:r>
              <a:rPr dirty="0" lang="ru-RU"/>
              <a:t> </a:t>
            </a:r>
            <a:r>
              <a:rPr dirty="0" lang="ru-RU" err="1"/>
              <a:t>навколо</a:t>
            </a:r>
            <a:r>
              <a:rPr dirty="0" lang="ru-RU"/>
              <a:t> </a:t>
            </a:r>
            <a:r>
              <a:rPr dirty="0" lang="ru-RU" err="1"/>
              <a:t>місць</a:t>
            </a:r>
            <a:r>
              <a:rPr dirty="0" lang="ru-RU"/>
              <a:t> </a:t>
            </a:r>
            <a:r>
              <a:rPr dirty="0" lang="ru-RU" err="1"/>
              <a:t>їх</a:t>
            </a:r>
            <a:r>
              <a:rPr dirty="0" lang="ru-RU"/>
              <a:t> </a:t>
            </a:r>
            <a:r>
              <a:rPr dirty="0" lang="ru-RU" err="1"/>
              <a:t>розмноження</a:t>
            </a:r>
            <a:r>
              <a:rPr dirty="0" lang="ru-RU"/>
              <a:t>. </a:t>
            </a:r>
            <a:r>
              <a:rPr dirty="0" lang="ru-RU" err="1"/>
              <a:t>Щоб</a:t>
            </a:r>
            <a:r>
              <a:rPr dirty="0" lang="ru-RU"/>
              <a:t> </a:t>
            </a:r>
            <a:r>
              <a:rPr dirty="0" lang="ru-RU" err="1"/>
              <a:t>встановити</a:t>
            </a:r>
            <a:r>
              <a:rPr dirty="0" lang="ru-RU"/>
              <a:t> </a:t>
            </a:r>
            <a:r>
              <a:rPr dirty="0" lang="ru-RU" err="1"/>
              <a:t>ці</a:t>
            </a:r>
            <a:r>
              <a:rPr dirty="0" lang="ru-RU"/>
              <a:t> </a:t>
            </a:r>
            <a:r>
              <a:rPr dirty="0" lang="ru-RU" err="1"/>
              <a:t>огорожі</a:t>
            </a:r>
            <a:r>
              <a:rPr dirty="0" lang="ru-RU"/>
              <a:t> </a:t>
            </a:r>
            <a:r>
              <a:rPr dirty="0" lang="ru-RU" err="1"/>
              <a:t>навколо</a:t>
            </a:r>
            <a:r>
              <a:rPr dirty="0" lang="ru-RU"/>
              <a:t> </a:t>
            </a:r>
            <a:r>
              <a:rPr dirty="0" lang="ru-RU" err="1"/>
              <a:t>лише</a:t>
            </a:r>
            <a:r>
              <a:rPr dirty="0" lang="ru-RU"/>
              <a:t> </a:t>
            </a:r>
            <a:r>
              <a:rPr dirty="0" lang="ru-RU" err="1"/>
              <a:t>п'яти</a:t>
            </a:r>
            <a:r>
              <a:rPr dirty="0" lang="ru-RU"/>
              <a:t> </a:t>
            </a:r>
            <a:r>
              <a:rPr dirty="0" lang="ru-RU" err="1"/>
              <a:t>ставків</a:t>
            </a:r>
            <a:r>
              <a:rPr dirty="0" lang="ru-RU"/>
              <a:t>, </a:t>
            </a:r>
            <a:r>
              <a:rPr dirty="0" lang="ru-RU" err="1"/>
              <a:t>влада</a:t>
            </a:r>
            <a:r>
              <a:rPr dirty="0" lang="ru-RU"/>
              <a:t> </a:t>
            </a:r>
            <a:r>
              <a:rPr dirty="0" lang="ru-RU" err="1"/>
              <a:t>змушена</a:t>
            </a:r>
            <a:r>
              <a:rPr dirty="0" lang="ru-RU"/>
              <a:t> </a:t>
            </a:r>
            <a:r>
              <a:rPr dirty="0" lang="ru-RU" err="1"/>
              <a:t>була</a:t>
            </a:r>
            <a:r>
              <a:rPr dirty="0" lang="ru-RU"/>
              <a:t> </a:t>
            </a:r>
            <a:r>
              <a:rPr dirty="0" lang="ru-RU" err="1"/>
              <a:t>витратити</a:t>
            </a:r>
            <a:r>
              <a:rPr dirty="0" lang="ru-RU"/>
              <a:t> 270 </a:t>
            </a:r>
            <a:r>
              <a:rPr dirty="0" lang="ru-RU" err="1"/>
              <a:t>тисяч</a:t>
            </a:r>
            <a:r>
              <a:rPr dirty="0" lang="ru-RU"/>
              <a:t> </a:t>
            </a:r>
            <a:r>
              <a:rPr dirty="0" lang="ru-RU" err="1"/>
              <a:t>євро</a:t>
            </a:r>
            <a:r>
              <a:rPr dirty="0" lang="ru-RU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Прямоугольник 1"/>
          <p:cNvSpPr/>
          <p:nvPr/>
        </p:nvSpPr>
        <p:spPr>
          <a:xfrm>
            <a:off x="0" y="0"/>
            <a:ext cx="9144000" cy="1691641"/>
          </a:xfrm>
          <a:prstGeom prst="rect"/>
        </p:spPr>
        <p:txBody>
          <a:bodyPr wrap="square">
            <a:spAutoFit/>
          </a:bodyPr>
          <a:p>
            <a:pPr algn="just"/>
            <a:r>
              <a:rPr dirty="0" lang="ru-RU" err="1"/>
              <a:t>Ще</a:t>
            </a:r>
            <a:r>
              <a:rPr dirty="0" lang="ru-RU"/>
              <a:t> один вид жаб </a:t>
            </a:r>
            <a:r>
              <a:rPr dirty="0" lang="ru-RU" err="1"/>
              <a:t>під</a:t>
            </a:r>
            <a:r>
              <a:rPr dirty="0" lang="ru-RU"/>
              <a:t> </a:t>
            </a:r>
            <a:r>
              <a:rPr dirty="0" lang="ru-RU" err="1"/>
              <a:t>назвою</a:t>
            </a:r>
            <a:r>
              <a:rPr dirty="0" lang="ru-RU"/>
              <a:t> коки, </a:t>
            </a:r>
            <a:r>
              <a:rPr dirty="0" lang="ru-RU" err="1"/>
              <a:t>який</a:t>
            </a:r>
            <a:r>
              <a:rPr dirty="0" lang="ru-RU"/>
              <a:t> </a:t>
            </a:r>
            <a:r>
              <a:rPr dirty="0" lang="ru-RU" err="1"/>
              <a:t>також</a:t>
            </a:r>
            <a:r>
              <a:rPr dirty="0" lang="ru-RU"/>
              <a:t> </a:t>
            </a:r>
            <a:r>
              <a:rPr dirty="0" lang="ru-RU" err="1"/>
              <a:t>завдав</a:t>
            </a:r>
            <a:r>
              <a:rPr dirty="0" lang="ru-RU"/>
              <a:t> </a:t>
            </a:r>
            <a:r>
              <a:rPr dirty="0" lang="ru-RU" err="1"/>
              <a:t>значних</a:t>
            </a:r>
            <a:r>
              <a:rPr dirty="0" lang="ru-RU"/>
              <a:t> </a:t>
            </a:r>
            <a:r>
              <a:rPr dirty="0" lang="ru-RU" err="1"/>
              <a:t>економічних</a:t>
            </a:r>
            <a:r>
              <a:rPr dirty="0" lang="ru-RU"/>
              <a:t> </a:t>
            </a:r>
            <a:r>
              <a:rPr dirty="0" lang="ru-RU" err="1"/>
              <a:t>збитків</a:t>
            </a:r>
            <a:r>
              <a:rPr dirty="0" lang="ru-RU"/>
              <a:t>, </a:t>
            </a:r>
            <a:r>
              <a:rPr dirty="0" lang="ru-RU" err="1"/>
              <a:t>із</a:t>
            </a:r>
            <a:r>
              <a:rPr dirty="0" lang="ru-RU"/>
              <a:t> </a:t>
            </a:r>
            <a:r>
              <a:rPr dirty="0" lang="ru-RU" err="1"/>
              <a:t>Пуерто-Рико</a:t>
            </a:r>
            <a:r>
              <a:rPr dirty="0" lang="ru-RU"/>
              <a:t> завезли на </a:t>
            </a:r>
            <a:r>
              <a:rPr dirty="0" lang="ru-RU" err="1"/>
              <a:t>Гавайські</a:t>
            </a:r>
            <a:r>
              <a:rPr dirty="0" lang="ru-RU"/>
              <a:t> </a:t>
            </a:r>
            <a:r>
              <a:rPr dirty="0" lang="ru-RU" err="1"/>
              <a:t>острови</a:t>
            </a:r>
            <a:r>
              <a:rPr dirty="0" lang="ru-RU"/>
              <a:t>. </a:t>
            </a:r>
            <a:r>
              <a:rPr dirty="0" lang="ru-RU" err="1"/>
              <a:t>Ці</a:t>
            </a:r>
            <a:r>
              <a:rPr dirty="0" lang="ru-RU"/>
              <a:t> </a:t>
            </a:r>
            <a:r>
              <a:rPr dirty="0" lang="ru-RU" err="1"/>
              <a:t>жаби</a:t>
            </a:r>
            <a:r>
              <a:rPr dirty="0" lang="ru-RU"/>
              <a:t> </a:t>
            </a:r>
            <a:r>
              <a:rPr dirty="0" lang="ru-RU" err="1"/>
              <a:t>маленькі</a:t>
            </a:r>
            <a:r>
              <a:rPr dirty="0" lang="ru-RU"/>
              <a:t>, </a:t>
            </a:r>
            <a:r>
              <a:rPr dirty="0" lang="ru-RU" err="1"/>
              <a:t>їх</a:t>
            </a:r>
            <a:r>
              <a:rPr dirty="0" lang="ru-RU"/>
              <a:t> </a:t>
            </a:r>
            <a:r>
              <a:rPr dirty="0" lang="ru-RU" err="1"/>
              <a:t>довжина</a:t>
            </a:r>
            <a:r>
              <a:rPr dirty="0" lang="ru-RU"/>
              <a:t> не </a:t>
            </a:r>
            <a:r>
              <a:rPr dirty="0" lang="ru-RU" err="1"/>
              <a:t>перевищує</a:t>
            </a:r>
            <a:r>
              <a:rPr dirty="0" lang="ru-RU"/>
              <a:t> 3-5 см, </a:t>
            </a:r>
            <a:r>
              <a:rPr dirty="0" lang="ru-RU" err="1"/>
              <a:t>але</a:t>
            </a:r>
            <a:r>
              <a:rPr dirty="0" lang="ru-RU"/>
              <a:t> вони </a:t>
            </a:r>
            <a:r>
              <a:rPr dirty="0" lang="ru-RU" err="1"/>
              <a:t>мають</a:t>
            </a:r>
            <a:r>
              <a:rPr dirty="0" lang="ru-RU"/>
              <a:t> </a:t>
            </a:r>
            <a:r>
              <a:rPr dirty="0" lang="ru-RU" err="1"/>
              <a:t>неймовірно</a:t>
            </a:r>
            <a:r>
              <a:rPr dirty="0" lang="ru-RU"/>
              <a:t> </a:t>
            </a:r>
            <a:r>
              <a:rPr dirty="0" lang="ru-RU" err="1"/>
              <a:t>гучний</a:t>
            </a:r>
            <a:r>
              <a:rPr dirty="0" lang="ru-RU"/>
              <a:t> голос. </a:t>
            </a:r>
            <a:r>
              <a:rPr dirty="0" lang="ru-RU" err="1"/>
              <a:t>Під</a:t>
            </a:r>
            <a:r>
              <a:rPr dirty="0" lang="ru-RU"/>
              <a:t> час </a:t>
            </a:r>
            <a:r>
              <a:rPr dirty="0" lang="ru-RU" err="1"/>
              <a:t>шлюбного</a:t>
            </a:r>
            <a:r>
              <a:rPr dirty="0" lang="ru-RU"/>
              <a:t> </a:t>
            </a:r>
            <a:r>
              <a:rPr dirty="0" lang="ru-RU" err="1"/>
              <a:t>періоду</a:t>
            </a:r>
            <a:r>
              <a:rPr dirty="0" lang="ru-RU"/>
              <a:t> </a:t>
            </a:r>
            <a:r>
              <a:rPr dirty="0" lang="ru-RU" err="1"/>
              <a:t>самці</a:t>
            </a:r>
            <a:r>
              <a:rPr dirty="0" lang="ru-RU"/>
              <a:t> коки </a:t>
            </a:r>
            <a:r>
              <a:rPr dirty="0" lang="ru-RU" err="1"/>
              <a:t>видають</a:t>
            </a:r>
            <a:r>
              <a:rPr dirty="0" lang="ru-RU"/>
              <a:t> </a:t>
            </a:r>
            <a:r>
              <a:rPr dirty="0" lang="ru-RU" err="1"/>
              <a:t>настільки</a:t>
            </a:r>
            <a:r>
              <a:rPr dirty="0" lang="ru-RU"/>
              <a:t> </a:t>
            </a:r>
            <a:r>
              <a:rPr dirty="0" lang="ru-RU" err="1"/>
              <a:t>гучні</a:t>
            </a:r>
            <a:r>
              <a:rPr dirty="0" lang="ru-RU"/>
              <a:t> крики </a:t>
            </a:r>
            <a:r>
              <a:rPr dirty="0" lang="ru-RU" err="1"/>
              <a:t>ввечері</a:t>
            </a:r>
            <a:r>
              <a:rPr dirty="0" lang="ru-RU"/>
              <a:t> та </a:t>
            </a:r>
            <a:r>
              <a:rPr dirty="0" lang="ru-RU" err="1"/>
              <a:t>вночі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мешканцям</a:t>
            </a:r>
            <a:r>
              <a:rPr dirty="0" lang="ru-RU"/>
              <a:t> </a:t>
            </a:r>
            <a:r>
              <a:rPr dirty="0" lang="ru-RU" err="1"/>
              <a:t>прилеглих</a:t>
            </a:r>
            <a:r>
              <a:rPr dirty="0" lang="ru-RU"/>
              <a:t> </a:t>
            </a:r>
            <a:r>
              <a:rPr dirty="0" lang="ru-RU" err="1"/>
              <a:t>районів</a:t>
            </a:r>
            <a:r>
              <a:rPr dirty="0" lang="ru-RU"/>
              <a:t> просто </a:t>
            </a:r>
            <a:r>
              <a:rPr dirty="0" lang="ru-RU" err="1"/>
              <a:t>неможливо</a:t>
            </a:r>
            <a:r>
              <a:rPr dirty="0" lang="ru-RU"/>
              <a:t> </a:t>
            </a:r>
            <a:r>
              <a:rPr dirty="0" lang="ru-RU" err="1"/>
              <a:t>заснути</a:t>
            </a:r>
            <a:r>
              <a:rPr dirty="0" lang="ru-RU"/>
              <a:t>. </a:t>
            </a:r>
            <a:r>
              <a:rPr dirty="0" lang="ru-RU" err="1"/>
              <a:t>Така</a:t>
            </a:r>
            <a:r>
              <a:rPr dirty="0" lang="ru-RU"/>
              <a:t> </a:t>
            </a:r>
            <a:r>
              <a:rPr dirty="0" lang="ru-RU" err="1"/>
              <a:t>ситуація</a:t>
            </a:r>
            <a:r>
              <a:rPr dirty="0" lang="ru-RU"/>
              <a:t> </a:t>
            </a:r>
            <a:r>
              <a:rPr dirty="0" lang="ru-RU" err="1"/>
              <a:t>призвела</a:t>
            </a:r>
            <a:r>
              <a:rPr dirty="0" lang="ru-RU"/>
              <a:t> до </a:t>
            </a:r>
            <a:r>
              <a:rPr dirty="0" lang="ru-RU" err="1"/>
              <a:t>різкого</a:t>
            </a:r>
            <a:r>
              <a:rPr dirty="0" lang="ru-RU"/>
              <a:t> </a:t>
            </a:r>
            <a:r>
              <a:rPr dirty="0" lang="ru-RU" err="1"/>
              <a:t>зниження</a:t>
            </a:r>
            <a:r>
              <a:rPr dirty="0" lang="ru-RU"/>
              <a:t> </a:t>
            </a:r>
            <a:r>
              <a:rPr dirty="0" lang="ru-RU" err="1"/>
              <a:t>вартості</a:t>
            </a:r>
            <a:r>
              <a:rPr dirty="0" lang="ru-RU"/>
              <a:t> </a:t>
            </a:r>
            <a:r>
              <a:rPr dirty="0" lang="ru-RU" err="1"/>
              <a:t>нерухомості</a:t>
            </a:r>
            <a:r>
              <a:rPr dirty="0" lang="ru-RU"/>
              <a:t> у </a:t>
            </a:r>
            <a:r>
              <a:rPr dirty="0" lang="ru-RU" err="1"/>
              <a:t>цих</a:t>
            </a:r>
            <a:r>
              <a:rPr dirty="0" lang="ru-RU"/>
              <a:t> районах.</a:t>
            </a:r>
          </a:p>
        </p:txBody>
      </p:sp>
      <p:pic>
        <p:nvPicPr>
          <p:cNvPr id="2097165" name="Picture 2" descr="жаба коки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483768" y="1988840"/>
            <a:ext cx="4893150" cy="3260601"/>
          </a:xfrm>
          <a:prstGeom prst="rect"/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Прямоугольник 1"/>
          <p:cNvSpPr/>
          <p:nvPr/>
        </p:nvSpPr>
        <p:spPr>
          <a:xfrm>
            <a:off x="0" y="0"/>
            <a:ext cx="9144000" cy="980440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2400" lang="ru-RU" err="1"/>
              <a:t>Паразити</a:t>
            </a:r>
            <a:r>
              <a:rPr dirty="0" sz="2400" lang="ru-RU"/>
              <a:t> у </a:t>
            </a:r>
            <a:r>
              <a:rPr dirty="0" sz="2400" lang="ru-RU" err="1"/>
              <a:t>птахів</a:t>
            </a:r>
            <a:r>
              <a:rPr dirty="0" sz="2400" lang="ru-RU"/>
              <a:t>, </a:t>
            </a:r>
            <a:r>
              <a:rPr dirty="0" sz="2400" lang="ru-RU" err="1"/>
              <a:t>інвазійні</a:t>
            </a:r>
            <a:r>
              <a:rPr dirty="0" sz="2400" lang="ru-RU"/>
              <a:t> </a:t>
            </a:r>
            <a:r>
              <a:rPr dirty="0" sz="2400" lang="ru-RU" err="1"/>
              <a:t>захворювання</a:t>
            </a:r>
            <a:r>
              <a:rPr dirty="0" sz="2400" lang="ru-RU" smtClean="0"/>
              <a:t/>
            </a:r>
            <a:br>
              <a:rPr dirty="0" sz="2400" lang="ru-RU" smtClean="0"/>
            </a:br>
            <a:r>
              <a:rPr dirty="0" lang="ru-RU" smtClean="0"/>
              <a:t/>
            </a:r>
            <a:br>
              <a:rPr dirty="0" lang="ru-RU" smtClean="0"/>
            </a:br>
            <a:endParaRPr dirty="0" lang="ru-RU"/>
          </a:p>
        </p:txBody>
      </p:sp>
      <p:sp>
        <p:nvSpPr>
          <p:cNvPr id="1048627" name="Прямоугольник 3"/>
          <p:cNvSpPr/>
          <p:nvPr/>
        </p:nvSpPr>
        <p:spPr>
          <a:xfrm>
            <a:off x="0" y="836712"/>
            <a:ext cx="9144000" cy="2225040"/>
          </a:xfrm>
          <a:prstGeom prst="rect"/>
        </p:spPr>
        <p:txBody>
          <a:bodyPr wrap="square">
            <a:spAutoFit/>
          </a:bodyPr>
          <a:p>
            <a:r>
              <a:rPr dirty="0" lang="ru-RU" err="1"/>
              <a:t>Купуючи</a:t>
            </a:r>
            <a:r>
              <a:rPr dirty="0" lang="ru-RU"/>
              <a:t> пернатого </a:t>
            </a:r>
            <a:r>
              <a:rPr dirty="0" lang="ru-RU" err="1"/>
              <a:t>улюбленця</a:t>
            </a:r>
            <a:r>
              <a:rPr dirty="0" lang="ru-RU"/>
              <a:t> мало </a:t>
            </a:r>
            <a:r>
              <a:rPr dirty="0" lang="ru-RU" err="1"/>
              <a:t>хто</a:t>
            </a:r>
            <a:r>
              <a:rPr dirty="0" lang="ru-RU"/>
              <a:t> </a:t>
            </a:r>
            <a:r>
              <a:rPr dirty="0" lang="ru-RU" err="1"/>
              <a:t>замислюється</a:t>
            </a:r>
            <a:r>
              <a:rPr dirty="0" lang="ru-RU"/>
              <a:t> над </a:t>
            </a:r>
            <a:r>
              <a:rPr dirty="0" lang="ru-RU" err="1"/>
              <a:t>тим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він</a:t>
            </a:r>
            <a:r>
              <a:rPr dirty="0" lang="ru-RU"/>
              <a:t> </a:t>
            </a:r>
            <a:r>
              <a:rPr dirty="0" lang="ru-RU" err="1"/>
              <a:t>може</a:t>
            </a:r>
            <a:r>
              <a:rPr dirty="0" lang="ru-RU"/>
              <a:t> </a:t>
            </a:r>
            <a:r>
              <a:rPr dirty="0" lang="ru-RU" err="1"/>
              <a:t>хворіти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вже</a:t>
            </a:r>
            <a:r>
              <a:rPr dirty="0" lang="ru-RU"/>
              <a:t> </a:t>
            </a:r>
            <a:r>
              <a:rPr dirty="0" lang="ru-RU" err="1"/>
              <a:t>тим</a:t>
            </a:r>
            <a:r>
              <a:rPr dirty="0" lang="ru-RU"/>
              <a:t> </a:t>
            </a:r>
            <a:r>
              <a:rPr dirty="0" lang="ru-RU" err="1"/>
              <a:t>більше</a:t>
            </a:r>
            <a:r>
              <a:rPr dirty="0" lang="ru-RU"/>
              <a:t> </a:t>
            </a:r>
            <a:r>
              <a:rPr dirty="0" lang="ru-RU" err="1"/>
              <a:t>інвазійним</a:t>
            </a:r>
            <a:r>
              <a:rPr dirty="0" lang="ru-RU"/>
              <a:t> </a:t>
            </a:r>
            <a:r>
              <a:rPr dirty="0" lang="ru-RU" err="1"/>
              <a:t>захворюванням</a:t>
            </a:r>
            <a:r>
              <a:rPr dirty="0" lang="ru-RU"/>
              <a:t>. Птахи, як </a:t>
            </a:r>
            <a:r>
              <a:rPr dirty="0" lang="ru-RU" err="1"/>
              <a:t>втім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будь-які</a:t>
            </a:r>
            <a:r>
              <a:rPr dirty="0" lang="ru-RU"/>
              <a:t> </a:t>
            </a:r>
            <a:r>
              <a:rPr dirty="0" lang="ru-RU" err="1"/>
              <a:t>інші</a:t>
            </a:r>
            <a:r>
              <a:rPr dirty="0" lang="ru-RU"/>
              <a:t> </a:t>
            </a:r>
            <a:r>
              <a:rPr dirty="0" lang="ru-RU" err="1"/>
              <a:t>домашні</a:t>
            </a:r>
            <a:r>
              <a:rPr dirty="0" lang="ru-RU"/>
              <a:t> </a:t>
            </a:r>
            <a:r>
              <a:rPr dirty="0" lang="ru-RU" err="1"/>
              <a:t>улюбленці</a:t>
            </a:r>
            <a:r>
              <a:rPr dirty="0" lang="ru-RU"/>
              <a:t>, </a:t>
            </a:r>
            <a:r>
              <a:rPr dirty="0" lang="ru-RU" err="1"/>
              <a:t>можуть</a:t>
            </a:r>
            <a:r>
              <a:rPr dirty="0" lang="ru-RU"/>
              <a:t> бути </a:t>
            </a:r>
            <a:r>
              <a:rPr dirty="0" lang="ru-RU" err="1"/>
              <a:t>схильними</a:t>
            </a:r>
            <a:r>
              <a:rPr dirty="0" lang="ru-RU"/>
              <a:t> до </a:t>
            </a:r>
            <a:r>
              <a:rPr dirty="0" lang="ru-RU" err="1"/>
              <a:t>кліщових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глистяних</a:t>
            </a:r>
            <a:r>
              <a:rPr dirty="0" lang="ru-RU"/>
              <a:t> </a:t>
            </a:r>
            <a:r>
              <a:rPr dirty="0" lang="ru-RU" err="1"/>
              <a:t>інвазій</a:t>
            </a:r>
            <a:r>
              <a:rPr dirty="0" lang="ru-RU"/>
              <a:t>. </a:t>
            </a:r>
            <a:r>
              <a:rPr dirty="0" lang="ru-RU" err="1"/>
              <a:t>Звичайно</a:t>
            </a:r>
            <a:r>
              <a:rPr dirty="0" lang="ru-RU"/>
              <a:t>, </a:t>
            </a:r>
            <a:r>
              <a:rPr dirty="0" lang="ru-RU" err="1"/>
              <a:t>паразити</a:t>
            </a:r>
            <a:r>
              <a:rPr dirty="0" lang="ru-RU"/>
              <a:t> у </a:t>
            </a:r>
            <a:r>
              <a:rPr dirty="0" lang="ru-RU" err="1"/>
              <a:t>птахів</a:t>
            </a:r>
            <a:r>
              <a:rPr dirty="0" lang="ru-RU"/>
              <a:t> не </a:t>
            </a:r>
            <a:r>
              <a:rPr dirty="0" lang="ru-RU" err="1"/>
              <a:t>становлять</a:t>
            </a:r>
            <a:r>
              <a:rPr dirty="0" lang="ru-RU"/>
              <a:t> </a:t>
            </a:r>
            <a:r>
              <a:rPr dirty="0" lang="ru-RU" err="1"/>
              <a:t>небезпеки</a:t>
            </a:r>
            <a:r>
              <a:rPr dirty="0" lang="ru-RU"/>
              <a:t> для </a:t>
            </a:r>
            <a:r>
              <a:rPr dirty="0" lang="ru-RU" err="1"/>
              <a:t>людини</a:t>
            </a:r>
            <a:r>
              <a:rPr dirty="0" lang="ru-RU"/>
              <a:t> </a:t>
            </a:r>
            <a:r>
              <a:rPr dirty="0" lang="ru-RU" err="1"/>
              <a:t>або</a:t>
            </a:r>
            <a:r>
              <a:rPr dirty="0" lang="ru-RU"/>
              <a:t> </a:t>
            </a:r>
            <a:r>
              <a:rPr dirty="0" lang="ru-RU" err="1"/>
              <a:t>іншої</a:t>
            </a:r>
            <a:r>
              <a:rPr dirty="0" lang="ru-RU"/>
              <a:t> </a:t>
            </a:r>
            <a:r>
              <a:rPr dirty="0" lang="ru-RU" err="1"/>
              <a:t>тварини</a:t>
            </a:r>
            <a:r>
              <a:rPr dirty="0" lang="ru-RU"/>
              <a:t> (</a:t>
            </a:r>
            <a:r>
              <a:rPr dirty="0" lang="ru-RU" err="1"/>
              <a:t>ссавця</a:t>
            </a:r>
            <a:r>
              <a:rPr dirty="0" lang="ru-RU"/>
              <a:t>), </a:t>
            </a:r>
            <a:r>
              <a:rPr dirty="0" lang="ru-RU" err="1"/>
              <a:t>проте</a:t>
            </a:r>
            <a:r>
              <a:rPr dirty="0" lang="ru-RU"/>
              <a:t> сам птах </a:t>
            </a:r>
            <a:r>
              <a:rPr dirty="0" lang="ru-RU" err="1"/>
              <a:t>може</a:t>
            </a:r>
            <a:r>
              <a:rPr dirty="0" lang="ru-RU"/>
              <a:t> сильно </a:t>
            </a:r>
            <a:r>
              <a:rPr dirty="0" lang="ru-RU" err="1"/>
              <a:t>страждати</a:t>
            </a:r>
            <a:r>
              <a:rPr dirty="0" lang="ru-RU"/>
              <a:t> </a:t>
            </a:r>
            <a:r>
              <a:rPr dirty="0" lang="ru-RU" err="1"/>
              <a:t>від</a:t>
            </a:r>
            <a:r>
              <a:rPr dirty="0" lang="ru-RU"/>
              <a:t> </a:t>
            </a:r>
            <a:r>
              <a:rPr dirty="0" lang="ru-RU" err="1"/>
              <a:t>інвазійного</a:t>
            </a:r>
            <a:r>
              <a:rPr dirty="0" lang="ru-RU"/>
              <a:t> </a:t>
            </a:r>
            <a:r>
              <a:rPr dirty="0" lang="ru-RU" err="1"/>
              <a:t>захворювання</a:t>
            </a:r>
            <a:r>
              <a:rPr dirty="0" lang="ru-RU"/>
              <a:t>.</a:t>
            </a:r>
            <a:r>
              <a:rPr dirty="0" lang="ru-RU" smtClean="0"/>
              <a:t/>
            </a:r>
            <a:br>
              <a:rPr dirty="0" lang="ru-RU" smtClean="0"/>
            </a:br>
            <a:r>
              <a:rPr dirty="0" lang="ru-RU" smtClean="0"/>
              <a:t/>
            </a:r>
            <a:br>
              <a:rPr dirty="0" lang="ru-RU" smtClean="0"/>
            </a:br>
            <a:endParaRPr dirty="0" lang="ru-RU"/>
          </a:p>
        </p:txBody>
      </p:sp>
      <p:sp>
        <p:nvSpPr>
          <p:cNvPr id="1048628" name="Прямоугольник 4"/>
          <p:cNvSpPr/>
          <p:nvPr/>
        </p:nvSpPr>
        <p:spPr>
          <a:xfrm>
            <a:off x="0" y="2420888"/>
            <a:ext cx="4572000" cy="369332"/>
          </a:xfrm>
          <a:prstGeom prst="rect"/>
        </p:spPr>
        <p:txBody>
          <a:bodyPr>
            <a:spAutoFit/>
          </a:bodyPr>
          <a:p>
            <a:r>
              <a:rPr dirty="0" lang="ru-RU"/>
              <a:t>Як </a:t>
            </a:r>
            <a:r>
              <a:rPr dirty="0" lang="ru-RU" err="1"/>
              <a:t>визначити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у птаха </a:t>
            </a:r>
            <a:r>
              <a:rPr dirty="0" lang="ru-RU" err="1"/>
              <a:t>є</a:t>
            </a:r>
            <a:r>
              <a:rPr dirty="0" lang="ru-RU"/>
              <a:t> </a:t>
            </a:r>
            <a:r>
              <a:rPr dirty="0" lang="ru-RU" err="1"/>
              <a:t>паразити</a:t>
            </a:r>
            <a:r>
              <a:rPr dirty="0" lang="ru-RU" smtClean="0"/>
              <a:t>?</a:t>
            </a:r>
            <a:endParaRPr dirty="0" lang="ru-RU"/>
          </a:p>
        </p:txBody>
      </p:sp>
      <p:sp>
        <p:nvSpPr>
          <p:cNvPr id="1048629" name="Прямоугольник 5"/>
          <p:cNvSpPr/>
          <p:nvPr/>
        </p:nvSpPr>
        <p:spPr>
          <a:xfrm>
            <a:off x="0" y="2887682"/>
            <a:ext cx="9144000" cy="1424940"/>
          </a:xfrm>
          <a:prstGeom prst="rect"/>
        </p:spPr>
        <p:txBody>
          <a:bodyPr wrap="square">
            <a:spAutoFit/>
          </a:bodyPr>
          <a:p>
            <a:pPr algn="just"/>
            <a:r>
              <a:rPr dirty="0" lang="ru-RU" err="1"/>
              <a:t>глисти</a:t>
            </a:r>
            <a:r>
              <a:rPr dirty="0" lang="ru-RU"/>
              <a:t> 1) при </a:t>
            </a:r>
            <a:r>
              <a:rPr dirty="0" lang="ru-RU" err="1"/>
              <a:t>підвищеному</a:t>
            </a:r>
            <a:r>
              <a:rPr dirty="0" lang="ru-RU"/>
              <a:t> </a:t>
            </a:r>
            <a:r>
              <a:rPr dirty="0" lang="ru-RU" err="1"/>
              <a:t>апетиті</a:t>
            </a:r>
            <a:r>
              <a:rPr dirty="0" lang="ru-RU"/>
              <a:t> птах </a:t>
            </a:r>
            <a:r>
              <a:rPr dirty="0" lang="ru-RU" err="1"/>
              <a:t>може</a:t>
            </a:r>
            <a:r>
              <a:rPr dirty="0" lang="ru-RU"/>
              <a:t> бути </a:t>
            </a:r>
            <a:r>
              <a:rPr dirty="0" lang="ru-RU" err="1"/>
              <a:t>виснаженим</a:t>
            </a:r>
            <a:r>
              <a:rPr dirty="0" lang="ru-RU"/>
              <a:t>; 2) </a:t>
            </a:r>
            <a:r>
              <a:rPr dirty="0" lang="ru-RU" err="1"/>
              <a:t>рідкий</a:t>
            </a:r>
            <a:r>
              <a:rPr dirty="0" lang="ru-RU"/>
              <a:t>, </a:t>
            </a:r>
            <a:r>
              <a:rPr dirty="0" lang="ru-RU" err="1"/>
              <a:t>безбарвний</a:t>
            </a:r>
            <a:r>
              <a:rPr dirty="0" lang="ru-RU"/>
              <a:t>, </a:t>
            </a:r>
            <a:r>
              <a:rPr dirty="0" lang="ru-RU" err="1"/>
              <a:t>водянистий</a:t>
            </a:r>
            <a:r>
              <a:rPr dirty="0" lang="ru-RU"/>
              <a:t> кал; 3) </a:t>
            </a:r>
            <a:r>
              <a:rPr dirty="0" lang="ru-RU" err="1"/>
              <a:t>загальне</a:t>
            </a:r>
            <a:r>
              <a:rPr dirty="0" lang="ru-RU"/>
              <a:t> </a:t>
            </a:r>
            <a:r>
              <a:rPr dirty="0" lang="ru-RU" err="1"/>
              <a:t>нездужання</a:t>
            </a:r>
            <a:r>
              <a:rPr dirty="0" lang="ru-RU"/>
              <a:t> птаха, яке </a:t>
            </a:r>
            <a:r>
              <a:rPr dirty="0" lang="ru-RU" err="1"/>
              <a:t>можна</a:t>
            </a:r>
            <a:r>
              <a:rPr dirty="0" lang="ru-RU"/>
              <a:t> </a:t>
            </a:r>
            <a:r>
              <a:rPr dirty="0" lang="ru-RU" err="1"/>
              <a:t>схарактеризувати</a:t>
            </a:r>
            <a:r>
              <a:rPr dirty="0" lang="ru-RU"/>
              <a:t> як </a:t>
            </a:r>
            <a:r>
              <a:rPr dirty="0" lang="ru-RU" err="1"/>
              <a:t>млявий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апатичний</a:t>
            </a:r>
            <a:r>
              <a:rPr dirty="0" lang="ru-RU"/>
              <a:t> стан; 4) </a:t>
            </a:r>
            <a:r>
              <a:rPr dirty="0" lang="ru-RU" err="1" smtClean="0"/>
              <a:t>оперіння</a:t>
            </a:r>
            <a:r>
              <a:rPr dirty="0" lang="ru-RU" smtClean="0"/>
              <a:t> </a:t>
            </a:r>
            <a:r>
              <a:rPr dirty="0" lang="ru-RU" err="1"/>
              <a:t>може</a:t>
            </a:r>
            <a:r>
              <a:rPr dirty="0" lang="ru-RU"/>
              <a:t> бути </a:t>
            </a:r>
            <a:r>
              <a:rPr dirty="0" lang="ru-RU" err="1"/>
              <a:t>скуйовдженим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тьмяним</a:t>
            </a:r>
            <a:r>
              <a:rPr dirty="0" lang="ru-RU"/>
              <a:t>; 5) для точного </a:t>
            </a:r>
            <a:r>
              <a:rPr dirty="0" lang="ru-RU" err="1"/>
              <a:t>діагнозу</a:t>
            </a:r>
            <a:r>
              <a:rPr dirty="0" lang="ru-RU"/>
              <a:t> </a:t>
            </a:r>
            <a:r>
              <a:rPr dirty="0" lang="ru-RU" err="1"/>
              <a:t>потрібно</a:t>
            </a:r>
            <a:r>
              <a:rPr dirty="0" lang="ru-RU"/>
              <a:t> </a:t>
            </a:r>
            <a:r>
              <a:rPr dirty="0" lang="ru-RU" err="1"/>
              <a:t>здати</a:t>
            </a:r>
            <a:r>
              <a:rPr dirty="0" lang="ru-RU"/>
              <a:t> </a:t>
            </a:r>
            <a:r>
              <a:rPr dirty="0" lang="ru-RU" err="1"/>
              <a:t>послід</a:t>
            </a:r>
            <a:r>
              <a:rPr dirty="0" lang="ru-RU"/>
              <a:t> птаха на </a:t>
            </a:r>
            <a:r>
              <a:rPr dirty="0" lang="ru-RU" err="1" smtClean="0"/>
              <a:t>аналіз</a:t>
            </a:r>
            <a:r>
              <a:rPr dirty="0" lang="ru-RU" smtClean="0"/>
              <a:t>.</a:t>
            </a:r>
            <a:endParaRPr dirty="0" lang="ru-RU"/>
          </a:p>
        </p:txBody>
      </p:sp>
      <p:sp>
        <p:nvSpPr>
          <p:cNvPr id="1048630" name="Прямоугольник 6"/>
          <p:cNvSpPr/>
          <p:nvPr/>
        </p:nvSpPr>
        <p:spPr>
          <a:xfrm>
            <a:off x="0" y="4365104"/>
            <a:ext cx="9144000" cy="1958341"/>
          </a:xfrm>
          <a:prstGeom prst="rect"/>
        </p:spPr>
        <p:txBody>
          <a:bodyPr wrap="square">
            <a:spAutoFit/>
          </a:bodyPr>
          <a:p>
            <a:r>
              <a:rPr dirty="0" lang="ru-RU" err="1"/>
              <a:t>кліщі</a:t>
            </a:r>
            <a:r>
              <a:rPr dirty="0" lang="ru-RU"/>
              <a:t> 1) на </a:t>
            </a:r>
            <a:r>
              <a:rPr dirty="0" lang="ru-RU" err="1"/>
              <a:t>дзьобі</a:t>
            </a:r>
            <a:r>
              <a:rPr dirty="0" lang="ru-RU"/>
              <a:t>, </a:t>
            </a:r>
            <a:r>
              <a:rPr dirty="0" lang="ru-RU" err="1"/>
              <a:t>області</a:t>
            </a:r>
            <a:r>
              <a:rPr dirty="0" lang="ru-RU"/>
              <a:t> </a:t>
            </a:r>
            <a:r>
              <a:rPr dirty="0" lang="ru-RU" err="1"/>
              <a:t>навколо</a:t>
            </a:r>
            <a:r>
              <a:rPr dirty="0" lang="ru-RU"/>
              <a:t> клоаки </a:t>
            </a:r>
            <a:r>
              <a:rPr dirty="0" lang="ru-RU" err="1"/>
              <a:t>й</a:t>
            </a:r>
            <a:r>
              <a:rPr dirty="0" lang="ru-RU"/>
              <a:t> </a:t>
            </a:r>
            <a:r>
              <a:rPr dirty="0" lang="ru-RU" err="1"/>
              <a:t>безперих</a:t>
            </a:r>
            <a:r>
              <a:rPr dirty="0" lang="ru-RU"/>
              <a:t> </a:t>
            </a:r>
            <a:r>
              <a:rPr dirty="0" lang="ru-RU" err="1"/>
              <a:t>частинах</a:t>
            </a:r>
            <a:r>
              <a:rPr dirty="0" lang="ru-RU"/>
              <a:t> лап </a:t>
            </a:r>
            <a:r>
              <a:rPr dirty="0" lang="ru-RU" err="1"/>
              <a:t>з'являється</a:t>
            </a:r>
            <a:r>
              <a:rPr dirty="0" lang="ru-RU"/>
              <a:t> </a:t>
            </a:r>
            <a:r>
              <a:rPr dirty="0" lang="ru-RU" err="1"/>
              <a:t>спочатку</a:t>
            </a:r>
            <a:r>
              <a:rPr dirty="0" lang="ru-RU"/>
              <a:t> </a:t>
            </a:r>
            <a:r>
              <a:rPr dirty="0" lang="ru-RU" err="1"/>
              <a:t>наліт</a:t>
            </a:r>
            <a:r>
              <a:rPr dirty="0" lang="ru-RU"/>
              <a:t>, </a:t>
            </a:r>
            <a:r>
              <a:rPr dirty="0" lang="ru-RU" err="1"/>
              <a:t>лущення</a:t>
            </a:r>
            <a:r>
              <a:rPr dirty="0" lang="ru-RU"/>
              <a:t>, а </a:t>
            </a:r>
            <a:r>
              <a:rPr dirty="0" lang="ru-RU" err="1"/>
              <a:t>потім</a:t>
            </a:r>
            <a:r>
              <a:rPr dirty="0" lang="ru-RU"/>
              <a:t> </a:t>
            </a:r>
            <a:r>
              <a:rPr dirty="0" lang="ru-RU" err="1"/>
              <a:t>нарости</a:t>
            </a:r>
            <a:r>
              <a:rPr dirty="0" lang="ru-RU"/>
              <a:t>; 2) для точного </a:t>
            </a:r>
            <a:r>
              <a:rPr dirty="0" lang="ru-RU" err="1"/>
              <a:t>діагнозу</a:t>
            </a:r>
            <a:r>
              <a:rPr dirty="0" lang="ru-RU"/>
              <a:t> треба </a:t>
            </a:r>
            <a:r>
              <a:rPr dirty="0" lang="ru-RU" err="1"/>
              <a:t>звернутися</a:t>
            </a:r>
            <a:r>
              <a:rPr dirty="0" lang="ru-RU"/>
              <a:t> до ветеринара для </a:t>
            </a:r>
            <a:r>
              <a:rPr dirty="0" lang="ru-RU" err="1"/>
              <a:t>обстеження</a:t>
            </a:r>
            <a:r>
              <a:rPr dirty="0" lang="ru-RU"/>
              <a:t>; 3) </a:t>
            </a:r>
            <a:r>
              <a:rPr dirty="0" lang="ru-RU" err="1"/>
              <a:t>кліщі</a:t>
            </a:r>
            <a:r>
              <a:rPr dirty="0" lang="ru-RU"/>
              <a:t> </a:t>
            </a:r>
            <a:r>
              <a:rPr dirty="0" lang="ru-RU" err="1"/>
              <a:t>можуть</a:t>
            </a:r>
            <a:r>
              <a:rPr dirty="0" lang="ru-RU"/>
              <a:t> </a:t>
            </a:r>
            <a:r>
              <a:rPr dirty="0" lang="ru-RU" err="1"/>
              <a:t>також</a:t>
            </a:r>
            <a:r>
              <a:rPr dirty="0" lang="ru-RU"/>
              <a:t> </a:t>
            </a:r>
            <a:r>
              <a:rPr dirty="0" lang="ru-RU" err="1"/>
              <a:t>селитися</a:t>
            </a:r>
            <a:r>
              <a:rPr dirty="0" lang="ru-RU"/>
              <a:t> в трубках </a:t>
            </a:r>
            <a:r>
              <a:rPr dirty="0" lang="ru-RU" err="1"/>
              <a:t>пір'я</a:t>
            </a:r>
            <a:r>
              <a:rPr dirty="0" lang="ru-RU"/>
              <a:t>, </a:t>
            </a:r>
            <a:r>
              <a:rPr dirty="0" lang="ru-RU" err="1"/>
              <a:t>зазвичай</a:t>
            </a:r>
            <a:r>
              <a:rPr dirty="0" lang="ru-RU"/>
              <a:t> </a:t>
            </a:r>
            <a:r>
              <a:rPr dirty="0" lang="ru-RU" err="1"/>
              <a:t>їх</a:t>
            </a:r>
            <a:r>
              <a:rPr dirty="0" lang="ru-RU"/>
              <a:t> </a:t>
            </a:r>
            <a:r>
              <a:rPr dirty="0" lang="ru-RU" err="1"/>
              <a:t>виявити</a:t>
            </a:r>
            <a:r>
              <a:rPr dirty="0" lang="ru-RU"/>
              <a:t> </a:t>
            </a:r>
            <a:r>
              <a:rPr dirty="0" lang="ru-RU" err="1"/>
              <a:t>дуже</a:t>
            </a:r>
            <a:r>
              <a:rPr dirty="0" lang="ru-RU"/>
              <a:t> складно, </a:t>
            </a:r>
            <a:r>
              <a:rPr dirty="0" lang="ru-RU" err="1"/>
              <a:t>важко</a:t>
            </a:r>
            <a:r>
              <a:rPr dirty="0" lang="ru-RU"/>
              <a:t> </a:t>
            </a:r>
            <a:r>
              <a:rPr dirty="0" lang="ru-RU" err="1"/>
              <a:t>діагностувати</a:t>
            </a:r>
            <a:r>
              <a:rPr dirty="0" lang="ru-RU"/>
              <a:t> та </a:t>
            </a:r>
            <a:r>
              <a:rPr dirty="0" lang="ru-RU" err="1"/>
              <a:t>лікувати</a:t>
            </a:r>
            <a:r>
              <a:rPr dirty="0" lang="ru-RU"/>
              <a:t>; 4) </a:t>
            </a:r>
            <a:r>
              <a:rPr dirty="0" lang="ru-RU" err="1"/>
              <a:t>червоні</a:t>
            </a:r>
            <a:r>
              <a:rPr dirty="0" lang="ru-RU"/>
              <a:t> </a:t>
            </a:r>
            <a:r>
              <a:rPr dirty="0" lang="ru-RU" err="1"/>
              <a:t>кліщі</a:t>
            </a:r>
            <a:r>
              <a:rPr dirty="0" lang="ru-RU"/>
              <a:t> вдень </a:t>
            </a:r>
            <a:r>
              <a:rPr dirty="0" lang="ru-RU" err="1"/>
              <a:t>ховаються</a:t>
            </a:r>
            <a:r>
              <a:rPr dirty="0" lang="ru-RU"/>
              <a:t> у </a:t>
            </a:r>
            <a:r>
              <a:rPr dirty="0" lang="ru-RU" err="1"/>
              <a:t>щілинах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тріщинах</a:t>
            </a:r>
            <a:r>
              <a:rPr dirty="0" lang="ru-RU"/>
              <a:t> </a:t>
            </a:r>
            <a:r>
              <a:rPr dirty="0" lang="ru-RU" err="1"/>
              <a:t>кліток</a:t>
            </a:r>
            <a:r>
              <a:rPr dirty="0" lang="ru-RU"/>
              <a:t>, а </a:t>
            </a:r>
            <a:r>
              <a:rPr dirty="0" lang="ru-RU" err="1"/>
              <a:t>вночі</a:t>
            </a:r>
            <a:r>
              <a:rPr dirty="0" lang="ru-RU"/>
              <a:t> </a:t>
            </a:r>
            <a:r>
              <a:rPr dirty="0" lang="ru-RU" err="1"/>
              <a:t>паразитують</a:t>
            </a:r>
            <a:r>
              <a:rPr dirty="0" lang="ru-RU"/>
              <a:t> на птаху, </a:t>
            </a:r>
            <a:r>
              <a:rPr dirty="0" lang="ru-RU" err="1"/>
              <a:t>харчуючись</a:t>
            </a:r>
            <a:r>
              <a:rPr dirty="0" lang="ru-RU"/>
              <a:t> </a:t>
            </a:r>
            <a:r>
              <a:rPr dirty="0" lang="ru-RU" err="1"/>
              <a:t>його</a:t>
            </a:r>
            <a:r>
              <a:rPr dirty="0" lang="ru-RU"/>
              <a:t> </a:t>
            </a:r>
            <a:r>
              <a:rPr dirty="0" lang="ru-RU" err="1"/>
              <a:t>кров'ю</a:t>
            </a:r>
            <a:r>
              <a:rPr dirty="0" lang="ru-RU"/>
              <a:t>, </a:t>
            </a:r>
            <a:r>
              <a:rPr dirty="0" lang="ru-RU" err="1"/>
              <a:t>внаслідок</a:t>
            </a:r>
            <a:r>
              <a:rPr dirty="0" lang="ru-RU"/>
              <a:t> </a:t>
            </a:r>
            <a:r>
              <a:rPr dirty="0" lang="ru-RU" err="1"/>
              <a:t>чого</a:t>
            </a:r>
            <a:r>
              <a:rPr dirty="0" lang="ru-RU"/>
              <a:t> </a:t>
            </a:r>
            <a:r>
              <a:rPr dirty="0" lang="ru-RU" err="1"/>
              <a:t>улюбленець</a:t>
            </a:r>
            <a:r>
              <a:rPr dirty="0" lang="ru-RU"/>
              <a:t> </a:t>
            </a:r>
            <a:r>
              <a:rPr dirty="0" lang="ru-RU" err="1"/>
              <a:t>слабшає</a:t>
            </a:r>
            <a:r>
              <a:rPr dirty="0" lang="ru-RU"/>
              <a:t> через </a:t>
            </a:r>
            <a:r>
              <a:rPr dirty="0" lang="ru-RU" err="1"/>
              <a:t>виникнення</a:t>
            </a:r>
            <a:r>
              <a:rPr dirty="0" lang="ru-RU"/>
              <a:t> </a:t>
            </a:r>
            <a:r>
              <a:rPr dirty="0" lang="ru-RU" err="1" smtClean="0"/>
              <a:t>недокрів'я</a:t>
            </a:r>
            <a:endParaRPr dirty="0"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Прямоугольник 1"/>
          <p:cNvSpPr/>
          <p:nvPr/>
        </p:nvSpPr>
        <p:spPr>
          <a:xfrm>
            <a:off x="0" y="0"/>
            <a:ext cx="9144000" cy="5355312"/>
          </a:xfrm>
          <a:prstGeom prst="rect"/>
        </p:spPr>
        <p:txBody>
          <a:bodyPr wrap="square">
            <a:spAutoFit/>
          </a:bodyPr>
          <a:p>
            <a:pPr algn="just"/>
            <a:r>
              <a:rPr dirty="0" lang="ru-RU" err="1"/>
              <a:t>Інвазивні</a:t>
            </a:r>
            <a:r>
              <a:rPr dirty="0" lang="ru-RU"/>
              <a:t> </a:t>
            </a:r>
            <a:r>
              <a:rPr dirty="0" lang="ru-RU" err="1"/>
              <a:t>види</a:t>
            </a:r>
            <a:r>
              <a:rPr dirty="0" lang="ru-RU"/>
              <a:t> </a:t>
            </a:r>
            <a:r>
              <a:rPr dirty="0" lang="ru-RU" err="1"/>
              <a:t>потенційно</a:t>
            </a:r>
            <a:r>
              <a:rPr dirty="0" lang="ru-RU"/>
              <a:t> </a:t>
            </a:r>
            <a:r>
              <a:rPr dirty="0" lang="ru-RU" err="1"/>
              <a:t>становлять</a:t>
            </a:r>
            <a:r>
              <a:rPr dirty="0" lang="ru-RU"/>
              <a:t> </a:t>
            </a:r>
            <a:r>
              <a:rPr dirty="0" lang="ru-RU" err="1" smtClean="0"/>
              <a:t>багато</a:t>
            </a:r>
            <a:r>
              <a:rPr dirty="0" lang="ru-RU" smtClean="0"/>
              <a:t> </a:t>
            </a:r>
            <a:r>
              <a:rPr dirty="0" lang="ru-RU" err="1" smtClean="0"/>
              <a:t>загроз</a:t>
            </a:r>
            <a:r>
              <a:rPr dirty="0" lang="ru-RU" smtClean="0"/>
              <a:t> </a:t>
            </a:r>
            <a:r>
              <a:rPr dirty="0" lang="ru-RU"/>
              <a:t>для </a:t>
            </a:r>
            <a:r>
              <a:rPr dirty="0" lang="ru-RU" err="1"/>
              <a:t>місцевої</a:t>
            </a:r>
            <a:r>
              <a:rPr dirty="0" lang="ru-RU"/>
              <a:t> </a:t>
            </a:r>
            <a:r>
              <a:rPr dirty="0" lang="ru-RU" err="1"/>
              <a:t>біоти</a:t>
            </a:r>
            <a:r>
              <a:rPr dirty="0" lang="ru-RU"/>
              <a:t>. Будучи </a:t>
            </a:r>
            <a:r>
              <a:rPr dirty="0" lang="ru-RU" err="1"/>
              <a:t>випадково</a:t>
            </a:r>
            <a:r>
              <a:rPr dirty="0" lang="ru-RU"/>
              <a:t> </a:t>
            </a:r>
            <a:r>
              <a:rPr dirty="0" lang="ru-RU" err="1" smtClean="0"/>
              <a:t>або</a:t>
            </a:r>
            <a:r>
              <a:rPr dirty="0" lang="ru-RU" smtClean="0"/>
              <a:t> </a:t>
            </a:r>
            <a:r>
              <a:rPr dirty="0" lang="ru-RU" err="1" smtClean="0"/>
              <a:t>навмисно</a:t>
            </a:r>
            <a:r>
              <a:rPr dirty="0" lang="ru-RU" smtClean="0"/>
              <a:t> </a:t>
            </a:r>
            <a:r>
              <a:rPr dirty="0" lang="ru-RU" err="1"/>
              <a:t>випущеними</a:t>
            </a:r>
            <a:r>
              <a:rPr dirty="0" lang="ru-RU"/>
              <a:t> в </a:t>
            </a:r>
            <a:r>
              <a:rPr dirty="0" lang="ru-RU" err="1"/>
              <a:t>дику</a:t>
            </a:r>
            <a:r>
              <a:rPr dirty="0" lang="ru-RU"/>
              <a:t> природу, </a:t>
            </a:r>
            <a:r>
              <a:rPr dirty="0" lang="ru-RU" err="1" smtClean="0"/>
              <a:t>іноді</a:t>
            </a:r>
            <a:r>
              <a:rPr dirty="0" lang="ru-RU" smtClean="0"/>
              <a:t> через </a:t>
            </a:r>
            <a:r>
              <a:rPr dirty="0" lang="ru-RU" err="1"/>
              <a:t>незаконну</a:t>
            </a:r>
            <a:r>
              <a:rPr dirty="0" lang="ru-RU"/>
              <a:t> </a:t>
            </a:r>
            <a:r>
              <a:rPr dirty="0" lang="ru-RU" err="1" smtClean="0"/>
              <a:t>торгівлю</a:t>
            </a:r>
            <a:r>
              <a:rPr dirty="0" lang="ru-RU" smtClean="0"/>
              <a:t>, вони </a:t>
            </a:r>
            <a:r>
              <a:rPr dirty="0" lang="ru-RU"/>
              <a:t>в основному </a:t>
            </a:r>
            <a:r>
              <a:rPr dirty="0" lang="ru-RU" err="1"/>
              <a:t>впливають</a:t>
            </a:r>
            <a:r>
              <a:rPr dirty="0" lang="ru-RU"/>
              <a:t> на </a:t>
            </a:r>
            <a:r>
              <a:rPr dirty="0" lang="ru-RU" err="1"/>
              <a:t>місцеві</a:t>
            </a:r>
            <a:r>
              <a:rPr dirty="0" lang="ru-RU"/>
              <a:t> </a:t>
            </a:r>
            <a:r>
              <a:rPr dirty="0" lang="ru-RU" err="1" smtClean="0"/>
              <a:t>трофічні</a:t>
            </a:r>
            <a:r>
              <a:rPr dirty="0" lang="ru-RU" smtClean="0"/>
              <a:t> </a:t>
            </a:r>
            <a:r>
              <a:rPr dirty="0" lang="ru-RU" err="1" smtClean="0"/>
              <a:t>зв’язки</a:t>
            </a:r>
            <a:r>
              <a:rPr dirty="0" lang="ru-RU"/>
              <a:t>, </a:t>
            </a:r>
            <a:r>
              <a:rPr dirty="0" lang="ru-RU" err="1"/>
              <a:t>конкуруючи</a:t>
            </a:r>
            <a:r>
              <a:rPr dirty="0" lang="ru-RU"/>
              <a:t> за </a:t>
            </a:r>
            <a:r>
              <a:rPr dirty="0" lang="ru-RU" err="1"/>
              <a:t>харчові</a:t>
            </a:r>
            <a:r>
              <a:rPr dirty="0" lang="ru-RU"/>
              <a:t> </a:t>
            </a:r>
            <a:r>
              <a:rPr dirty="0" lang="ru-RU" err="1"/>
              <a:t>ресурси</a:t>
            </a:r>
            <a:r>
              <a:rPr dirty="0" lang="ru-RU"/>
              <a:t> та </a:t>
            </a:r>
            <a:r>
              <a:rPr dirty="0" lang="ru-RU" err="1" smtClean="0"/>
              <a:t>простір</a:t>
            </a:r>
            <a:r>
              <a:rPr dirty="0" lang="ru-RU" smtClean="0"/>
              <a:t> (</a:t>
            </a:r>
            <a:r>
              <a:rPr dirty="0" lang="ru-RU" err="1" smtClean="0"/>
              <a:t>наприклад</a:t>
            </a:r>
            <a:r>
              <a:rPr dirty="0" lang="ru-RU"/>
              <a:t>, </a:t>
            </a:r>
            <a:r>
              <a:rPr dirty="0" lang="ru-RU" err="1"/>
              <a:t>місця</a:t>
            </a:r>
            <a:r>
              <a:rPr dirty="0" lang="ru-RU"/>
              <a:t> для </a:t>
            </a:r>
            <a:r>
              <a:rPr dirty="0" lang="ru-RU" err="1"/>
              <a:t>прогріву</a:t>
            </a:r>
            <a:r>
              <a:rPr dirty="0" lang="ru-RU"/>
              <a:t>, </a:t>
            </a:r>
            <a:r>
              <a:rPr dirty="0" lang="ru-RU" err="1"/>
              <a:t>гніздування</a:t>
            </a:r>
            <a:r>
              <a:rPr dirty="0" lang="ru-RU"/>
              <a:t> </a:t>
            </a:r>
            <a:r>
              <a:rPr dirty="0" lang="ru-RU" smtClean="0"/>
              <a:t>та </a:t>
            </a:r>
            <a:r>
              <a:rPr dirty="0" lang="ru-RU" err="1" smtClean="0"/>
              <a:t>зимівлі</a:t>
            </a:r>
            <a:r>
              <a:rPr dirty="0" lang="ru-RU"/>
              <a:t>) </a:t>
            </a:r>
            <a:r>
              <a:rPr dirty="0" lang="ru-RU" err="1"/>
              <a:t>з</a:t>
            </a:r>
            <a:r>
              <a:rPr dirty="0" lang="ru-RU"/>
              <a:t> </a:t>
            </a:r>
            <a:r>
              <a:rPr dirty="0" lang="ru-RU" err="1"/>
              <a:t>місцевими</a:t>
            </a:r>
            <a:r>
              <a:rPr dirty="0" lang="ru-RU"/>
              <a:t> </a:t>
            </a:r>
            <a:r>
              <a:rPr dirty="0" lang="ru-RU" smtClean="0"/>
              <a:t>видами, будучи </a:t>
            </a:r>
            <a:r>
              <a:rPr dirty="0" lang="ru-RU" err="1"/>
              <a:t>можливими</a:t>
            </a:r>
            <a:r>
              <a:rPr dirty="0" lang="ru-RU"/>
              <a:t> </a:t>
            </a:r>
            <a:r>
              <a:rPr dirty="0" lang="ru-RU" smtClean="0"/>
              <a:t>векторами </a:t>
            </a:r>
            <a:r>
              <a:rPr dirty="0" lang="ru-RU" err="1" smtClean="0"/>
              <a:t>розповсюдження</a:t>
            </a:r>
            <a:r>
              <a:rPr dirty="0" lang="ru-RU" smtClean="0"/>
              <a:t> </a:t>
            </a:r>
            <a:r>
              <a:rPr dirty="0" lang="ru-RU" err="1"/>
              <a:t>нових</a:t>
            </a:r>
            <a:r>
              <a:rPr dirty="0" lang="ru-RU"/>
              <a:t> для </a:t>
            </a:r>
            <a:r>
              <a:rPr dirty="0" lang="ru-RU" err="1"/>
              <a:t>місцевих</a:t>
            </a:r>
            <a:r>
              <a:rPr dirty="0" lang="ru-RU"/>
              <a:t> </a:t>
            </a:r>
            <a:r>
              <a:rPr dirty="0" lang="ru-RU" err="1" smtClean="0"/>
              <a:t>екосистем</a:t>
            </a:r>
            <a:r>
              <a:rPr dirty="0" lang="ru-RU" smtClean="0"/>
              <a:t> </a:t>
            </a:r>
            <a:r>
              <a:rPr dirty="0" lang="ru-RU" err="1" smtClean="0"/>
              <a:t>патогенів</a:t>
            </a:r>
            <a:r>
              <a:rPr dirty="0" lang="ru-RU" smtClean="0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 smtClean="0"/>
              <a:t>паразитів</a:t>
            </a:r>
            <a:r>
              <a:rPr dirty="0" lang="en-US" smtClean="0"/>
              <a:t>, </a:t>
            </a:r>
            <a:r>
              <a:rPr dirty="0" lang="ru-RU" err="1"/>
              <a:t>діючи</a:t>
            </a:r>
            <a:r>
              <a:rPr dirty="0" lang="ru-RU"/>
              <a:t> як </a:t>
            </a:r>
            <a:r>
              <a:rPr dirty="0" lang="ru-RU" err="1" smtClean="0"/>
              <a:t>додаткові</a:t>
            </a:r>
            <a:r>
              <a:rPr dirty="0" lang="ru-RU" smtClean="0"/>
              <a:t> </a:t>
            </a:r>
            <a:r>
              <a:rPr dirty="0" lang="ru-RU" err="1" smtClean="0"/>
              <a:t>споживачі</a:t>
            </a:r>
            <a:r>
              <a:rPr dirty="0" lang="ru-RU" smtClean="0"/>
              <a:t> </a:t>
            </a:r>
            <a:r>
              <a:rPr dirty="0" lang="ru-RU" err="1"/>
              <a:t>вищого</a:t>
            </a:r>
            <a:r>
              <a:rPr dirty="0" lang="ru-RU"/>
              <a:t> </a:t>
            </a:r>
            <a:r>
              <a:rPr dirty="0" lang="ru-RU" err="1"/>
              <a:t>рівня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призводить</a:t>
            </a:r>
            <a:r>
              <a:rPr dirty="0" lang="ru-RU"/>
              <a:t> до </a:t>
            </a:r>
            <a:r>
              <a:rPr dirty="0" lang="ru-RU" err="1" smtClean="0"/>
              <a:t>значного</a:t>
            </a:r>
            <a:r>
              <a:rPr dirty="0" lang="ru-RU" smtClean="0"/>
              <a:t> </a:t>
            </a:r>
            <a:r>
              <a:rPr dirty="0" lang="ru-RU" err="1" smtClean="0"/>
              <a:t>зменшення</a:t>
            </a:r>
            <a:r>
              <a:rPr dirty="0" lang="ru-RU" smtClean="0"/>
              <a:t> </a:t>
            </a:r>
            <a:r>
              <a:rPr dirty="0" lang="ru-RU" err="1"/>
              <a:t>деяких</a:t>
            </a:r>
            <a:r>
              <a:rPr dirty="0" lang="ru-RU"/>
              <a:t> </a:t>
            </a:r>
            <a:r>
              <a:rPr dirty="0" lang="ru-RU" err="1"/>
              <a:t>місцевих</a:t>
            </a:r>
            <a:r>
              <a:rPr dirty="0" lang="ru-RU"/>
              <a:t> </a:t>
            </a:r>
            <a:r>
              <a:rPr dirty="0" lang="ru-RU" err="1"/>
              <a:t>популяцій</a:t>
            </a:r>
            <a:r>
              <a:rPr dirty="0" lang="ru-RU"/>
              <a:t> </a:t>
            </a:r>
            <a:r>
              <a:rPr dirty="0" lang="ru-RU" err="1" smtClean="0"/>
              <a:t>харчових</a:t>
            </a:r>
            <a:r>
              <a:rPr dirty="0" lang="ru-RU" smtClean="0"/>
              <a:t> (</a:t>
            </a:r>
            <a:r>
              <a:rPr dirty="0" lang="ru-RU" err="1" smtClean="0"/>
              <a:t>вразливих</a:t>
            </a:r>
            <a:r>
              <a:rPr dirty="0" lang="ru-RU"/>
              <a:t>) </a:t>
            </a:r>
            <a:r>
              <a:rPr dirty="0" lang="ru-RU" err="1"/>
              <a:t>об’єктів</a:t>
            </a:r>
            <a:r>
              <a:rPr dirty="0" lang="ru-RU"/>
              <a:t> </a:t>
            </a:r>
            <a:r>
              <a:rPr dirty="0" lang="ru-RU" err="1" smtClean="0"/>
              <a:t>і</a:t>
            </a:r>
            <a:r>
              <a:rPr dirty="0" lang="ru-RU" smtClean="0"/>
              <a:t> </a:t>
            </a:r>
            <a:r>
              <a:rPr dirty="0" lang="ru-RU" err="1"/>
              <a:t>беруть</a:t>
            </a:r>
            <a:r>
              <a:rPr dirty="0" lang="ru-RU"/>
              <a:t> участь </a:t>
            </a:r>
            <a:r>
              <a:rPr dirty="0" lang="ru-RU" smtClean="0"/>
              <a:t>у </a:t>
            </a:r>
            <a:r>
              <a:rPr dirty="0" lang="ru-RU" err="1" smtClean="0"/>
              <a:t>гібридизації</a:t>
            </a:r>
            <a:r>
              <a:rPr dirty="0" lang="en-US" smtClean="0"/>
              <a:t>. </a:t>
            </a:r>
            <a:r>
              <a:rPr dirty="0" lang="ru-RU"/>
              <a:t>У </a:t>
            </a:r>
            <a:r>
              <a:rPr dirty="0" lang="ru-RU" err="1" smtClean="0"/>
              <a:t>разі</a:t>
            </a:r>
            <a:r>
              <a:rPr dirty="0" lang="ru-RU" smtClean="0"/>
              <a:t>, </a:t>
            </a:r>
            <a:r>
              <a:rPr dirty="0" lang="ru-RU" err="1" smtClean="0"/>
              <a:t>якщо</a:t>
            </a:r>
            <a:r>
              <a:rPr dirty="0" lang="ru-RU" smtClean="0"/>
              <a:t> </a:t>
            </a:r>
            <a:r>
              <a:rPr dirty="0" lang="ru-RU" err="1"/>
              <a:t>інвазивний</a:t>
            </a:r>
            <a:r>
              <a:rPr dirty="0" lang="ru-RU"/>
              <a:t> вид </a:t>
            </a:r>
            <a:r>
              <a:rPr dirty="0" lang="ru-RU" err="1"/>
              <a:t>є</a:t>
            </a:r>
            <a:r>
              <a:rPr dirty="0" lang="ru-RU"/>
              <a:t> </a:t>
            </a:r>
            <a:r>
              <a:rPr dirty="0" lang="ru-RU" err="1"/>
              <a:t>хижаком</a:t>
            </a:r>
            <a:r>
              <a:rPr dirty="0" lang="ru-RU"/>
              <a:t>, </a:t>
            </a:r>
            <a:r>
              <a:rPr dirty="0" lang="ru-RU" err="1"/>
              <a:t>він</a:t>
            </a:r>
            <a:r>
              <a:rPr dirty="0" lang="ru-RU"/>
              <a:t>, </a:t>
            </a:r>
            <a:r>
              <a:rPr dirty="0" lang="ru-RU" err="1"/>
              <a:t>вбудовуючись</a:t>
            </a:r>
            <a:r>
              <a:rPr dirty="0" lang="ru-RU"/>
              <a:t> </a:t>
            </a:r>
            <a:r>
              <a:rPr dirty="0" lang="ru-RU" smtClean="0"/>
              <a:t>у </a:t>
            </a:r>
            <a:r>
              <a:rPr dirty="0" lang="ru-RU" err="1" smtClean="0"/>
              <a:t>місцеву</a:t>
            </a:r>
            <a:r>
              <a:rPr dirty="0" lang="ru-RU" smtClean="0"/>
              <a:t> </a:t>
            </a:r>
            <a:r>
              <a:rPr dirty="0" lang="ru-RU"/>
              <a:t>систему </a:t>
            </a:r>
            <a:r>
              <a:rPr dirty="0" lang="ru-RU" err="1"/>
              <a:t>трофічних</a:t>
            </a:r>
            <a:r>
              <a:rPr dirty="0" lang="ru-RU"/>
              <a:t> </a:t>
            </a:r>
            <a:r>
              <a:rPr dirty="0" lang="ru-RU" err="1"/>
              <a:t>зв`язків</a:t>
            </a:r>
            <a:r>
              <a:rPr dirty="0" lang="ru-RU"/>
              <a:t>, </a:t>
            </a:r>
            <a:r>
              <a:rPr dirty="0" lang="ru-RU" err="1"/>
              <a:t>призводить</a:t>
            </a:r>
            <a:r>
              <a:rPr dirty="0" lang="ru-RU"/>
              <a:t> до </a:t>
            </a:r>
            <a:r>
              <a:rPr dirty="0" lang="ru-RU" err="1" smtClean="0"/>
              <a:t>їх</a:t>
            </a:r>
            <a:r>
              <a:rPr dirty="0" lang="ru-RU" smtClean="0"/>
              <a:t> дисбалансу</a:t>
            </a:r>
            <a:r>
              <a:rPr dirty="0" lang="en-US" smtClean="0"/>
              <a:t>.</a:t>
            </a:r>
            <a:r>
              <a:rPr dirty="0" lang="uk-UA" smtClean="0"/>
              <a:t> </a:t>
            </a:r>
            <a:r>
              <a:rPr dirty="0" lang="ru-RU" err="1" smtClean="0"/>
              <a:t>Отже</a:t>
            </a:r>
            <a:r>
              <a:rPr dirty="0" lang="ru-RU"/>
              <a:t>, </a:t>
            </a:r>
            <a:r>
              <a:rPr dirty="0" lang="ru-RU" err="1"/>
              <a:t>такі</a:t>
            </a:r>
            <a:r>
              <a:rPr dirty="0" lang="ru-RU"/>
              <a:t> </a:t>
            </a:r>
            <a:r>
              <a:rPr dirty="0" lang="ru-RU" err="1"/>
              <a:t>загрози</a:t>
            </a:r>
            <a:r>
              <a:rPr dirty="0" lang="ru-RU"/>
              <a:t> </a:t>
            </a:r>
            <a:r>
              <a:rPr dirty="0" lang="ru-RU" err="1"/>
              <a:t>біорізноманіттю</a:t>
            </a:r>
            <a:r>
              <a:rPr dirty="0" lang="ru-RU"/>
              <a:t> </a:t>
            </a:r>
            <a:r>
              <a:rPr dirty="0" lang="ru-RU" err="1"/>
              <a:t>призводять</a:t>
            </a:r>
            <a:r>
              <a:rPr dirty="0" lang="ru-RU"/>
              <a:t> </a:t>
            </a:r>
            <a:r>
              <a:rPr dirty="0" lang="ru-RU" smtClean="0"/>
              <a:t>до </a:t>
            </a:r>
            <a:r>
              <a:rPr dirty="0" lang="ru-RU" err="1" smtClean="0"/>
              <a:t>щорічних</a:t>
            </a:r>
            <a:r>
              <a:rPr dirty="0" lang="ru-RU" smtClean="0"/>
              <a:t> </a:t>
            </a:r>
            <a:r>
              <a:rPr dirty="0" lang="ru-RU" err="1"/>
              <a:t>витрат</a:t>
            </a:r>
            <a:r>
              <a:rPr dirty="0" lang="ru-RU"/>
              <a:t> </a:t>
            </a:r>
            <a:r>
              <a:rPr dirty="0" lang="ru-RU" err="1"/>
              <a:t>значних</a:t>
            </a:r>
            <a:r>
              <a:rPr dirty="0" lang="ru-RU"/>
              <a:t> </a:t>
            </a:r>
            <a:r>
              <a:rPr dirty="0" lang="ru-RU" err="1"/>
              <a:t>зусиль</a:t>
            </a:r>
            <a:r>
              <a:rPr dirty="0" lang="ru-RU"/>
              <a:t>, часу та грошей </a:t>
            </a:r>
            <a:r>
              <a:rPr dirty="0" lang="ru-RU" smtClean="0"/>
              <a:t>на контроль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пом’якшення</a:t>
            </a:r>
            <a:r>
              <a:rPr dirty="0" lang="ru-RU"/>
              <a:t> </a:t>
            </a:r>
            <a:r>
              <a:rPr dirty="0" lang="ru-RU" err="1"/>
              <a:t>впливу</a:t>
            </a:r>
            <a:r>
              <a:rPr dirty="0" lang="ru-RU"/>
              <a:t> </a:t>
            </a:r>
            <a:r>
              <a:rPr dirty="0" lang="ru-RU" err="1"/>
              <a:t>інвазивних</a:t>
            </a:r>
            <a:r>
              <a:rPr dirty="0" lang="ru-RU"/>
              <a:t> </a:t>
            </a:r>
            <a:r>
              <a:rPr dirty="0" lang="ru-RU" err="1"/>
              <a:t>видів</a:t>
            </a:r>
            <a:r>
              <a:rPr dirty="0" lang="ru-RU"/>
              <a:t> </a:t>
            </a:r>
            <a:r>
              <a:rPr dirty="0" lang="ru-RU" err="1" smtClean="0"/>
              <a:t>під</a:t>
            </a:r>
            <a:r>
              <a:rPr dirty="0" lang="ru-RU" smtClean="0"/>
              <a:t> </a:t>
            </a:r>
            <a:r>
              <a:rPr dirty="0" lang="ru-RU" err="1" smtClean="0"/>
              <a:t>дією</a:t>
            </a:r>
            <a:r>
              <a:rPr dirty="0" lang="ru-RU" smtClean="0"/>
              <a:t> </a:t>
            </a:r>
            <a:r>
              <a:rPr dirty="0" lang="ru-RU" err="1"/>
              <a:t>кліматичних</a:t>
            </a:r>
            <a:r>
              <a:rPr dirty="0" lang="ru-RU"/>
              <a:t> </a:t>
            </a:r>
            <a:r>
              <a:rPr dirty="0" lang="ru-RU" err="1" smtClean="0"/>
              <a:t>змін</a:t>
            </a:r>
            <a:r>
              <a:rPr dirty="0" lang="en-US" smtClean="0"/>
              <a:t>. </a:t>
            </a:r>
            <a:r>
              <a:rPr dirty="0" lang="ru-RU" err="1" smtClean="0"/>
              <a:t>Наприклад</a:t>
            </a:r>
            <a:r>
              <a:rPr dirty="0" lang="ru-RU" smtClean="0"/>
              <a:t>, </a:t>
            </a:r>
            <a:r>
              <a:rPr dirty="0" lang="ru-RU" err="1" smtClean="0"/>
              <a:t>інвазивні</a:t>
            </a:r>
            <a:r>
              <a:rPr dirty="0" lang="ru-RU" smtClean="0"/>
              <a:t> </a:t>
            </a:r>
            <a:r>
              <a:rPr dirty="0" lang="ru-RU" err="1"/>
              <a:t>види</a:t>
            </a:r>
            <a:r>
              <a:rPr dirty="0" lang="ru-RU"/>
              <a:t> черепах, а </a:t>
            </a:r>
            <a:r>
              <a:rPr dirty="0" lang="ru-RU" err="1"/>
              <a:t>саме</a:t>
            </a:r>
            <a:r>
              <a:rPr dirty="0" lang="ru-RU"/>
              <a:t> </a:t>
            </a:r>
            <a:r>
              <a:rPr dirty="0" lang="ru-RU" err="1"/>
              <a:t>червоновуха</a:t>
            </a:r>
            <a:r>
              <a:rPr dirty="0" lang="ru-RU"/>
              <a:t> </a:t>
            </a:r>
            <a:r>
              <a:rPr dirty="0" lang="ru-RU" smtClean="0"/>
              <a:t>черепаха </a:t>
            </a:r>
            <a:r>
              <a:rPr dirty="0" i="1" lang="de-DE" err="1" smtClean="0"/>
              <a:t>Trachemys</a:t>
            </a:r>
            <a:r>
              <a:rPr dirty="0" i="1" lang="de-DE" smtClean="0"/>
              <a:t> </a:t>
            </a:r>
            <a:r>
              <a:rPr dirty="0" i="1" lang="de-DE" err="1" smtClean="0"/>
              <a:t>scripta</a:t>
            </a:r>
            <a:r>
              <a:rPr dirty="0" i="1" lang="de-DE" smtClean="0"/>
              <a:t>, </a:t>
            </a:r>
            <a:r>
              <a:rPr dirty="0" i="1" lang="de-DE" err="1" smtClean="0"/>
              <a:t>мають</a:t>
            </a:r>
            <a:r>
              <a:rPr dirty="0" i="1" lang="uk-UA" smtClean="0"/>
              <a:t> </a:t>
            </a:r>
            <a:r>
              <a:rPr dirty="0" lang="ru-RU" smtClean="0"/>
              <a:t>той </a:t>
            </a:r>
            <a:r>
              <a:rPr dirty="0" lang="ru-RU" err="1"/>
              <a:t>самий</a:t>
            </a:r>
            <a:r>
              <a:rPr dirty="0" lang="ru-RU"/>
              <a:t> </a:t>
            </a:r>
            <a:r>
              <a:rPr dirty="0" lang="ru-RU" err="1"/>
              <a:t>перелік</a:t>
            </a:r>
            <a:r>
              <a:rPr dirty="0" lang="ru-RU"/>
              <a:t> </a:t>
            </a:r>
            <a:r>
              <a:rPr dirty="0" lang="ru-RU" err="1"/>
              <a:t>можливих</a:t>
            </a:r>
            <a:r>
              <a:rPr dirty="0" lang="ru-RU"/>
              <a:t> </a:t>
            </a:r>
            <a:r>
              <a:rPr dirty="0" lang="ru-RU" err="1"/>
              <a:t>загроз</a:t>
            </a:r>
            <a:r>
              <a:rPr dirty="0" lang="ru-RU"/>
              <a:t> для </a:t>
            </a:r>
            <a:r>
              <a:rPr dirty="0" lang="ru-RU" err="1" smtClean="0"/>
              <a:t>нових</a:t>
            </a:r>
            <a:r>
              <a:rPr dirty="0" lang="ru-RU" smtClean="0"/>
              <a:t> </a:t>
            </a:r>
            <a:r>
              <a:rPr dirty="0" lang="ru-RU" err="1" smtClean="0"/>
              <a:t>територій</a:t>
            </a:r>
            <a:r>
              <a:rPr dirty="0" lang="ru-RU" smtClean="0"/>
              <a:t> </a:t>
            </a:r>
            <a:r>
              <a:rPr dirty="0" lang="ru-RU"/>
              <a:t>у </a:t>
            </a:r>
            <a:r>
              <a:rPr dirty="0" lang="ru-RU" err="1"/>
              <a:t>разі</a:t>
            </a:r>
            <a:r>
              <a:rPr dirty="0" lang="ru-RU"/>
              <a:t> </a:t>
            </a:r>
            <a:r>
              <a:rPr dirty="0" lang="ru-RU" err="1"/>
              <a:t>інвазії</a:t>
            </a:r>
            <a:r>
              <a:rPr dirty="0" lang="ru-RU"/>
              <a:t> та </a:t>
            </a:r>
            <a:r>
              <a:rPr dirty="0" lang="ru-RU" err="1"/>
              <a:t>успішної</a:t>
            </a:r>
            <a:r>
              <a:rPr dirty="0" lang="ru-RU"/>
              <a:t> </a:t>
            </a:r>
            <a:r>
              <a:rPr dirty="0" lang="ru-RU" err="1"/>
              <a:t>адаптації</a:t>
            </a:r>
            <a:r>
              <a:rPr dirty="0" lang="ru-RU"/>
              <a:t> </a:t>
            </a:r>
            <a:r>
              <a:rPr dirty="0" lang="ru-RU" smtClean="0"/>
              <a:t>до </a:t>
            </a:r>
            <a:r>
              <a:rPr dirty="0" lang="ru-RU" err="1" smtClean="0"/>
              <a:t>місцевих</a:t>
            </a:r>
            <a:r>
              <a:rPr dirty="0" lang="ru-RU" smtClean="0"/>
              <a:t> умов</a:t>
            </a:r>
            <a:r>
              <a:rPr dirty="0" lang="en-US" smtClean="0"/>
              <a:t>, </a:t>
            </a:r>
            <a:r>
              <a:rPr dirty="0" lang="ru-RU" err="1"/>
              <a:t>зокрема</a:t>
            </a:r>
            <a:r>
              <a:rPr dirty="0" lang="ru-RU"/>
              <a:t> для </a:t>
            </a:r>
            <a:r>
              <a:rPr dirty="0" lang="ru-RU" err="1" smtClean="0"/>
              <a:t>місцевих</a:t>
            </a:r>
            <a:r>
              <a:rPr dirty="0" lang="ru-RU" smtClean="0"/>
              <a:t> </a:t>
            </a:r>
            <a:r>
              <a:rPr dirty="0" lang="ru-RU" err="1" smtClean="0"/>
              <a:t>видів</a:t>
            </a:r>
            <a:r>
              <a:rPr dirty="0" lang="ru-RU" smtClean="0"/>
              <a:t> </a:t>
            </a:r>
            <a:r>
              <a:rPr dirty="0" lang="ru-RU"/>
              <a:t>черепах – </a:t>
            </a:r>
            <a:r>
              <a:rPr dirty="0" lang="ru-RU" err="1"/>
              <a:t>європейської</a:t>
            </a:r>
            <a:r>
              <a:rPr dirty="0" lang="ru-RU"/>
              <a:t> </a:t>
            </a:r>
            <a:r>
              <a:rPr dirty="0" lang="ru-RU" err="1"/>
              <a:t>ставкової</a:t>
            </a:r>
            <a:r>
              <a:rPr dirty="0" lang="ru-RU"/>
              <a:t> </a:t>
            </a:r>
            <a:r>
              <a:rPr dirty="0" lang="ru-RU" smtClean="0"/>
              <a:t>черепахи </a:t>
            </a:r>
            <a:r>
              <a:rPr dirty="0" i="1" lang="en-US" err="1" smtClean="0"/>
              <a:t>Emys</a:t>
            </a:r>
            <a:r>
              <a:rPr dirty="0" i="1" lang="en-US" smtClean="0"/>
              <a:t> </a:t>
            </a:r>
            <a:r>
              <a:rPr dirty="0" i="1" lang="en-US" err="1" smtClean="0"/>
              <a:t>orbicularis</a:t>
            </a:r>
            <a:r>
              <a:rPr dirty="0" lang="en-US" smtClean="0"/>
              <a:t>. </a:t>
            </a:r>
            <a:r>
              <a:rPr dirty="0" lang="ru-RU" smtClean="0"/>
              <a:t>Черепахи, як </a:t>
            </a:r>
            <a:r>
              <a:rPr dirty="0" lang="ru-RU" err="1"/>
              <a:t>відносно</a:t>
            </a:r>
            <a:r>
              <a:rPr dirty="0" lang="ru-RU"/>
              <a:t> </a:t>
            </a:r>
            <a:r>
              <a:rPr dirty="0" lang="ru-RU" err="1"/>
              <a:t>малочисельна</a:t>
            </a:r>
            <a:r>
              <a:rPr dirty="0" lang="ru-RU"/>
              <a:t> в </a:t>
            </a:r>
            <a:r>
              <a:rPr dirty="0" lang="ru-RU" err="1"/>
              <a:t>плані</a:t>
            </a:r>
            <a:r>
              <a:rPr dirty="0" lang="ru-RU"/>
              <a:t> </a:t>
            </a:r>
            <a:r>
              <a:rPr dirty="0" lang="ru-RU" err="1"/>
              <a:t>кількості</a:t>
            </a:r>
            <a:r>
              <a:rPr dirty="0" lang="ru-RU"/>
              <a:t> </a:t>
            </a:r>
            <a:r>
              <a:rPr dirty="0" lang="ru-RU" err="1" smtClean="0"/>
              <a:t>видів</a:t>
            </a:r>
            <a:r>
              <a:rPr dirty="0" lang="ru-RU" smtClean="0"/>
              <a:t> </a:t>
            </a:r>
            <a:r>
              <a:rPr dirty="0" lang="ru-RU" err="1" smtClean="0"/>
              <a:t>група</a:t>
            </a:r>
            <a:r>
              <a:rPr dirty="0" lang="ru-RU"/>
              <a:t>, </a:t>
            </a:r>
            <a:r>
              <a:rPr dirty="0" lang="ru-RU" err="1"/>
              <a:t>характеризуються</a:t>
            </a:r>
            <a:r>
              <a:rPr dirty="0" lang="ru-RU"/>
              <a:t> </a:t>
            </a:r>
            <a:r>
              <a:rPr dirty="0" lang="ru-RU" err="1"/>
              <a:t>найбільшою</a:t>
            </a:r>
            <a:r>
              <a:rPr dirty="0" lang="ru-RU"/>
              <a:t> </a:t>
            </a:r>
            <a:r>
              <a:rPr dirty="0" lang="ru-RU" err="1" smtClean="0"/>
              <a:t>кількістю</a:t>
            </a:r>
            <a:r>
              <a:rPr dirty="0" lang="ru-RU" smtClean="0"/>
              <a:t> </a:t>
            </a:r>
            <a:r>
              <a:rPr dirty="0" lang="ru-RU" err="1" smtClean="0"/>
              <a:t>випадків</a:t>
            </a:r>
            <a:r>
              <a:rPr dirty="0" lang="ru-RU" smtClean="0"/>
              <a:t> </a:t>
            </a:r>
            <a:r>
              <a:rPr dirty="0" lang="ru-RU" err="1"/>
              <a:t>інтродукції</a:t>
            </a:r>
            <a:r>
              <a:rPr dirty="0" lang="ru-RU"/>
              <a:t> </a:t>
            </a:r>
            <a:r>
              <a:rPr dirty="0" lang="ru-RU" err="1"/>
              <a:t>серед</a:t>
            </a:r>
            <a:r>
              <a:rPr dirty="0" lang="ru-RU"/>
              <a:t> </a:t>
            </a:r>
            <a:r>
              <a:rPr dirty="0" lang="ru-RU" err="1" smtClean="0"/>
              <a:t>рептилій</a:t>
            </a:r>
            <a:r>
              <a:rPr dirty="0" lang="ru-RU" smtClean="0"/>
              <a:t>. За </a:t>
            </a:r>
            <a:r>
              <a:rPr dirty="0" lang="ru-RU" err="1" smtClean="0"/>
              <a:t>останні</a:t>
            </a:r>
            <a:r>
              <a:rPr dirty="0" lang="ru-RU" smtClean="0"/>
              <a:t> </a:t>
            </a:r>
            <a:r>
              <a:rPr dirty="0" lang="ru-RU"/>
              <a:t>роки </a:t>
            </a:r>
            <a:r>
              <a:rPr dirty="0" lang="ru-RU" err="1"/>
              <a:t>міжнародний</a:t>
            </a:r>
            <a:r>
              <a:rPr dirty="0" lang="ru-RU"/>
              <a:t> </a:t>
            </a:r>
            <a:r>
              <a:rPr dirty="0" lang="ru-RU" err="1"/>
              <a:t>ринок</a:t>
            </a:r>
            <a:r>
              <a:rPr dirty="0" lang="ru-RU"/>
              <a:t> черепах </a:t>
            </a:r>
            <a:r>
              <a:rPr dirty="0" lang="ru-RU" smtClean="0"/>
              <a:t>як </a:t>
            </a:r>
            <a:r>
              <a:rPr dirty="0" lang="ru-RU" err="1"/>
              <a:t>домашніх</a:t>
            </a:r>
            <a:r>
              <a:rPr dirty="0" lang="ru-RU"/>
              <a:t> </a:t>
            </a:r>
            <a:r>
              <a:rPr dirty="0" lang="ru-RU" err="1"/>
              <a:t>тварин</a:t>
            </a:r>
            <a:r>
              <a:rPr dirty="0" lang="ru-RU"/>
              <a:t> </a:t>
            </a:r>
            <a:r>
              <a:rPr dirty="0" lang="ru-RU" err="1"/>
              <a:t>значно</a:t>
            </a:r>
            <a:r>
              <a:rPr dirty="0" lang="ru-RU"/>
              <a:t> </a:t>
            </a:r>
            <a:r>
              <a:rPr dirty="0" lang="ru-RU" err="1" smtClean="0"/>
              <a:t>виріс</a:t>
            </a:r>
            <a:r>
              <a:rPr dirty="0" lang="ru-RU" smtClean="0"/>
              <a:t>, </a:t>
            </a:r>
            <a:r>
              <a:rPr dirty="0" lang="ru-RU" err="1" smtClean="0"/>
              <a:t>що</a:t>
            </a:r>
            <a:r>
              <a:rPr dirty="0" lang="ru-RU" smtClean="0"/>
              <a:t> </a:t>
            </a:r>
            <a:r>
              <a:rPr dirty="0" lang="ru-RU" err="1"/>
              <a:t>призвело</a:t>
            </a:r>
            <a:r>
              <a:rPr dirty="0" lang="ru-RU"/>
              <a:t> до </a:t>
            </a:r>
            <a:r>
              <a:rPr dirty="0" lang="ru-RU" err="1"/>
              <a:t>масової</a:t>
            </a:r>
            <a:r>
              <a:rPr dirty="0" lang="ru-RU"/>
              <a:t> </a:t>
            </a:r>
            <a:r>
              <a:rPr dirty="0" lang="ru-RU" err="1"/>
              <a:t>інтродукції</a:t>
            </a:r>
            <a:r>
              <a:rPr dirty="0" lang="ru-RU"/>
              <a:t> </a:t>
            </a:r>
            <a:r>
              <a:rPr dirty="0" lang="ru-RU" err="1"/>
              <a:t>багатьох</a:t>
            </a:r>
            <a:r>
              <a:rPr dirty="0" lang="ru-RU"/>
              <a:t> </a:t>
            </a:r>
            <a:r>
              <a:rPr dirty="0" lang="ru-RU" err="1" smtClean="0"/>
              <a:t>видів</a:t>
            </a:r>
            <a:r>
              <a:rPr dirty="0" lang="ru-RU" smtClean="0"/>
              <a:t> у </a:t>
            </a:r>
            <a:r>
              <a:rPr dirty="0" lang="ru-RU" err="1"/>
              <a:t>місцевих</a:t>
            </a:r>
            <a:r>
              <a:rPr dirty="0" lang="ru-RU"/>
              <a:t> </a:t>
            </a:r>
            <a:r>
              <a:rPr dirty="0" lang="ru-RU" err="1"/>
              <a:t>водоймах</a:t>
            </a:r>
            <a:r>
              <a:rPr dirty="0" lang="ru-RU"/>
              <a:t> </a:t>
            </a:r>
            <a:r>
              <a:rPr dirty="0" lang="ru-RU" err="1" smtClean="0"/>
              <a:t>Європи</a:t>
            </a:r>
            <a:r>
              <a:rPr dirty="0" lang="ru-RU" smtClean="0"/>
              <a:t>.</a:t>
            </a:r>
            <a:endParaRPr dirty="0"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Прямоугольник 2"/>
          <p:cNvSpPr/>
          <p:nvPr/>
        </p:nvSpPr>
        <p:spPr>
          <a:xfrm>
            <a:off x="0" y="0"/>
            <a:ext cx="9144000" cy="891540"/>
          </a:xfrm>
          <a:prstGeom prst="rect"/>
        </p:spPr>
        <p:txBody>
          <a:bodyPr wrap="square">
            <a:spAutoFit/>
          </a:bodyPr>
          <a:p>
            <a:r>
              <a:rPr dirty="0" lang="ru-RU" err="1"/>
              <a:t>трахейні</a:t>
            </a:r>
            <a:r>
              <a:rPr dirty="0" lang="ru-RU"/>
              <a:t> </a:t>
            </a:r>
            <a:r>
              <a:rPr dirty="0" lang="ru-RU" err="1"/>
              <a:t>кліщі</a:t>
            </a:r>
            <a:r>
              <a:rPr dirty="0" lang="ru-RU"/>
              <a:t> 1) птах </a:t>
            </a:r>
            <a:r>
              <a:rPr dirty="0" lang="ru-RU" err="1"/>
              <a:t>перестає</a:t>
            </a:r>
            <a:r>
              <a:rPr dirty="0" lang="ru-RU"/>
              <a:t> </a:t>
            </a:r>
            <a:r>
              <a:rPr dirty="0" lang="ru-RU" err="1"/>
              <a:t>реагувати</a:t>
            </a:r>
            <a:r>
              <a:rPr dirty="0" lang="ru-RU"/>
              <a:t> на </a:t>
            </a:r>
            <a:r>
              <a:rPr dirty="0" lang="ru-RU" err="1"/>
              <a:t>зовнішні</a:t>
            </a:r>
            <a:r>
              <a:rPr dirty="0" lang="ru-RU"/>
              <a:t> </a:t>
            </a:r>
            <a:r>
              <a:rPr dirty="0" lang="ru-RU" err="1"/>
              <a:t>подразники</a:t>
            </a:r>
            <a:r>
              <a:rPr dirty="0" lang="ru-RU"/>
              <a:t>; 2) </a:t>
            </a:r>
            <a:r>
              <a:rPr dirty="0" lang="ru-RU" err="1"/>
              <a:t>з'являється</a:t>
            </a:r>
            <a:r>
              <a:rPr dirty="0" lang="ru-RU"/>
              <a:t> кашель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чхання</a:t>
            </a:r>
            <a:r>
              <a:rPr dirty="0" lang="ru-RU"/>
              <a:t>; 3) </a:t>
            </a:r>
            <a:r>
              <a:rPr dirty="0" lang="ru-RU" err="1"/>
              <a:t>відбувається</a:t>
            </a:r>
            <a:r>
              <a:rPr dirty="0" lang="ru-RU"/>
              <a:t> </a:t>
            </a:r>
            <a:r>
              <a:rPr dirty="0" lang="ru-RU" err="1"/>
              <a:t>порушення</a:t>
            </a:r>
            <a:r>
              <a:rPr dirty="0" lang="ru-RU"/>
              <a:t> </a:t>
            </a:r>
            <a:r>
              <a:rPr dirty="0" lang="ru-RU" err="1"/>
              <a:t>дихання</a:t>
            </a:r>
            <a:r>
              <a:rPr dirty="0" lang="ru-RU"/>
              <a:t>; 4) птах часто </a:t>
            </a:r>
            <a:r>
              <a:rPr dirty="0" lang="ru-RU" err="1"/>
              <a:t>відригує</a:t>
            </a:r>
            <a:r>
              <a:rPr dirty="0" lang="ru-RU"/>
              <a:t> </a:t>
            </a:r>
            <a:r>
              <a:rPr dirty="0" lang="ru-RU" err="1"/>
              <a:t>їжу</a:t>
            </a:r>
            <a:r>
              <a:rPr dirty="0" lang="ru-RU"/>
              <a:t> </a:t>
            </a:r>
            <a:r>
              <a:rPr dirty="0" lang="ru-RU" err="1"/>
              <a:t>або</a:t>
            </a:r>
            <a:r>
              <a:rPr dirty="0" lang="ru-RU"/>
              <a:t> </a:t>
            </a:r>
            <a:r>
              <a:rPr dirty="0" lang="ru-RU" err="1"/>
              <a:t>зовсім</a:t>
            </a:r>
            <a:r>
              <a:rPr dirty="0" lang="ru-RU"/>
              <a:t> </a:t>
            </a:r>
            <a:r>
              <a:rPr dirty="0" lang="ru-RU" err="1"/>
              <a:t>відмовляється</a:t>
            </a:r>
            <a:r>
              <a:rPr dirty="0" lang="ru-RU"/>
              <a:t> </a:t>
            </a:r>
            <a:r>
              <a:rPr dirty="0" lang="ru-RU" err="1"/>
              <a:t>від</a:t>
            </a:r>
            <a:r>
              <a:rPr dirty="0" lang="ru-RU"/>
              <a:t> корму; 5) птах </a:t>
            </a:r>
            <a:r>
              <a:rPr dirty="0" lang="ru-RU" err="1"/>
              <a:t>постійно</a:t>
            </a:r>
            <a:r>
              <a:rPr dirty="0" lang="ru-RU"/>
              <a:t> </a:t>
            </a:r>
            <a:r>
              <a:rPr dirty="0" lang="ru-RU" err="1"/>
              <a:t>закидає</a:t>
            </a:r>
            <a:r>
              <a:rPr dirty="0" lang="ru-RU"/>
              <a:t> </a:t>
            </a:r>
            <a:r>
              <a:rPr dirty="0" lang="ru-RU" smtClean="0"/>
              <a:t>голову</a:t>
            </a:r>
            <a:r>
              <a:rPr dirty="0" lang="ru-RU"/>
              <a:t>.</a:t>
            </a:r>
          </a:p>
        </p:txBody>
      </p:sp>
      <p:sp>
        <p:nvSpPr>
          <p:cNvPr id="1048632" name="Прямоугольник 3"/>
          <p:cNvSpPr/>
          <p:nvPr/>
        </p:nvSpPr>
        <p:spPr>
          <a:xfrm>
            <a:off x="0" y="908720"/>
            <a:ext cx="9144000" cy="1424940"/>
          </a:xfrm>
          <a:prstGeom prst="rect"/>
        </p:spPr>
        <p:txBody>
          <a:bodyPr wrap="square">
            <a:spAutoFit/>
          </a:bodyPr>
          <a:p>
            <a:r>
              <a:rPr dirty="0" lang="ru-RU" err="1"/>
              <a:t>пухопероїди</a:t>
            </a:r>
            <a:r>
              <a:rPr dirty="0" lang="ru-RU"/>
              <a:t> 1) </a:t>
            </a:r>
            <a:r>
              <a:rPr dirty="0" lang="ru-RU" err="1"/>
              <a:t>оперення</a:t>
            </a:r>
            <a:r>
              <a:rPr dirty="0" lang="ru-RU"/>
              <a:t> </a:t>
            </a:r>
            <a:r>
              <a:rPr dirty="0" lang="ru-RU" err="1"/>
              <a:t>скуйовджене</a:t>
            </a:r>
            <a:r>
              <a:rPr dirty="0" lang="ru-RU"/>
              <a:t>, птах </a:t>
            </a:r>
            <a:r>
              <a:rPr dirty="0" lang="ru-RU" err="1"/>
              <a:t>неспокійний</a:t>
            </a:r>
            <a:r>
              <a:rPr dirty="0" lang="ru-RU"/>
              <a:t>, часто </a:t>
            </a:r>
            <a:r>
              <a:rPr dirty="0" lang="ru-RU" err="1"/>
              <a:t>чухається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обтрушується</a:t>
            </a:r>
            <a:r>
              <a:rPr dirty="0" lang="ru-RU"/>
              <a:t>; 2) </a:t>
            </a:r>
            <a:r>
              <a:rPr dirty="0" lang="ru-RU" err="1"/>
              <a:t>якщо</a:t>
            </a:r>
            <a:r>
              <a:rPr dirty="0" lang="ru-RU"/>
              <a:t> </a:t>
            </a:r>
            <a:r>
              <a:rPr dirty="0" lang="ru-RU" err="1"/>
              <a:t>уважно</a:t>
            </a:r>
            <a:r>
              <a:rPr dirty="0" lang="ru-RU"/>
              <a:t> </a:t>
            </a:r>
            <a:r>
              <a:rPr dirty="0" lang="ru-RU" err="1"/>
              <a:t>оглянути</a:t>
            </a:r>
            <a:r>
              <a:rPr dirty="0" lang="ru-RU"/>
              <a:t> </a:t>
            </a:r>
            <a:r>
              <a:rPr dirty="0" lang="ru-RU" err="1"/>
              <a:t>оперення</a:t>
            </a:r>
            <a:r>
              <a:rPr dirty="0" lang="ru-RU"/>
              <a:t> у птаха - </a:t>
            </a:r>
            <a:r>
              <a:rPr dirty="0" lang="ru-RU" err="1"/>
              <a:t>можна</a:t>
            </a:r>
            <a:r>
              <a:rPr dirty="0" lang="ru-RU"/>
              <a:t> </a:t>
            </a:r>
            <a:r>
              <a:rPr dirty="0" lang="ru-RU" err="1"/>
              <a:t>побачити</a:t>
            </a:r>
            <a:r>
              <a:rPr dirty="0" lang="ru-RU"/>
              <a:t> </a:t>
            </a:r>
            <a:r>
              <a:rPr dirty="0" lang="ru-RU" err="1"/>
              <a:t>дрібних</a:t>
            </a:r>
            <a:r>
              <a:rPr dirty="0" lang="ru-RU"/>
              <a:t> </a:t>
            </a:r>
            <a:r>
              <a:rPr dirty="0" lang="ru-RU" err="1"/>
              <a:t>рухливих</a:t>
            </a:r>
            <a:r>
              <a:rPr dirty="0" lang="ru-RU"/>
              <a:t> комах; 3) </a:t>
            </a:r>
            <a:r>
              <a:rPr dirty="0" lang="ru-RU" err="1"/>
              <a:t>пір'я</a:t>
            </a:r>
            <a:r>
              <a:rPr dirty="0" lang="ru-RU"/>
              <a:t> </a:t>
            </a:r>
            <a:r>
              <a:rPr dirty="0" lang="ru-RU" err="1"/>
              <a:t>виглядають</a:t>
            </a:r>
            <a:r>
              <a:rPr dirty="0" lang="ru-RU"/>
              <a:t> </a:t>
            </a:r>
            <a:r>
              <a:rPr dirty="0" lang="ru-RU" err="1"/>
              <a:t>ламкими</a:t>
            </a:r>
            <a:r>
              <a:rPr dirty="0" lang="ru-RU"/>
              <a:t>, </a:t>
            </a:r>
            <a:r>
              <a:rPr dirty="0" lang="ru-RU" err="1"/>
              <a:t>неохайними</a:t>
            </a:r>
            <a:r>
              <a:rPr dirty="0" lang="ru-RU"/>
              <a:t> та </a:t>
            </a:r>
            <a:r>
              <a:rPr dirty="0" lang="ru-RU" err="1"/>
              <a:t>втрачають</a:t>
            </a:r>
            <a:r>
              <a:rPr dirty="0" lang="ru-RU"/>
              <a:t> </a:t>
            </a:r>
            <a:r>
              <a:rPr dirty="0" lang="ru-RU" err="1"/>
              <a:t>блиск</a:t>
            </a:r>
            <a:r>
              <a:rPr dirty="0" lang="ru-RU"/>
              <a:t>; 4) </a:t>
            </a:r>
            <a:r>
              <a:rPr dirty="0" lang="ru-RU" err="1"/>
              <a:t>пір'я</a:t>
            </a:r>
            <a:r>
              <a:rPr dirty="0" lang="ru-RU"/>
              <a:t> птаха </a:t>
            </a:r>
            <a:r>
              <a:rPr dirty="0" lang="ru-RU" err="1"/>
              <a:t>мають</a:t>
            </a:r>
            <a:r>
              <a:rPr dirty="0" lang="ru-RU"/>
              <a:t> </a:t>
            </a:r>
            <a:r>
              <a:rPr dirty="0" lang="ru-RU" err="1"/>
              <a:t>пошкодження</a:t>
            </a:r>
            <a:r>
              <a:rPr dirty="0" lang="ru-RU"/>
              <a:t> (отвори) у </a:t>
            </a:r>
            <a:r>
              <a:rPr dirty="0" lang="ru-RU" err="1"/>
              <a:t>вигляді</a:t>
            </a:r>
            <a:r>
              <a:rPr dirty="0" lang="ru-RU"/>
              <a:t> прострочки швейною машиною, </a:t>
            </a:r>
            <a:r>
              <a:rPr dirty="0" lang="ru-RU" err="1"/>
              <a:t>також</a:t>
            </a:r>
            <a:r>
              <a:rPr dirty="0" lang="ru-RU"/>
              <a:t> </a:t>
            </a:r>
            <a:r>
              <a:rPr dirty="0" lang="ru-RU" err="1"/>
              <a:t>поїдені</a:t>
            </a:r>
            <a:r>
              <a:rPr dirty="0" lang="ru-RU"/>
              <a:t> </a:t>
            </a:r>
            <a:r>
              <a:rPr dirty="0" lang="ru-RU" err="1"/>
              <a:t>кінчики</a:t>
            </a:r>
            <a:r>
              <a:rPr dirty="0" lang="ru-RU"/>
              <a:t> </a:t>
            </a:r>
            <a:r>
              <a:rPr dirty="0" lang="ru-RU" smtClean="0"/>
              <a:t>опахала</a:t>
            </a:r>
            <a:endParaRPr dirty="0"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Прямоугольник 1"/>
          <p:cNvSpPr/>
          <p:nvPr/>
        </p:nvSpPr>
        <p:spPr>
          <a:xfrm>
            <a:off x="0" y="0"/>
            <a:ext cx="9144000" cy="2225040"/>
          </a:xfrm>
          <a:prstGeom prst="rect"/>
        </p:spPr>
        <p:txBody>
          <a:bodyPr wrap="square">
            <a:spAutoFit/>
          </a:bodyPr>
          <a:p>
            <a:r>
              <a:rPr dirty="0" lang="ru-RU"/>
              <a:t>Як птах </a:t>
            </a:r>
            <a:r>
              <a:rPr dirty="0" lang="ru-RU" err="1"/>
              <a:t>може</a:t>
            </a:r>
            <a:r>
              <a:rPr dirty="0" lang="ru-RU"/>
              <a:t> </a:t>
            </a:r>
            <a:r>
              <a:rPr dirty="0" lang="ru-RU" err="1"/>
              <a:t>заразитися</a:t>
            </a:r>
            <a:r>
              <a:rPr dirty="0" lang="ru-RU"/>
              <a:t> паразитами? </a:t>
            </a:r>
            <a:r>
              <a:rPr dirty="0" lang="ru-RU" err="1"/>
              <a:t>паразити</a:t>
            </a:r>
            <a:r>
              <a:rPr dirty="0" lang="ru-RU"/>
              <a:t> </a:t>
            </a:r>
            <a:r>
              <a:rPr dirty="0" lang="ru-RU" err="1"/>
              <a:t>можуть</a:t>
            </a:r>
            <a:r>
              <a:rPr dirty="0" lang="ru-RU"/>
              <a:t> </a:t>
            </a:r>
            <a:r>
              <a:rPr dirty="0" lang="ru-RU" err="1"/>
              <a:t>міститися</a:t>
            </a:r>
            <a:r>
              <a:rPr dirty="0" lang="ru-RU"/>
              <a:t> у </a:t>
            </a:r>
            <a:r>
              <a:rPr dirty="0" lang="ru-RU" err="1"/>
              <a:t>забрудненому</a:t>
            </a:r>
            <a:r>
              <a:rPr dirty="0" lang="ru-RU"/>
              <a:t>, </a:t>
            </a:r>
            <a:r>
              <a:rPr dirty="0" lang="ru-RU" err="1"/>
              <a:t>неякісному</a:t>
            </a:r>
            <a:r>
              <a:rPr dirty="0" lang="ru-RU"/>
              <a:t> </a:t>
            </a:r>
            <a:r>
              <a:rPr dirty="0" lang="ru-RU" err="1"/>
              <a:t>кормі</a:t>
            </a:r>
            <a:r>
              <a:rPr dirty="0" lang="ru-RU"/>
              <a:t> </a:t>
            </a:r>
            <a:r>
              <a:rPr dirty="0" lang="ru-RU" err="1"/>
              <a:t>паразити</a:t>
            </a:r>
            <a:r>
              <a:rPr dirty="0" lang="ru-RU"/>
              <a:t> </a:t>
            </a:r>
            <a:r>
              <a:rPr dirty="0" lang="ru-RU" err="1"/>
              <a:t>можуть</a:t>
            </a:r>
            <a:r>
              <a:rPr dirty="0" lang="ru-RU"/>
              <a:t> </a:t>
            </a:r>
            <a:r>
              <a:rPr dirty="0" lang="ru-RU" err="1"/>
              <a:t>потрапити</a:t>
            </a:r>
            <a:r>
              <a:rPr dirty="0" lang="ru-RU"/>
              <a:t> в </a:t>
            </a:r>
            <a:r>
              <a:rPr dirty="0" lang="ru-RU" err="1"/>
              <a:t>будинок</a:t>
            </a:r>
            <a:r>
              <a:rPr dirty="0" lang="ru-RU"/>
              <a:t> на </a:t>
            </a:r>
            <a:r>
              <a:rPr dirty="0" lang="ru-RU" err="1"/>
              <a:t>взутті</a:t>
            </a:r>
            <a:r>
              <a:rPr dirty="0" lang="ru-RU"/>
              <a:t> </a:t>
            </a:r>
            <a:r>
              <a:rPr dirty="0" lang="ru-RU" err="1"/>
              <a:t>або</a:t>
            </a:r>
            <a:r>
              <a:rPr dirty="0" lang="ru-RU"/>
              <a:t> </a:t>
            </a:r>
            <a:r>
              <a:rPr dirty="0" lang="ru-RU" err="1"/>
              <a:t>одязі</a:t>
            </a:r>
            <a:r>
              <a:rPr dirty="0" lang="ru-RU"/>
              <a:t> </a:t>
            </a:r>
            <a:r>
              <a:rPr dirty="0" lang="ru-RU" err="1"/>
              <a:t>немиті</a:t>
            </a:r>
            <a:r>
              <a:rPr dirty="0" lang="ru-RU"/>
              <a:t> руки </a:t>
            </a:r>
            <a:r>
              <a:rPr dirty="0" lang="ru-RU" err="1"/>
              <a:t>також</a:t>
            </a:r>
            <a:r>
              <a:rPr dirty="0" lang="ru-RU"/>
              <a:t> </a:t>
            </a:r>
            <a:r>
              <a:rPr dirty="0" lang="ru-RU" err="1"/>
              <a:t>можуть</a:t>
            </a:r>
            <a:r>
              <a:rPr dirty="0" lang="ru-RU"/>
              <a:t> стати </a:t>
            </a:r>
            <a:r>
              <a:rPr dirty="0" lang="ru-RU" err="1"/>
              <a:t>джерелом</a:t>
            </a:r>
            <a:r>
              <a:rPr dirty="0" lang="ru-RU"/>
              <a:t> </a:t>
            </a:r>
            <a:r>
              <a:rPr dirty="0" lang="ru-RU" err="1"/>
              <a:t>зараження</a:t>
            </a:r>
            <a:r>
              <a:rPr dirty="0" lang="ru-RU"/>
              <a:t> паразитами </a:t>
            </a:r>
            <a:r>
              <a:rPr dirty="0" lang="ru-RU" err="1"/>
              <a:t>утримання</a:t>
            </a:r>
            <a:r>
              <a:rPr dirty="0" lang="ru-RU"/>
              <a:t> птаха в теплу пору року у </a:t>
            </a:r>
            <a:r>
              <a:rPr dirty="0" lang="ru-RU" err="1"/>
              <a:t>вольєрі</a:t>
            </a:r>
            <a:r>
              <a:rPr dirty="0" lang="ru-RU"/>
              <a:t> на </a:t>
            </a:r>
            <a:r>
              <a:rPr dirty="0" lang="ru-RU" err="1"/>
              <a:t>вулиці</a:t>
            </a:r>
            <a:r>
              <a:rPr dirty="0" lang="ru-RU"/>
              <a:t>, де птах </a:t>
            </a:r>
            <a:r>
              <a:rPr dirty="0" lang="ru-RU" err="1"/>
              <a:t>може</a:t>
            </a:r>
            <a:r>
              <a:rPr dirty="0" lang="ru-RU"/>
              <a:t> </a:t>
            </a:r>
            <a:r>
              <a:rPr dirty="0" lang="ru-RU" err="1"/>
              <a:t>спілкуватися</a:t>
            </a:r>
            <a:r>
              <a:rPr dirty="0" lang="ru-RU"/>
              <a:t> </a:t>
            </a:r>
            <a:r>
              <a:rPr dirty="0" lang="ru-RU" err="1"/>
              <a:t>з</a:t>
            </a:r>
            <a:r>
              <a:rPr dirty="0" lang="ru-RU"/>
              <a:t> </a:t>
            </a:r>
            <a:r>
              <a:rPr dirty="0" lang="ru-RU" err="1"/>
              <a:t>іншими</a:t>
            </a:r>
            <a:r>
              <a:rPr dirty="0" lang="ru-RU"/>
              <a:t> </a:t>
            </a:r>
            <a:r>
              <a:rPr dirty="0" lang="ru-RU" err="1"/>
              <a:t>представниками</a:t>
            </a:r>
            <a:r>
              <a:rPr dirty="0" lang="ru-RU"/>
              <a:t> </a:t>
            </a:r>
            <a:r>
              <a:rPr dirty="0" lang="ru-RU" err="1"/>
              <a:t>собі</a:t>
            </a:r>
            <a:r>
              <a:rPr dirty="0" lang="ru-RU"/>
              <a:t> </a:t>
            </a:r>
            <a:r>
              <a:rPr dirty="0" lang="ru-RU" err="1"/>
              <a:t>подібних</a:t>
            </a:r>
            <a:r>
              <a:rPr dirty="0" lang="ru-RU"/>
              <a:t> </a:t>
            </a:r>
            <a:r>
              <a:rPr dirty="0" lang="ru-RU" err="1"/>
              <a:t>нерідко</a:t>
            </a:r>
            <a:r>
              <a:rPr dirty="0" lang="ru-RU"/>
              <a:t> птахи </a:t>
            </a:r>
            <a:r>
              <a:rPr dirty="0" lang="ru-RU" err="1"/>
              <a:t>заражаються</a:t>
            </a:r>
            <a:r>
              <a:rPr dirty="0" lang="ru-RU"/>
              <a:t> паразитами </a:t>
            </a:r>
            <a:r>
              <a:rPr dirty="0" lang="ru-RU" err="1"/>
              <a:t>від</a:t>
            </a:r>
            <a:r>
              <a:rPr dirty="0" lang="ru-RU"/>
              <a:t> </a:t>
            </a:r>
            <a:r>
              <a:rPr dirty="0" lang="ru-RU" err="1"/>
              <a:t>новопридбаних</a:t>
            </a:r>
            <a:r>
              <a:rPr dirty="0" lang="ru-RU"/>
              <a:t> </a:t>
            </a:r>
            <a:r>
              <a:rPr dirty="0" lang="ru-RU" err="1"/>
              <a:t>пернатих</a:t>
            </a:r>
            <a:r>
              <a:rPr dirty="0" lang="ru-RU"/>
              <a:t> </a:t>
            </a:r>
            <a:r>
              <a:rPr dirty="0" lang="ru-RU" err="1"/>
              <a:t>улюбленців</a:t>
            </a:r>
            <a:r>
              <a:rPr dirty="0" lang="ru-RU"/>
              <a:t>, </a:t>
            </a:r>
            <a:r>
              <a:rPr dirty="0" lang="ru-RU" err="1"/>
              <a:t>які</a:t>
            </a:r>
            <a:r>
              <a:rPr dirty="0" lang="ru-RU"/>
              <a:t> не </a:t>
            </a:r>
            <a:r>
              <a:rPr dirty="0" lang="ru-RU" err="1"/>
              <a:t>пройшли</a:t>
            </a:r>
            <a:r>
              <a:rPr dirty="0" lang="ru-RU"/>
              <a:t> </a:t>
            </a:r>
            <a:r>
              <a:rPr dirty="0" lang="ru-RU" err="1"/>
              <a:t>карантинної</a:t>
            </a:r>
            <a:r>
              <a:rPr dirty="0" lang="ru-RU"/>
              <a:t> </a:t>
            </a:r>
            <a:r>
              <a:rPr dirty="0" lang="ru-RU" err="1"/>
              <a:t>перевірки</a:t>
            </a:r>
            <a:r>
              <a:rPr dirty="0" lang="ru-RU"/>
              <a:t> </a:t>
            </a:r>
            <a:r>
              <a:rPr dirty="0" lang="ru-RU" err="1"/>
              <a:t>й</a:t>
            </a:r>
            <a:r>
              <a:rPr dirty="0" lang="ru-RU"/>
              <a:t> </a:t>
            </a:r>
            <a:r>
              <a:rPr dirty="0" lang="ru-RU" err="1"/>
              <a:t>обстеження</a:t>
            </a:r>
            <a:r>
              <a:rPr dirty="0" lang="ru-RU"/>
              <a:t> у ветеринара</a:t>
            </a:r>
            <a:r>
              <a:rPr dirty="0" lang="ru-RU" smtClean="0"/>
              <a:t/>
            </a:r>
            <a:br>
              <a:rPr dirty="0" lang="ru-RU" smtClean="0"/>
            </a:br>
            <a:endParaRPr dirty="0" lang="ru-RU"/>
          </a:p>
        </p:txBody>
      </p:sp>
      <p:pic>
        <p:nvPicPr>
          <p:cNvPr id="2097166" name="Picture 2" descr="https://www.zootovary.com/images/uploads/2020/12/56eaca8df664a345977e84d464a7403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619672" y="2095500"/>
            <a:ext cx="6486525" cy="4762500"/>
          </a:xfrm>
          <a:prstGeom prst="rect"/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Прямоугольник 1"/>
          <p:cNvSpPr/>
          <p:nvPr/>
        </p:nvSpPr>
        <p:spPr>
          <a:xfrm>
            <a:off x="0" y="0"/>
            <a:ext cx="9144000" cy="5692141"/>
          </a:xfrm>
          <a:prstGeom prst="rect"/>
        </p:spPr>
        <p:txBody>
          <a:bodyPr wrap="square">
            <a:spAutoFit/>
          </a:bodyPr>
          <a:p>
            <a:r>
              <a:rPr dirty="0" lang="ru-RU"/>
              <a:t>Як </a:t>
            </a:r>
            <a:r>
              <a:rPr dirty="0" lang="ru-RU" err="1"/>
              <a:t>позбутися</a:t>
            </a:r>
            <a:r>
              <a:rPr dirty="0" lang="ru-RU"/>
              <a:t> </a:t>
            </a:r>
            <a:r>
              <a:rPr dirty="0" lang="ru-RU" err="1"/>
              <a:t>від</a:t>
            </a:r>
            <a:r>
              <a:rPr dirty="0" lang="ru-RU"/>
              <a:t> </a:t>
            </a:r>
            <a:r>
              <a:rPr dirty="0" lang="ru-RU" err="1"/>
              <a:t>паразитів</a:t>
            </a:r>
            <a:r>
              <a:rPr dirty="0" lang="ru-RU"/>
              <a:t> у птаха? </a:t>
            </a:r>
            <a:endParaRPr dirty="0" lang="ru-RU" smtClean="0"/>
          </a:p>
          <a:p>
            <a:r>
              <a:rPr dirty="0" lang="ru-RU" err="1" smtClean="0"/>
              <a:t>Лікуванням</a:t>
            </a:r>
            <a:r>
              <a:rPr dirty="0" lang="ru-RU" smtClean="0"/>
              <a:t> </a:t>
            </a:r>
            <a:r>
              <a:rPr dirty="0" lang="ru-RU"/>
              <a:t>птаха </a:t>
            </a:r>
            <a:r>
              <a:rPr dirty="0" lang="ru-RU" err="1"/>
              <a:t>від</a:t>
            </a:r>
            <a:r>
              <a:rPr dirty="0" lang="ru-RU"/>
              <a:t> </a:t>
            </a:r>
            <a:r>
              <a:rPr dirty="0" lang="ru-RU" err="1"/>
              <a:t>паразитів</a:t>
            </a:r>
            <a:r>
              <a:rPr dirty="0" lang="ru-RU"/>
              <a:t> </a:t>
            </a:r>
            <a:r>
              <a:rPr dirty="0" lang="ru-RU" err="1"/>
              <a:t>займається</a:t>
            </a:r>
            <a:r>
              <a:rPr dirty="0" lang="ru-RU"/>
              <a:t> </a:t>
            </a:r>
            <a:r>
              <a:rPr dirty="0" lang="ru-RU" err="1"/>
              <a:t>тільки</a:t>
            </a:r>
            <a:r>
              <a:rPr dirty="0" lang="ru-RU"/>
              <a:t> </a:t>
            </a:r>
            <a:r>
              <a:rPr dirty="0" lang="ru-RU" err="1"/>
              <a:t>ветеринарний</a:t>
            </a:r>
            <a:r>
              <a:rPr dirty="0" lang="ru-RU"/>
              <a:t> </a:t>
            </a:r>
            <a:r>
              <a:rPr dirty="0" lang="ru-RU" err="1"/>
              <a:t>лікар</a:t>
            </a:r>
            <a:r>
              <a:rPr dirty="0" lang="ru-RU"/>
              <a:t>, </a:t>
            </a:r>
            <a:r>
              <a:rPr dirty="0" lang="ru-RU" err="1"/>
              <a:t>призначаючи</a:t>
            </a:r>
            <a:r>
              <a:rPr dirty="0" lang="ru-RU"/>
              <a:t> </a:t>
            </a:r>
            <a:r>
              <a:rPr dirty="0" lang="ru-RU" err="1"/>
              <a:t>лікарські</a:t>
            </a:r>
            <a:r>
              <a:rPr dirty="0" lang="ru-RU"/>
              <a:t> </a:t>
            </a:r>
            <a:r>
              <a:rPr dirty="0" lang="ru-RU" err="1"/>
              <a:t>препарати</a:t>
            </a:r>
            <a:r>
              <a:rPr dirty="0" lang="ru-RU"/>
              <a:t> </a:t>
            </a:r>
            <a:r>
              <a:rPr dirty="0" lang="ru-RU" err="1"/>
              <a:t>залежно</a:t>
            </a:r>
            <a:r>
              <a:rPr dirty="0" lang="ru-RU"/>
              <a:t> </a:t>
            </a:r>
            <a:r>
              <a:rPr dirty="0" lang="ru-RU" err="1"/>
              <a:t>від</a:t>
            </a:r>
            <a:r>
              <a:rPr dirty="0" lang="ru-RU"/>
              <a:t> </a:t>
            </a:r>
            <a:r>
              <a:rPr dirty="0" lang="ru-RU" err="1"/>
              <a:t>проведених</a:t>
            </a:r>
            <a:r>
              <a:rPr dirty="0" lang="ru-RU"/>
              <a:t> </a:t>
            </a:r>
            <a:r>
              <a:rPr dirty="0" lang="ru-RU" err="1"/>
              <a:t>аналізів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виявлення</a:t>
            </a:r>
            <a:r>
              <a:rPr dirty="0" lang="ru-RU"/>
              <a:t> виду </a:t>
            </a:r>
            <a:r>
              <a:rPr dirty="0" lang="ru-RU" err="1"/>
              <a:t>паразитів</a:t>
            </a:r>
            <a:r>
              <a:rPr dirty="0" lang="ru-RU"/>
              <a:t>. </a:t>
            </a:r>
            <a:r>
              <a:rPr dirty="0" lang="ru-RU" err="1"/>
              <a:t>Попередити</a:t>
            </a:r>
            <a:r>
              <a:rPr dirty="0" lang="ru-RU"/>
              <a:t> </a:t>
            </a:r>
            <a:r>
              <a:rPr dirty="0" lang="ru-RU" err="1"/>
              <a:t>появу</a:t>
            </a:r>
            <a:r>
              <a:rPr dirty="0" lang="ru-RU"/>
              <a:t> таких </a:t>
            </a:r>
            <a:r>
              <a:rPr dirty="0" lang="ru-RU" err="1"/>
              <a:t>паразитів</a:t>
            </a:r>
            <a:r>
              <a:rPr dirty="0" lang="ru-RU"/>
              <a:t> як </a:t>
            </a:r>
            <a:r>
              <a:rPr dirty="0" lang="ru-RU" err="1"/>
              <a:t>пухопероїди</a:t>
            </a:r>
            <a:r>
              <a:rPr dirty="0" lang="ru-RU"/>
              <a:t> та </a:t>
            </a:r>
            <a:r>
              <a:rPr dirty="0" lang="ru-RU" err="1"/>
              <a:t>кліщі</a:t>
            </a:r>
            <a:r>
              <a:rPr dirty="0" lang="ru-RU"/>
              <a:t> </a:t>
            </a:r>
            <a:r>
              <a:rPr dirty="0" lang="ru-RU" err="1"/>
              <a:t>можна</a:t>
            </a:r>
            <a:r>
              <a:rPr dirty="0" lang="ru-RU"/>
              <a:t> за </a:t>
            </a:r>
            <a:r>
              <a:rPr dirty="0" lang="ru-RU" err="1"/>
              <a:t>допомогою</a:t>
            </a:r>
            <a:r>
              <a:rPr dirty="0" lang="ru-RU"/>
              <a:t> </a:t>
            </a:r>
            <a:r>
              <a:rPr dirty="0" lang="ru-RU" err="1"/>
              <a:t>профілактичних</a:t>
            </a:r>
            <a:r>
              <a:rPr dirty="0" lang="ru-RU"/>
              <a:t> </a:t>
            </a:r>
            <a:r>
              <a:rPr dirty="0" lang="ru-RU" err="1"/>
              <a:t>заходів</a:t>
            </a:r>
            <a:r>
              <a:rPr dirty="0" lang="ru-RU"/>
              <a:t>. Для </a:t>
            </a:r>
            <a:r>
              <a:rPr dirty="0" lang="ru-RU" err="1"/>
              <a:t>цього</a:t>
            </a:r>
            <a:r>
              <a:rPr dirty="0" lang="ru-RU"/>
              <a:t> </a:t>
            </a:r>
            <a:r>
              <a:rPr dirty="0" lang="ru-RU" err="1"/>
              <a:t>використовується</a:t>
            </a:r>
            <a:r>
              <a:rPr dirty="0" lang="ru-RU"/>
              <a:t> </a:t>
            </a:r>
            <a:r>
              <a:rPr dirty="0" lang="ru-RU" err="1"/>
              <a:t>спеціальний</a:t>
            </a:r>
            <a:r>
              <a:rPr dirty="0" lang="ru-RU"/>
              <a:t> </a:t>
            </a:r>
            <a:r>
              <a:rPr dirty="0" lang="ru-RU" err="1"/>
              <a:t>антипаразитарний</a:t>
            </a:r>
            <a:r>
              <a:rPr dirty="0" lang="ru-RU"/>
              <a:t> </a:t>
            </a:r>
            <a:r>
              <a:rPr dirty="0" lang="ru-RU" err="1"/>
              <a:t>спрей</a:t>
            </a:r>
            <a:r>
              <a:rPr dirty="0" lang="ru-RU"/>
              <a:t>, </a:t>
            </a:r>
            <a:r>
              <a:rPr dirty="0" lang="ru-RU" err="1"/>
              <a:t>дозування</a:t>
            </a:r>
            <a:r>
              <a:rPr dirty="0" lang="ru-RU"/>
              <a:t> </a:t>
            </a:r>
            <a:r>
              <a:rPr dirty="0" lang="ru-RU" err="1"/>
              <a:t>якого</a:t>
            </a:r>
            <a:r>
              <a:rPr dirty="0" lang="ru-RU"/>
              <a:t> </a:t>
            </a:r>
            <a:r>
              <a:rPr dirty="0" lang="ru-RU" err="1"/>
              <a:t>призначає</a:t>
            </a:r>
            <a:r>
              <a:rPr dirty="0" lang="ru-RU"/>
              <a:t> ветеринар, як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інтенсивність</a:t>
            </a:r>
            <a:r>
              <a:rPr dirty="0" lang="ru-RU"/>
              <a:t> </a:t>
            </a:r>
            <a:r>
              <a:rPr dirty="0" lang="ru-RU" err="1"/>
              <a:t>застосування</a:t>
            </a:r>
            <a:r>
              <a:rPr dirty="0" lang="ru-RU"/>
              <a:t> </a:t>
            </a:r>
            <a:r>
              <a:rPr dirty="0" lang="ru-RU" err="1"/>
              <a:t>цього</a:t>
            </a:r>
            <a:r>
              <a:rPr dirty="0" lang="ru-RU"/>
              <a:t> препарату, </a:t>
            </a:r>
            <a:r>
              <a:rPr dirty="0" lang="ru-RU" err="1"/>
              <a:t>враховуючи</a:t>
            </a:r>
            <a:r>
              <a:rPr dirty="0" lang="ru-RU"/>
              <a:t> </a:t>
            </a:r>
            <a:r>
              <a:rPr dirty="0" lang="ru-RU" err="1"/>
              <a:t>розмір</a:t>
            </a:r>
            <a:r>
              <a:rPr dirty="0" lang="ru-RU"/>
              <a:t> птаха, </a:t>
            </a:r>
            <a:r>
              <a:rPr dirty="0" lang="ru-RU" err="1"/>
              <a:t>його</a:t>
            </a:r>
            <a:r>
              <a:rPr dirty="0" lang="ru-RU"/>
              <a:t> вагу та </a:t>
            </a:r>
            <a:r>
              <a:rPr dirty="0" lang="ru-RU" err="1"/>
              <a:t>ступінь</a:t>
            </a:r>
            <a:r>
              <a:rPr dirty="0" lang="ru-RU"/>
              <a:t> </a:t>
            </a:r>
            <a:r>
              <a:rPr dirty="0" lang="ru-RU" err="1"/>
              <a:t>ураження</a:t>
            </a:r>
            <a:r>
              <a:rPr dirty="0" lang="ru-RU"/>
              <a:t> паразитами. </a:t>
            </a:r>
            <a:r>
              <a:rPr dirty="0" lang="ru-RU" err="1"/>
              <a:t>Додаткові</a:t>
            </a:r>
            <a:r>
              <a:rPr dirty="0" lang="ru-RU"/>
              <a:t> заходи </a:t>
            </a:r>
            <a:r>
              <a:rPr dirty="0" lang="ru-RU" err="1"/>
              <a:t>боротьби</a:t>
            </a:r>
            <a:r>
              <a:rPr dirty="0" lang="ru-RU"/>
              <a:t> </a:t>
            </a:r>
            <a:r>
              <a:rPr dirty="0" lang="ru-RU" err="1"/>
              <a:t>з</a:t>
            </a:r>
            <a:r>
              <a:rPr dirty="0" lang="ru-RU"/>
              <a:t> паразитами у </a:t>
            </a:r>
            <a:r>
              <a:rPr dirty="0" lang="ru-RU" err="1"/>
              <a:t>птахів</a:t>
            </a:r>
            <a:r>
              <a:rPr dirty="0" lang="ru-RU"/>
              <a:t> </a:t>
            </a:r>
            <a:endParaRPr dirty="0" lang="ru-RU" smtClean="0"/>
          </a:p>
          <a:p>
            <a:r>
              <a:rPr dirty="0" lang="ru-RU" err="1" smtClean="0"/>
              <a:t>Після</a:t>
            </a:r>
            <a:r>
              <a:rPr dirty="0" lang="ru-RU" smtClean="0"/>
              <a:t> </a:t>
            </a:r>
            <a:r>
              <a:rPr dirty="0" lang="ru-RU" err="1"/>
              <a:t>лікування</a:t>
            </a:r>
            <a:r>
              <a:rPr dirty="0" lang="ru-RU"/>
              <a:t> птаха </a:t>
            </a:r>
            <a:r>
              <a:rPr dirty="0" lang="ru-RU" err="1"/>
              <a:t>від</a:t>
            </a:r>
            <a:r>
              <a:rPr dirty="0" lang="ru-RU"/>
              <a:t> </a:t>
            </a:r>
            <a:r>
              <a:rPr dirty="0" lang="ru-RU" err="1"/>
              <a:t>глистів</a:t>
            </a:r>
            <a:r>
              <a:rPr dirty="0" lang="ru-RU"/>
              <a:t>, </a:t>
            </a:r>
            <a:r>
              <a:rPr dirty="0" lang="ru-RU" err="1"/>
              <a:t>важливо</a:t>
            </a:r>
            <a:r>
              <a:rPr dirty="0" lang="ru-RU"/>
              <a:t> провести </a:t>
            </a:r>
            <a:r>
              <a:rPr dirty="0" lang="ru-RU" err="1"/>
              <a:t>повну</a:t>
            </a:r>
            <a:r>
              <a:rPr dirty="0" lang="ru-RU"/>
              <a:t> </a:t>
            </a:r>
            <a:r>
              <a:rPr dirty="0" lang="ru-RU" err="1"/>
              <a:t>дезінфекцію</a:t>
            </a:r>
            <a:r>
              <a:rPr dirty="0" lang="ru-RU"/>
              <a:t> </a:t>
            </a:r>
            <a:r>
              <a:rPr dirty="0" lang="ru-RU" err="1"/>
              <a:t>клітки</a:t>
            </a:r>
            <a:r>
              <a:rPr dirty="0" lang="ru-RU"/>
              <a:t>, </a:t>
            </a:r>
            <a:r>
              <a:rPr dirty="0" lang="ru-RU" err="1"/>
              <a:t>включаючи</a:t>
            </a:r>
            <a:r>
              <a:rPr dirty="0" lang="ru-RU"/>
              <a:t> </a:t>
            </a:r>
            <a:r>
              <a:rPr dirty="0" lang="ru-RU" err="1"/>
              <a:t>всі</a:t>
            </a:r>
            <a:r>
              <a:rPr dirty="0" lang="ru-RU"/>
              <a:t> </a:t>
            </a:r>
            <a:r>
              <a:rPr dirty="0" lang="ru-RU" err="1"/>
              <a:t>аксесуари</a:t>
            </a:r>
            <a:r>
              <a:rPr dirty="0" lang="ru-RU"/>
              <a:t>, </a:t>
            </a:r>
            <a:r>
              <a:rPr dirty="0" lang="ru-RU" err="1"/>
              <a:t>щоб</a:t>
            </a:r>
            <a:r>
              <a:rPr dirty="0" lang="ru-RU"/>
              <a:t> не </a:t>
            </a:r>
            <a:r>
              <a:rPr dirty="0" lang="ru-RU" err="1"/>
              <a:t>допустити</a:t>
            </a:r>
            <a:r>
              <a:rPr dirty="0" lang="ru-RU"/>
              <a:t> повторного </a:t>
            </a:r>
            <a:r>
              <a:rPr dirty="0" lang="ru-RU" err="1"/>
              <a:t>зараження</a:t>
            </a:r>
            <a:r>
              <a:rPr dirty="0" lang="ru-RU"/>
              <a:t> паразитами. </a:t>
            </a:r>
            <a:r>
              <a:rPr dirty="0" lang="ru-RU" err="1"/>
              <a:t>Робиться</a:t>
            </a:r>
            <a:r>
              <a:rPr dirty="0" lang="ru-RU"/>
              <a:t> </a:t>
            </a:r>
            <a:r>
              <a:rPr dirty="0" lang="ru-RU" err="1"/>
              <a:t>це</a:t>
            </a:r>
            <a:r>
              <a:rPr dirty="0" lang="ru-RU"/>
              <a:t> </a:t>
            </a:r>
            <a:r>
              <a:rPr dirty="0" lang="ru-RU" err="1"/>
              <a:t>приблизно</a:t>
            </a:r>
            <a:r>
              <a:rPr dirty="0" lang="ru-RU"/>
              <a:t> через </a:t>
            </a:r>
            <a:r>
              <a:rPr dirty="0" lang="ru-RU" err="1"/>
              <a:t>добу</a:t>
            </a:r>
            <a:r>
              <a:rPr dirty="0" lang="ru-RU"/>
              <a:t> </a:t>
            </a:r>
            <a:r>
              <a:rPr dirty="0" lang="ru-RU" err="1"/>
              <a:t>після</a:t>
            </a:r>
            <a:r>
              <a:rPr dirty="0" lang="ru-RU"/>
              <a:t> початку </a:t>
            </a:r>
            <a:r>
              <a:rPr dirty="0" lang="ru-RU" err="1"/>
              <a:t>лікування</a:t>
            </a:r>
            <a:r>
              <a:rPr dirty="0" lang="ru-RU"/>
              <a:t>, а </a:t>
            </a:r>
            <a:r>
              <a:rPr dirty="0" lang="ru-RU" err="1"/>
              <a:t>також</a:t>
            </a:r>
            <a:r>
              <a:rPr dirty="0" lang="ru-RU"/>
              <a:t> повторно - через </a:t>
            </a:r>
            <a:r>
              <a:rPr dirty="0" lang="ru-RU" err="1"/>
              <a:t>тиждень</a:t>
            </a:r>
            <a:r>
              <a:rPr dirty="0" lang="ru-RU"/>
              <a:t>. </a:t>
            </a:r>
            <a:r>
              <a:rPr dirty="0" lang="ru-RU" err="1"/>
              <a:t>Крім</a:t>
            </a:r>
            <a:r>
              <a:rPr dirty="0" lang="ru-RU"/>
              <a:t> того, </a:t>
            </a:r>
            <a:r>
              <a:rPr dirty="0" lang="ru-RU" err="1"/>
              <a:t>бажано</a:t>
            </a:r>
            <a:r>
              <a:rPr dirty="0" lang="ru-RU"/>
              <a:t> </a:t>
            </a:r>
            <a:r>
              <a:rPr dirty="0" lang="ru-RU" err="1"/>
              <a:t>обробити</a:t>
            </a:r>
            <a:r>
              <a:rPr dirty="0" lang="ru-RU"/>
              <a:t> </a:t>
            </a:r>
            <a:r>
              <a:rPr dirty="0" lang="ru-RU" err="1"/>
              <a:t>всі</a:t>
            </a:r>
            <a:r>
              <a:rPr dirty="0" lang="ru-RU"/>
              <a:t> </a:t>
            </a:r>
            <a:r>
              <a:rPr dirty="0" lang="ru-RU" err="1"/>
              <a:t>улюблені</a:t>
            </a:r>
            <a:r>
              <a:rPr dirty="0" lang="ru-RU"/>
              <a:t> </a:t>
            </a:r>
            <a:r>
              <a:rPr dirty="0" lang="ru-RU" err="1"/>
              <a:t>місця</a:t>
            </a:r>
            <a:r>
              <a:rPr dirty="0" lang="ru-RU"/>
              <a:t> </a:t>
            </a:r>
            <a:r>
              <a:rPr dirty="0" lang="ru-RU" err="1"/>
              <a:t>прогулянки</a:t>
            </a:r>
            <a:r>
              <a:rPr dirty="0" lang="ru-RU"/>
              <a:t> птаха в </a:t>
            </a:r>
            <a:r>
              <a:rPr dirty="0" lang="ru-RU" err="1"/>
              <a:t>квартирі</a:t>
            </a:r>
            <a:r>
              <a:rPr dirty="0" lang="ru-RU"/>
              <a:t>. </a:t>
            </a:r>
            <a:r>
              <a:rPr dirty="0" lang="ru-RU" err="1"/>
              <a:t>Лікування</a:t>
            </a:r>
            <a:r>
              <a:rPr dirty="0" lang="ru-RU"/>
              <a:t> </a:t>
            </a:r>
            <a:r>
              <a:rPr dirty="0" lang="ru-RU" err="1"/>
              <a:t>птахів</a:t>
            </a:r>
            <a:r>
              <a:rPr dirty="0" lang="ru-RU"/>
              <a:t> </a:t>
            </a:r>
            <a:r>
              <a:rPr dirty="0" lang="ru-RU" err="1"/>
              <a:t>від</a:t>
            </a:r>
            <a:r>
              <a:rPr dirty="0" lang="ru-RU"/>
              <a:t> </a:t>
            </a:r>
            <a:r>
              <a:rPr dirty="0" lang="ru-RU" err="1"/>
              <a:t>пухопероїдів</a:t>
            </a:r>
            <a:r>
              <a:rPr dirty="0" lang="ru-RU"/>
              <a:t> </a:t>
            </a:r>
            <a:r>
              <a:rPr dirty="0" lang="ru-RU" err="1"/>
              <a:t>також</a:t>
            </a:r>
            <a:r>
              <a:rPr dirty="0" lang="ru-RU"/>
              <a:t> </a:t>
            </a:r>
            <a:r>
              <a:rPr dirty="0" lang="ru-RU" err="1"/>
              <a:t>має</a:t>
            </a:r>
            <a:r>
              <a:rPr dirty="0" lang="ru-RU"/>
              <a:t> </a:t>
            </a:r>
            <a:r>
              <a:rPr dirty="0" lang="ru-RU" err="1"/>
              <a:t>проводитися</a:t>
            </a:r>
            <a:r>
              <a:rPr dirty="0" lang="ru-RU"/>
              <a:t> </a:t>
            </a:r>
            <a:r>
              <a:rPr dirty="0" lang="ru-RU" err="1"/>
              <a:t>одночасно</a:t>
            </a:r>
            <a:r>
              <a:rPr dirty="0" lang="ru-RU"/>
              <a:t> </a:t>
            </a:r>
            <a:r>
              <a:rPr dirty="0" lang="ru-RU" err="1"/>
              <a:t>з</a:t>
            </a:r>
            <a:r>
              <a:rPr dirty="0" lang="ru-RU"/>
              <a:t> </a:t>
            </a:r>
            <a:r>
              <a:rPr dirty="0" lang="ru-RU" err="1"/>
              <a:t>дезінфекцією</a:t>
            </a:r>
            <a:r>
              <a:rPr dirty="0" lang="ru-RU"/>
              <a:t> </a:t>
            </a:r>
            <a:r>
              <a:rPr dirty="0" lang="ru-RU" err="1"/>
              <a:t>клітки</a:t>
            </a:r>
            <a:r>
              <a:rPr dirty="0" lang="ru-RU"/>
              <a:t> </a:t>
            </a:r>
            <a:r>
              <a:rPr dirty="0" lang="ru-RU" err="1"/>
              <a:t>й</a:t>
            </a:r>
            <a:r>
              <a:rPr dirty="0" lang="ru-RU"/>
              <a:t> </a:t>
            </a:r>
            <a:r>
              <a:rPr dirty="0" lang="ru-RU" err="1"/>
              <a:t>обробкою</a:t>
            </a:r>
            <a:r>
              <a:rPr dirty="0" lang="ru-RU"/>
              <a:t> </a:t>
            </a:r>
            <a:r>
              <a:rPr dirty="0" lang="ru-RU" err="1"/>
              <a:t>її</a:t>
            </a:r>
            <a:r>
              <a:rPr dirty="0" lang="ru-RU"/>
              <a:t> </a:t>
            </a:r>
            <a:r>
              <a:rPr dirty="0" lang="ru-RU" err="1"/>
              <a:t>інсектицидними</a:t>
            </a:r>
            <a:r>
              <a:rPr dirty="0" lang="ru-RU"/>
              <a:t> препаратами. </a:t>
            </a:r>
            <a:r>
              <a:rPr dirty="0" lang="ru-RU" err="1"/>
              <a:t>Крім</a:t>
            </a:r>
            <a:r>
              <a:rPr dirty="0" lang="ru-RU"/>
              <a:t> того, </a:t>
            </a:r>
            <a:r>
              <a:rPr dirty="0" lang="ru-RU" err="1"/>
              <a:t>рекомендується</a:t>
            </a:r>
            <a:r>
              <a:rPr dirty="0" lang="ru-RU"/>
              <a:t> </a:t>
            </a:r>
            <a:r>
              <a:rPr dirty="0" lang="ru-RU" err="1"/>
              <a:t>замінити</a:t>
            </a:r>
            <a:r>
              <a:rPr dirty="0" lang="ru-RU"/>
              <a:t> </a:t>
            </a:r>
            <a:r>
              <a:rPr dirty="0" lang="ru-RU" err="1"/>
              <a:t>дерев'яні</a:t>
            </a:r>
            <a:r>
              <a:rPr dirty="0" lang="ru-RU"/>
              <a:t> </a:t>
            </a:r>
            <a:r>
              <a:rPr dirty="0" lang="ru-RU" err="1"/>
              <a:t>предмети</a:t>
            </a:r>
            <a:r>
              <a:rPr dirty="0" lang="ru-RU"/>
              <a:t> в </a:t>
            </a:r>
            <a:r>
              <a:rPr dirty="0" lang="ru-RU" err="1"/>
              <a:t>клітці</a:t>
            </a:r>
            <a:r>
              <a:rPr dirty="0" lang="ru-RU"/>
              <a:t> на </a:t>
            </a:r>
            <a:r>
              <a:rPr dirty="0" lang="ru-RU" err="1"/>
              <a:t>нові</a:t>
            </a:r>
            <a:r>
              <a:rPr dirty="0" lang="ru-RU"/>
              <a:t>. </a:t>
            </a:r>
            <a:endParaRPr dirty="0" lang="ru-RU" smtClean="0"/>
          </a:p>
          <a:p>
            <a:endParaRPr dirty="0" lang="ru-RU"/>
          </a:p>
          <a:p>
            <a:r>
              <a:rPr dirty="0" lang="ru-RU" err="1" smtClean="0"/>
              <a:t>Корисні</a:t>
            </a:r>
            <a:r>
              <a:rPr dirty="0" lang="ru-RU" smtClean="0"/>
              <a:t> </a:t>
            </a:r>
            <a:r>
              <a:rPr dirty="0" lang="ru-RU" err="1"/>
              <a:t>поради</a:t>
            </a:r>
            <a:r>
              <a:rPr dirty="0" lang="ru-RU"/>
              <a:t>: В </a:t>
            </a:r>
            <a:r>
              <a:rPr dirty="0" lang="ru-RU" err="1"/>
              <a:t>якості</a:t>
            </a:r>
            <a:r>
              <a:rPr dirty="0" lang="ru-RU"/>
              <a:t> </a:t>
            </a:r>
            <a:r>
              <a:rPr dirty="0" lang="ru-RU" err="1"/>
              <a:t>профілактики</a:t>
            </a:r>
            <a:r>
              <a:rPr dirty="0" lang="ru-RU"/>
              <a:t> </a:t>
            </a:r>
            <a:r>
              <a:rPr dirty="0" lang="ru-RU" err="1"/>
              <a:t>паразитарних</a:t>
            </a:r>
            <a:r>
              <a:rPr dirty="0" lang="ru-RU"/>
              <a:t> </a:t>
            </a:r>
            <a:r>
              <a:rPr dirty="0" lang="ru-RU" err="1"/>
              <a:t>захворювань</a:t>
            </a:r>
            <a:r>
              <a:rPr dirty="0" lang="ru-RU"/>
              <a:t> у </a:t>
            </a:r>
            <a:r>
              <a:rPr dirty="0" lang="ru-RU" err="1"/>
              <a:t>пташенят</a:t>
            </a:r>
            <a:r>
              <a:rPr dirty="0" lang="ru-RU"/>
              <a:t> в </a:t>
            </a:r>
            <a:r>
              <a:rPr dirty="0" lang="ru-RU" err="1"/>
              <a:t>гніздовий</a:t>
            </a:r>
            <a:r>
              <a:rPr dirty="0" lang="ru-RU"/>
              <a:t> лоток </a:t>
            </a:r>
            <a:r>
              <a:rPr dirty="0" lang="ru-RU" err="1"/>
              <a:t>з</a:t>
            </a:r>
            <a:r>
              <a:rPr dirty="0" lang="ru-RU"/>
              <a:t> </a:t>
            </a:r>
            <a:r>
              <a:rPr dirty="0" lang="ru-RU" err="1"/>
              <a:t>тирсою</a:t>
            </a:r>
            <a:r>
              <a:rPr dirty="0" lang="ru-RU"/>
              <a:t> </a:t>
            </a:r>
            <a:r>
              <a:rPr dirty="0" lang="ru-RU" err="1"/>
              <a:t>додають</a:t>
            </a:r>
            <a:r>
              <a:rPr dirty="0" lang="ru-RU"/>
              <a:t> </a:t>
            </a:r>
            <a:r>
              <a:rPr dirty="0" lang="ru-RU" err="1"/>
              <a:t>аптечну</a:t>
            </a:r>
            <a:r>
              <a:rPr dirty="0" lang="ru-RU"/>
              <a:t> ромашку (</a:t>
            </a:r>
            <a:r>
              <a:rPr dirty="0" lang="ru-RU" err="1"/>
              <a:t>суху</a:t>
            </a:r>
            <a:r>
              <a:rPr dirty="0" lang="ru-RU"/>
              <a:t>) - 1 </a:t>
            </a:r>
            <a:r>
              <a:rPr dirty="0" lang="ru-RU" err="1"/>
              <a:t>чайну</a:t>
            </a:r>
            <a:r>
              <a:rPr dirty="0" lang="ru-RU"/>
              <a:t> ложку. Птахи </a:t>
            </a:r>
            <a:r>
              <a:rPr dirty="0" lang="ru-RU" err="1"/>
              <a:t>вкрай</a:t>
            </a:r>
            <a:r>
              <a:rPr dirty="0" lang="ru-RU"/>
              <a:t> </a:t>
            </a:r>
            <a:r>
              <a:rPr dirty="0" lang="ru-RU" err="1"/>
              <a:t>чутливі</a:t>
            </a:r>
            <a:r>
              <a:rPr dirty="0" lang="ru-RU"/>
              <a:t> до </a:t>
            </a:r>
            <a:r>
              <a:rPr dirty="0" lang="ru-RU" err="1"/>
              <a:t>акарицидних</a:t>
            </a:r>
            <a:r>
              <a:rPr dirty="0" lang="ru-RU"/>
              <a:t> та </a:t>
            </a:r>
            <a:r>
              <a:rPr dirty="0" lang="ru-RU" err="1"/>
              <a:t>інсектицидних</a:t>
            </a:r>
            <a:r>
              <a:rPr dirty="0" lang="ru-RU"/>
              <a:t> </a:t>
            </a:r>
            <a:r>
              <a:rPr dirty="0" lang="ru-RU" err="1"/>
              <a:t>препаратів</a:t>
            </a:r>
            <a:r>
              <a:rPr dirty="0" lang="ru-RU"/>
              <a:t>. </a:t>
            </a:r>
            <a:r>
              <a:rPr dirty="0" lang="ru-RU" err="1"/>
              <a:t>Незначне</a:t>
            </a:r>
            <a:r>
              <a:rPr dirty="0" lang="ru-RU"/>
              <a:t> </a:t>
            </a:r>
            <a:r>
              <a:rPr dirty="0" lang="ru-RU" err="1"/>
              <a:t>передозування</a:t>
            </a:r>
            <a:r>
              <a:rPr dirty="0" lang="ru-RU"/>
              <a:t> </a:t>
            </a:r>
            <a:r>
              <a:rPr dirty="0" lang="ru-RU" err="1"/>
              <a:t>може</a:t>
            </a:r>
            <a:r>
              <a:rPr dirty="0" lang="ru-RU"/>
              <a:t> </a:t>
            </a:r>
            <a:r>
              <a:rPr dirty="0" lang="ru-RU" err="1"/>
              <a:t>призвести</a:t>
            </a:r>
            <a:r>
              <a:rPr dirty="0" lang="ru-RU"/>
              <a:t> до </a:t>
            </a:r>
            <a:r>
              <a:rPr dirty="0" lang="ru-RU" err="1"/>
              <a:t>загибелі</a:t>
            </a:r>
            <a:r>
              <a:rPr dirty="0" lang="ru-RU"/>
              <a:t> пернатого </a:t>
            </a:r>
            <a:r>
              <a:rPr dirty="0" lang="ru-RU" err="1"/>
              <a:t>улюбленця</a:t>
            </a:r>
            <a:r>
              <a:rPr dirty="0" lang="ru-RU"/>
              <a:t>. Тому </a:t>
            </a:r>
            <a:r>
              <a:rPr dirty="0" lang="ru-RU" err="1"/>
              <a:t>важливо</a:t>
            </a:r>
            <a:r>
              <a:rPr dirty="0" lang="ru-RU"/>
              <a:t> </a:t>
            </a:r>
            <a:r>
              <a:rPr dirty="0" lang="ru-RU" err="1"/>
              <a:t>звернутися</a:t>
            </a:r>
            <a:r>
              <a:rPr dirty="0" lang="ru-RU"/>
              <a:t> за </a:t>
            </a:r>
            <a:r>
              <a:rPr dirty="0" lang="ru-RU" err="1"/>
              <a:t>допомогою</a:t>
            </a:r>
            <a:r>
              <a:rPr dirty="0" lang="ru-RU"/>
              <a:t> до ветеринарного </a:t>
            </a:r>
            <a:r>
              <a:rPr dirty="0" lang="ru-RU" err="1"/>
              <a:t>лікаря</a:t>
            </a:r>
            <a:r>
              <a:rPr dirty="0" lang="ru-RU" smtClean="0"/>
              <a:t>.</a:t>
            </a:r>
            <a:endParaRPr dirty="0"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1"/>
          <p:cNvSpPr txBox="1"/>
          <p:nvPr/>
        </p:nvSpPr>
        <p:spPr>
          <a:xfrm>
            <a:off x="251520" y="188640"/>
            <a:ext cx="8424936" cy="6248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uk-UA" smtClean="0"/>
              <a:t>Завдання для виконання лабораторної роботи 12:</a:t>
            </a:r>
          </a:p>
          <a:p>
            <a:r>
              <a:rPr dirty="0" lang="uk-UA" smtClean="0"/>
              <a:t>Описати схематично життєві цикли розглянутих </a:t>
            </a:r>
            <a:r>
              <a:rPr dirty="0" lang="uk-UA" err="1" smtClean="0"/>
              <a:t>інвазивних</a:t>
            </a:r>
            <a:r>
              <a:rPr dirty="0" lang="uk-UA" smtClean="0"/>
              <a:t> видів амфібій.</a:t>
            </a:r>
            <a:endParaRPr dirty="0" lang="ru-RU"/>
          </a:p>
        </p:txBody>
      </p:sp>
      <p:sp>
        <p:nvSpPr>
          <p:cNvPr id="1048585" name="TextBox 2"/>
          <p:cNvSpPr txBox="1"/>
          <p:nvPr/>
        </p:nvSpPr>
        <p:spPr>
          <a:xfrm>
            <a:off x="179512" y="2564904"/>
            <a:ext cx="8352928" cy="6248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uk-UA" smtClean="0"/>
              <a:t>Завдання для виконання лабораторної роботи 13:</a:t>
            </a:r>
          </a:p>
          <a:p>
            <a:r>
              <a:rPr dirty="0" lang="uk-UA" smtClean="0"/>
              <a:t>Описати схематично життєві цикли розглянутих </a:t>
            </a:r>
            <a:r>
              <a:rPr altLang="en-US" dirty="0" lang="uk-UA" err="1" smtClean="0"/>
              <a:t>і</a:t>
            </a:r>
            <a:r>
              <a:rPr altLang="en-US" dirty="0" lang="uk-UA" err="1" smtClean="0"/>
              <a:t>н</a:t>
            </a:r>
            <a:r>
              <a:rPr altLang="en-US" dirty="0" lang="uk-UA" err="1" smtClean="0"/>
              <a:t>в</a:t>
            </a:r>
            <a:r>
              <a:rPr altLang="en-US" dirty="0" lang="uk-UA" err="1" smtClean="0"/>
              <a:t>а</a:t>
            </a:r>
            <a:r>
              <a:rPr altLang="en-US" dirty="0" lang="uk-UA" err="1" smtClean="0"/>
              <a:t>з</a:t>
            </a:r>
            <a:r>
              <a:rPr altLang="en-US" dirty="0" lang="uk-UA" err="1" smtClean="0"/>
              <a:t>и</a:t>
            </a:r>
            <a:r>
              <a:rPr altLang="en-US" dirty="0" lang="uk-UA" err="1" smtClean="0"/>
              <a:t>в</a:t>
            </a:r>
            <a:r>
              <a:rPr altLang="en-US" dirty="0" lang="uk-UA" err="1" smtClean="0"/>
              <a:t>н</a:t>
            </a:r>
            <a:r>
              <a:rPr altLang="en-US" dirty="0" lang="uk-UA" err="1" smtClean="0"/>
              <a:t>и</a:t>
            </a:r>
            <a:r>
              <a:rPr altLang="en-US" dirty="0" lang="uk-UA" err="1" smtClean="0"/>
              <a:t>х</a:t>
            </a:r>
            <a:r>
              <a:rPr altLang="en-US" dirty="0" lang="en-US" err="1" smtClean="0"/>
              <a:t> </a:t>
            </a:r>
            <a:r>
              <a:rPr altLang="en-US" dirty="0" lang="uk-UA" err="1" smtClean="0"/>
              <a:t>в</a:t>
            </a:r>
            <a:r>
              <a:rPr altLang="en-US" dirty="0" lang="uk-UA" err="1" smtClean="0"/>
              <a:t>и</a:t>
            </a:r>
            <a:r>
              <a:rPr altLang="en-US" dirty="0" lang="uk-UA" err="1" smtClean="0"/>
              <a:t>д</a:t>
            </a:r>
            <a:r>
              <a:rPr altLang="en-US" dirty="0" lang="uk-UA" err="1" smtClean="0"/>
              <a:t>і</a:t>
            </a:r>
            <a:r>
              <a:rPr altLang="en-US" dirty="0" lang="uk-UA" err="1" smtClean="0"/>
              <a:t>в</a:t>
            </a:r>
            <a:r>
              <a:rPr altLang="en-US" dirty="0" lang="en-US" err="1" smtClean="0"/>
              <a:t> </a:t>
            </a:r>
            <a:r>
              <a:rPr altLang="en-US" dirty="0" lang="uk-UA" err="1" smtClean="0"/>
              <a:t>р</a:t>
            </a:r>
            <a:r>
              <a:rPr altLang="en-US" dirty="0" lang="uk-UA" err="1" smtClean="0"/>
              <a:t>е</a:t>
            </a:r>
            <a:r>
              <a:rPr altLang="en-US" dirty="0" lang="uk-UA" err="1" smtClean="0"/>
              <a:t>п</a:t>
            </a:r>
            <a:r>
              <a:rPr altLang="en-US" dirty="0" lang="uk-UA" err="1" smtClean="0"/>
              <a:t>т</a:t>
            </a:r>
            <a:r>
              <a:rPr altLang="en-US" dirty="0" lang="uk-UA" err="1" smtClean="0"/>
              <a:t>и</a:t>
            </a:r>
            <a:r>
              <a:rPr altLang="en-US" dirty="0" lang="uk-UA" err="1" smtClean="0"/>
              <a:t>лій </a:t>
            </a:r>
            <a:r>
              <a:rPr dirty="0" lang="uk-UA" smtClean="0"/>
              <a:t>.</a:t>
            </a:r>
            <a:endParaRPr dirty="0"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Прямоугольник 1"/>
          <p:cNvSpPr/>
          <p:nvPr/>
        </p:nvSpPr>
        <p:spPr>
          <a:xfrm>
            <a:off x="0" y="0"/>
            <a:ext cx="9144000" cy="3693319"/>
          </a:xfrm>
          <a:prstGeom prst="rect"/>
        </p:spPr>
        <p:txBody>
          <a:bodyPr wrap="square">
            <a:spAutoFit/>
          </a:bodyPr>
          <a:p>
            <a:pPr algn="just"/>
            <a:r>
              <a:rPr dirty="0" lang="ru-RU"/>
              <a:t>До списка </a:t>
            </a:r>
            <a:r>
              <a:rPr dirty="0" lang="ru-RU" err="1"/>
              <a:t>видів</a:t>
            </a:r>
            <a:r>
              <a:rPr dirty="0" lang="ru-RU"/>
              <a:t> </a:t>
            </a:r>
            <a:r>
              <a:rPr dirty="0" lang="ru-RU" err="1"/>
              <a:t>герпетофауни</a:t>
            </a:r>
            <a:r>
              <a:rPr dirty="0" lang="ru-RU"/>
              <a:t> </a:t>
            </a:r>
            <a:r>
              <a:rPr dirty="0" lang="ru-RU" err="1"/>
              <a:t>України</a:t>
            </a:r>
            <a:r>
              <a:rPr dirty="0" lang="ru-RU"/>
              <a:t>, </a:t>
            </a:r>
            <a:r>
              <a:rPr dirty="0" lang="ru-RU" err="1" smtClean="0"/>
              <a:t>що</a:t>
            </a:r>
            <a:r>
              <a:rPr dirty="0" lang="ru-RU" smtClean="0"/>
              <a:t> </a:t>
            </a:r>
            <a:r>
              <a:rPr dirty="0" lang="ru-RU" err="1" smtClean="0"/>
              <a:t>були</a:t>
            </a:r>
            <a:r>
              <a:rPr dirty="0" lang="ru-RU" smtClean="0"/>
              <a:t> </a:t>
            </a:r>
            <a:r>
              <a:rPr dirty="0" lang="ru-RU" err="1"/>
              <a:t>завезені</a:t>
            </a:r>
            <a:r>
              <a:rPr dirty="0" lang="ru-RU"/>
              <a:t> в </a:t>
            </a:r>
            <a:r>
              <a:rPr dirty="0" lang="ru-RU" err="1"/>
              <a:t>країну</a:t>
            </a:r>
            <a:r>
              <a:rPr dirty="0" lang="ru-RU"/>
              <a:t> та </a:t>
            </a:r>
            <a:r>
              <a:rPr dirty="0" lang="ru-RU" err="1"/>
              <a:t>з</a:t>
            </a:r>
            <a:r>
              <a:rPr dirty="0" lang="ru-RU"/>
              <a:t> </a:t>
            </a:r>
            <a:r>
              <a:rPr dirty="0" lang="ru-RU" err="1"/>
              <a:t>різним</a:t>
            </a:r>
            <a:r>
              <a:rPr dirty="0" lang="ru-RU"/>
              <a:t> </a:t>
            </a:r>
            <a:r>
              <a:rPr dirty="0" lang="ru-RU" err="1"/>
              <a:t>успіхом</a:t>
            </a:r>
            <a:r>
              <a:rPr dirty="0" lang="ru-RU"/>
              <a:t> </a:t>
            </a:r>
            <a:r>
              <a:rPr dirty="0" lang="ru-RU" err="1" smtClean="0"/>
              <a:t>зуміли</a:t>
            </a:r>
            <a:r>
              <a:rPr dirty="0" lang="ru-RU" smtClean="0"/>
              <a:t> </a:t>
            </a:r>
            <a:r>
              <a:rPr dirty="0" lang="ru-RU" err="1" smtClean="0"/>
              <a:t>пристосуватися</a:t>
            </a:r>
            <a:r>
              <a:rPr dirty="0" lang="ru-RU" smtClean="0"/>
              <a:t> </a:t>
            </a:r>
            <a:r>
              <a:rPr dirty="0" lang="ru-RU"/>
              <a:t>до </a:t>
            </a:r>
            <a:r>
              <a:rPr dirty="0" lang="ru-RU" err="1"/>
              <a:t>місцевих</a:t>
            </a:r>
            <a:r>
              <a:rPr dirty="0" lang="ru-RU"/>
              <a:t> </a:t>
            </a:r>
            <a:r>
              <a:rPr dirty="0" lang="ru-RU" err="1"/>
              <a:t>кліматичних</a:t>
            </a:r>
            <a:r>
              <a:rPr dirty="0" lang="ru-RU"/>
              <a:t> </a:t>
            </a:r>
            <a:r>
              <a:rPr dirty="0" lang="ru-RU" smtClean="0"/>
              <a:t>умов, належать:</a:t>
            </a:r>
          </a:p>
          <a:p>
            <a:pPr algn="just"/>
            <a:r>
              <a:rPr dirty="0" lang="ru-RU" smtClean="0"/>
              <a:t>1) </a:t>
            </a:r>
            <a:r>
              <a:rPr dirty="0" lang="ru-RU" err="1" smtClean="0"/>
              <a:t>Найбільш</a:t>
            </a:r>
            <a:r>
              <a:rPr dirty="0" lang="ru-RU" smtClean="0"/>
              <a:t> </a:t>
            </a:r>
            <a:r>
              <a:rPr dirty="0" lang="ru-RU" err="1" smtClean="0"/>
              <a:t>поширена</a:t>
            </a:r>
            <a:r>
              <a:rPr dirty="0" lang="ru-RU" smtClean="0"/>
              <a:t> </a:t>
            </a:r>
            <a:r>
              <a:rPr dirty="0" i="1" lang="en-US" smtClean="0"/>
              <a:t>T. </a:t>
            </a:r>
            <a:r>
              <a:rPr dirty="0" i="1" lang="en-US" err="1" smtClean="0"/>
              <a:t>scripta</a:t>
            </a:r>
            <a:r>
              <a:rPr dirty="0" i="1" lang="en-US" smtClean="0"/>
              <a:t> (</a:t>
            </a:r>
            <a:r>
              <a:rPr dirty="0" i="1" lang="ru-RU" err="1" smtClean="0"/>
              <a:t>виявлено</a:t>
            </a:r>
            <a:r>
              <a:rPr dirty="0" i="1" lang="ru-RU"/>
              <a:t> </a:t>
            </a:r>
            <a:r>
              <a:rPr dirty="0" lang="ru-RU" err="1" smtClean="0"/>
              <a:t>всі</a:t>
            </a:r>
            <a:r>
              <a:rPr dirty="0" lang="ru-RU" smtClean="0"/>
              <a:t> </a:t>
            </a:r>
            <a:r>
              <a:rPr dirty="0" lang="ru-RU"/>
              <a:t>3 </a:t>
            </a:r>
            <a:r>
              <a:rPr dirty="0" lang="ru-RU" err="1"/>
              <a:t>підвиди</a:t>
            </a:r>
            <a:r>
              <a:rPr dirty="0" lang="ru-RU"/>
              <a:t>), </a:t>
            </a:r>
            <a:r>
              <a:rPr dirty="0" lang="ru-RU" err="1"/>
              <a:t>але</a:t>
            </a:r>
            <a:r>
              <a:rPr dirty="0" lang="ru-RU"/>
              <a:t> </a:t>
            </a:r>
            <a:r>
              <a:rPr dirty="0" lang="ru-RU" err="1"/>
              <a:t>іноді</a:t>
            </a:r>
            <a:r>
              <a:rPr dirty="0" lang="ru-RU"/>
              <a:t> </a:t>
            </a:r>
            <a:r>
              <a:rPr dirty="0" lang="ru-RU" err="1"/>
              <a:t>червоновухі</a:t>
            </a:r>
            <a:r>
              <a:rPr dirty="0" lang="ru-RU"/>
              <a:t> </a:t>
            </a:r>
            <a:r>
              <a:rPr dirty="0" lang="ru-RU" smtClean="0"/>
              <a:t>черепахи </a:t>
            </a:r>
            <a:r>
              <a:rPr dirty="0" lang="ru-RU" err="1" smtClean="0"/>
              <a:t>зустрічаються</a:t>
            </a:r>
            <a:r>
              <a:rPr dirty="0" lang="ru-RU" smtClean="0"/>
              <a:t> </a:t>
            </a:r>
            <a:r>
              <a:rPr dirty="0" lang="ru-RU" err="1"/>
              <a:t>з</a:t>
            </a:r>
            <a:r>
              <a:rPr dirty="0" lang="ru-RU"/>
              <a:t> </a:t>
            </a:r>
            <a:r>
              <a:rPr dirty="0" lang="ru-RU" err="1"/>
              <a:t>більш</a:t>
            </a:r>
            <a:r>
              <a:rPr dirty="0" lang="ru-RU"/>
              <a:t> </a:t>
            </a:r>
            <a:r>
              <a:rPr dirty="0" lang="ru-RU" err="1"/>
              <a:t>вразливими</a:t>
            </a:r>
            <a:r>
              <a:rPr dirty="0" lang="ru-RU"/>
              <a:t> </a:t>
            </a:r>
            <a:r>
              <a:rPr dirty="0" lang="ru-RU" err="1"/>
              <a:t>іншими</a:t>
            </a:r>
            <a:r>
              <a:rPr dirty="0" lang="ru-RU"/>
              <a:t> </a:t>
            </a:r>
            <a:r>
              <a:rPr dirty="0" lang="ru-RU" smtClean="0"/>
              <a:t>видами </a:t>
            </a:r>
            <a:r>
              <a:rPr dirty="0" lang="ru-RU" err="1" smtClean="0"/>
              <a:t>екзотичних</a:t>
            </a:r>
            <a:r>
              <a:rPr dirty="0" lang="ru-RU" smtClean="0"/>
              <a:t> </a:t>
            </a:r>
            <a:r>
              <a:rPr dirty="0" lang="ru-RU"/>
              <a:t>черепах: </a:t>
            </a:r>
            <a:r>
              <a:rPr dirty="0" i="1" lang="en-US" err="1"/>
              <a:t>Testudo</a:t>
            </a:r>
            <a:r>
              <a:rPr dirty="0" i="1" lang="en-US"/>
              <a:t> </a:t>
            </a:r>
            <a:r>
              <a:rPr dirty="0" i="1" lang="en-US" err="1"/>
              <a:t>horsfieldii</a:t>
            </a:r>
            <a:r>
              <a:rPr dirty="0" i="1" lang="en-US"/>
              <a:t>, T. </a:t>
            </a:r>
            <a:r>
              <a:rPr dirty="0" i="1" lang="en-US" err="1" smtClean="0"/>
              <a:t>graeca</a:t>
            </a:r>
            <a:r>
              <a:rPr dirty="0" i="1" lang="en-US" smtClean="0"/>
              <a:t>,</a:t>
            </a:r>
            <a:r>
              <a:rPr dirty="0" i="1" lang="uk-UA" smtClean="0"/>
              <a:t> </a:t>
            </a:r>
            <a:r>
              <a:rPr dirty="0" i="1" lang="en-US" err="1" smtClean="0"/>
              <a:t>Mauremys</a:t>
            </a:r>
            <a:r>
              <a:rPr dirty="0" i="1" lang="en-US" smtClean="0"/>
              <a:t> </a:t>
            </a:r>
            <a:r>
              <a:rPr dirty="0" i="1" lang="en-US" err="1"/>
              <a:t>rivulata</a:t>
            </a:r>
            <a:r>
              <a:rPr dirty="0" i="1" lang="en-US"/>
              <a:t>, M. </a:t>
            </a:r>
            <a:r>
              <a:rPr dirty="0" i="1" lang="en-US" err="1" smtClean="0"/>
              <a:t>Caspica</a:t>
            </a:r>
            <a:r>
              <a:rPr dirty="0" i="1" lang="uk-UA" smtClean="0"/>
              <a:t>.</a:t>
            </a:r>
          </a:p>
          <a:p>
            <a:pPr algn="just"/>
            <a:r>
              <a:rPr dirty="0" lang="fi-FI" smtClean="0"/>
              <a:t>2</a:t>
            </a:r>
            <a:r>
              <a:rPr dirty="0" lang="fi-FI"/>
              <a:t>) </a:t>
            </a:r>
            <a:r>
              <a:rPr dirty="0" i="1" lang="fi-FI"/>
              <a:t>Mauremys rivulata </a:t>
            </a:r>
            <a:r>
              <a:rPr dirty="0" i="1" lang="fi-FI" smtClean="0"/>
              <a:t>була</a:t>
            </a:r>
            <a:r>
              <a:rPr dirty="0" i="1" lang="uk-UA" smtClean="0"/>
              <a:t> </a:t>
            </a:r>
            <a:r>
              <a:rPr dirty="0" lang="ru-RU" err="1" smtClean="0"/>
              <a:t>знайдена</a:t>
            </a:r>
            <a:r>
              <a:rPr dirty="0" lang="ru-RU" smtClean="0"/>
              <a:t> </a:t>
            </a:r>
            <a:r>
              <a:rPr dirty="0" lang="ru-RU"/>
              <a:t>в </a:t>
            </a:r>
            <a:r>
              <a:rPr dirty="0" lang="ru-RU" err="1"/>
              <a:t>озері</a:t>
            </a:r>
            <a:r>
              <a:rPr dirty="0" lang="ru-RU"/>
              <a:t> парку м. Одеса </a:t>
            </a:r>
            <a:r>
              <a:rPr dirty="0" lang="ru-RU" err="1"/>
              <a:t>з</a:t>
            </a:r>
            <a:r>
              <a:rPr dirty="0" lang="ru-RU"/>
              <a:t> великою </a:t>
            </a:r>
            <a:r>
              <a:rPr dirty="0" lang="ru-RU" err="1" smtClean="0"/>
              <a:t>кількістю</a:t>
            </a:r>
            <a:r>
              <a:rPr dirty="0" lang="ru-RU" smtClean="0"/>
              <a:t> </a:t>
            </a:r>
            <a:r>
              <a:rPr dirty="0" i="1" lang="en-US" smtClean="0"/>
              <a:t>T</a:t>
            </a:r>
            <a:r>
              <a:rPr dirty="0" i="1" lang="en-US"/>
              <a:t>. </a:t>
            </a:r>
            <a:r>
              <a:rPr dirty="0" i="1" lang="en-US" err="1" smtClean="0"/>
              <a:t>scripta</a:t>
            </a:r>
            <a:r>
              <a:rPr dirty="0" i="1" lang="uk-UA" smtClean="0"/>
              <a:t>.</a:t>
            </a:r>
            <a:endParaRPr dirty="0" i="1" lang="en-US"/>
          </a:p>
          <a:p>
            <a:pPr algn="just"/>
            <a:r>
              <a:rPr dirty="0" lang="ru-RU"/>
              <a:t>3) </a:t>
            </a:r>
            <a:r>
              <a:rPr dirty="0" lang="ru-RU" err="1"/>
              <a:t>Ящірка</a:t>
            </a:r>
            <a:r>
              <a:rPr dirty="0" lang="ru-RU"/>
              <a:t> Даля </a:t>
            </a:r>
            <a:r>
              <a:rPr dirty="0" i="1" lang="en-US" err="1"/>
              <a:t>Darevskia</a:t>
            </a:r>
            <a:r>
              <a:rPr dirty="0" i="1" lang="en-US"/>
              <a:t> </a:t>
            </a:r>
            <a:r>
              <a:rPr dirty="0" i="1" lang="en-US" err="1"/>
              <a:t>dahli</a:t>
            </a:r>
            <a:r>
              <a:rPr dirty="0" i="1" lang="en-US"/>
              <a:t> </a:t>
            </a:r>
            <a:r>
              <a:rPr dirty="0" lang="ru-RU" smtClean="0"/>
              <a:t>та </a:t>
            </a:r>
            <a:r>
              <a:rPr dirty="0" lang="ru-RU" err="1"/>
              <a:t>ящірка</a:t>
            </a:r>
            <a:r>
              <a:rPr dirty="0" lang="ru-RU"/>
              <a:t> </a:t>
            </a:r>
            <a:r>
              <a:rPr dirty="0" lang="ru-RU" err="1"/>
              <a:t>вірменська</a:t>
            </a:r>
            <a:r>
              <a:rPr dirty="0" lang="ru-RU"/>
              <a:t> </a:t>
            </a:r>
            <a:r>
              <a:rPr dirty="0" i="1" lang="en-US" err="1"/>
              <a:t>Darevskia</a:t>
            </a:r>
            <a:r>
              <a:rPr dirty="0" i="1" lang="en-US"/>
              <a:t> </a:t>
            </a:r>
            <a:r>
              <a:rPr dirty="0" i="1" lang="en-US" err="1" smtClean="0"/>
              <a:t>armeniaca</a:t>
            </a:r>
            <a:r>
              <a:rPr dirty="0" lang="ru-RU" smtClean="0"/>
              <a:t>, </a:t>
            </a:r>
            <a:r>
              <a:rPr dirty="0" lang="ru-RU" err="1"/>
              <a:t>інтродуковані</a:t>
            </a:r>
            <a:r>
              <a:rPr dirty="0" lang="ru-RU"/>
              <a:t> на </a:t>
            </a:r>
            <a:r>
              <a:rPr dirty="0" lang="ru-RU" err="1"/>
              <a:t>території</a:t>
            </a:r>
            <a:r>
              <a:rPr dirty="0" lang="ru-RU"/>
              <a:t> </a:t>
            </a:r>
            <a:r>
              <a:rPr dirty="0" lang="ru-RU" err="1" smtClean="0"/>
              <a:t>канйону</a:t>
            </a:r>
            <a:r>
              <a:rPr dirty="0" lang="ru-RU" smtClean="0"/>
              <a:t> </a:t>
            </a:r>
            <a:r>
              <a:rPr dirty="0" lang="ru-RU" err="1" smtClean="0"/>
              <a:t>Дениші</a:t>
            </a:r>
            <a:r>
              <a:rPr dirty="0" lang="ru-RU" smtClean="0"/>
              <a:t> </a:t>
            </a:r>
            <a:r>
              <a:rPr dirty="0" lang="ru-RU"/>
              <a:t>на р. </a:t>
            </a:r>
            <a:r>
              <a:rPr dirty="0" lang="ru-RU" err="1"/>
              <a:t>Тетерів</a:t>
            </a:r>
            <a:r>
              <a:rPr dirty="0" lang="ru-RU"/>
              <a:t> (</a:t>
            </a:r>
            <a:r>
              <a:rPr dirty="0" lang="ru-RU" err="1"/>
              <a:t>Житомирська</a:t>
            </a:r>
            <a:r>
              <a:rPr dirty="0" lang="ru-RU"/>
              <a:t> обл.) у 60-х </a:t>
            </a:r>
            <a:r>
              <a:rPr dirty="0" lang="ru-RU" smtClean="0"/>
              <a:t>роках 20 </a:t>
            </a:r>
            <a:r>
              <a:rPr dirty="0" lang="ru-RU"/>
              <a:t>ст. </a:t>
            </a:r>
            <a:endParaRPr dirty="0" lang="ru-RU" smtClean="0"/>
          </a:p>
          <a:p>
            <a:pPr algn="just"/>
            <a:r>
              <a:rPr dirty="0" lang="ru-RU" smtClean="0"/>
              <a:t>4</a:t>
            </a:r>
            <a:r>
              <a:rPr dirty="0" lang="ru-RU"/>
              <a:t>) </a:t>
            </a:r>
            <a:r>
              <a:rPr dirty="0" lang="ru-RU" err="1"/>
              <a:t>Ящірка</a:t>
            </a:r>
            <a:r>
              <a:rPr dirty="0" lang="ru-RU"/>
              <a:t> </a:t>
            </a:r>
            <a:r>
              <a:rPr dirty="0" lang="ru-RU" err="1"/>
              <a:t>стінна</a:t>
            </a:r>
            <a:r>
              <a:rPr dirty="0" lang="ru-RU"/>
              <a:t> (</a:t>
            </a:r>
            <a:r>
              <a:rPr dirty="0" i="1" lang="en-US" err="1"/>
              <a:t>Podarcis</a:t>
            </a:r>
            <a:r>
              <a:rPr dirty="0" i="1" lang="en-US"/>
              <a:t> </a:t>
            </a:r>
            <a:r>
              <a:rPr dirty="0" i="1" lang="en-US" err="1" smtClean="0"/>
              <a:t>muralis</a:t>
            </a:r>
            <a:r>
              <a:rPr dirty="0" lang="ru-RU" smtClean="0"/>
              <a:t>),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випадково</a:t>
            </a:r>
            <a:r>
              <a:rPr dirty="0" lang="ru-RU"/>
              <a:t> </a:t>
            </a:r>
            <a:r>
              <a:rPr dirty="0" lang="ru-RU" err="1"/>
              <a:t>була</a:t>
            </a:r>
            <a:r>
              <a:rPr dirty="0" lang="ru-RU"/>
              <a:t> </a:t>
            </a:r>
            <a:r>
              <a:rPr dirty="0" lang="ru-RU" err="1"/>
              <a:t>інтродукована</a:t>
            </a:r>
            <a:r>
              <a:rPr dirty="0" lang="ru-RU"/>
              <a:t> до </a:t>
            </a:r>
            <a:r>
              <a:rPr dirty="0" lang="ru-RU" err="1"/>
              <a:t>України</a:t>
            </a:r>
            <a:r>
              <a:rPr dirty="0" lang="ru-RU"/>
              <a:t>,</a:t>
            </a:r>
          </a:p>
          <a:p>
            <a:pPr algn="just"/>
            <a:r>
              <a:rPr dirty="0" lang="ru-RU"/>
              <a:t>а </a:t>
            </a:r>
            <a:r>
              <a:rPr dirty="0" lang="ru-RU" err="1"/>
              <a:t>саме</a:t>
            </a:r>
            <a:r>
              <a:rPr dirty="0" lang="ru-RU"/>
              <a:t> на </a:t>
            </a:r>
            <a:r>
              <a:rPr dirty="0" lang="ru-RU" err="1"/>
              <a:t>півдні</a:t>
            </a:r>
            <a:r>
              <a:rPr dirty="0" lang="ru-RU"/>
              <a:t> </a:t>
            </a:r>
            <a:r>
              <a:rPr dirty="0" lang="ru-RU" err="1"/>
              <a:t>Одеської</a:t>
            </a:r>
            <a:r>
              <a:rPr dirty="0" lang="ru-RU"/>
              <a:t> </a:t>
            </a:r>
            <a:r>
              <a:rPr dirty="0" lang="ru-RU" err="1"/>
              <a:t>області</a:t>
            </a:r>
            <a:r>
              <a:rPr dirty="0" lang="ru-RU"/>
              <a:t> в </a:t>
            </a:r>
            <a:r>
              <a:rPr dirty="0" lang="ru-RU" err="1"/>
              <a:t>районі</a:t>
            </a:r>
            <a:r>
              <a:rPr dirty="0" lang="ru-RU"/>
              <a:t> м. </a:t>
            </a:r>
            <a:r>
              <a:rPr dirty="0" lang="ru-RU" err="1"/>
              <a:t>Рені</a:t>
            </a:r>
            <a:r>
              <a:rPr dirty="0" lang="ru-RU"/>
              <a:t>, </a:t>
            </a:r>
            <a:r>
              <a:rPr dirty="0" lang="ru-RU" err="1" smtClean="0"/>
              <a:t>з</a:t>
            </a:r>
            <a:r>
              <a:rPr dirty="0" lang="ru-RU" smtClean="0"/>
              <a:t> </a:t>
            </a:r>
            <a:r>
              <a:rPr dirty="0" lang="ru-RU" err="1" smtClean="0"/>
              <a:t>території</a:t>
            </a:r>
            <a:r>
              <a:rPr dirty="0" lang="ru-RU" smtClean="0"/>
              <a:t> </a:t>
            </a:r>
            <a:r>
              <a:rPr dirty="0" lang="ru-RU" err="1" smtClean="0"/>
              <a:t>Румунії</a:t>
            </a:r>
            <a:r>
              <a:rPr dirty="0" lang="ru-RU" smtClean="0"/>
              <a:t>.</a:t>
            </a:r>
            <a:endParaRPr dirty="0" lang="ru-RU"/>
          </a:p>
          <a:p>
            <a:pPr algn="just"/>
            <a:r>
              <a:rPr dirty="0" lang="ru-RU"/>
              <a:t>5) </a:t>
            </a:r>
            <a:r>
              <a:rPr dirty="0" lang="ru-RU" err="1"/>
              <a:t>Гекон</a:t>
            </a:r>
            <a:r>
              <a:rPr dirty="0" lang="ru-RU"/>
              <a:t> Богданова (</a:t>
            </a:r>
            <a:r>
              <a:rPr dirty="0" i="1" lang="en-US" err="1"/>
              <a:t>Tenuidactylus</a:t>
            </a:r>
            <a:r>
              <a:rPr dirty="0" i="1" lang="en-US"/>
              <a:t> </a:t>
            </a:r>
            <a:r>
              <a:rPr dirty="0" i="1" lang="en-US" err="1" smtClean="0"/>
              <a:t>bogdanovi</a:t>
            </a:r>
            <a:r>
              <a:rPr dirty="0" lang="ru-RU" smtClean="0"/>
              <a:t>), </a:t>
            </a:r>
            <a:r>
              <a:rPr dirty="0" lang="ru-RU" err="1"/>
              <a:t>інтродукований</a:t>
            </a:r>
            <a:r>
              <a:rPr dirty="0" lang="ru-RU"/>
              <a:t> </a:t>
            </a:r>
            <a:r>
              <a:rPr dirty="0" lang="ru-RU" smtClean="0"/>
              <a:t>на </a:t>
            </a:r>
            <a:r>
              <a:rPr dirty="0" lang="ru-RU" err="1" smtClean="0"/>
              <a:t>території</a:t>
            </a:r>
            <a:r>
              <a:rPr dirty="0" lang="ru-RU" smtClean="0"/>
              <a:t> </a:t>
            </a:r>
            <a:r>
              <a:rPr dirty="0" lang="ru-RU"/>
              <a:t>м. </a:t>
            </a:r>
            <a:r>
              <a:rPr dirty="0" lang="ru-RU" smtClean="0"/>
              <a:t>Одеса.</a:t>
            </a:r>
            <a:endParaRPr dirty="0" lang="ru-RU"/>
          </a:p>
        </p:txBody>
      </p:sp>
      <p:sp>
        <p:nvSpPr>
          <p:cNvPr id="1048599" name="Прямоугольник 2"/>
          <p:cNvSpPr/>
          <p:nvPr/>
        </p:nvSpPr>
        <p:spPr>
          <a:xfrm>
            <a:off x="0" y="3789040"/>
            <a:ext cx="9144000" cy="2031325"/>
          </a:xfrm>
          <a:prstGeom prst="rect"/>
        </p:spPr>
        <p:txBody>
          <a:bodyPr wrap="square">
            <a:spAutoFit/>
          </a:bodyPr>
          <a:p>
            <a:pPr algn="just"/>
            <a:r>
              <a:rPr dirty="0" lang="ru-RU" err="1"/>
              <a:t>Окрему</a:t>
            </a:r>
            <a:r>
              <a:rPr dirty="0" lang="ru-RU"/>
              <a:t> </a:t>
            </a:r>
            <a:r>
              <a:rPr dirty="0" lang="ru-RU" err="1"/>
              <a:t>категорію</a:t>
            </a:r>
            <a:r>
              <a:rPr dirty="0" lang="ru-RU"/>
              <a:t> </a:t>
            </a:r>
            <a:r>
              <a:rPr dirty="0" lang="ru-RU" err="1"/>
              <a:t>реєстрацій</a:t>
            </a:r>
            <a:r>
              <a:rPr dirty="0" lang="ru-RU"/>
              <a:t> </a:t>
            </a:r>
            <a:r>
              <a:rPr dirty="0" lang="ru-RU" err="1"/>
              <a:t>складають</a:t>
            </a:r>
            <a:r>
              <a:rPr dirty="0" lang="ru-RU"/>
              <a:t> </a:t>
            </a:r>
            <a:r>
              <a:rPr dirty="0" lang="ru-RU" err="1" smtClean="0"/>
              <a:t>поодинокі</a:t>
            </a:r>
            <a:r>
              <a:rPr dirty="0" lang="ru-RU" smtClean="0"/>
              <a:t> </a:t>
            </a:r>
            <a:r>
              <a:rPr dirty="0" lang="ru-RU" err="1" smtClean="0"/>
              <a:t>випадки</a:t>
            </a:r>
            <a:r>
              <a:rPr dirty="0" lang="ru-RU" smtClean="0"/>
              <a:t> </a:t>
            </a:r>
            <a:r>
              <a:rPr dirty="0" lang="ru-RU" err="1"/>
              <a:t>знахідок</a:t>
            </a:r>
            <a:r>
              <a:rPr dirty="0" lang="ru-RU"/>
              <a:t> </a:t>
            </a:r>
            <a:r>
              <a:rPr dirty="0" lang="ru-RU" err="1"/>
              <a:t>екзотичних</a:t>
            </a:r>
            <a:r>
              <a:rPr dirty="0" lang="ru-RU"/>
              <a:t> </a:t>
            </a:r>
            <a:r>
              <a:rPr dirty="0" lang="ru-RU" err="1"/>
              <a:t>рептилій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 smtClean="0"/>
              <a:t>навмисно</a:t>
            </a:r>
            <a:r>
              <a:rPr dirty="0" lang="ru-RU" smtClean="0"/>
              <a:t> </a:t>
            </a:r>
            <a:r>
              <a:rPr dirty="0" lang="ru-RU" err="1" smtClean="0"/>
              <a:t>чи</a:t>
            </a:r>
            <a:r>
              <a:rPr dirty="0" lang="ru-RU" smtClean="0"/>
              <a:t> </a:t>
            </a:r>
            <a:r>
              <a:rPr dirty="0" lang="ru-RU" err="1"/>
              <a:t>випадково</a:t>
            </a:r>
            <a:r>
              <a:rPr dirty="0" lang="ru-RU"/>
              <a:t> </a:t>
            </a:r>
            <a:r>
              <a:rPr dirty="0" lang="ru-RU" err="1"/>
              <a:t>потрапляють</a:t>
            </a:r>
            <a:r>
              <a:rPr dirty="0" lang="ru-RU"/>
              <a:t> в </a:t>
            </a:r>
            <a:r>
              <a:rPr dirty="0" lang="ru-RU" err="1"/>
              <a:t>дику</a:t>
            </a:r>
            <a:r>
              <a:rPr dirty="0" lang="ru-RU"/>
              <a:t> природу, </a:t>
            </a:r>
            <a:r>
              <a:rPr dirty="0" lang="ru-RU" err="1"/>
              <a:t>проте</a:t>
            </a:r>
            <a:r>
              <a:rPr dirty="0" lang="ru-RU"/>
              <a:t> </a:t>
            </a:r>
            <a:r>
              <a:rPr dirty="0" lang="ru-RU" smtClean="0"/>
              <a:t>не </a:t>
            </a:r>
            <a:r>
              <a:rPr dirty="0" lang="ru-RU" err="1" smtClean="0"/>
              <a:t>виживають</a:t>
            </a:r>
            <a:r>
              <a:rPr dirty="0" lang="ru-RU" smtClean="0"/>
              <a:t> </a:t>
            </a:r>
            <a:r>
              <a:rPr dirty="0" lang="ru-RU"/>
              <a:t>в </a:t>
            </a:r>
            <a:r>
              <a:rPr dirty="0" lang="ru-RU" err="1"/>
              <a:t>оточуючих</a:t>
            </a:r>
            <a:r>
              <a:rPr dirty="0" lang="ru-RU"/>
              <a:t> </a:t>
            </a:r>
            <a:r>
              <a:rPr dirty="0" lang="ru-RU" err="1"/>
              <a:t>кліматичних</a:t>
            </a:r>
            <a:r>
              <a:rPr dirty="0" lang="ru-RU"/>
              <a:t> </a:t>
            </a:r>
            <a:r>
              <a:rPr dirty="0" lang="ru-RU" err="1"/>
              <a:t>умовах</a:t>
            </a:r>
            <a:r>
              <a:rPr dirty="0" lang="ru-RU"/>
              <a:t>. </a:t>
            </a:r>
            <a:r>
              <a:rPr dirty="0" lang="ru-RU" err="1" smtClean="0"/>
              <a:t>Хоча</a:t>
            </a:r>
            <a:r>
              <a:rPr dirty="0" lang="ru-RU" smtClean="0"/>
              <a:t> </a:t>
            </a:r>
            <a:r>
              <a:rPr dirty="0" lang="ru-RU" err="1" smtClean="0"/>
              <a:t>такі</a:t>
            </a:r>
            <a:r>
              <a:rPr dirty="0" lang="ru-RU" smtClean="0"/>
              <a:t> </a:t>
            </a:r>
            <a:r>
              <a:rPr dirty="0" lang="ru-RU" err="1"/>
              <a:t>випадки</a:t>
            </a:r>
            <a:r>
              <a:rPr dirty="0" lang="ru-RU"/>
              <a:t> не </a:t>
            </a:r>
            <a:r>
              <a:rPr dirty="0" lang="ru-RU" err="1"/>
              <a:t>носять</a:t>
            </a:r>
            <a:r>
              <a:rPr dirty="0" lang="ru-RU"/>
              <a:t> </a:t>
            </a:r>
            <a:r>
              <a:rPr dirty="0" lang="ru-RU" err="1"/>
              <a:t>масовий</a:t>
            </a:r>
            <a:r>
              <a:rPr dirty="0" lang="ru-RU"/>
              <a:t> характер, </a:t>
            </a:r>
            <a:r>
              <a:rPr dirty="0" lang="ru-RU" err="1" smtClean="0"/>
              <a:t>навіть</a:t>
            </a:r>
            <a:r>
              <a:rPr dirty="0" lang="ru-RU" smtClean="0"/>
              <a:t> </a:t>
            </a:r>
            <a:r>
              <a:rPr dirty="0" lang="ru-RU" err="1" smtClean="0"/>
              <a:t>одинична</a:t>
            </a:r>
            <a:r>
              <a:rPr dirty="0" lang="ru-RU" smtClean="0"/>
              <a:t> </a:t>
            </a:r>
            <a:r>
              <a:rPr dirty="0" lang="ru-RU" err="1"/>
              <a:t>реєстрація</a:t>
            </a:r>
            <a:r>
              <a:rPr dirty="0" lang="ru-RU"/>
              <a:t> таких </a:t>
            </a:r>
            <a:r>
              <a:rPr dirty="0" lang="ru-RU" err="1"/>
              <a:t>тварин</a:t>
            </a:r>
            <a:r>
              <a:rPr dirty="0" lang="ru-RU"/>
              <a:t> в </a:t>
            </a:r>
            <a:r>
              <a:rPr dirty="0" lang="ru-RU" err="1"/>
              <a:t>дикій</a:t>
            </a:r>
            <a:r>
              <a:rPr dirty="0" lang="ru-RU"/>
              <a:t> </a:t>
            </a:r>
            <a:r>
              <a:rPr dirty="0" lang="ru-RU" err="1" smtClean="0"/>
              <a:t>природі</a:t>
            </a:r>
            <a:r>
              <a:rPr dirty="0" lang="ru-RU" smtClean="0"/>
              <a:t> </a:t>
            </a:r>
            <a:r>
              <a:rPr dirty="0" lang="ru-RU" err="1" smtClean="0"/>
              <a:t>свідчить</a:t>
            </a:r>
            <a:r>
              <a:rPr dirty="0" lang="ru-RU" smtClean="0"/>
              <a:t> </a:t>
            </a:r>
            <a:r>
              <a:rPr dirty="0" lang="ru-RU"/>
              <a:t>про </a:t>
            </a:r>
            <a:r>
              <a:rPr dirty="0" lang="ru-RU" err="1"/>
              <a:t>наявність</a:t>
            </a:r>
            <a:r>
              <a:rPr dirty="0" lang="ru-RU"/>
              <a:t> </a:t>
            </a:r>
            <a:r>
              <a:rPr dirty="0" lang="ru-RU" err="1"/>
              <a:t>можливого</a:t>
            </a:r>
            <a:r>
              <a:rPr dirty="0" lang="ru-RU"/>
              <a:t> шляху </a:t>
            </a:r>
            <a:r>
              <a:rPr dirty="0" lang="ru-RU" err="1" smtClean="0"/>
              <a:t>інтродукції</a:t>
            </a:r>
            <a:r>
              <a:rPr dirty="0" lang="ru-RU" smtClean="0"/>
              <a:t> та </a:t>
            </a:r>
            <a:r>
              <a:rPr dirty="0" lang="ru-RU" err="1"/>
              <a:t>потенційне</a:t>
            </a:r>
            <a:r>
              <a:rPr dirty="0" lang="ru-RU"/>
              <a:t> </a:t>
            </a:r>
            <a:r>
              <a:rPr dirty="0" lang="ru-RU" err="1"/>
              <a:t>розширення</a:t>
            </a:r>
            <a:r>
              <a:rPr dirty="0" lang="ru-RU"/>
              <a:t> списку </a:t>
            </a:r>
            <a:r>
              <a:rPr dirty="0" lang="ru-RU" err="1"/>
              <a:t>видів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 smtClean="0"/>
              <a:t>можуть</a:t>
            </a:r>
            <a:r>
              <a:rPr dirty="0" lang="ru-RU" smtClean="0"/>
              <a:t>, за </a:t>
            </a:r>
            <a:r>
              <a:rPr dirty="0" lang="ru-RU" err="1"/>
              <a:t>сприятливих</a:t>
            </a:r>
            <a:r>
              <a:rPr dirty="0" lang="ru-RU"/>
              <a:t> </a:t>
            </a:r>
            <a:r>
              <a:rPr dirty="0" lang="ru-RU" err="1"/>
              <a:t>кліматичних</a:t>
            </a:r>
            <a:r>
              <a:rPr dirty="0" lang="ru-RU"/>
              <a:t> умов, стати </a:t>
            </a:r>
            <a:r>
              <a:rPr dirty="0" lang="ru-RU" err="1" smtClean="0"/>
              <a:t>інвазійними</a:t>
            </a:r>
            <a:r>
              <a:rPr dirty="0" lang="ru-RU" smtClean="0"/>
              <a:t> видами </a:t>
            </a:r>
            <a:r>
              <a:rPr dirty="0" lang="ru-RU"/>
              <a:t>на </a:t>
            </a:r>
            <a:r>
              <a:rPr dirty="0" lang="ru-RU" err="1"/>
              <a:t>території</a:t>
            </a:r>
            <a:r>
              <a:rPr dirty="0" lang="ru-RU"/>
              <a:t> </a:t>
            </a:r>
            <a:r>
              <a:rPr dirty="0" lang="ru-RU" err="1"/>
              <a:t>України</a:t>
            </a:r>
            <a:r>
              <a:rPr dirty="0" lang="ru-RU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051720" y="28501"/>
            <a:ext cx="5040559" cy="6800993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979712" y="0"/>
            <a:ext cx="5002306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835696" y="0"/>
            <a:ext cx="5983821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extBox 12"/>
          <p:cNvSpPr txBox="1"/>
          <p:nvPr/>
        </p:nvSpPr>
        <p:spPr>
          <a:xfrm>
            <a:off x="683568" y="2924944"/>
            <a:ext cx="1944216" cy="2585323"/>
          </a:xfrm>
          <a:prstGeom prst="rect"/>
          <a:noFill/>
        </p:spPr>
        <p:txBody>
          <a:bodyPr rtlCol="0" wrap="square">
            <a:spAutoFit/>
          </a:bodyPr>
          <a:p>
            <a:endParaRPr dirty="0" lang="ru-RU"/>
          </a:p>
          <a:p>
            <a:endParaRPr dirty="0" lang="ru-RU"/>
          </a:p>
          <a:p>
            <a:endParaRPr dirty="0" lang="ru-RU"/>
          </a:p>
          <a:p>
            <a:r>
              <a:rPr b="1" dirty="0" lang="ru-RU" err="1"/>
              <a:t>Червоновуха</a:t>
            </a:r>
            <a:r>
              <a:rPr b="1" dirty="0" lang="ru-RU"/>
              <a:t> черепаха (</a:t>
            </a:r>
            <a:r>
              <a:rPr b="1" dirty="0" i="1" lang="en-US" err="1"/>
              <a:t>Trachemys</a:t>
            </a:r>
            <a:r>
              <a:rPr b="1" dirty="0" i="1" lang="en-US"/>
              <a:t> </a:t>
            </a:r>
            <a:r>
              <a:rPr b="1" dirty="0" i="1" lang="en-US" err="1"/>
              <a:t>scripta</a:t>
            </a:r>
            <a:r>
              <a:rPr b="1" dirty="0" i="1" lang="en-US"/>
              <a:t> (Thunberg, 1792))</a:t>
            </a:r>
            <a:endParaRPr dirty="0" lang="ru-RU"/>
          </a:p>
        </p:txBody>
      </p:sp>
      <p:pic>
        <p:nvPicPr>
          <p:cNvPr id="2097155" name="Picture 2" descr="https://upload.wikimedia.org/wikipedia/commons/thumb/c/c3/Trachemys_scripta_elegans_at_Hampyung_Korea_02.jpg/270px-Trachemys_scripta_elegans_at_Hampyung_Korea_0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95536" y="980728"/>
            <a:ext cx="2571750" cy="1924051"/>
          </a:xfrm>
          <a:prstGeom prst="rect"/>
          <a:noFill/>
        </p:spPr>
      </p:pic>
      <p:sp>
        <p:nvSpPr>
          <p:cNvPr id="1048601" name="Прямоугольник 16"/>
          <p:cNvSpPr/>
          <p:nvPr/>
        </p:nvSpPr>
        <p:spPr>
          <a:xfrm>
            <a:off x="3347864" y="0"/>
            <a:ext cx="5796136" cy="6463308"/>
          </a:xfrm>
          <a:prstGeom prst="rect"/>
        </p:spPr>
        <p:txBody>
          <a:bodyPr wrap="square">
            <a:spAutoFit/>
          </a:bodyPr>
          <a:p>
            <a:pPr algn="just"/>
            <a:r>
              <a:rPr b="1" dirty="0" lang="ru-RU"/>
              <a:t>Ареал. </a:t>
            </a:r>
            <a:r>
              <a:rPr b="1" dirty="0" lang="ru-RU" err="1"/>
              <a:t>Південь</a:t>
            </a:r>
            <a:r>
              <a:rPr b="1" dirty="0" lang="ru-RU"/>
              <a:t> </a:t>
            </a:r>
            <a:r>
              <a:rPr b="1" dirty="0" lang="ru-RU" err="1"/>
              <a:t>Північної</a:t>
            </a:r>
            <a:r>
              <a:rPr b="1" dirty="0" lang="ru-RU"/>
              <a:t> Америки, </a:t>
            </a:r>
            <a:r>
              <a:rPr b="1" dirty="0" lang="ru-RU" err="1"/>
              <a:t>Південна</a:t>
            </a:r>
            <a:r>
              <a:rPr b="1" dirty="0" lang="ru-RU"/>
              <a:t> та Центральна</a:t>
            </a:r>
          </a:p>
          <a:p>
            <a:pPr algn="just"/>
            <a:r>
              <a:rPr dirty="0" lang="ru-RU" err="1"/>
              <a:t>Європа</a:t>
            </a:r>
            <a:r>
              <a:rPr dirty="0" lang="ru-RU"/>
              <a:t>, </a:t>
            </a:r>
            <a:r>
              <a:rPr dirty="0" lang="ru-RU" err="1"/>
              <a:t>Південна</a:t>
            </a:r>
            <a:r>
              <a:rPr dirty="0" lang="ru-RU"/>
              <a:t> Африка, </a:t>
            </a:r>
            <a:r>
              <a:rPr dirty="0" lang="ru-RU" err="1"/>
              <a:t>Південно-Східна</a:t>
            </a:r>
            <a:r>
              <a:rPr dirty="0" lang="ru-RU"/>
              <a:t> </a:t>
            </a:r>
            <a:r>
              <a:rPr dirty="0" lang="ru-RU" err="1"/>
              <a:t>Азія</a:t>
            </a:r>
            <a:r>
              <a:rPr dirty="0" lang="ru-RU"/>
              <a:t>.</a:t>
            </a:r>
          </a:p>
          <a:p>
            <a:pPr algn="just"/>
            <a:r>
              <a:rPr b="1" dirty="0" lang="ru-RU" err="1" smtClean="0"/>
              <a:t>Біологія</a:t>
            </a:r>
            <a:r>
              <a:rPr b="1" dirty="0" lang="ru-RU"/>
              <a:t>. </a:t>
            </a:r>
            <a:r>
              <a:rPr b="1" dirty="0" lang="ru-RU" err="1"/>
              <a:t>Червоновухі</a:t>
            </a:r>
            <a:r>
              <a:rPr b="1" dirty="0" lang="ru-RU"/>
              <a:t> черепахи часто </a:t>
            </a:r>
            <a:r>
              <a:rPr b="1" dirty="0" lang="ru-RU" err="1"/>
              <a:t>витісняють</a:t>
            </a:r>
            <a:endParaRPr b="1" dirty="0" lang="ru-RU"/>
          </a:p>
          <a:p>
            <a:pPr algn="just"/>
            <a:r>
              <a:rPr dirty="0" lang="ru-RU" err="1"/>
              <a:t>аборигенні</a:t>
            </a:r>
            <a:r>
              <a:rPr dirty="0" lang="ru-RU"/>
              <a:t> </a:t>
            </a:r>
            <a:r>
              <a:rPr dirty="0" lang="ru-RU" err="1"/>
              <a:t>види</a:t>
            </a:r>
            <a:r>
              <a:rPr dirty="0" lang="ru-RU"/>
              <a:t> черепах. </a:t>
            </a:r>
            <a:r>
              <a:rPr dirty="0" lang="ru-RU" err="1"/>
              <a:t>Молоді</a:t>
            </a:r>
            <a:r>
              <a:rPr dirty="0" lang="ru-RU"/>
              <a:t> черепашки </a:t>
            </a:r>
            <a:r>
              <a:rPr dirty="0" lang="ru-RU" err="1"/>
              <a:t>народжуються</a:t>
            </a:r>
            <a:r>
              <a:rPr dirty="0" lang="ru-RU"/>
              <a:t> </a:t>
            </a:r>
            <a:r>
              <a:rPr dirty="0" lang="ru-RU" err="1" smtClean="0"/>
              <a:t>з</a:t>
            </a:r>
            <a:r>
              <a:rPr dirty="0" lang="ru-RU" smtClean="0"/>
              <a:t> </a:t>
            </a:r>
            <a:r>
              <a:rPr dirty="0" lang="ru-RU" err="1" smtClean="0"/>
              <a:t>довжиною</a:t>
            </a:r>
            <a:r>
              <a:rPr dirty="0" lang="ru-RU" smtClean="0"/>
              <a:t> </a:t>
            </a:r>
            <a:r>
              <a:rPr dirty="0" lang="ru-RU" err="1"/>
              <a:t>панцира</a:t>
            </a:r>
            <a:r>
              <a:rPr dirty="0" lang="ru-RU"/>
              <a:t> </a:t>
            </a:r>
            <a:r>
              <a:rPr dirty="0" lang="ru-RU" err="1"/>
              <a:t>близько</a:t>
            </a:r>
            <a:r>
              <a:rPr dirty="0" lang="ru-RU"/>
              <a:t> 3 см. </a:t>
            </a:r>
            <a:r>
              <a:rPr dirty="0" lang="ru-RU" err="1"/>
              <a:t>Протягом</a:t>
            </a:r>
            <a:r>
              <a:rPr dirty="0" lang="ru-RU"/>
              <a:t> перших 1,5 року </a:t>
            </a:r>
            <a:r>
              <a:rPr dirty="0" lang="ru-RU" smtClean="0"/>
              <a:t>вони </a:t>
            </a:r>
            <a:r>
              <a:rPr dirty="0" lang="ru-RU" err="1" smtClean="0"/>
              <a:t>здатні</a:t>
            </a:r>
            <a:r>
              <a:rPr dirty="0" lang="ru-RU" smtClean="0"/>
              <a:t> </a:t>
            </a:r>
            <a:r>
              <a:rPr dirty="0" lang="ru-RU" err="1"/>
              <a:t>вирости</a:t>
            </a:r>
            <a:r>
              <a:rPr dirty="0" lang="ru-RU"/>
              <a:t> до 7,5 см. </a:t>
            </a:r>
            <a:r>
              <a:rPr dirty="0" lang="ru-RU" err="1"/>
              <a:t>Потім</a:t>
            </a:r>
            <a:r>
              <a:rPr dirty="0" lang="ru-RU"/>
              <a:t> </a:t>
            </a:r>
            <a:r>
              <a:rPr dirty="0" lang="ru-RU" err="1"/>
              <a:t>ріст</a:t>
            </a:r>
            <a:r>
              <a:rPr dirty="0" lang="ru-RU"/>
              <a:t> </a:t>
            </a:r>
            <a:r>
              <a:rPr dirty="0" lang="ru-RU" err="1"/>
              <a:t>сповільнюється</a:t>
            </a:r>
            <a:r>
              <a:rPr dirty="0" lang="ru-RU"/>
              <a:t>,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smtClean="0"/>
              <a:t>черепаха </a:t>
            </a:r>
            <a:r>
              <a:rPr dirty="0" lang="ru-RU" err="1" smtClean="0"/>
              <a:t>підростає</a:t>
            </a:r>
            <a:r>
              <a:rPr dirty="0" lang="ru-RU" smtClean="0"/>
              <a:t> </a:t>
            </a:r>
            <a:r>
              <a:rPr dirty="0" lang="ru-RU"/>
              <a:t>в </a:t>
            </a:r>
            <a:r>
              <a:rPr dirty="0" lang="ru-RU" err="1"/>
              <a:t>середньому</a:t>
            </a:r>
            <a:r>
              <a:rPr dirty="0" lang="ru-RU"/>
              <a:t> на 1–1,25 см за </a:t>
            </a:r>
            <a:r>
              <a:rPr dirty="0" lang="ru-RU" err="1"/>
              <a:t>рік</a:t>
            </a:r>
            <a:r>
              <a:rPr dirty="0" lang="ru-RU"/>
              <a:t>. </a:t>
            </a:r>
            <a:r>
              <a:rPr dirty="0" lang="ru-RU" err="1"/>
              <a:t>Дорослі</a:t>
            </a:r>
            <a:r>
              <a:rPr dirty="0" lang="ru-RU"/>
              <a:t> самки </a:t>
            </a:r>
            <a:r>
              <a:rPr dirty="0" lang="ru-RU" err="1" smtClean="0"/>
              <a:t>більші</a:t>
            </a:r>
            <a:r>
              <a:rPr dirty="0" lang="ru-RU" smtClean="0"/>
              <a:t> </a:t>
            </a:r>
            <a:r>
              <a:rPr dirty="0" lang="ru-RU" err="1" smtClean="0"/>
              <a:t>ніж</a:t>
            </a:r>
            <a:r>
              <a:rPr dirty="0" lang="ru-RU" smtClean="0"/>
              <a:t> </a:t>
            </a:r>
            <a:r>
              <a:rPr dirty="0" lang="ru-RU" err="1"/>
              <a:t>самці</a:t>
            </a:r>
            <a:r>
              <a:rPr dirty="0" lang="ru-RU"/>
              <a:t>, </a:t>
            </a:r>
            <a:r>
              <a:rPr dirty="0" lang="ru-RU" err="1"/>
              <a:t>мають</a:t>
            </a:r>
            <a:r>
              <a:rPr dirty="0" lang="ru-RU"/>
              <a:t> </a:t>
            </a:r>
            <a:r>
              <a:rPr dirty="0" lang="ru-RU" err="1"/>
              <a:t>потужніші</a:t>
            </a:r>
            <a:r>
              <a:rPr dirty="0" lang="ru-RU"/>
              <a:t> </a:t>
            </a:r>
            <a:r>
              <a:rPr dirty="0" lang="ru-RU" err="1"/>
              <a:t>щелепи</a:t>
            </a:r>
            <a:r>
              <a:rPr dirty="0" lang="ru-RU"/>
              <a:t>. </a:t>
            </a:r>
            <a:r>
              <a:rPr dirty="0" lang="ru-RU" err="1"/>
              <a:t>Парування</a:t>
            </a:r>
            <a:r>
              <a:rPr dirty="0" lang="ru-RU"/>
              <a:t> у </a:t>
            </a:r>
            <a:r>
              <a:rPr dirty="0" lang="ru-RU" err="1"/>
              <a:t>природі</a:t>
            </a:r>
            <a:r>
              <a:rPr dirty="0" lang="ru-RU"/>
              <a:t> – </a:t>
            </a:r>
            <a:r>
              <a:rPr dirty="0" lang="ru-RU" err="1"/>
              <a:t>з</a:t>
            </a:r>
            <a:endParaRPr dirty="0" lang="ru-RU"/>
          </a:p>
          <a:p>
            <a:pPr algn="just"/>
            <a:r>
              <a:rPr dirty="0" lang="ru-RU" err="1"/>
              <a:t>кінця</a:t>
            </a:r>
            <a:r>
              <a:rPr dirty="0" lang="ru-RU"/>
              <a:t> лютого по </a:t>
            </a:r>
            <a:r>
              <a:rPr dirty="0" lang="ru-RU" err="1"/>
              <a:t>травень</a:t>
            </a:r>
            <a:r>
              <a:rPr dirty="0" lang="ru-RU"/>
              <a:t>. У </a:t>
            </a:r>
            <a:r>
              <a:rPr dirty="0" lang="ru-RU" err="1"/>
              <a:t>неволі</a:t>
            </a:r>
            <a:r>
              <a:rPr dirty="0" lang="ru-RU"/>
              <a:t> черепахи </a:t>
            </a:r>
            <a:r>
              <a:rPr dirty="0" lang="ru-RU" err="1"/>
              <a:t>спарюються</a:t>
            </a:r>
            <a:r>
              <a:rPr dirty="0" lang="ru-RU"/>
              <a:t> </a:t>
            </a:r>
            <a:r>
              <a:rPr dirty="0" lang="ru-RU" err="1" smtClean="0"/>
              <a:t>цілий</a:t>
            </a:r>
            <a:r>
              <a:rPr dirty="0" lang="ru-RU" smtClean="0"/>
              <a:t> </a:t>
            </a:r>
            <a:r>
              <a:rPr dirty="0" lang="ru-RU" err="1" smtClean="0"/>
              <a:t>рік</a:t>
            </a:r>
            <a:r>
              <a:rPr dirty="0" lang="ru-RU"/>
              <a:t>. </a:t>
            </a:r>
            <a:r>
              <a:rPr dirty="0" lang="ru-RU" err="1"/>
              <a:t>Зазвичай</a:t>
            </a:r>
            <a:r>
              <a:rPr dirty="0" lang="ru-RU"/>
              <a:t> у </a:t>
            </a:r>
            <a:r>
              <a:rPr dirty="0" lang="ru-RU" err="1"/>
              <a:t>кладці</a:t>
            </a:r>
            <a:r>
              <a:rPr dirty="0" lang="ru-RU"/>
              <a:t> 6–10 </a:t>
            </a:r>
            <a:r>
              <a:rPr dirty="0" lang="ru-RU" err="1"/>
              <a:t>яєць</a:t>
            </a:r>
            <a:r>
              <a:rPr dirty="0" lang="ru-RU"/>
              <a:t>. Кладок </a:t>
            </a:r>
            <a:r>
              <a:rPr dirty="0" lang="ru-RU" err="1"/>
              <a:t>кілька</a:t>
            </a:r>
            <a:r>
              <a:rPr dirty="0" lang="ru-RU"/>
              <a:t> </a:t>
            </a:r>
            <a:r>
              <a:rPr dirty="0" lang="ru-RU" err="1"/>
              <a:t>протягом</a:t>
            </a:r>
            <a:r>
              <a:rPr dirty="0" lang="ru-RU"/>
              <a:t> року.</a:t>
            </a:r>
          </a:p>
          <a:p>
            <a:pPr algn="just"/>
            <a:r>
              <a:rPr dirty="0" lang="ru-RU" err="1"/>
              <a:t>Статевої</a:t>
            </a:r>
            <a:r>
              <a:rPr dirty="0" lang="ru-RU"/>
              <a:t> </a:t>
            </a:r>
            <a:r>
              <a:rPr dirty="0" lang="ru-RU" err="1"/>
              <a:t>зрілості</a:t>
            </a:r>
            <a:r>
              <a:rPr dirty="0" lang="ru-RU"/>
              <a:t> </a:t>
            </a:r>
            <a:r>
              <a:rPr dirty="0" lang="ru-RU" err="1"/>
              <a:t>досягають</a:t>
            </a:r>
            <a:r>
              <a:rPr dirty="0" lang="ru-RU"/>
              <a:t> до 6–8 </a:t>
            </a:r>
            <a:r>
              <a:rPr dirty="0" lang="ru-RU" err="1"/>
              <a:t>років</a:t>
            </a:r>
            <a:r>
              <a:rPr dirty="0" lang="ru-RU"/>
              <a:t> на </a:t>
            </a:r>
            <a:r>
              <a:rPr dirty="0" lang="ru-RU" err="1"/>
              <a:t>волі</a:t>
            </a:r>
            <a:r>
              <a:rPr dirty="0" lang="ru-RU"/>
              <a:t>, у </a:t>
            </a:r>
            <a:r>
              <a:rPr dirty="0" lang="ru-RU" err="1"/>
              <a:t>неволі</a:t>
            </a:r>
            <a:r>
              <a:rPr dirty="0" lang="ru-RU"/>
              <a:t> – </a:t>
            </a:r>
            <a:r>
              <a:rPr dirty="0" lang="ru-RU" err="1" smtClean="0"/>
              <a:t>самці</a:t>
            </a:r>
            <a:r>
              <a:rPr dirty="0" lang="ru-RU" smtClean="0"/>
              <a:t> до </a:t>
            </a:r>
            <a:r>
              <a:rPr dirty="0" lang="ru-RU"/>
              <a:t>4 </a:t>
            </a:r>
            <a:r>
              <a:rPr dirty="0" lang="ru-RU" err="1"/>
              <a:t>років</a:t>
            </a:r>
            <a:r>
              <a:rPr dirty="0" lang="ru-RU"/>
              <a:t>, самки до 5–6 </a:t>
            </a:r>
            <a:r>
              <a:rPr dirty="0" lang="ru-RU" err="1"/>
              <a:t>років</a:t>
            </a:r>
            <a:r>
              <a:rPr dirty="0" lang="ru-RU"/>
              <a:t>.</a:t>
            </a:r>
          </a:p>
          <a:p>
            <a:pPr algn="just"/>
            <a:r>
              <a:rPr b="1" dirty="0" lang="ru-RU" err="1"/>
              <a:t>Україна</a:t>
            </a:r>
            <a:r>
              <a:rPr b="1" dirty="0" lang="ru-RU"/>
              <a:t>. У </a:t>
            </a:r>
            <a:r>
              <a:rPr b="1" dirty="0" lang="ru-RU" err="1"/>
              <a:t>водоймах</a:t>
            </a:r>
            <a:r>
              <a:rPr b="1" dirty="0" lang="ru-RU"/>
              <a:t> </a:t>
            </a:r>
            <a:r>
              <a:rPr b="1" dirty="0" lang="ru-RU" err="1"/>
              <a:t>біля</a:t>
            </a:r>
            <a:r>
              <a:rPr b="1" dirty="0" lang="ru-RU"/>
              <a:t> великих </a:t>
            </a:r>
            <a:r>
              <a:rPr b="1" dirty="0" lang="ru-RU" err="1"/>
              <a:t>міст</a:t>
            </a:r>
            <a:r>
              <a:rPr b="1" dirty="0" lang="ru-RU"/>
              <a:t>.</a:t>
            </a:r>
          </a:p>
          <a:p>
            <a:pPr algn="just"/>
            <a:r>
              <a:rPr b="1" dirty="0" lang="ru-RU"/>
              <a:t>Причина </a:t>
            </a:r>
            <a:r>
              <a:rPr b="1" dirty="0" lang="ru-RU" err="1"/>
              <a:t>проникнення</a:t>
            </a:r>
            <a:r>
              <a:rPr b="1" dirty="0" lang="ru-RU"/>
              <a:t> виду. </a:t>
            </a:r>
            <a:r>
              <a:rPr b="1" dirty="0" lang="ru-RU" err="1"/>
              <a:t>Стихійна</a:t>
            </a:r>
            <a:r>
              <a:rPr b="1" dirty="0" lang="ru-RU"/>
              <a:t> </a:t>
            </a:r>
            <a:r>
              <a:rPr b="1" dirty="0" lang="ru-RU" err="1"/>
              <a:t>інтродукція</a:t>
            </a:r>
            <a:r>
              <a:rPr b="1" dirty="0" lang="ru-RU"/>
              <a:t>.</a:t>
            </a:r>
          </a:p>
          <a:p>
            <a:pPr algn="just"/>
            <a:r>
              <a:rPr b="1" dirty="0" lang="ru-RU" err="1"/>
              <a:t>Значення</a:t>
            </a:r>
            <a:r>
              <a:rPr b="1" dirty="0" lang="ru-RU"/>
              <a:t> виду. </a:t>
            </a:r>
            <a:r>
              <a:rPr b="1" dirty="0" lang="ru-RU" err="1"/>
              <a:t>Утримують</a:t>
            </a:r>
            <a:r>
              <a:rPr b="1" dirty="0" lang="ru-RU"/>
              <a:t> у </a:t>
            </a:r>
            <a:r>
              <a:rPr b="1" dirty="0" lang="ru-RU" err="1"/>
              <a:t>тераріумах</a:t>
            </a:r>
            <a:r>
              <a:rPr b="1" dirty="0" lang="ru-RU"/>
              <a:t>. </a:t>
            </a:r>
            <a:r>
              <a:rPr b="1" dirty="0" lang="ru-RU" err="1"/>
              <a:t>Може</a:t>
            </a:r>
            <a:endParaRPr b="1" dirty="0" lang="ru-RU"/>
          </a:p>
          <a:p>
            <a:pPr algn="just"/>
            <a:r>
              <a:rPr dirty="0" lang="ru-RU" err="1"/>
              <a:t>створювати</a:t>
            </a:r>
            <a:r>
              <a:rPr dirty="0" lang="ru-RU"/>
              <a:t> </a:t>
            </a:r>
            <a:r>
              <a:rPr dirty="0" lang="ru-RU" err="1"/>
              <a:t>трофічну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топічну</a:t>
            </a:r>
            <a:r>
              <a:rPr dirty="0" lang="ru-RU"/>
              <a:t> </a:t>
            </a:r>
            <a:r>
              <a:rPr dirty="0" lang="ru-RU" err="1"/>
              <a:t>конкуренцію</a:t>
            </a:r>
            <a:r>
              <a:rPr dirty="0" lang="ru-RU"/>
              <a:t> </a:t>
            </a:r>
            <a:r>
              <a:rPr dirty="0" lang="ru-RU" err="1" smtClean="0"/>
              <a:t>європейському</a:t>
            </a:r>
            <a:r>
              <a:rPr dirty="0" lang="ru-RU" smtClean="0"/>
              <a:t> аборигенному </a:t>
            </a:r>
            <a:r>
              <a:rPr dirty="0" lang="ru-RU"/>
              <a:t>виду – </a:t>
            </a:r>
            <a:r>
              <a:rPr dirty="0" lang="ru-RU" err="1"/>
              <a:t>болотяній</a:t>
            </a:r>
            <a:r>
              <a:rPr dirty="0" lang="ru-RU"/>
              <a:t> </a:t>
            </a:r>
            <a:r>
              <a:rPr dirty="0" lang="ru-RU" err="1"/>
              <a:t>черепасі</a:t>
            </a:r>
            <a:r>
              <a:rPr dirty="0" lang="ru-RU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 descr="https://upload.wikimedia.org/wikipedia/commons/thumb/d/dc/Western_Caspian_turtle_%28Mauremys_rivulata%29%2C_El-Al_river.jpg/275px-Western_Caspian_turtle_%28Mauremys_rivulata%29%2C_El-Al_river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95536" y="3356992"/>
            <a:ext cx="2619375" cy="1962150"/>
          </a:xfrm>
          <a:prstGeom prst="rect"/>
          <a:noFill/>
        </p:spPr>
      </p:pic>
      <p:sp>
        <p:nvSpPr>
          <p:cNvPr id="1048602" name="Прямоугольник 2"/>
          <p:cNvSpPr/>
          <p:nvPr/>
        </p:nvSpPr>
        <p:spPr>
          <a:xfrm>
            <a:off x="323528" y="5373216"/>
            <a:ext cx="2555776" cy="1200329"/>
          </a:xfrm>
          <a:prstGeom prst="rect"/>
        </p:spPr>
        <p:txBody>
          <a:bodyPr wrap="square">
            <a:spAutoFit/>
          </a:bodyPr>
          <a:p>
            <a:pPr algn="just"/>
            <a:r>
              <a:rPr b="1" dirty="0" i="1" lang="en-US" err="1"/>
              <a:t>Mauremys</a:t>
            </a:r>
            <a:r>
              <a:rPr b="1" dirty="0" i="1" lang="en-US"/>
              <a:t> </a:t>
            </a:r>
            <a:r>
              <a:rPr b="1" dirty="0" i="1" lang="en-US" err="1"/>
              <a:t>rivulata</a:t>
            </a:r>
            <a:r>
              <a:rPr dirty="0" lang="en-US"/>
              <a:t>  - </a:t>
            </a:r>
            <a:r>
              <a:rPr dirty="0" lang="ru-RU"/>
              <a:t>вид</a:t>
            </a:r>
            <a:r>
              <a:rPr dirty="0" lang="ru-RU">
                <a:hlinkClick r:id="rId2" tooltip="Водні черепахи"/>
              </a:rPr>
              <a:t> </a:t>
            </a:r>
            <a:r>
              <a:rPr dirty="0" lang="ru-RU" err="1">
                <a:hlinkClick r:id="rId2" tooltip="Водні черепахи"/>
              </a:rPr>
              <a:t>водних</a:t>
            </a:r>
            <a:r>
              <a:rPr dirty="0" lang="ru-RU">
                <a:hlinkClick r:id="rId2" tooltip="Водні черепахи"/>
              </a:rPr>
              <a:t> черепах</a:t>
            </a:r>
            <a:r>
              <a:rPr dirty="0" lang="ru-RU"/>
              <a:t> </a:t>
            </a:r>
            <a:r>
              <a:rPr dirty="0" lang="ru-RU" err="1"/>
              <a:t>із</a:t>
            </a:r>
            <a:r>
              <a:rPr dirty="0" lang="ru-RU"/>
              <a:t> </a:t>
            </a:r>
            <a:r>
              <a:rPr dirty="0" lang="ru-RU" err="1"/>
              <a:t>сімейства</a:t>
            </a:r>
            <a:r>
              <a:rPr dirty="0" lang="ru-RU">
                <a:hlinkClick r:id="rId3" tooltip="Азіатські прісноводні черепахи"/>
              </a:rPr>
              <a:t> </a:t>
            </a:r>
            <a:r>
              <a:rPr dirty="0" lang="ru-RU" err="1">
                <a:hlinkClick r:id="rId3" tooltip="Азіатські прісноводні черепахи"/>
              </a:rPr>
              <a:t>азіатські</a:t>
            </a:r>
            <a:r>
              <a:rPr dirty="0" lang="ru-RU">
                <a:hlinkClick r:id="rId3" tooltip="Азіатські прісноводні черепахи"/>
              </a:rPr>
              <a:t> </a:t>
            </a:r>
            <a:r>
              <a:rPr dirty="0" lang="ru-RU" err="1">
                <a:hlinkClick r:id="rId3" tooltip="Азіатські прісноводні черепахи"/>
              </a:rPr>
              <a:t>прісноводні</a:t>
            </a:r>
            <a:r>
              <a:rPr dirty="0" lang="ru-RU">
                <a:hlinkClick r:id="rId3" tooltip="Азіатські прісноводні черепахи"/>
              </a:rPr>
              <a:t> черепахи</a:t>
            </a:r>
            <a:r>
              <a:rPr dirty="0" lang="ru-RU"/>
              <a:t> </a:t>
            </a:r>
            <a:r>
              <a:rPr dirty="0" lang="ru-RU" smtClean="0"/>
              <a:t>.</a:t>
            </a:r>
            <a:endParaRPr dirty="0" lang="ru-RU"/>
          </a:p>
        </p:txBody>
      </p:sp>
      <p:sp>
        <p:nvSpPr>
          <p:cNvPr id="1048603" name="Прямоугольник 3"/>
          <p:cNvSpPr/>
          <p:nvPr/>
        </p:nvSpPr>
        <p:spPr>
          <a:xfrm>
            <a:off x="0" y="332656"/>
            <a:ext cx="3059832" cy="2031325"/>
          </a:xfrm>
          <a:prstGeom prst="rect"/>
        </p:spPr>
        <p:txBody>
          <a:bodyPr wrap="square">
            <a:spAutoFit/>
          </a:bodyPr>
          <a:p>
            <a:pPr algn="just"/>
            <a:r>
              <a:rPr dirty="0" sz="1400" lang="ru-RU" err="1"/>
              <a:t>Зустрічається</a:t>
            </a:r>
            <a:r>
              <a:rPr dirty="0" sz="1400" lang="ru-RU"/>
              <a:t> у </a:t>
            </a:r>
            <a:r>
              <a:rPr dirty="0" sz="1400" lang="ru-RU" err="1"/>
              <a:t>східному</a:t>
            </a:r>
            <a:r>
              <a:rPr dirty="0" sz="1400" lang="ru-RU"/>
              <a:t> </a:t>
            </a:r>
            <a:r>
              <a:rPr dirty="0" sz="1400" lang="ru-RU" err="1"/>
              <a:t>Середземномор'ї</a:t>
            </a:r>
            <a:r>
              <a:rPr dirty="0" sz="1400" lang="ru-RU"/>
              <a:t>. </a:t>
            </a:r>
            <a:r>
              <a:rPr dirty="0" sz="1400" lang="ru-RU" err="1"/>
              <a:t>Хоча</a:t>
            </a:r>
            <a:r>
              <a:rPr dirty="0" sz="1400" lang="ru-RU"/>
              <a:t> </a:t>
            </a:r>
            <a:r>
              <a:rPr dirty="0" sz="1400" lang="ru-RU" err="1"/>
              <a:t>технічно</a:t>
            </a:r>
            <a:r>
              <a:rPr dirty="0" sz="1400" lang="ru-RU"/>
              <a:t> </a:t>
            </a:r>
            <a:r>
              <a:rPr dirty="0" sz="1400" lang="ru-RU" err="1"/>
              <a:t>ці</a:t>
            </a:r>
            <a:r>
              <a:rPr dirty="0" sz="1400" lang="ru-RU"/>
              <a:t> черепахи </a:t>
            </a:r>
            <a:r>
              <a:rPr dirty="0" sz="1400" lang="ru-RU" err="1"/>
              <a:t>всеїдні</a:t>
            </a:r>
            <a:r>
              <a:rPr dirty="0" sz="1400" lang="ru-RU"/>
              <a:t>, </a:t>
            </a:r>
            <a:r>
              <a:rPr dirty="0" sz="1400" lang="ru-RU" err="1"/>
              <a:t>відомо</a:t>
            </a:r>
            <a:r>
              <a:rPr dirty="0" sz="1400" lang="ru-RU"/>
              <a:t>, </a:t>
            </a:r>
            <a:r>
              <a:rPr dirty="0" sz="1400" lang="ru-RU" err="1"/>
              <a:t>що</a:t>
            </a:r>
            <a:r>
              <a:rPr dirty="0" sz="1400" lang="ru-RU"/>
              <a:t> вони </a:t>
            </a:r>
            <a:r>
              <a:rPr dirty="0" sz="1400" lang="ru-RU" err="1"/>
              <a:t>віддають</a:t>
            </a:r>
            <a:r>
              <a:rPr dirty="0" sz="1400" lang="ru-RU"/>
              <a:t> </a:t>
            </a:r>
            <a:r>
              <a:rPr dirty="0" sz="1400" lang="ru-RU" err="1"/>
              <a:t>перевагу</a:t>
            </a:r>
            <a:r>
              <a:rPr dirty="0" sz="1400" lang="ru-RU"/>
              <a:t> </a:t>
            </a:r>
            <a:r>
              <a:rPr dirty="0" sz="1400" lang="ru-RU" err="1"/>
              <a:t>м'ясу</a:t>
            </a:r>
            <a:r>
              <a:rPr dirty="0" sz="1400" lang="ru-RU"/>
              <a:t>. </a:t>
            </a:r>
            <a:r>
              <a:rPr dirty="0" sz="1400" lang="ru-RU" err="1"/>
              <a:t>Довжина</a:t>
            </a:r>
            <a:r>
              <a:rPr dirty="0" sz="1400" lang="ru-RU"/>
              <a:t> </a:t>
            </a:r>
            <a:r>
              <a:rPr dirty="0" sz="1400" lang="ru-RU" err="1"/>
              <a:t>панцира</a:t>
            </a:r>
            <a:r>
              <a:rPr dirty="0" sz="1400" lang="ru-RU"/>
              <a:t> </a:t>
            </a:r>
            <a:r>
              <a:rPr dirty="0" sz="1400" lang="ru-RU" err="1"/>
              <a:t>дорослої</a:t>
            </a:r>
            <a:r>
              <a:rPr dirty="0" sz="1400" lang="ru-RU"/>
              <a:t> </a:t>
            </a:r>
            <a:r>
              <a:rPr dirty="0" sz="1400" lang="ru-RU" err="1"/>
              <a:t>особини</a:t>
            </a:r>
            <a:r>
              <a:rPr dirty="0" sz="1400" lang="ru-RU"/>
              <a:t> </a:t>
            </a:r>
            <a:r>
              <a:rPr dirty="0" sz="1400" lang="ru-RU" err="1"/>
              <a:t>може</a:t>
            </a:r>
            <a:r>
              <a:rPr dirty="0" sz="1400" lang="ru-RU"/>
              <a:t> </a:t>
            </a:r>
            <a:r>
              <a:rPr dirty="0" sz="1400" lang="ru-RU" err="1"/>
              <a:t>досягати</a:t>
            </a:r>
            <a:r>
              <a:rPr dirty="0" sz="1400" lang="ru-RU"/>
              <a:t> 25 см, </a:t>
            </a:r>
            <a:r>
              <a:rPr dirty="0" sz="1400" lang="ru-RU" err="1"/>
              <a:t>хоча</a:t>
            </a:r>
            <a:r>
              <a:rPr dirty="0" sz="1400" lang="ru-RU"/>
              <a:t> </a:t>
            </a:r>
            <a:r>
              <a:rPr dirty="0" sz="1400" lang="ru-RU" err="1"/>
              <a:t>довжина</a:t>
            </a:r>
            <a:r>
              <a:rPr dirty="0" sz="1400" lang="ru-RU"/>
              <a:t> </a:t>
            </a:r>
            <a:r>
              <a:rPr dirty="0" sz="1400" lang="ru-RU" err="1"/>
              <a:t>панцира</a:t>
            </a:r>
            <a:r>
              <a:rPr dirty="0" sz="1400" lang="ru-RU"/>
              <a:t> </a:t>
            </a:r>
            <a:r>
              <a:rPr dirty="0" sz="1400" lang="ru-RU" err="1"/>
              <a:t>черепашат</a:t>
            </a:r>
            <a:r>
              <a:rPr dirty="0" sz="1400" lang="ru-RU"/>
              <a:t>, </a:t>
            </a:r>
            <a:r>
              <a:rPr dirty="0" sz="1400" lang="ru-RU" err="1"/>
              <a:t>що</a:t>
            </a:r>
            <a:r>
              <a:rPr dirty="0" sz="1400" lang="ru-RU"/>
              <a:t> </a:t>
            </a:r>
            <a:r>
              <a:rPr dirty="0" sz="1400" lang="ru-RU" err="1"/>
              <a:t>тільки</a:t>
            </a:r>
            <a:r>
              <a:rPr dirty="0" sz="1400" lang="ru-RU"/>
              <a:t> </a:t>
            </a:r>
            <a:r>
              <a:rPr dirty="0" sz="1400" lang="ru-RU" err="1"/>
              <a:t>що</a:t>
            </a:r>
            <a:r>
              <a:rPr dirty="0" sz="1400" lang="ru-RU"/>
              <a:t> </a:t>
            </a:r>
            <a:r>
              <a:rPr dirty="0" sz="1400" lang="ru-RU" err="1"/>
              <a:t>вилупилися</a:t>
            </a:r>
            <a:r>
              <a:rPr dirty="0" sz="1400" lang="ru-RU"/>
              <a:t>, </a:t>
            </a:r>
            <a:r>
              <a:rPr dirty="0" sz="1400" lang="ru-RU" err="1"/>
              <a:t>зазвичай</a:t>
            </a:r>
            <a:r>
              <a:rPr dirty="0" sz="1400" lang="ru-RU"/>
              <a:t> становить </a:t>
            </a:r>
            <a:r>
              <a:rPr dirty="0" sz="1400" lang="ru-RU" err="1"/>
              <a:t>всього</a:t>
            </a:r>
            <a:r>
              <a:rPr dirty="0" sz="1400" lang="ru-RU"/>
              <a:t> 3-4 см.</a:t>
            </a:r>
          </a:p>
        </p:txBody>
      </p:sp>
      <p:sp>
        <p:nvSpPr>
          <p:cNvPr id="1048604" name="Прямоугольник 4"/>
          <p:cNvSpPr/>
          <p:nvPr/>
        </p:nvSpPr>
        <p:spPr>
          <a:xfrm>
            <a:off x="3059832" y="-28556"/>
            <a:ext cx="6084168" cy="7201972"/>
          </a:xfrm>
          <a:prstGeom prst="rect"/>
        </p:spPr>
        <p:txBody>
          <a:bodyPr wrap="square">
            <a:spAutoFit/>
          </a:bodyPr>
          <a:p>
            <a:pPr algn="just"/>
            <a:r>
              <a:rPr b="1" dirty="0" sz="1400" lang="ru-RU" err="1" smtClean="0"/>
              <a:t>Розповсюдження</a:t>
            </a:r>
            <a:r>
              <a:rPr b="1" dirty="0" sz="1400" lang="ru-RU" smtClean="0"/>
              <a:t>. </a:t>
            </a:r>
            <a:r>
              <a:rPr dirty="0" sz="1400" lang="ru-RU" err="1" smtClean="0"/>
              <a:t>Зустрічається</a:t>
            </a:r>
            <a:r>
              <a:rPr dirty="0" sz="1400" lang="ru-RU" smtClean="0"/>
              <a:t> </a:t>
            </a:r>
            <a:r>
              <a:rPr dirty="0" sz="1400" lang="ru-RU"/>
              <a:t>на </a:t>
            </a:r>
            <a:r>
              <a:rPr dirty="0" sz="1400" lang="ru-RU" err="1"/>
              <a:t>Балканському</a:t>
            </a:r>
            <a:r>
              <a:rPr dirty="0" sz="1400" lang="ru-RU"/>
              <a:t> </a:t>
            </a:r>
            <a:r>
              <a:rPr dirty="0" sz="1400" lang="ru-RU" err="1"/>
              <a:t>півострові</a:t>
            </a:r>
            <a:r>
              <a:rPr dirty="0" sz="1400" lang="ru-RU"/>
              <a:t> (</a:t>
            </a:r>
            <a:r>
              <a:rPr dirty="0" sz="1400" lang="ru-RU" err="1"/>
              <a:t>Албанія</a:t>
            </a:r>
            <a:r>
              <a:rPr dirty="0" sz="1400" lang="ru-RU"/>
              <a:t>, </a:t>
            </a:r>
            <a:r>
              <a:rPr dirty="0" sz="1400" lang="ru-RU" err="1"/>
              <a:t>Боснія</a:t>
            </a:r>
            <a:r>
              <a:rPr dirty="0" sz="1400" lang="ru-RU"/>
              <a:t> та Герцеговина, </a:t>
            </a:r>
            <a:r>
              <a:rPr dirty="0" sz="1400" lang="ru-RU" err="1"/>
              <a:t>Болгарія</a:t>
            </a:r>
            <a:r>
              <a:rPr dirty="0" sz="1400" lang="ru-RU"/>
              <a:t>, </a:t>
            </a:r>
            <a:r>
              <a:rPr dirty="0" sz="1400" lang="ru-RU" err="1"/>
              <a:t>Хорватія</a:t>
            </a:r>
            <a:r>
              <a:rPr dirty="0" sz="1400" lang="ru-RU"/>
              <a:t>, </a:t>
            </a:r>
            <a:r>
              <a:rPr dirty="0" sz="1400" lang="ru-RU" err="1"/>
              <a:t>Північна</a:t>
            </a:r>
            <a:r>
              <a:rPr dirty="0" sz="1400" lang="ru-RU"/>
              <a:t> </a:t>
            </a:r>
            <a:r>
              <a:rPr dirty="0" sz="1400" lang="ru-RU" err="1"/>
              <a:t>Македонія</a:t>
            </a:r>
            <a:r>
              <a:rPr dirty="0" sz="1400" lang="ru-RU"/>
              <a:t>, </a:t>
            </a:r>
            <a:r>
              <a:rPr dirty="0" sz="1400" lang="ru-RU" err="1"/>
              <a:t>Чорногорія</a:t>
            </a:r>
            <a:r>
              <a:rPr dirty="0" sz="1400" lang="ru-RU"/>
              <a:t>, </a:t>
            </a:r>
            <a:r>
              <a:rPr dirty="0" sz="1400" lang="ru-RU" err="1"/>
              <a:t>Сербія</a:t>
            </a:r>
            <a:r>
              <a:rPr dirty="0" sz="1400" lang="ru-RU"/>
              <a:t>, </a:t>
            </a:r>
            <a:r>
              <a:rPr dirty="0" sz="1400" lang="ru-RU" err="1"/>
              <a:t>Греція</a:t>
            </a:r>
            <a:r>
              <a:rPr dirty="0" sz="1400" lang="ru-RU"/>
              <a:t>), на </a:t>
            </a:r>
            <a:r>
              <a:rPr dirty="0" sz="1400" lang="ru-RU" err="1"/>
              <a:t>низці</a:t>
            </a:r>
            <a:r>
              <a:rPr dirty="0" sz="1400" lang="ru-RU"/>
              <a:t> </a:t>
            </a:r>
            <a:r>
              <a:rPr dirty="0" sz="1400" lang="ru-RU" err="1"/>
              <a:t>середземноморських</a:t>
            </a:r>
            <a:r>
              <a:rPr dirty="0" sz="1400" lang="ru-RU"/>
              <a:t> </a:t>
            </a:r>
            <a:r>
              <a:rPr dirty="0" sz="1400" lang="ru-RU" err="1"/>
              <a:t>островів</a:t>
            </a:r>
            <a:r>
              <a:rPr dirty="0" sz="1400" lang="ru-RU"/>
              <a:t>, </a:t>
            </a:r>
            <a:r>
              <a:rPr dirty="0" sz="1400" lang="ru-RU" err="1"/>
              <a:t>включаючи</a:t>
            </a:r>
            <a:r>
              <a:rPr dirty="0" sz="1400" lang="ru-RU"/>
              <a:t> </a:t>
            </a:r>
            <a:r>
              <a:rPr dirty="0" sz="1400" lang="ru-RU" err="1"/>
              <a:t>Кріт</a:t>
            </a:r>
            <a:r>
              <a:rPr dirty="0" sz="1400" lang="ru-RU"/>
              <a:t>, </a:t>
            </a:r>
            <a:r>
              <a:rPr dirty="0" sz="1400" lang="ru-RU" err="1"/>
              <a:t>Лесбос</a:t>
            </a:r>
            <a:r>
              <a:rPr dirty="0" sz="1400" lang="ru-RU"/>
              <a:t> та </a:t>
            </a:r>
            <a:r>
              <a:rPr dirty="0" sz="1400" lang="ru-RU" err="1"/>
              <a:t>Кіпр</a:t>
            </a:r>
            <a:r>
              <a:rPr dirty="0" sz="1400" lang="ru-RU"/>
              <a:t>, а </a:t>
            </a:r>
            <a:r>
              <a:rPr dirty="0" sz="1400" lang="ru-RU" err="1"/>
              <a:t>також</a:t>
            </a:r>
            <a:r>
              <a:rPr dirty="0" sz="1400" lang="ru-RU"/>
              <a:t> на </a:t>
            </a:r>
            <a:r>
              <a:rPr dirty="0" sz="1400" lang="ru-RU" err="1"/>
              <a:t>Близькому</a:t>
            </a:r>
            <a:r>
              <a:rPr dirty="0" sz="1400" lang="ru-RU"/>
              <a:t> </a:t>
            </a:r>
            <a:r>
              <a:rPr dirty="0" sz="1400" lang="ru-RU" err="1"/>
              <a:t>Сході</a:t>
            </a:r>
            <a:r>
              <a:rPr dirty="0" sz="1400" lang="ru-RU"/>
              <a:t> (</a:t>
            </a:r>
            <a:r>
              <a:rPr dirty="0" sz="1400" lang="ru-RU" err="1"/>
              <a:t>Ізраїль</a:t>
            </a:r>
            <a:r>
              <a:rPr dirty="0" sz="1400" lang="ru-RU"/>
              <a:t>, </a:t>
            </a:r>
            <a:r>
              <a:rPr dirty="0" sz="1400" lang="ru-RU" err="1" smtClean="0"/>
              <a:t>Йор</a:t>
            </a:r>
            <a:r>
              <a:rPr dirty="0" sz="1400" lang="ru-RU" smtClean="0"/>
              <a:t>, </a:t>
            </a:r>
            <a:r>
              <a:rPr dirty="0" sz="1400" lang="ru-RU" err="1"/>
              <a:t>Туреччина</a:t>
            </a:r>
            <a:r>
              <a:rPr dirty="0" sz="1400" lang="ru-RU" smtClean="0"/>
              <a:t>). </a:t>
            </a:r>
            <a:r>
              <a:rPr dirty="0" sz="1400" lang="ru-RU"/>
              <a:t>На </a:t>
            </a:r>
            <a:r>
              <a:rPr dirty="0" sz="1400" lang="ru-RU" err="1"/>
              <a:t>деяких</a:t>
            </a:r>
            <a:r>
              <a:rPr dirty="0" sz="1400" lang="ru-RU"/>
              <a:t> </a:t>
            </a:r>
            <a:r>
              <a:rPr dirty="0" sz="1400" lang="ru-RU" err="1"/>
              <a:t>грецьких</a:t>
            </a:r>
            <a:r>
              <a:rPr dirty="0" sz="1400" lang="ru-RU"/>
              <a:t> та </a:t>
            </a:r>
            <a:r>
              <a:rPr dirty="0" sz="1400" lang="ru-RU" err="1"/>
              <a:t>турецьких</a:t>
            </a:r>
            <a:r>
              <a:rPr dirty="0" sz="1400" lang="ru-RU"/>
              <a:t> островах, де </a:t>
            </a:r>
            <a:r>
              <a:rPr dirty="0" sz="1400" lang="ru-RU" err="1"/>
              <a:t>мешкають</a:t>
            </a:r>
            <a:r>
              <a:rPr dirty="0" sz="1400" lang="ru-RU"/>
              <a:t> </a:t>
            </a:r>
            <a:r>
              <a:rPr dirty="0" sz="1400" lang="ru-RU" err="1"/>
              <a:t>ці</a:t>
            </a:r>
            <a:r>
              <a:rPr dirty="0" sz="1400" lang="ru-RU"/>
              <a:t> черепахи, </a:t>
            </a:r>
            <a:r>
              <a:rPr dirty="0" sz="1400" lang="ru-RU" err="1"/>
              <a:t>їм</a:t>
            </a:r>
            <a:r>
              <a:rPr dirty="0" sz="1400" lang="ru-RU"/>
              <a:t> </a:t>
            </a:r>
            <a:r>
              <a:rPr dirty="0" sz="1400" lang="ru-RU" err="1"/>
              <a:t>може</a:t>
            </a:r>
            <a:r>
              <a:rPr dirty="0" sz="1400" lang="ru-RU"/>
              <a:t> </a:t>
            </a:r>
            <a:r>
              <a:rPr dirty="0" sz="1400" lang="ru-RU" err="1"/>
              <a:t>загрожувати</a:t>
            </a:r>
            <a:r>
              <a:rPr dirty="0" sz="1400" lang="ru-RU"/>
              <a:t> </a:t>
            </a:r>
            <a:r>
              <a:rPr dirty="0" sz="1400" lang="ru-RU" err="1" smtClean="0"/>
              <a:t>зникнення</a:t>
            </a:r>
            <a:r>
              <a:rPr dirty="0" sz="1400" lang="ru-RU" smtClean="0"/>
              <a:t>.</a:t>
            </a:r>
            <a:endParaRPr dirty="0" sz="1400" lang="ru-RU"/>
          </a:p>
          <a:p>
            <a:pPr algn="just"/>
            <a:r>
              <a:rPr b="1" dirty="0" sz="1400" lang="ru-RU" err="1"/>
              <a:t>Зовнішній</a:t>
            </a:r>
            <a:r>
              <a:rPr b="1" dirty="0" sz="1400" lang="ru-RU"/>
              <a:t> </a:t>
            </a:r>
            <a:r>
              <a:rPr b="1" dirty="0" sz="1400" lang="ru-RU" err="1"/>
              <a:t>вигляд</a:t>
            </a:r>
            <a:r>
              <a:rPr b="1" dirty="0" sz="1400" lang="ru-RU"/>
              <a:t> та </a:t>
            </a:r>
            <a:r>
              <a:rPr b="1" dirty="0" sz="1400" lang="ru-RU" err="1" smtClean="0"/>
              <a:t>будова</a:t>
            </a:r>
            <a:r>
              <a:rPr b="1" dirty="0" sz="1400" lang="ru-RU" smtClean="0"/>
              <a:t>. </a:t>
            </a:r>
            <a:r>
              <a:rPr dirty="0" sz="1400" i="1" lang="en-US" err="1" smtClean="0"/>
              <a:t>Mauremys</a:t>
            </a:r>
            <a:r>
              <a:rPr dirty="0" sz="1400" i="1" lang="en-US" smtClean="0"/>
              <a:t> </a:t>
            </a:r>
            <a:r>
              <a:rPr dirty="0" sz="1400" i="1" lang="en-US" err="1"/>
              <a:t>rivulata</a:t>
            </a:r>
            <a:r>
              <a:rPr dirty="0" sz="1400" lang="en-US"/>
              <a:t> </a:t>
            </a:r>
            <a:r>
              <a:rPr dirty="0" sz="1400" lang="ru-RU" err="1"/>
              <a:t>досить</a:t>
            </a:r>
            <a:r>
              <a:rPr dirty="0" sz="1400" lang="ru-RU"/>
              <a:t> </a:t>
            </a:r>
            <a:r>
              <a:rPr dirty="0" sz="1400" lang="ru-RU" err="1"/>
              <a:t>великі</a:t>
            </a:r>
            <a:r>
              <a:rPr dirty="0" sz="1400" lang="ru-RU"/>
              <a:t>, </a:t>
            </a:r>
            <a:r>
              <a:rPr dirty="0" sz="1400" lang="ru-RU" err="1"/>
              <a:t>довжина</a:t>
            </a:r>
            <a:r>
              <a:rPr dirty="0" sz="1400" lang="ru-RU"/>
              <a:t> </a:t>
            </a:r>
            <a:r>
              <a:rPr dirty="0" sz="1400" lang="ru-RU" err="1"/>
              <a:t>панцира</a:t>
            </a:r>
            <a:r>
              <a:rPr dirty="0" sz="1400" lang="ru-RU"/>
              <a:t> до 25 см. Черепахи, </a:t>
            </a:r>
            <a:r>
              <a:rPr dirty="0" sz="1400" lang="ru-RU" err="1"/>
              <a:t>що</a:t>
            </a:r>
            <a:r>
              <a:rPr dirty="0" sz="1400" lang="ru-RU"/>
              <a:t> </a:t>
            </a:r>
            <a:r>
              <a:rPr dirty="0" sz="1400" lang="ru-RU" err="1"/>
              <a:t>вилупилися</a:t>
            </a:r>
            <a:r>
              <a:rPr dirty="0" sz="1400" lang="ru-RU"/>
              <a:t> </a:t>
            </a:r>
            <a:r>
              <a:rPr dirty="0" sz="1400" lang="ru-RU" err="1"/>
              <a:t>з</a:t>
            </a:r>
            <a:r>
              <a:rPr dirty="0" sz="1400" lang="ru-RU"/>
              <a:t> </a:t>
            </a:r>
            <a:r>
              <a:rPr dirty="0" sz="1400" lang="ru-RU" err="1"/>
              <a:t>яєць</a:t>
            </a:r>
            <a:r>
              <a:rPr dirty="0" sz="1400" lang="ru-RU"/>
              <a:t>, </a:t>
            </a:r>
            <a:r>
              <a:rPr dirty="0" sz="1400" lang="ru-RU" err="1"/>
              <a:t>цього</a:t>
            </a:r>
            <a:r>
              <a:rPr dirty="0" sz="1400" lang="ru-RU"/>
              <a:t> виду </a:t>
            </a:r>
            <a:r>
              <a:rPr dirty="0" sz="1400" lang="ru-RU" err="1"/>
              <a:t>зазвичай</a:t>
            </a:r>
            <a:r>
              <a:rPr dirty="0" sz="1400" lang="ru-RU"/>
              <a:t> </a:t>
            </a:r>
            <a:r>
              <a:rPr dirty="0" sz="1400" lang="ru-RU" err="1"/>
              <a:t>мають</a:t>
            </a:r>
            <a:r>
              <a:rPr dirty="0" sz="1400" lang="ru-RU"/>
              <a:t> </a:t>
            </a:r>
            <a:r>
              <a:rPr dirty="0" sz="1400" lang="ru-RU" err="1"/>
              <a:t>довжину</a:t>
            </a:r>
            <a:r>
              <a:rPr dirty="0" sz="1400" lang="ru-RU"/>
              <a:t> </a:t>
            </a:r>
            <a:r>
              <a:rPr dirty="0" sz="1400" lang="ru-RU" err="1"/>
              <a:t>від</a:t>
            </a:r>
            <a:r>
              <a:rPr dirty="0" sz="1400" lang="ru-RU"/>
              <a:t> 3 до 4 </a:t>
            </a:r>
            <a:r>
              <a:rPr dirty="0" sz="1400" lang="ru-RU" err="1" smtClean="0"/>
              <a:t>сантиметрів</a:t>
            </a:r>
            <a:r>
              <a:rPr dirty="0" sz="1400" lang="ru-RU" smtClean="0"/>
              <a:t>. </a:t>
            </a:r>
            <a:r>
              <a:rPr dirty="0" sz="1400" lang="ru-RU" err="1"/>
              <a:t>Середня</a:t>
            </a:r>
            <a:r>
              <a:rPr dirty="0" sz="1400" lang="ru-RU"/>
              <a:t> </a:t>
            </a:r>
            <a:r>
              <a:rPr dirty="0" sz="1400" lang="ru-RU" err="1"/>
              <a:t>довжина</a:t>
            </a:r>
            <a:r>
              <a:rPr dirty="0" sz="1400" lang="ru-RU"/>
              <a:t> </a:t>
            </a:r>
            <a:r>
              <a:rPr dirty="0" sz="1400" lang="ru-RU" err="1"/>
              <a:t>панцира</a:t>
            </a:r>
            <a:r>
              <a:rPr dirty="0" sz="1400" lang="ru-RU"/>
              <a:t> </a:t>
            </a:r>
            <a:r>
              <a:rPr dirty="0" sz="1400" lang="ru-RU" err="1"/>
              <a:t>самця</a:t>
            </a:r>
            <a:r>
              <a:rPr dirty="0" sz="1400" lang="ru-RU"/>
              <a:t> становить </a:t>
            </a:r>
            <a:r>
              <a:rPr dirty="0" sz="1400" lang="ru-RU" err="1"/>
              <a:t>приблизно</a:t>
            </a:r>
            <a:r>
              <a:rPr dirty="0" sz="1400" lang="ru-RU"/>
              <a:t> 15 см; самки </a:t>
            </a:r>
            <a:r>
              <a:rPr dirty="0" sz="1400" lang="ru-RU" err="1"/>
              <a:t>трохи</a:t>
            </a:r>
            <a:r>
              <a:rPr dirty="0" sz="1400" lang="ru-RU"/>
              <a:t> </a:t>
            </a:r>
            <a:r>
              <a:rPr dirty="0" sz="1400" lang="ru-RU" err="1" smtClean="0"/>
              <a:t>більші</a:t>
            </a:r>
            <a:r>
              <a:rPr dirty="0" sz="1400" lang="ru-RU" smtClean="0"/>
              <a:t>. </a:t>
            </a:r>
            <a:r>
              <a:rPr dirty="0" sz="1400" lang="ru-RU" err="1"/>
              <a:t>Забарвлення</a:t>
            </a:r>
            <a:r>
              <a:rPr dirty="0" sz="1400" lang="ru-RU"/>
              <a:t> </a:t>
            </a:r>
            <a:r>
              <a:rPr dirty="0" sz="1400" lang="ru-RU" err="1"/>
              <a:t>карапакса</a:t>
            </a:r>
            <a:r>
              <a:rPr dirty="0" sz="1400" lang="ru-RU"/>
              <a:t> </a:t>
            </a:r>
            <a:r>
              <a:rPr dirty="0" sz="1400" lang="ru-RU" err="1"/>
              <a:t>від</a:t>
            </a:r>
            <a:r>
              <a:rPr dirty="0" sz="1400" lang="ru-RU"/>
              <a:t> </a:t>
            </a:r>
            <a:r>
              <a:rPr dirty="0" sz="1400" lang="ru-RU" err="1"/>
              <a:t>чорного</a:t>
            </a:r>
            <a:r>
              <a:rPr dirty="0" sz="1400" lang="ru-RU"/>
              <a:t> до оливково-зеленого, а пластрон (</a:t>
            </a:r>
            <a:r>
              <a:rPr dirty="0" sz="1400" lang="ru-RU" err="1"/>
              <a:t>панцир</a:t>
            </a:r>
            <a:r>
              <a:rPr dirty="0" sz="1400" lang="ru-RU"/>
              <a:t> на </a:t>
            </a:r>
            <a:r>
              <a:rPr dirty="0" sz="1400" lang="ru-RU" err="1"/>
              <a:t>череві</a:t>
            </a:r>
            <a:r>
              <a:rPr dirty="0" sz="1400" lang="ru-RU"/>
              <a:t>) </a:t>
            </a:r>
            <a:r>
              <a:rPr dirty="0" sz="1400" lang="ru-RU" err="1"/>
              <a:t>чорний</a:t>
            </a:r>
            <a:r>
              <a:rPr dirty="0" sz="1400" lang="ru-RU"/>
              <a:t>, </a:t>
            </a:r>
            <a:r>
              <a:rPr dirty="0" sz="1400" lang="ru-RU" err="1"/>
              <a:t>хоч</a:t>
            </a:r>
            <a:r>
              <a:rPr dirty="0" sz="1400" lang="ru-RU"/>
              <a:t> </a:t>
            </a:r>
            <a:r>
              <a:rPr dirty="0" sz="1400" lang="ru-RU" err="1"/>
              <a:t>і</a:t>
            </a:r>
            <a:r>
              <a:rPr dirty="0" sz="1400" lang="ru-RU"/>
              <a:t> часто </a:t>
            </a:r>
            <a:r>
              <a:rPr dirty="0" sz="1400" lang="ru-RU" err="1"/>
              <a:t>тьмяніє</a:t>
            </a:r>
            <a:r>
              <a:rPr dirty="0" sz="1400" lang="ru-RU"/>
              <a:t> </a:t>
            </a:r>
            <a:r>
              <a:rPr dirty="0" sz="1400" lang="ru-RU" err="1"/>
              <a:t>з</a:t>
            </a:r>
            <a:r>
              <a:rPr dirty="0" sz="1400" lang="ru-RU"/>
              <a:t> </a:t>
            </a:r>
            <a:r>
              <a:rPr dirty="0" sz="1400" lang="ru-RU" err="1"/>
              <a:t>віком</a:t>
            </a:r>
            <a:r>
              <a:rPr dirty="0" sz="1400" lang="ru-RU"/>
              <a:t> черепахи. У </a:t>
            </a:r>
            <a:r>
              <a:rPr dirty="0" sz="1400" lang="ru-RU" err="1"/>
              <a:t>цього</a:t>
            </a:r>
            <a:r>
              <a:rPr dirty="0" sz="1400" lang="ru-RU"/>
              <a:t> виду </a:t>
            </a:r>
            <a:r>
              <a:rPr dirty="0" sz="1400" lang="ru-RU" err="1"/>
              <a:t>також</a:t>
            </a:r>
            <a:r>
              <a:rPr dirty="0" sz="1400" lang="ru-RU"/>
              <a:t> </a:t>
            </a:r>
            <a:r>
              <a:rPr dirty="0" sz="1400" lang="ru-RU" err="1"/>
              <a:t>є</a:t>
            </a:r>
            <a:r>
              <a:rPr dirty="0" sz="1400" lang="ru-RU"/>
              <a:t> </a:t>
            </a:r>
            <a:r>
              <a:rPr dirty="0" sz="1400" lang="ru-RU" err="1"/>
              <a:t>горизонтальні</a:t>
            </a:r>
            <a:r>
              <a:rPr dirty="0" sz="1400" lang="ru-RU"/>
              <a:t> </a:t>
            </a:r>
            <a:r>
              <a:rPr dirty="0" sz="1400" lang="ru-RU" err="1"/>
              <a:t>жовті</a:t>
            </a:r>
            <a:r>
              <a:rPr dirty="0" sz="1400" lang="ru-RU"/>
              <a:t> </a:t>
            </a:r>
            <a:r>
              <a:rPr dirty="0" sz="1400" lang="ru-RU" err="1"/>
              <a:t>лінії</a:t>
            </a:r>
            <a:r>
              <a:rPr dirty="0" sz="1400" lang="ru-RU"/>
              <a:t>, </a:t>
            </a:r>
            <a:r>
              <a:rPr dirty="0" sz="1400" lang="ru-RU" err="1"/>
              <a:t>що</a:t>
            </a:r>
            <a:r>
              <a:rPr dirty="0" sz="1400" lang="ru-RU"/>
              <a:t> </a:t>
            </a:r>
            <a:r>
              <a:rPr dirty="0" sz="1400" lang="ru-RU" err="1"/>
              <a:t>йдуть</a:t>
            </a:r>
            <a:r>
              <a:rPr dirty="0" sz="1400" lang="ru-RU"/>
              <a:t> </a:t>
            </a:r>
            <a:r>
              <a:rPr dirty="0" sz="1400" lang="ru-RU" err="1"/>
              <a:t>вздовж</a:t>
            </a:r>
            <a:r>
              <a:rPr dirty="0" sz="1400" lang="ru-RU"/>
              <a:t> </a:t>
            </a:r>
            <a:r>
              <a:rPr dirty="0" sz="1400" lang="ru-RU" err="1"/>
              <a:t>шиї</a:t>
            </a:r>
            <a:r>
              <a:rPr dirty="0" sz="1400" lang="ru-RU"/>
              <a:t> та </a:t>
            </a:r>
            <a:r>
              <a:rPr dirty="0" sz="1400" lang="ru-RU" err="1"/>
              <a:t>кінцівок</a:t>
            </a:r>
            <a:r>
              <a:rPr dirty="0" sz="1400" lang="ru-RU"/>
              <a:t> </a:t>
            </a:r>
            <a:r>
              <a:rPr dirty="0" sz="1400" lang="ru-RU" smtClean="0"/>
              <a:t>.</a:t>
            </a:r>
            <a:endParaRPr dirty="0" sz="1400" lang="ru-RU"/>
          </a:p>
          <a:p>
            <a:pPr algn="just"/>
            <a:r>
              <a:rPr b="1" dirty="0" sz="1400" lang="ru-RU" err="1"/>
              <a:t>Середовище</a:t>
            </a:r>
            <a:r>
              <a:rPr b="1" dirty="0" sz="1400" lang="ru-RU"/>
              <a:t> </a:t>
            </a:r>
            <a:r>
              <a:rPr b="1" dirty="0" sz="1400" lang="ru-RU" err="1"/>
              <a:t>проживання</a:t>
            </a:r>
            <a:r>
              <a:rPr b="1" dirty="0" sz="1400" lang="ru-RU"/>
              <a:t> та </a:t>
            </a:r>
            <a:r>
              <a:rPr b="1" dirty="0" sz="1400" lang="ru-RU" err="1" smtClean="0"/>
              <a:t>екологія</a:t>
            </a:r>
            <a:r>
              <a:rPr b="1" dirty="0" sz="1400" lang="ru-RU" smtClean="0"/>
              <a:t>. </a:t>
            </a:r>
            <a:r>
              <a:rPr dirty="0" sz="1400" lang="ru-RU" smtClean="0"/>
              <a:t>Цей </a:t>
            </a:r>
            <a:r>
              <a:rPr dirty="0" sz="1400" lang="ru-RU"/>
              <a:t>вид </a:t>
            </a:r>
            <a:r>
              <a:rPr dirty="0" sz="1400" lang="ru-RU" err="1"/>
              <a:t>переважно</a:t>
            </a:r>
            <a:r>
              <a:rPr dirty="0" sz="1400" lang="ru-RU"/>
              <a:t> </a:t>
            </a:r>
            <a:r>
              <a:rPr dirty="0" sz="1400" lang="ru-RU" err="1"/>
              <a:t>мешкає</a:t>
            </a:r>
            <a:r>
              <a:rPr dirty="0" sz="1400" lang="ru-RU"/>
              <a:t> в низинах, </a:t>
            </a:r>
            <a:r>
              <a:rPr dirty="0" sz="1400" lang="ru-RU" err="1"/>
              <a:t>хоча</a:t>
            </a:r>
            <a:r>
              <a:rPr dirty="0" sz="1400" lang="ru-RU"/>
              <a:t> черепахи </a:t>
            </a:r>
            <a:r>
              <a:rPr dirty="0" sz="1400" lang="ru-RU" err="1"/>
              <a:t>були</a:t>
            </a:r>
            <a:r>
              <a:rPr dirty="0" sz="1400" lang="ru-RU"/>
              <a:t> </a:t>
            </a:r>
            <a:r>
              <a:rPr dirty="0" sz="1400" lang="ru-RU" err="1"/>
              <a:t>зареєстровані</a:t>
            </a:r>
            <a:r>
              <a:rPr dirty="0" sz="1400" lang="ru-RU"/>
              <a:t> на </a:t>
            </a:r>
            <a:r>
              <a:rPr dirty="0" sz="1400" lang="ru-RU" err="1"/>
              <a:t>висоті</a:t>
            </a:r>
            <a:r>
              <a:rPr dirty="0" sz="1400" lang="ru-RU"/>
              <a:t> до 900 </a:t>
            </a:r>
            <a:r>
              <a:rPr dirty="0" sz="1400" lang="ru-RU" err="1"/>
              <a:t>метрів</a:t>
            </a:r>
            <a:r>
              <a:rPr dirty="0" sz="1400" lang="ru-RU"/>
              <a:t> над </a:t>
            </a:r>
            <a:r>
              <a:rPr dirty="0" sz="1400" lang="ru-RU" err="1"/>
              <a:t>рівнем</a:t>
            </a:r>
            <a:r>
              <a:rPr dirty="0" sz="1400" lang="ru-RU"/>
              <a:t> моря. Вони </a:t>
            </a:r>
            <a:r>
              <a:rPr dirty="0" sz="1400" lang="ru-RU" err="1"/>
              <a:t>зустрічаються</a:t>
            </a:r>
            <a:r>
              <a:rPr dirty="0" sz="1400" lang="ru-RU"/>
              <a:t> у </a:t>
            </a:r>
            <a:r>
              <a:rPr dirty="0" sz="1400" lang="ru-RU" err="1"/>
              <a:t>водно-болотних</a:t>
            </a:r>
            <a:r>
              <a:rPr dirty="0" sz="1400" lang="ru-RU"/>
              <a:t> </a:t>
            </a:r>
            <a:r>
              <a:rPr dirty="0" sz="1400" lang="ru-RU" err="1"/>
              <a:t>угіддях</a:t>
            </a:r>
            <a:r>
              <a:rPr dirty="0" sz="1400" lang="ru-RU"/>
              <a:t>, </a:t>
            </a:r>
            <a:r>
              <a:rPr dirty="0" sz="1400" lang="ru-RU" err="1"/>
              <a:t>включаючи</a:t>
            </a:r>
            <a:r>
              <a:rPr dirty="0" sz="1400" lang="ru-RU"/>
              <a:t> болота, </a:t>
            </a:r>
            <a:r>
              <a:rPr dirty="0" sz="1400" lang="ru-RU" err="1"/>
              <a:t>річки</a:t>
            </a:r>
            <a:r>
              <a:rPr dirty="0" sz="1400" lang="ru-RU"/>
              <a:t> та ставки, </a:t>
            </a:r>
            <a:r>
              <a:rPr dirty="0" sz="1400" lang="ru-RU" err="1"/>
              <a:t>хоча</a:t>
            </a:r>
            <a:r>
              <a:rPr dirty="0" sz="1400" lang="ru-RU"/>
              <a:t> </a:t>
            </a:r>
            <a:r>
              <a:rPr dirty="0" sz="1400" lang="ru-RU" err="1"/>
              <a:t>відкладають</a:t>
            </a:r>
            <a:r>
              <a:rPr dirty="0" sz="1400" lang="ru-RU"/>
              <a:t> </a:t>
            </a:r>
            <a:r>
              <a:rPr dirty="0" sz="1400" lang="ru-RU" err="1"/>
              <a:t>яйця</a:t>
            </a:r>
            <a:r>
              <a:rPr dirty="0" sz="1400" lang="ru-RU"/>
              <a:t> на </a:t>
            </a:r>
            <a:r>
              <a:rPr dirty="0" sz="1400" lang="ru-RU" smtClean="0"/>
              <a:t>луках. На</a:t>
            </a:r>
            <a:r>
              <a:rPr dirty="0" sz="1400" lang="ru-RU"/>
              <a:t> </a:t>
            </a:r>
            <a:r>
              <a:rPr dirty="0" sz="1400" i="1" lang="en-US" err="1"/>
              <a:t>Mauremys</a:t>
            </a:r>
            <a:r>
              <a:rPr dirty="0" sz="1400" i="1" lang="en-US"/>
              <a:t> </a:t>
            </a:r>
            <a:r>
              <a:rPr dirty="0" sz="1400" i="1" lang="en-US" err="1"/>
              <a:t>rivulata</a:t>
            </a:r>
            <a:r>
              <a:rPr dirty="0" sz="1400" lang="en-US"/>
              <a:t> </a:t>
            </a:r>
            <a:r>
              <a:rPr dirty="0" sz="1400" lang="ru-RU" err="1"/>
              <a:t>полюють</a:t>
            </a:r>
            <a:r>
              <a:rPr dirty="0" sz="1400" lang="ru-RU"/>
              <a:t> </a:t>
            </a:r>
            <a:r>
              <a:rPr dirty="0" sz="1400" lang="ru-RU" err="1"/>
              <a:t>великі</a:t>
            </a:r>
            <a:r>
              <a:rPr dirty="0" sz="1400" lang="ru-RU"/>
              <a:t> птахи та </a:t>
            </a:r>
            <a:r>
              <a:rPr dirty="0" sz="1400" lang="ru-RU" err="1"/>
              <a:t>хижі</a:t>
            </a:r>
            <a:r>
              <a:rPr dirty="0" sz="1400" lang="ru-RU"/>
              <a:t> </a:t>
            </a:r>
            <a:r>
              <a:rPr dirty="0" sz="1400" lang="ru-RU" err="1"/>
              <a:t>ссавці</a:t>
            </a:r>
            <a:r>
              <a:rPr dirty="0" sz="1400" lang="ru-RU"/>
              <a:t>, </a:t>
            </a:r>
            <a:r>
              <a:rPr dirty="0" sz="1400" lang="ru-RU" err="1"/>
              <a:t>такі</a:t>
            </a:r>
            <a:r>
              <a:rPr dirty="0" sz="1400" lang="ru-RU"/>
              <a:t> як </a:t>
            </a:r>
            <a:r>
              <a:rPr dirty="0" sz="1400" lang="ru-RU" err="1"/>
              <a:t>мангусти</a:t>
            </a:r>
            <a:r>
              <a:rPr dirty="0" sz="1400" lang="ru-RU"/>
              <a:t>, </a:t>
            </a:r>
            <a:r>
              <a:rPr dirty="0" sz="1400" lang="ru-RU" err="1"/>
              <a:t>які</a:t>
            </a:r>
            <a:r>
              <a:rPr dirty="0" sz="1400" lang="ru-RU"/>
              <a:t> </a:t>
            </a:r>
            <a:r>
              <a:rPr dirty="0" sz="1400" lang="ru-RU" err="1"/>
              <a:t>також</a:t>
            </a:r>
            <a:r>
              <a:rPr dirty="0" sz="1400" lang="ru-RU"/>
              <a:t> </a:t>
            </a:r>
            <a:r>
              <a:rPr dirty="0" sz="1400" lang="ru-RU" err="1"/>
              <a:t>харчуються</a:t>
            </a:r>
            <a:r>
              <a:rPr dirty="0" sz="1400" lang="ru-RU"/>
              <a:t> </a:t>
            </a:r>
            <a:r>
              <a:rPr dirty="0" sz="1400" lang="ru-RU" err="1"/>
              <a:t>яйцями</a:t>
            </a:r>
            <a:r>
              <a:rPr dirty="0" sz="1400" lang="ru-RU"/>
              <a:t> черепах, а </a:t>
            </a:r>
            <a:r>
              <a:rPr dirty="0" sz="1400" lang="ru-RU" err="1"/>
              <a:t>дрібніші</a:t>
            </a:r>
            <a:r>
              <a:rPr dirty="0" sz="1400" lang="ru-RU"/>
              <a:t> </a:t>
            </a:r>
            <a:r>
              <a:rPr dirty="0" sz="1400" lang="ru-RU" err="1"/>
              <a:t>хижаки</a:t>
            </a:r>
            <a:r>
              <a:rPr dirty="0" sz="1400" lang="ru-RU"/>
              <a:t> </a:t>
            </a:r>
            <a:r>
              <a:rPr dirty="0" sz="1400" lang="ru-RU" err="1"/>
              <a:t>можуть</a:t>
            </a:r>
            <a:r>
              <a:rPr dirty="0" sz="1400" lang="ru-RU"/>
              <a:t> </a:t>
            </a:r>
            <a:r>
              <a:rPr dirty="0" sz="1400" lang="ru-RU" err="1"/>
              <a:t>полювати</a:t>
            </a:r>
            <a:r>
              <a:rPr dirty="0" sz="1400" lang="ru-RU"/>
              <a:t> на </a:t>
            </a:r>
            <a:r>
              <a:rPr dirty="0" sz="1400" lang="ru-RU" err="1"/>
              <a:t>молодих</a:t>
            </a:r>
            <a:r>
              <a:rPr dirty="0" sz="1400" lang="ru-RU"/>
              <a:t> черепах </a:t>
            </a:r>
            <a:r>
              <a:rPr dirty="0" sz="1400" lang="ru-RU" err="1"/>
              <a:t>з</a:t>
            </a:r>
            <a:r>
              <a:rPr dirty="0" sz="1400" lang="ru-RU"/>
              <a:t> </a:t>
            </a:r>
            <a:r>
              <a:rPr dirty="0" sz="1400" lang="ru-RU" err="1"/>
              <a:t>м'якшим</a:t>
            </a:r>
            <a:r>
              <a:rPr dirty="0" sz="1400" lang="ru-RU"/>
              <a:t> панцирем </a:t>
            </a:r>
            <a:r>
              <a:rPr dirty="0" sz="1400" lang="ru-RU" smtClean="0"/>
              <a:t>.</a:t>
            </a:r>
            <a:endParaRPr dirty="0" sz="1400" lang="ru-RU"/>
          </a:p>
          <a:p>
            <a:pPr algn="just"/>
            <a:r>
              <a:rPr b="1" dirty="0" sz="1400" lang="ru-RU" err="1" smtClean="0"/>
              <a:t>Харчування</a:t>
            </a:r>
            <a:r>
              <a:rPr b="1" dirty="0" sz="1400" lang="ru-RU" smtClean="0"/>
              <a:t>. </a:t>
            </a:r>
            <a:r>
              <a:rPr dirty="0" sz="1400" i="1" lang="en-US" err="1" smtClean="0"/>
              <a:t>Mauremys</a:t>
            </a:r>
            <a:r>
              <a:rPr dirty="0" sz="1400" i="1" lang="en-US" smtClean="0"/>
              <a:t> </a:t>
            </a:r>
            <a:r>
              <a:rPr dirty="0" sz="1400" i="1" lang="en-US" err="1"/>
              <a:t>rivulata</a:t>
            </a:r>
            <a:r>
              <a:rPr dirty="0" sz="1400" lang="en-US"/>
              <a:t>  - </a:t>
            </a:r>
            <a:r>
              <a:rPr dirty="0" sz="1400" lang="ru-RU" err="1"/>
              <a:t>всеїдний</a:t>
            </a:r>
            <a:r>
              <a:rPr dirty="0" sz="1400" lang="ru-RU"/>
              <a:t> вид, </a:t>
            </a:r>
            <a:r>
              <a:rPr dirty="0" sz="1400" lang="ru-RU" err="1"/>
              <a:t>що</a:t>
            </a:r>
            <a:r>
              <a:rPr dirty="0" sz="1400" lang="ru-RU"/>
              <a:t> </a:t>
            </a:r>
            <a:r>
              <a:rPr dirty="0" sz="1400" lang="ru-RU" err="1"/>
              <a:t>харчується</a:t>
            </a:r>
            <a:r>
              <a:rPr dirty="0" sz="1400" lang="ru-RU"/>
              <a:t> як </a:t>
            </a:r>
            <a:r>
              <a:rPr dirty="0" sz="1400" lang="ru-RU" err="1"/>
              <a:t>рослинами</a:t>
            </a:r>
            <a:r>
              <a:rPr dirty="0" sz="1400" lang="ru-RU"/>
              <a:t>, так </a:t>
            </a:r>
            <a:r>
              <a:rPr dirty="0" sz="1400" lang="ru-RU" err="1"/>
              <a:t>і</a:t>
            </a:r>
            <a:r>
              <a:rPr dirty="0" sz="1400" lang="ru-RU"/>
              <a:t> </a:t>
            </a:r>
            <a:r>
              <a:rPr dirty="0" sz="1400" lang="ru-RU" err="1"/>
              <a:t>тваринами</a:t>
            </a:r>
            <a:r>
              <a:rPr dirty="0" sz="1400" lang="ru-RU"/>
              <a:t>, </a:t>
            </a:r>
            <a:r>
              <a:rPr dirty="0" sz="1400" lang="ru-RU" err="1"/>
              <a:t>хоча</a:t>
            </a:r>
            <a:r>
              <a:rPr dirty="0" sz="1400" lang="ru-RU"/>
              <a:t> документально </a:t>
            </a:r>
            <a:r>
              <a:rPr dirty="0" sz="1400" lang="ru-RU" err="1"/>
              <a:t>підтверджено</a:t>
            </a:r>
            <a:r>
              <a:rPr dirty="0" sz="1400" lang="ru-RU"/>
              <a:t>, </a:t>
            </a:r>
            <a:r>
              <a:rPr dirty="0" sz="1400" lang="ru-RU" err="1"/>
              <a:t>що</a:t>
            </a:r>
            <a:r>
              <a:rPr dirty="0" sz="1400" lang="ru-RU"/>
              <a:t> вони </a:t>
            </a:r>
            <a:r>
              <a:rPr dirty="0" sz="1400" lang="ru-RU" err="1"/>
              <a:t>віддають</a:t>
            </a:r>
            <a:r>
              <a:rPr dirty="0" sz="1400" lang="ru-RU"/>
              <a:t> </a:t>
            </a:r>
            <a:r>
              <a:rPr dirty="0" sz="1400" lang="ru-RU" err="1"/>
              <a:t>перевагу</a:t>
            </a:r>
            <a:r>
              <a:rPr dirty="0" sz="1400" lang="ru-RU"/>
              <a:t> </a:t>
            </a:r>
            <a:r>
              <a:rPr dirty="0" sz="1400" lang="ru-RU" err="1"/>
              <a:t>м'ясу</a:t>
            </a:r>
            <a:r>
              <a:rPr dirty="0" sz="1400" lang="ru-RU"/>
              <a:t>. </a:t>
            </a:r>
            <a:r>
              <a:rPr dirty="0" sz="1400" lang="ru-RU" err="1"/>
              <a:t>Молоді</a:t>
            </a:r>
            <a:r>
              <a:rPr dirty="0" sz="1400" lang="ru-RU"/>
              <a:t> черепахи </a:t>
            </a:r>
            <a:r>
              <a:rPr dirty="0" sz="1400" lang="ru-RU" err="1"/>
              <a:t>поїдають</a:t>
            </a:r>
            <a:r>
              <a:rPr dirty="0" sz="1400" lang="ru-RU"/>
              <a:t> </a:t>
            </a:r>
            <a:r>
              <a:rPr dirty="0" sz="1400" lang="ru-RU" err="1"/>
              <a:t>дрібні</a:t>
            </a:r>
            <a:r>
              <a:rPr dirty="0" sz="1400" lang="ru-RU"/>
              <a:t> </a:t>
            </a:r>
            <a:r>
              <a:rPr dirty="0" sz="1400" lang="ru-RU" err="1"/>
              <a:t>безхребетні</a:t>
            </a:r>
            <a:r>
              <a:rPr dirty="0" sz="1400" lang="ru-RU"/>
              <a:t>, а </a:t>
            </a:r>
            <a:r>
              <a:rPr dirty="0" sz="1400" lang="ru-RU" err="1"/>
              <a:t>також</a:t>
            </a:r>
            <a:r>
              <a:rPr dirty="0" sz="1400" lang="ru-RU"/>
              <a:t> </a:t>
            </a:r>
            <a:r>
              <a:rPr dirty="0" sz="1400" lang="ru-RU" err="1"/>
              <a:t>невеликі</a:t>
            </a:r>
            <a:r>
              <a:rPr dirty="0" sz="1400" lang="ru-RU"/>
              <a:t> личинки </a:t>
            </a:r>
            <a:r>
              <a:rPr dirty="0" sz="1400" lang="ru-RU" err="1"/>
              <a:t>або</a:t>
            </a:r>
            <a:r>
              <a:rPr dirty="0" sz="1400" lang="ru-RU"/>
              <a:t> </a:t>
            </a:r>
            <a:r>
              <a:rPr dirty="0" sz="1400" lang="ru-RU" err="1"/>
              <a:t>трупи</a:t>
            </a:r>
            <a:r>
              <a:rPr dirty="0" sz="1400" lang="ru-RU"/>
              <a:t> </a:t>
            </a:r>
            <a:r>
              <a:rPr dirty="0" sz="1400" lang="ru-RU" err="1"/>
              <a:t>амфібій</a:t>
            </a:r>
            <a:r>
              <a:rPr dirty="0" sz="1400" lang="ru-RU"/>
              <a:t>. </a:t>
            </a:r>
            <a:r>
              <a:rPr dirty="0" sz="1400" lang="ru-RU" err="1"/>
              <a:t>Відомо</a:t>
            </a:r>
            <a:r>
              <a:rPr dirty="0" sz="1400" lang="ru-RU"/>
              <a:t>, </a:t>
            </a:r>
            <a:r>
              <a:rPr dirty="0" sz="1400" lang="ru-RU" err="1"/>
              <a:t>що</a:t>
            </a:r>
            <a:r>
              <a:rPr dirty="0" sz="1400" lang="ru-RU"/>
              <a:t> </a:t>
            </a:r>
            <a:r>
              <a:rPr dirty="0" sz="1400" lang="ru-RU" err="1"/>
              <a:t>дорослі</a:t>
            </a:r>
            <a:r>
              <a:rPr dirty="0" sz="1400" lang="ru-RU"/>
              <a:t> черепахи </a:t>
            </a:r>
            <a:r>
              <a:rPr dirty="0" sz="1400" lang="ru-RU" err="1"/>
              <a:t>також</a:t>
            </a:r>
            <a:r>
              <a:rPr dirty="0" sz="1400" lang="ru-RU"/>
              <a:t> </a:t>
            </a:r>
            <a:r>
              <a:rPr dirty="0" sz="1400" lang="ru-RU" err="1"/>
              <a:t>їдять</a:t>
            </a:r>
            <a:r>
              <a:rPr dirty="0" sz="1400" lang="ru-RU"/>
              <a:t> </a:t>
            </a:r>
            <a:r>
              <a:rPr dirty="0" sz="1400" lang="ru-RU" err="1"/>
              <a:t>водорості</a:t>
            </a:r>
            <a:r>
              <a:rPr dirty="0" sz="1400" lang="ru-RU"/>
              <a:t> та </a:t>
            </a:r>
            <a:r>
              <a:rPr dirty="0" sz="1400" lang="ru-RU" err="1"/>
              <a:t>водні</a:t>
            </a:r>
            <a:r>
              <a:rPr dirty="0" sz="1400" lang="ru-RU"/>
              <a:t> </a:t>
            </a:r>
            <a:r>
              <a:rPr dirty="0" sz="1400" lang="ru-RU" err="1"/>
              <a:t>рослини</a:t>
            </a:r>
            <a:r>
              <a:rPr dirty="0" sz="1400" lang="ru-RU"/>
              <a:t> </a:t>
            </a:r>
            <a:r>
              <a:rPr dirty="0" sz="1400" lang="ru-RU" smtClean="0"/>
              <a:t>.</a:t>
            </a:r>
            <a:endParaRPr dirty="0" sz="1400" lang="ru-RU"/>
          </a:p>
          <a:p>
            <a:pPr algn="just"/>
            <a:r>
              <a:rPr b="1" dirty="0" sz="1400" lang="ru-RU" err="1"/>
              <a:t>Взаємодія</a:t>
            </a:r>
            <a:r>
              <a:rPr b="1" dirty="0" sz="1400" lang="ru-RU"/>
              <a:t> </a:t>
            </a:r>
            <a:r>
              <a:rPr b="1" dirty="0" sz="1400" lang="ru-RU" err="1"/>
              <a:t>з</a:t>
            </a:r>
            <a:r>
              <a:rPr b="1" dirty="0" sz="1400" lang="ru-RU"/>
              <a:t> </a:t>
            </a:r>
            <a:r>
              <a:rPr b="1" dirty="0" sz="1400" lang="ru-RU" smtClean="0"/>
              <a:t>людьми. </a:t>
            </a:r>
            <a:r>
              <a:rPr dirty="0" sz="1400" lang="ru-RU" err="1" smtClean="0"/>
              <a:t>Діяльність</a:t>
            </a:r>
            <a:r>
              <a:rPr dirty="0" sz="1400" lang="ru-RU" smtClean="0"/>
              <a:t> </a:t>
            </a:r>
            <a:r>
              <a:rPr dirty="0" sz="1400" lang="ru-RU"/>
              <a:t>людей, </a:t>
            </a:r>
            <a:r>
              <a:rPr dirty="0" sz="1400" lang="ru-RU" err="1"/>
              <a:t>що</a:t>
            </a:r>
            <a:r>
              <a:rPr dirty="0" sz="1400" lang="ru-RU"/>
              <a:t> </a:t>
            </a:r>
            <a:r>
              <a:rPr dirty="0" sz="1400" lang="ru-RU" err="1"/>
              <a:t>впливає</a:t>
            </a:r>
            <a:r>
              <a:rPr dirty="0" sz="1400" lang="ru-RU"/>
              <a:t> </a:t>
            </a:r>
            <a:r>
              <a:rPr dirty="0" sz="1400" lang="ru-RU" err="1"/>
              <a:t>середовище</a:t>
            </a:r>
            <a:r>
              <a:rPr dirty="0" sz="1400" lang="ru-RU"/>
              <a:t> </a:t>
            </a:r>
            <a:r>
              <a:rPr dirty="0" sz="1400" lang="ru-RU" err="1"/>
              <a:t>проживання</a:t>
            </a:r>
            <a:r>
              <a:rPr dirty="0" sz="1400" lang="ru-RU"/>
              <a:t> </a:t>
            </a:r>
            <a:r>
              <a:rPr dirty="0" sz="1400" lang="ru-RU" err="1"/>
              <a:t>цього</a:t>
            </a:r>
            <a:r>
              <a:rPr dirty="0" sz="1400" lang="ru-RU"/>
              <a:t> виду, </a:t>
            </a:r>
            <a:r>
              <a:rPr dirty="0" sz="1400" lang="ru-RU" err="1"/>
              <a:t>призвела</a:t>
            </a:r>
            <a:r>
              <a:rPr dirty="0" sz="1400" lang="ru-RU"/>
              <a:t> до </a:t>
            </a:r>
            <a:r>
              <a:rPr dirty="0" sz="1400" lang="ru-RU" err="1"/>
              <a:t>скорочення</a:t>
            </a:r>
            <a:r>
              <a:rPr dirty="0" sz="1400" lang="ru-RU"/>
              <a:t> </a:t>
            </a:r>
            <a:r>
              <a:rPr dirty="0" sz="1400" lang="ru-RU" err="1" smtClean="0"/>
              <a:t>популяції</a:t>
            </a:r>
            <a:r>
              <a:rPr dirty="0" sz="1400" lang="ru-RU" smtClean="0"/>
              <a:t>. </a:t>
            </a:r>
            <a:r>
              <a:rPr dirty="0" sz="1400" lang="ru-RU" err="1"/>
              <a:t>Найбільший</a:t>
            </a:r>
            <a:r>
              <a:rPr dirty="0" sz="1400" lang="ru-RU"/>
              <a:t> </a:t>
            </a:r>
            <a:r>
              <a:rPr dirty="0" sz="1400" lang="ru-RU" err="1"/>
              <a:t>ефект</a:t>
            </a:r>
            <a:r>
              <a:rPr dirty="0" sz="1400" lang="ru-RU"/>
              <a:t> </a:t>
            </a:r>
            <a:r>
              <a:rPr dirty="0" sz="1400" lang="ru-RU" err="1"/>
              <a:t>мають</a:t>
            </a:r>
            <a:r>
              <a:rPr dirty="0" sz="1400" lang="ru-RU"/>
              <a:t> </a:t>
            </a:r>
            <a:r>
              <a:rPr dirty="0" sz="1400" lang="ru-RU" err="1"/>
              <a:t>урбанізація</a:t>
            </a:r>
            <a:r>
              <a:rPr dirty="0" sz="1400" lang="ru-RU"/>
              <a:t>, </a:t>
            </a:r>
            <a:r>
              <a:rPr dirty="0" sz="1400" lang="ru-RU" err="1"/>
              <a:t>гідротехнічні</a:t>
            </a:r>
            <a:r>
              <a:rPr dirty="0" sz="1400" lang="ru-RU"/>
              <a:t> </a:t>
            </a:r>
            <a:r>
              <a:rPr dirty="0" sz="1400" lang="ru-RU" err="1"/>
              <a:t>проекти</a:t>
            </a:r>
            <a:r>
              <a:rPr dirty="0" sz="1400" lang="ru-RU"/>
              <a:t> та </a:t>
            </a:r>
            <a:r>
              <a:rPr dirty="0" sz="1400" lang="ru-RU" err="1"/>
              <a:t>промислові</a:t>
            </a:r>
            <a:r>
              <a:rPr dirty="0" sz="1400" lang="ru-RU"/>
              <a:t> </a:t>
            </a:r>
            <a:r>
              <a:rPr dirty="0" sz="1400" lang="ru-RU" err="1"/>
              <a:t>відходи</a:t>
            </a:r>
            <a:r>
              <a:rPr dirty="0" sz="1400" lang="ru-RU"/>
              <a:t> </a:t>
            </a:r>
            <a:r>
              <a:rPr dirty="0" sz="1400" lang="ru-RU" err="1"/>
              <a:t>від</a:t>
            </a:r>
            <a:r>
              <a:rPr dirty="0" sz="1400" lang="ru-RU"/>
              <a:t> </a:t>
            </a:r>
            <a:r>
              <a:rPr dirty="0" sz="1400" lang="ru-RU" err="1" smtClean="0"/>
              <a:t>будівництва</a:t>
            </a:r>
            <a:r>
              <a:rPr dirty="0" sz="1400" lang="ru-RU" smtClean="0"/>
              <a:t>. У </a:t>
            </a:r>
            <a:r>
              <a:rPr dirty="0" sz="1400" lang="ru-RU" err="1"/>
              <a:t>північній</a:t>
            </a:r>
            <a:r>
              <a:rPr dirty="0" sz="1400" lang="ru-RU"/>
              <a:t> </a:t>
            </a:r>
            <a:r>
              <a:rPr dirty="0" sz="1400" lang="ru-RU" err="1"/>
              <a:t>частині</a:t>
            </a:r>
            <a:r>
              <a:rPr dirty="0" sz="1400" lang="ru-RU"/>
              <a:t> ареалу </a:t>
            </a:r>
            <a:r>
              <a:rPr dirty="0" sz="1400" lang="ru-RU" err="1"/>
              <a:t>цей</a:t>
            </a:r>
            <a:r>
              <a:rPr dirty="0" sz="1400" lang="ru-RU"/>
              <a:t> вид </a:t>
            </a:r>
            <a:r>
              <a:rPr dirty="0" sz="1400" lang="ru-RU" err="1"/>
              <a:t>може</a:t>
            </a:r>
            <a:r>
              <a:rPr dirty="0" sz="1400" lang="ru-RU"/>
              <a:t> </a:t>
            </a:r>
            <a:r>
              <a:rPr dirty="0" sz="1400" lang="ru-RU" err="1"/>
              <a:t>впадати</a:t>
            </a:r>
            <a:r>
              <a:rPr dirty="0" sz="1400" lang="ru-RU"/>
              <a:t> в </a:t>
            </a:r>
            <a:r>
              <a:rPr dirty="0" sz="1400" lang="ru-RU" err="1"/>
              <a:t>зимову</a:t>
            </a:r>
            <a:r>
              <a:rPr dirty="0" sz="1400" lang="ru-RU"/>
              <a:t> </a:t>
            </a:r>
            <a:r>
              <a:rPr dirty="0" sz="1400" lang="ru-RU" err="1" smtClean="0"/>
              <a:t>сплячку</a:t>
            </a:r>
            <a:r>
              <a:rPr dirty="0" sz="1400" lang="ru-RU" smtClean="0"/>
              <a:t>. </a:t>
            </a:r>
            <a:r>
              <a:rPr dirty="0" sz="1400" lang="ru-RU" err="1"/>
              <a:t>Хоча</a:t>
            </a:r>
            <a:r>
              <a:rPr dirty="0" sz="1400" lang="ru-RU"/>
              <a:t> черепахи </a:t>
            </a:r>
            <a:r>
              <a:rPr dirty="0" sz="1400" lang="ru-RU" err="1"/>
              <a:t>можуть</a:t>
            </a:r>
            <a:r>
              <a:rPr dirty="0" sz="1400" lang="ru-RU"/>
              <a:t> </a:t>
            </a:r>
            <a:r>
              <a:rPr dirty="0" sz="1400" lang="ru-RU" err="1"/>
              <a:t>їсти</a:t>
            </a:r>
            <a:r>
              <a:rPr dirty="0" sz="1400" lang="ru-RU"/>
              <a:t> </a:t>
            </a:r>
            <a:r>
              <a:rPr dirty="0" sz="1400" lang="ru-RU" err="1"/>
              <a:t>хліб</a:t>
            </a:r>
            <a:r>
              <a:rPr dirty="0" sz="1400" lang="ru-RU"/>
              <a:t>, </a:t>
            </a:r>
            <a:r>
              <a:rPr dirty="0" sz="1400" lang="ru-RU" err="1"/>
              <a:t>запропонований</a:t>
            </a:r>
            <a:r>
              <a:rPr dirty="0" sz="1400" lang="ru-RU"/>
              <a:t> людьми, у них </a:t>
            </a:r>
            <a:r>
              <a:rPr dirty="0" sz="1400" lang="ru-RU" err="1"/>
              <a:t>немає</a:t>
            </a:r>
            <a:r>
              <a:rPr dirty="0" sz="1400" lang="ru-RU"/>
              <a:t> </a:t>
            </a:r>
            <a:r>
              <a:rPr dirty="0" sz="1400" lang="ru-RU" err="1"/>
              <a:t>ферментів</a:t>
            </a:r>
            <a:r>
              <a:rPr dirty="0" sz="1400" lang="ru-RU"/>
              <a:t>, </a:t>
            </a:r>
            <a:r>
              <a:rPr dirty="0" sz="1400" lang="ru-RU" err="1"/>
              <a:t>необхідних</a:t>
            </a:r>
            <a:r>
              <a:rPr dirty="0" sz="1400" lang="ru-RU"/>
              <a:t> для </a:t>
            </a:r>
            <a:r>
              <a:rPr dirty="0" sz="1400" lang="ru-RU" err="1"/>
              <a:t>його</a:t>
            </a:r>
            <a:r>
              <a:rPr dirty="0" sz="1400" lang="ru-RU"/>
              <a:t> </a:t>
            </a:r>
            <a:r>
              <a:rPr dirty="0" sz="1400" lang="ru-RU" err="1"/>
              <a:t>перетравлення</a:t>
            </a:r>
            <a:r>
              <a:rPr dirty="0" sz="1400" lang="ru-RU"/>
              <a:t>, </a:t>
            </a:r>
            <a:r>
              <a:rPr dirty="0" sz="1400" lang="ru-RU" err="1"/>
              <a:t>і</a:t>
            </a:r>
            <a:r>
              <a:rPr dirty="0" sz="1400" lang="ru-RU"/>
              <a:t> </a:t>
            </a:r>
            <a:r>
              <a:rPr dirty="0" sz="1400" lang="ru-RU" err="1"/>
              <a:t>таке</a:t>
            </a:r>
            <a:r>
              <a:rPr dirty="0" sz="1400" lang="ru-RU"/>
              <a:t> </a:t>
            </a:r>
            <a:r>
              <a:rPr dirty="0" sz="1400" lang="ru-RU" err="1"/>
              <a:t>підживлення</a:t>
            </a:r>
            <a:r>
              <a:rPr dirty="0" sz="1400" lang="ru-RU"/>
              <a:t> </a:t>
            </a:r>
            <a:r>
              <a:rPr dirty="0" sz="1400" lang="ru-RU" err="1"/>
              <a:t>шкідливе</a:t>
            </a:r>
            <a:r>
              <a:rPr dirty="0" sz="1400" lang="ru-RU"/>
              <a:t> </a:t>
            </a:r>
            <a:r>
              <a:rPr dirty="0" sz="1400" lang="ru-RU" err="1"/>
              <a:t>для</a:t>
            </a:r>
            <a:r>
              <a:rPr dirty="0" sz="1400" lang="ru-RU"/>
              <a:t> </a:t>
            </a:r>
            <a:r>
              <a:rPr dirty="0" sz="1400" lang="ru-RU" err="1"/>
              <a:t>їхнього</a:t>
            </a:r>
            <a:r>
              <a:rPr dirty="0" sz="1400" lang="ru-RU"/>
              <a:t> </a:t>
            </a:r>
            <a:r>
              <a:rPr dirty="0" sz="1400" lang="ru-RU" err="1"/>
              <a:t>здоров'я</a:t>
            </a:r>
            <a:r>
              <a:rPr dirty="0" sz="1400" lang="ru-RU"/>
              <a:t> </a:t>
            </a:r>
            <a:r>
              <a:rPr dirty="0" sz="1400" lang="ru-RU" smtClean="0"/>
              <a:t>.</a:t>
            </a:r>
            <a:endParaRPr dirty="0" sz="1400"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extBox 12"/>
          <p:cNvSpPr txBox="1"/>
          <p:nvPr/>
        </p:nvSpPr>
        <p:spPr>
          <a:xfrm>
            <a:off x="251520" y="4509120"/>
            <a:ext cx="3168352" cy="2308324"/>
          </a:xfrm>
          <a:prstGeom prst="rect"/>
          <a:noFill/>
        </p:spPr>
        <p:txBody>
          <a:bodyPr rtlCol="0" wrap="square">
            <a:spAutoFit/>
          </a:bodyPr>
          <a:p>
            <a:endParaRPr dirty="0" lang="ru-RU"/>
          </a:p>
          <a:p>
            <a:endParaRPr dirty="0" lang="ru-RU"/>
          </a:p>
          <a:p>
            <a:endParaRPr dirty="0" lang="ru-RU"/>
          </a:p>
          <a:p>
            <a:endParaRPr dirty="0" lang="ru-RU"/>
          </a:p>
          <a:p>
            <a:endParaRPr dirty="0" lang="ru-RU"/>
          </a:p>
          <a:p>
            <a:r>
              <a:rPr b="1" dirty="0" lang="ru-RU" err="1"/>
              <a:t>Ящірка</a:t>
            </a:r>
            <a:r>
              <a:rPr b="1" dirty="0" lang="ru-RU"/>
              <a:t> </a:t>
            </a:r>
            <a:r>
              <a:rPr b="1" dirty="0" lang="ru-RU" err="1"/>
              <a:t>вірменська</a:t>
            </a:r>
            <a:r>
              <a:rPr b="1" dirty="0" lang="ru-RU"/>
              <a:t> (</a:t>
            </a:r>
            <a:r>
              <a:rPr b="1" dirty="0" i="1" lang="en-US" err="1"/>
              <a:t>Darevskia</a:t>
            </a:r>
            <a:r>
              <a:rPr b="1" dirty="0" i="1" lang="en-US"/>
              <a:t> </a:t>
            </a:r>
            <a:r>
              <a:rPr b="1" dirty="0" i="1" lang="en-US" err="1"/>
              <a:t>armeniaca</a:t>
            </a:r>
            <a:r>
              <a:rPr b="1" dirty="0" i="1" lang="en-US"/>
              <a:t> (</a:t>
            </a:r>
            <a:r>
              <a:rPr b="1" dirty="0" i="1" lang="en-US" err="1"/>
              <a:t>Méhelÿ</a:t>
            </a:r>
            <a:r>
              <a:rPr b="1" dirty="0" i="1" lang="en-US"/>
              <a:t>, 1909)) </a:t>
            </a:r>
            <a:endParaRPr dirty="0" lang="ru-RU"/>
          </a:p>
        </p:txBody>
      </p:sp>
      <p:pic>
        <p:nvPicPr>
          <p:cNvPr id="2097157" name="Picture 2" descr="Ящірка вірменськ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51520" y="3717032"/>
            <a:ext cx="2571750" cy="2028826"/>
          </a:xfrm>
          <a:prstGeom prst="rect"/>
          <a:noFill/>
        </p:spPr>
      </p:pic>
      <p:sp>
        <p:nvSpPr>
          <p:cNvPr id="1048606" name="Прямоугольник 14"/>
          <p:cNvSpPr/>
          <p:nvPr/>
        </p:nvSpPr>
        <p:spPr>
          <a:xfrm>
            <a:off x="2718048" y="0"/>
            <a:ext cx="6425952" cy="6340197"/>
          </a:xfrm>
          <a:prstGeom prst="rect"/>
        </p:spPr>
        <p:txBody>
          <a:bodyPr wrap="square">
            <a:spAutoFit/>
          </a:bodyPr>
          <a:p>
            <a:pPr algn="just"/>
            <a:r>
              <a:rPr b="1" dirty="0" sz="1500" lang="ru-RU"/>
              <a:t>Ареал. </a:t>
            </a:r>
            <a:r>
              <a:rPr b="1" dirty="0" sz="1500" lang="ru-RU" err="1"/>
              <a:t>Північно-західна</a:t>
            </a:r>
            <a:r>
              <a:rPr b="1" dirty="0" sz="1500" lang="ru-RU"/>
              <a:t> </a:t>
            </a:r>
            <a:r>
              <a:rPr b="1" dirty="0" sz="1500" lang="ru-RU" err="1"/>
              <a:t>й</a:t>
            </a:r>
            <a:r>
              <a:rPr b="1" dirty="0" sz="1500" lang="ru-RU"/>
              <a:t> </a:t>
            </a:r>
            <a:r>
              <a:rPr b="1" dirty="0" sz="1500" lang="ru-RU" err="1"/>
              <a:t>північна</a:t>
            </a:r>
            <a:r>
              <a:rPr b="1" dirty="0" sz="1500" lang="ru-RU"/>
              <a:t> </a:t>
            </a:r>
            <a:r>
              <a:rPr b="1" dirty="0" sz="1500" lang="ru-RU" err="1"/>
              <a:t>Вірменія</a:t>
            </a:r>
            <a:r>
              <a:rPr b="1" dirty="0" sz="1500" lang="ru-RU"/>
              <a:t> </a:t>
            </a:r>
            <a:r>
              <a:rPr b="1" dirty="0" sz="1500" lang="ru-RU" err="1"/>
              <a:t>і</a:t>
            </a:r>
            <a:r>
              <a:rPr b="1" dirty="0" sz="1500" lang="ru-RU"/>
              <a:t> </a:t>
            </a:r>
            <a:r>
              <a:rPr b="1" dirty="0" sz="1500" lang="ru-RU" err="1"/>
              <a:t>прилеглі</a:t>
            </a:r>
            <a:endParaRPr b="1" dirty="0" sz="1500" lang="ru-RU"/>
          </a:p>
          <a:p>
            <a:pPr algn="just"/>
            <a:r>
              <a:rPr dirty="0" sz="1500" lang="ru-RU" err="1"/>
              <a:t>райони</a:t>
            </a:r>
            <a:r>
              <a:rPr dirty="0" sz="1500" lang="ru-RU"/>
              <a:t> </a:t>
            </a:r>
            <a:r>
              <a:rPr dirty="0" sz="1500" lang="ru-RU" err="1"/>
              <a:t>південної</a:t>
            </a:r>
            <a:r>
              <a:rPr dirty="0" sz="1500" lang="ru-RU"/>
              <a:t> </a:t>
            </a:r>
            <a:r>
              <a:rPr dirty="0" sz="1500" lang="ru-RU" err="1"/>
              <a:t>Грузії</a:t>
            </a:r>
            <a:r>
              <a:rPr dirty="0" sz="1500" lang="ru-RU"/>
              <a:t> та </a:t>
            </a:r>
            <a:r>
              <a:rPr dirty="0" sz="1500" lang="ru-RU" err="1"/>
              <a:t>західного</a:t>
            </a:r>
            <a:r>
              <a:rPr dirty="0" sz="1500" lang="ru-RU"/>
              <a:t> Азербайджану, </a:t>
            </a:r>
            <a:r>
              <a:rPr dirty="0" sz="1500" lang="ru-RU" err="1" smtClean="0"/>
              <a:t>північно-західна</a:t>
            </a:r>
            <a:r>
              <a:rPr dirty="0" sz="1500" lang="ru-RU" smtClean="0"/>
              <a:t> </a:t>
            </a:r>
            <a:r>
              <a:rPr dirty="0" sz="1500" lang="ru-RU" err="1"/>
              <a:t>Туреччина</a:t>
            </a:r>
            <a:r>
              <a:rPr dirty="0" sz="1500" lang="ru-RU"/>
              <a:t>.</a:t>
            </a:r>
          </a:p>
          <a:p>
            <a:pPr algn="just"/>
            <a:r>
              <a:rPr b="1" dirty="0" sz="1500" lang="ru-RU" err="1"/>
              <a:t>Біологія</a:t>
            </a:r>
            <a:r>
              <a:rPr b="1" dirty="0" sz="1500" lang="ru-RU"/>
              <a:t>. </a:t>
            </a:r>
            <a:r>
              <a:rPr b="1" dirty="0" sz="1500" lang="ru-RU" err="1"/>
              <a:t>Довжина</a:t>
            </a:r>
            <a:r>
              <a:rPr b="1" dirty="0" sz="1500" lang="ru-RU"/>
              <a:t> </a:t>
            </a:r>
            <a:r>
              <a:rPr b="1" dirty="0" sz="1500" lang="ru-RU" err="1"/>
              <a:t>тулуба</a:t>
            </a:r>
            <a:r>
              <a:rPr b="1" dirty="0" sz="1500" lang="ru-RU"/>
              <a:t> до 7,3 см, </a:t>
            </a:r>
            <a:r>
              <a:rPr b="1" dirty="0" sz="1500" lang="ru-RU" err="1"/>
              <a:t>частіше</a:t>
            </a:r>
            <a:r>
              <a:rPr b="1" dirty="0" sz="1500" lang="ru-RU"/>
              <a:t> 6,5 см, </a:t>
            </a:r>
            <a:r>
              <a:rPr b="1" dirty="0" sz="1500" lang="ru-RU" err="1"/>
              <a:t>хвіст</a:t>
            </a:r>
            <a:r>
              <a:rPr b="1" dirty="0" sz="1500" lang="ru-RU"/>
              <a:t> </a:t>
            </a:r>
            <a:r>
              <a:rPr b="1" dirty="0" sz="1500" lang="ru-RU" smtClean="0"/>
              <a:t>у </a:t>
            </a:r>
            <a:r>
              <a:rPr dirty="0" sz="1500" lang="ru-RU" smtClean="0"/>
              <a:t>2 </a:t>
            </a:r>
            <a:r>
              <a:rPr dirty="0" sz="1500" lang="ru-RU"/>
              <a:t>рази </a:t>
            </a:r>
            <a:r>
              <a:rPr dirty="0" sz="1500" lang="ru-RU" err="1"/>
              <a:t>довший</a:t>
            </a:r>
            <a:r>
              <a:rPr dirty="0" sz="1500" lang="ru-RU"/>
              <a:t>. Голова </a:t>
            </a:r>
            <a:r>
              <a:rPr dirty="0" sz="1500" lang="ru-RU" err="1"/>
              <a:t>помітно</a:t>
            </a:r>
            <a:r>
              <a:rPr dirty="0" sz="1500" lang="ru-RU"/>
              <a:t> стиснута. </a:t>
            </a:r>
            <a:r>
              <a:rPr dirty="0" sz="1500" lang="ru-RU" err="1"/>
              <a:t>Луска</a:t>
            </a:r>
            <a:r>
              <a:rPr dirty="0" sz="1500" lang="ru-RU"/>
              <a:t> </a:t>
            </a:r>
            <a:r>
              <a:rPr dirty="0" sz="1500" lang="ru-RU" err="1"/>
              <a:t>тулуба</a:t>
            </a:r>
            <a:r>
              <a:rPr dirty="0" sz="1500" lang="ru-RU"/>
              <a:t> </a:t>
            </a:r>
            <a:r>
              <a:rPr dirty="0" sz="1500" lang="ru-RU" smtClean="0"/>
              <a:t>гладенька, </a:t>
            </a:r>
            <a:r>
              <a:rPr dirty="0" sz="1500" lang="ru-RU" err="1" smtClean="0"/>
              <a:t>злегка</a:t>
            </a:r>
            <a:r>
              <a:rPr dirty="0" sz="1500" lang="ru-RU" smtClean="0"/>
              <a:t> </a:t>
            </a:r>
            <a:r>
              <a:rPr dirty="0" sz="1500" lang="ru-RU" err="1"/>
              <a:t>опукла</a:t>
            </a:r>
            <a:r>
              <a:rPr dirty="0" sz="1500" lang="ru-RU"/>
              <a:t>. </a:t>
            </a:r>
            <a:r>
              <a:rPr dirty="0" sz="1500" lang="ru-RU" err="1"/>
              <a:t>Безпосередньо</a:t>
            </a:r>
            <a:r>
              <a:rPr dirty="0" sz="1500" lang="ru-RU"/>
              <a:t> </a:t>
            </a:r>
            <a:r>
              <a:rPr dirty="0" sz="1500" lang="ru-RU" err="1"/>
              <a:t>попереду</a:t>
            </a:r>
            <a:r>
              <a:rPr dirty="0" sz="1500" lang="ru-RU"/>
              <a:t> великого анального </a:t>
            </a:r>
            <a:r>
              <a:rPr dirty="0" sz="1500" lang="ru-RU" smtClean="0"/>
              <a:t>щитка лежать </a:t>
            </a:r>
            <a:r>
              <a:rPr dirty="0" sz="1500" lang="ru-RU"/>
              <a:t>1–2 </a:t>
            </a:r>
            <a:r>
              <a:rPr dirty="0" sz="1500" lang="ru-RU" err="1"/>
              <a:t>помітно</a:t>
            </a:r>
            <a:r>
              <a:rPr dirty="0" sz="1500" lang="ru-RU"/>
              <a:t> </a:t>
            </a:r>
            <a:r>
              <a:rPr dirty="0" sz="1500" lang="ru-RU" err="1"/>
              <a:t>різних</a:t>
            </a:r>
            <a:r>
              <a:rPr dirty="0" sz="1500" lang="ru-RU"/>
              <a:t> за </a:t>
            </a:r>
            <a:r>
              <a:rPr dirty="0" sz="1500" lang="ru-RU" err="1"/>
              <a:t>розміром</a:t>
            </a:r>
            <a:r>
              <a:rPr dirty="0" sz="1500" lang="ru-RU"/>
              <a:t> </a:t>
            </a:r>
            <a:r>
              <a:rPr dirty="0" sz="1500" lang="ru-RU" err="1"/>
              <a:t>збільшених</a:t>
            </a:r>
            <a:r>
              <a:rPr dirty="0" sz="1500" lang="ru-RU"/>
              <a:t> </a:t>
            </a:r>
            <a:r>
              <a:rPr dirty="0" sz="1500" lang="ru-RU" err="1" smtClean="0"/>
              <a:t>преанальних</a:t>
            </a:r>
            <a:r>
              <a:rPr dirty="0" sz="1500" lang="ru-RU" smtClean="0"/>
              <a:t> щитки</a:t>
            </a:r>
            <a:r>
              <a:rPr dirty="0" sz="1500" lang="ru-RU"/>
              <a:t>. Спина </a:t>
            </a:r>
            <a:r>
              <a:rPr dirty="0" sz="1500" lang="ru-RU" err="1"/>
              <a:t>вірменської</a:t>
            </a:r>
            <a:r>
              <a:rPr dirty="0" sz="1500" lang="ru-RU"/>
              <a:t> </a:t>
            </a:r>
            <a:r>
              <a:rPr dirty="0" sz="1500" lang="ru-RU" err="1"/>
              <a:t>ящірки</a:t>
            </a:r>
            <a:r>
              <a:rPr dirty="0" sz="1500" lang="ru-RU"/>
              <a:t> </a:t>
            </a:r>
            <a:r>
              <a:rPr dirty="0" sz="1500" lang="ru-RU" err="1"/>
              <a:t>жовтувато-зеленого</a:t>
            </a:r>
            <a:r>
              <a:rPr dirty="0" sz="1500" lang="ru-RU"/>
              <a:t>, </a:t>
            </a:r>
            <a:r>
              <a:rPr dirty="0" sz="1500" lang="ru-RU" smtClean="0"/>
              <a:t>коричнево-оливкового </a:t>
            </a:r>
            <a:r>
              <a:rPr dirty="0" sz="1500" lang="ru-RU" err="1"/>
              <a:t>або</a:t>
            </a:r>
            <a:r>
              <a:rPr dirty="0" sz="1500" lang="ru-RU"/>
              <a:t> </a:t>
            </a:r>
            <a:r>
              <a:rPr dirty="0" sz="1500" lang="ru-RU" err="1"/>
              <a:t>зеленувато-жовтого</a:t>
            </a:r>
            <a:r>
              <a:rPr dirty="0" sz="1500" lang="ru-RU"/>
              <a:t> </a:t>
            </a:r>
            <a:r>
              <a:rPr dirty="0" sz="1500" lang="ru-RU" err="1"/>
              <a:t>кольору</a:t>
            </a:r>
            <a:r>
              <a:rPr dirty="0" sz="1500" lang="ru-RU"/>
              <a:t>, </a:t>
            </a:r>
            <a:r>
              <a:rPr dirty="0" sz="1500" lang="ru-RU" err="1"/>
              <a:t>зелене</a:t>
            </a:r>
            <a:r>
              <a:rPr dirty="0" sz="1500" lang="ru-RU"/>
              <a:t> </a:t>
            </a:r>
            <a:r>
              <a:rPr dirty="0" sz="1500" lang="ru-RU" err="1" smtClean="0"/>
              <a:t>забарвлення</a:t>
            </a:r>
            <a:r>
              <a:rPr dirty="0" sz="1500" lang="ru-RU" smtClean="0"/>
              <a:t> </a:t>
            </a:r>
            <a:r>
              <a:rPr dirty="0" sz="1500" lang="ru-RU" err="1" smtClean="0"/>
              <a:t>зазвичай</a:t>
            </a:r>
            <a:r>
              <a:rPr dirty="0" sz="1500" lang="ru-RU" smtClean="0"/>
              <a:t> </a:t>
            </a:r>
            <a:r>
              <a:rPr dirty="0" sz="1500" lang="ru-RU" err="1"/>
              <a:t>більш</a:t>
            </a:r>
            <a:r>
              <a:rPr dirty="0" sz="1500" lang="ru-RU"/>
              <a:t> </a:t>
            </a:r>
            <a:r>
              <a:rPr dirty="0" sz="1500" lang="ru-RU" err="1"/>
              <a:t>чітко</a:t>
            </a:r>
            <a:r>
              <a:rPr dirty="0" sz="1500" lang="ru-RU"/>
              <a:t> </a:t>
            </a:r>
            <a:r>
              <a:rPr dirty="0" sz="1500" lang="ru-RU" err="1"/>
              <a:t>проступає</a:t>
            </a:r>
            <a:r>
              <a:rPr dirty="0" sz="1500" lang="ru-RU"/>
              <a:t> у </a:t>
            </a:r>
            <a:r>
              <a:rPr dirty="0" sz="1500" lang="ru-RU" err="1"/>
              <a:t>передній</a:t>
            </a:r>
            <a:r>
              <a:rPr dirty="0" sz="1500" lang="ru-RU"/>
              <a:t> </a:t>
            </a:r>
            <a:r>
              <a:rPr dirty="0" sz="1500" lang="ru-RU" err="1"/>
              <a:t>третині</a:t>
            </a:r>
            <a:r>
              <a:rPr dirty="0" sz="1500" lang="ru-RU"/>
              <a:t> </a:t>
            </a:r>
            <a:r>
              <a:rPr dirty="0" sz="1500" lang="ru-RU" err="1"/>
              <a:t>тулуба</a:t>
            </a:r>
            <a:r>
              <a:rPr dirty="0" sz="1500" lang="ru-RU"/>
              <a:t>. </a:t>
            </a:r>
            <a:r>
              <a:rPr dirty="0" sz="1500" lang="ru-RU" err="1" smtClean="0"/>
              <a:t>Спинна</a:t>
            </a:r>
            <a:r>
              <a:rPr dirty="0" sz="1500" lang="ru-RU" smtClean="0"/>
              <a:t> </a:t>
            </a:r>
            <a:r>
              <a:rPr dirty="0" sz="1500" lang="ru-RU" err="1" smtClean="0"/>
              <a:t>смуга</a:t>
            </a:r>
            <a:r>
              <a:rPr dirty="0" sz="1500" lang="ru-RU" smtClean="0"/>
              <a:t> </a:t>
            </a:r>
            <a:r>
              <a:rPr dirty="0" sz="1500" lang="ru-RU" err="1"/>
              <a:t>складається</a:t>
            </a:r>
            <a:r>
              <a:rPr dirty="0" sz="1500" lang="ru-RU"/>
              <a:t> </a:t>
            </a:r>
            <a:r>
              <a:rPr dirty="0" sz="1500" lang="ru-RU" err="1"/>
              <a:t>із</a:t>
            </a:r>
            <a:r>
              <a:rPr dirty="0" sz="1500" lang="ru-RU"/>
              <a:t> </a:t>
            </a:r>
            <a:r>
              <a:rPr dirty="0" sz="1500" lang="ru-RU" err="1"/>
              <a:t>зосереджених</a:t>
            </a:r>
            <a:r>
              <a:rPr dirty="0" sz="1500" lang="ru-RU"/>
              <a:t> </a:t>
            </a:r>
            <a:r>
              <a:rPr dirty="0" sz="1500" lang="ru-RU" err="1"/>
              <a:t>уздовж</a:t>
            </a:r>
            <a:r>
              <a:rPr dirty="0" sz="1500" lang="ru-RU"/>
              <a:t> хребта </a:t>
            </a:r>
            <a:r>
              <a:rPr dirty="0" sz="1500" lang="ru-RU" smtClean="0"/>
              <a:t>невеликих, </a:t>
            </a:r>
            <a:r>
              <a:rPr dirty="0" sz="1500" lang="ru-RU" err="1" smtClean="0"/>
              <a:t>витягнутих</a:t>
            </a:r>
            <a:r>
              <a:rPr dirty="0" sz="1500" lang="ru-RU" smtClean="0"/>
              <a:t> </a:t>
            </a:r>
            <a:r>
              <a:rPr dirty="0" sz="1500" lang="ru-RU" err="1"/>
              <a:t>упоперек</a:t>
            </a:r>
            <a:r>
              <a:rPr dirty="0" sz="1500" lang="ru-RU"/>
              <a:t> </a:t>
            </a:r>
            <a:r>
              <a:rPr dirty="0" sz="1500" lang="ru-RU" err="1"/>
              <a:t>чорних</a:t>
            </a:r>
            <a:r>
              <a:rPr dirty="0" sz="1500" lang="ru-RU"/>
              <a:t> </a:t>
            </a:r>
            <a:r>
              <a:rPr dirty="0" sz="1500" lang="ru-RU" err="1"/>
              <a:t>або</a:t>
            </a:r>
            <a:r>
              <a:rPr dirty="0" sz="1500" lang="ru-RU"/>
              <a:t> </a:t>
            </a:r>
            <a:r>
              <a:rPr dirty="0" sz="1500" lang="ru-RU" err="1"/>
              <a:t>бурих</a:t>
            </a:r>
            <a:r>
              <a:rPr dirty="0" sz="1500" lang="ru-RU"/>
              <a:t> </a:t>
            </a:r>
            <a:r>
              <a:rPr dirty="0" sz="1500" lang="ru-RU" err="1"/>
              <a:t>плям</a:t>
            </a:r>
            <a:r>
              <a:rPr dirty="0" sz="1500" lang="ru-RU"/>
              <a:t>. Голова </a:t>
            </a:r>
            <a:r>
              <a:rPr dirty="0" sz="1500" lang="ru-RU" err="1"/>
              <a:t>зверху</a:t>
            </a:r>
            <a:r>
              <a:rPr dirty="0" sz="1500" lang="ru-RU"/>
              <a:t> </a:t>
            </a:r>
            <a:r>
              <a:rPr dirty="0" sz="1500" lang="ru-RU" smtClean="0"/>
              <a:t>в невеликих </a:t>
            </a:r>
            <a:r>
              <a:rPr dirty="0" sz="1500" lang="ru-RU" err="1"/>
              <a:t>чорних</a:t>
            </a:r>
            <a:r>
              <a:rPr dirty="0" sz="1500" lang="ru-RU"/>
              <a:t> </a:t>
            </a:r>
            <a:r>
              <a:rPr dirty="0" sz="1500" lang="ru-RU" err="1"/>
              <a:t>цятках</a:t>
            </a:r>
            <a:r>
              <a:rPr dirty="0" sz="1500" lang="ru-RU"/>
              <a:t>. </a:t>
            </a:r>
            <a:r>
              <a:rPr dirty="0" sz="1500" lang="ru-RU" err="1"/>
              <a:t>Полюбляє</a:t>
            </a:r>
            <a:r>
              <a:rPr dirty="0" sz="1500" lang="ru-RU"/>
              <a:t> </a:t>
            </a:r>
            <a:r>
              <a:rPr dirty="0" sz="1500" lang="ru-RU" err="1"/>
              <a:t>скелясту</a:t>
            </a:r>
            <a:r>
              <a:rPr dirty="0" sz="1500" lang="ru-RU"/>
              <a:t> </a:t>
            </a:r>
            <a:r>
              <a:rPr dirty="0" sz="1500" lang="ru-RU" err="1"/>
              <a:t>і</a:t>
            </a:r>
            <a:r>
              <a:rPr dirty="0" sz="1500" lang="ru-RU"/>
              <a:t> </a:t>
            </a:r>
            <a:r>
              <a:rPr dirty="0" sz="1500" lang="ru-RU" err="1" smtClean="0"/>
              <a:t>кам’янисту</a:t>
            </a:r>
            <a:r>
              <a:rPr dirty="0" sz="1500" lang="ru-RU" smtClean="0"/>
              <a:t> </a:t>
            </a:r>
            <a:r>
              <a:rPr dirty="0" sz="1500" lang="ru-RU" err="1" smtClean="0"/>
              <a:t>місцевість</a:t>
            </a:r>
            <a:r>
              <a:rPr dirty="0" sz="1500" lang="ru-RU"/>
              <a:t>, </a:t>
            </a:r>
            <a:r>
              <a:rPr dirty="0" sz="1500" lang="ru-RU" err="1"/>
              <a:t>схили</a:t>
            </a:r>
            <a:r>
              <a:rPr dirty="0" sz="1500" lang="ru-RU"/>
              <a:t> </a:t>
            </a:r>
            <a:r>
              <a:rPr dirty="0" sz="1500" lang="ru-RU" err="1"/>
              <a:t>ущелин</a:t>
            </a:r>
            <a:r>
              <a:rPr dirty="0" sz="1500" lang="ru-RU"/>
              <a:t> та </a:t>
            </a:r>
            <a:r>
              <a:rPr dirty="0" sz="1500" lang="ru-RU" err="1"/>
              <a:t>узбіччя</a:t>
            </a:r>
            <a:r>
              <a:rPr dirty="0" sz="1500" lang="ru-RU"/>
              <a:t> </a:t>
            </a:r>
            <a:r>
              <a:rPr dirty="0" sz="1500" lang="ru-RU" err="1"/>
              <a:t>доріг</a:t>
            </a:r>
            <a:r>
              <a:rPr dirty="0" sz="1500" lang="ru-RU"/>
              <a:t> у </a:t>
            </a:r>
            <a:r>
              <a:rPr dirty="0" sz="1500" lang="ru-RU" err="1"/>
              <a:t>лісовій</a:t>
            </a:r>
            <a:r>
              <a:rPr dirty="0" sz="1500" lang="ru-RU"/>
              <a:t> </a:t>
            </a:r>
            <a:r>
              <a:rPr dirty="0" sz="1500" lang="ru-RU" err="1"/>
              <a:t>і</a:t>
            </a:r>
            <a:r>
              <a:rPr dirty="0" sz="1500" lang="ru-RU"/>
              <a:t> </a:t>
            </a:r>
            <a:r>
              <a:rPr dirty="0" sz="1500" lang="ru-RU" err="1" smtClean="0"/>
              <a:t>гірсько-степовій</a:t>
            </a:r>
            <a:r>
              <a:rPr dirty="0" sz="1500" lang="ru-RU" smtClean="0"/>
              <a:t> </a:t>
            </a:r>
            <a:r>
              <a:rPr dirty="0" sz="1500" lang="ru-RU"/>
              <a:t>зонах на </a:t>
            </a:r>
            <a:r>
              <a:rPr dirty="0" sz="1500" lang="ru-RU" err="1"/>
              <a:t>висотах</a:t>
            </a:r>
            <a:r>
              <a:rPr dirty="0" sz="1500" lang="ru-RU"/>
              <a:t> </a:t>
            </a:r>
            <a:r>
              <a:rPr dirty="0" sz="1500" lang="ru-RU" err="1"/>
              <a:t>від</a:t>
            </a:r>
            <a:r>
              <a:rPr dirty="0" sz="1500" lang="ru-RU"/>
              <a:t> 1600 до 2200 м (у </a:t>
            </a:r>
            <a:r>
              <a:rPr dirty="0" sz="1500" lang="ru-RU" err="1"/>
              <a:t>Туреччині</a:t>
            </a:r>
            <a:r>
              <a:rPr dirty="0" sz="1500" lang="ru-RU"/>
              <a:t> до </a:t>
            </a:r>
            <a:r>
              <a:rPr dirty="0" sz="1500" lang="ru-RU" smtClean="0"/>
              <a:t>2500 м</a:t>
            </a:r>
            <a:r>
              <a:rPr dirty="0" sz="1500" lang="ru-RU"/>
              <a:t>) над </a:t>
            </a:r>
            <a:r>
              <a:rPr dirty="0" sz="1500" lang="ru-RU" err="1"/>
              <a:t>рівнем</a:t>
            </a:r>
            <a:r>
              <a:rPr dirty="0" sz="1500" lang="ru-RU"/>
              <a:t> моря. У </a:t>
            </a:r>
            <a:r>
              <a:rPr dirty="0" sz="1500" lang="ru-RU" err="1"/>
              <a:t>гірському</a:t>
            </a:r>
            <a:r>
              <a:rPr dirty="0" sz="1500" lang="ru-RU"/>
              <a:t> степу </a:t>
            </a:r>
            <a:r>
              <a:rPr dirty="0" sz="1500" lang="ru-RU" err="1"/>
              <a:t>місцями</a:t>
            </a:r>
            <a:r>
              <a:rPr dirty="0" sz="1500" lang="ru-RU"/>
              <a:t> </a:t>
            </a:r>
            <a:r>
              <a:rPr dirty="0" sz="1500" lang="ru-RU" err="1"/>
              <a:t>живе</a:t>
            </a:r>
            <a:r>
              <a:rPr dirty="0" sz="1500" lang="ru-RU"/>
              <a:t> </a:t>
            </a:r>
            <a:r>
              <a:rPr dirty="0" sz="1500" lang="ru-RU" err="1" smtClean="0"/>
              <a:t>серед</a:t>
            </a:r>
            <a:r>
              <a:rPr dirty="0" sz="1500" lang="ru-RU" smtClean="0"/>
              <a:t> </a:t>
            </a:r>
            <a:r>
              <a:rPr dirty="0" sz="1500" lang="ru-RU" err="1" smtClean="0"/>
              <a:t>трав’янистої</a:t>
            </a:r>
            <a:r>
              <a:rPr dirty="0" sz="1500" lang="ru-RU" smtClean="0"/>
              <a:t> </a:t>
            </a:r>
            <a:r>
              <a:rPr dirty="0" sz="1500" lang="ru-RU" err="1"/>
              <a:t>рослинності</a:t>
            </a:r>
            <a:r>
              <a:rPr dirty="0" sz="1500" lang="ru-RU"/>
              <a:t> далеко </a:t>
            </a:r>
            <a:r>
              <a:rPr dirty="0" sz="1500" lang="ru-RU" err="1"/>
              <a:t>від</a:t>
            </a:r>
            <a:r>
              <a:rPr dirty="0" sz="1500" lang="ru-RU"/>
              <a:t> </a:t>
            </a:r>
            <a:r>
              <a:rPr dirty="0" sz="1500" lang="ru-RU" err="1"/>
              <a:t>каміння</a:t>
            </a:r>
            <a:r>
              <a:rPr dirty="0" sz="1500" lang="ru-RU"/>
              <a:t> </a:t>
            </a:r>
            <a:r>
              <a:rPr dirty="0" sz="1500" lang="ru-RU" err="1"/>
              <a:t>і</a:t>
            </a:r>
            <a:r>
              <a:rPr dirty="0" sz="1500" lang="ru-RU"/>
              <a:t> </a:t>
            </a:r>
            <a:r>
              <a:rPr dirty="0" sz="1500" lang="ru-RU" err="1"/>
              <a:t>скель</a:t>
            </a:r>
            <a:r>
              <a:rPr dirty="0" sz="1500" lang="ru-RU"/>
              <a:t>. </a:t>
            </a:r>
            <a:r>
              <a:rPr dirty="0" sz="1500" lang="ru-RU" err="1" smtClean="0"/>
              <a:t>Місцями</a:t>
            </a:r>
            <a:r>
              <a:rPr dirty="0" sz="1500" lang="ru-RU" smtClean="0"/>
              <a:t> </a:t>
            </a:r>
            <a:r>
              <a:rPr dirty="0" sz="1500" lang="ru-RU" err="1" smtClean="0"/>
              <a:t>звичайна</a:t>
            </a:r>
            <a:r>
              <a:rPr dirty="0" sz="1500" lang="ru-RU" smtClean="0"/>
              <a:t> </a:t>
            </a:r>
            <a:r>
              <a:rPr dirty="0" sz="1500" lang="ru-RU"/>
              <a:t>в </a:t>
            </a:r>
            <a:r>
              <a:rPr dirty="0" sz="1500" lang="ru-RU" err="1"/>
              <a:t>антропогенних</a:t>
            </a:r>
            <a:r>
              <a:rPr dirty="0" sz="1500" lang="ru-RU"/>
              <a:t> ландшафтах, </a:t>
            </a:r>
            <a:r>
              <a:rPr dirty="0" sz="1500" lang="ru-RU" err="1"/>
              <a:t>поселяючись</a:t>
            </a:r>
            <a:r>
              <a:rPr dirty="0" sz="1500" lang="ru-RU"/>
              <a:t> на </a:t>
            </a:r>
            <a:r>
              <a:rPr dirty="0" sz="1500" lang="ru-RU" err="1" smtClean="0"/>
              <a:t>стінах</a:t>
            </a:r>
            <a:r>
              <a:rPr dirty="0" sz="1500" lang="ru-RU" smtClean="0"/>
              <a:t> </a:t>
            </a:r>
            <a:r>
              <a:rPr dirty="0" sz="1500" lang="ru-RU" err="1" smtClean="0"/>
              <a:t>будівель</a:t>
            </a:r>
            <a:r>
              <a:rPr dirty="0" sz="1500" lang="ru-RU"/>
              <a:t>, у </a:t>
            </a:r>
            <a:r>
              <a:rPr dirty="0" sz="1500" lang="ru-RU" err="1"/>
              <a:t>руїнах</a:t>
            </a:r>
            <a:r>
              <a:rPr dirty="0" sz="1500" lang="ru-RU"/>
              <a:t> </a:t>
            </a:r>
            <a:r>
              <a:rPr dirty="0" sz="1500" lang="ru-RU" err="1"/>
              <a:t>і</a:t>
            </a:r>
            <a:r>
              <a:rPr dirty="0" sz="1500" lang="ru-RU"/>
              <a:t> на </a:t>
            </a:r>
            <a:r>
              <a:rPr dirty="0" sz="1500" lang="ru-RU" err="1"/>
              <a:t>звалищах</a:t>
            </a:r>
            <a:r>
              <a:rPr dirty="0" sz="1500" lang="ru-RU"/>
              <a:t>. Живиться </a:t>
            </a:r>
            <a:r>
              <a:rPr dirty="0" sz="1500" lang="ru-RU" err="1"/>
              <a:t>мурахами</a:t>
            </a:r>
            <a:r>
              <a:rPr dirty="0" sz="1500" lang="ru-RU"/>
              <a:t>, </a:t>
            </a:r>
            <a:r>
              <a:rPr dirty="0" sz="1500" lang="ru-RU" smtClean="0"/>
              <a:t>жуками, </a:t>
            </a:r>
            <a:r>
              <a:rPr dirty="0" sz="1500" lang="ru-RU" err="1" smtClean="0"/>
              <a:t>прямокрилими</a:t>
            </a:r>
            <a:r>
              <a:rPr dirty="0" sz="1500" lang="ru-RU"/>
              <a:t>, </a:t>
            </a:r>
            <a:r>
              <a:rPr dirty="0" sz="1500" lang="ru-RU" err="1"/>
              <a:t>двокрилими</a:t>
            </a:r>
            <a:r>
              <a:rPr dirty="0" sz="1500" lang="ru-RU"/>
              <a:t>, </a:t>
            </a:r>
            <a:r>
              <a:rPr dirty="0" sz="1500" lang="ru-RU" err="1"/>
              <a:t>метеликами</a:t>
            </a:r>
            <a:r>
              <a:rPr dirty="0" sz="1500" lang="ru-RU"/>
              <a:t>, </a:t>
            </a:r>
            <a:r>
              <a:rPr dirty="0" sz="1500" lang="ru-RU" err="1" smtClean="0"/>
              <a:t>павуками</a:t>
            </a:r>
            <a:r>
              <a:rPr dirty="0" sz="1500" lang="ru-RU" smtClean="0"/>
              <a:t>, </a:t>
            </a:r>
            <a:r>
              <a:rPr dirty="0" sz="1500" lang="ru-RU" err="1" smtClean="0"/>
              <a:t>багатоніжками</a:t>
            </a:r>
            <a:r>
              <a:rPr dirty="0" sz="1500" lang="ru-RU"/>
              <a:t>, </a:t>
            </a:r>
            <a:r>
              <a:rPr dirty="0" sz="1500" lang="ru-RU" err="1"/>
              <a:t>земляними</a:t>
            </a:r>
            <a:r>
              <a:rPr dirty="0" sz="1500" lang="ru-RU"/>
              <a:t> </a:t>
            </a:r>
            <a:r>
              <a:rPr dirty="0" sz="1500" lang="ru-RU" err="1"/>
              <a:t>черв’яками</a:t>
            </a:r>
            <a:r>
              <a:rPr dirty="0" sz="1500" lang="ru-RU"/>
              <a:t> </a:t>
            </a:r>
            <a:r>
              <a:rPr dirty="0" sz="1500" lang="ru-RU" err="1"/>
              <a:t>й</a:t>
            </a:r>
            <a:r>
              <a:rPr dirty="0" sz="1500" lang="ru-RU"/>
              <a:t> </a:t>
            </a:r>
            <a:r>
              <a:rPr dirty="0" sz="1500" lang="ru-RU" err="1"/>
              <a:t>молюсками</a:t>
            </a:r>
            <a:r>
              <a:rPr dirty="0" sz="1500" lang="ru-RU"/>
              <a:t>. </a:t>
            </a:r>
            <a:r>
              <a:rPr dirty="0" sz="1500" lang="ru-RU" err="1" smtClean="0"/>
              <a:t>Це</a:t>
            </a:r>
            <a:r>
              <a:rPr dirty="0" sz="1500" lang="ru-RU" smtClean="0"/>
              <a:t> </a:t>
            </a:r>
            <a:r>
              <a:rPr dirty="0" sz="1500" lang="ru-RU" err="1" smtClean="0"/>
              <a:t>яйцекладні</a:t>
            </a:r>
            <a:r>
              <a:rPr dirty="0" sz="1500" lang="ru-RU" smtClean="0"/>
              <a:t> </a:t>
            </a:r>
            <a:r>
              <a:rPr dirty="0" sz="1500" lang="ru-RU" err="1"/>
              <a:t>ящірки</a:t>
            </a:r>
            <a:r>
              <a:rPr dirty="0" sz="1500" lang="ru-RU"/>
              <a:t>.</a:t>
            </a:r>
          </a:p>
          <a:p>
            <a:pPr algn="just"/>
            <a:r>
              <a:rPr b="1" dirty="0" sz="1500" lang="ru-RU" err="1"/>
              <a:t>Україна</a:t>
            </a:r>
            <a:r>
              <a:rPr b="1" dirty="0" sz="1500" lang="ru-RU"/>
              <a:t>. </a:t>
            </a:r>
            <a:r>
              <a:rPr b="1" dirty="0" sz="1500" lang="ru-RU" err="1"/>
              <a:t>Каньйон</a:t>
            </a:r>
            <a:r>
              <a:rPr b="1" dirty="0" sz="1500" lang="ru-RU"/>
              <a:t> р. </a:t>
            </a:r>
            <a:r>
              <a:rPr b="1" dirty="0" sz="1500" lang="ru-RU" err="1"/>
              <a:t>Тетерів</a:t>
            </a:r>
            <a:r>
              <a:rPr b="1" dirty="0" sz="1500" lang="ru-RU"/>
              <a:t>, </a:t>
            </a:r>
            <a:r>
              <a:rPr b="1" dirty="0" sz="1500" lang="ru-RU" err="1"/>
              <a:t>Житомирська</a:t>
            </a:r>
            <a:r>
              <a:rPr b="1" dirty="0" sz="1500" lang="ru-RU"/>
              <a:t> обл.</a:t>
            </a:r>
          </a:p>
          <a:p>
            <a:pPr algn="just"/>
            <a:r>
              <a:rPr b="1" dirty="0" sz="1500" lang="ru-RU"/>
              <a:t>Причина </a:t>
            </a:r>
            <a:r>
              <a:rPr b="1" dirty="0" sz="1500" lang="ru-RU" err="1"/>
              <a:t>проникнення</a:t>
            </a:r>
            <a:r>
              <a:rPr b="1" dirty="0" sz="1500" lang="ru-RU"/>
              <a:t> виду. У 1963 р. </a:t>
            </a:r>
            <a:r>
              <a:rPr b="1" dirty="0" sz="1500" lang="ru-RU" err="1" smtClean="0"/>
              <a:t>Вірменських</a:t>
            </a:r>
            <a:r>
              <a:rPr b="1" dirty="0" sz="1500" lang="ru-RU" smtClean="0"/>
              <a:t> </a:t>
            </a:r>
            <a:r>
              <a:rPr dirty="0" sz="1500" lang="ru-RU" err="1" smtClean="0"/>
              <a:t>ящірок</a:t>
            </a:r>
            <a:r>
              <a:rPr dirty="0" sz="1500" lang="ru-RU"/>
              <a:t>, </a:t>
            </a:r>
            <a:r>
              <a:rPr dirty="0" sz="1500" lang="ru-RU" err="1"/>
              <a:t>спійманих</a:t>
            </a:r>
            <a:r>
              <a:rPr dirty="0" sz="1500" lang="ru-RU"/>
              <a:t> на </a:t>
            </a:r>
            <a:r>
              <a:rPr dirty="0" sz="1500" lang="ru-RU" err="1"/>
              <a:t>Семенівському</a:t>
            </a:r>
            <a:r>
              <a:rPr dirty="0" sz="1500" lang="ru-RU"/>
              <a:t> </a:t>
            </a:r>
            <a:r>
              <a:rPr dirty="0" sz="1500" lang="ru-RU" err="1"/>
              <a:t>перевалі</a:t>
            </a:r>
            <a:r>
              <a:rPr dirty="0" sz="1500" lang="ru-RU"/>
              <a:t> в </a:t>
            </a:r>
            <a:r>
              <a:rPr dirty="0" sz="1500" lang="ru-RU" err="1"/>
              <a:t>північній</a:t>
            </a:r>
            <a:endParaRPr dirty="0" sz="1500" lang="ru-RU"/>
          </a:p>
          <a:p>
            <a:pPr algn="just"/>
            <a:r>
              <a:rPr dirty="0" sz="1500" lang="ru-RU" err="1"/>
              <a:t>Вірменії</a:t>
            </a:r>
            <a:r>
              <a:rPr dirty="0" sz="1500" lang="ru-RU"/>
              <a:t>, </a:t>
            </a:r>
            <a:r>
              <a:rPr dirty="0" sz="1500" lang="ru-RU" err="1"/>
              <a:t>з</a:t>
            </a:r>
            <a:r>
              <a:rPr dirty="0" sz="1500" lang="ru-RU"/>
              <a:t> </a:t>
            </a:r>
            <a:r>
              <a:rPr dirty="0" sz="1500" lang="ru-RU" err="1"/>
              <a:t>науковою</a:t>
            </a:r>
            <a:r>
              <a:rPr dirty="0" sz="1500" lang="ru-RU"/>
              <a:t> метою </a:t>
            </a:r>
            <a:r>
              <a:rPr dirty="0" sz="1500" lang="ru-RU" err="1"/>
              <a:t>було</a:t>
            </a:r>
            <a:r>
              <a:rPr dirty="0" sz="1500" lang="ru-RU"/>
              <a:t> </a:t>
            </a:r>
            <a:r>
              <a:rPr dirty="0" sz="1500" lang="ru-RU" err="1"/>
              <a:t>акліматизовано</a:t>
            </a:r>
            <a:r>
              <a:rPr dirty="0" sz="1500" lang="ru-RU"/>
              <a:t> в </a:t>
            </a:r>
            <a:r>
              <a:rPr dirty="0" sz="1500" lang="ru-RU" err="1"/>
              <a:t>Україні</a:t>
            </a:r>
            <a:r>
              <a:rPr dirty="0" sz="1500" lang="ru-RU"/>
              <a:t>.</a:t>
            </a:r>
          </a:p>
          <a:p>
            <a:pPr algn="just"/>
            <a:r>
              <a:rPr b="1" dirty="0" sz="1500" lang="ru-RU" err="1"/>
              <a:t>Значення</a:t>
            </a:r>
            <a:r>
              <a:rPr b="1" dirty="0" sz="1500" lang="ru-RU"/>
              <a:t> виду. </a:t>
            </a:r>
            <a:r>
              <a:rPr b="1" dirty="0" sz="1500" lang="ru-RU" err="1"/>
              <a:t>Модельний</a:t>
            </a:r>
            <a:r>
              <a:rPr b="1" dirty="0" sz="1500" lang="ru-RU"/>
              <a:t> </a:t>
            </a:r>
            <a:r>
              <a:rPr b="1" dirty="0" sz="1500" lang="ru-RU" err="1"/>
              <a:t>об’єкт</a:t>
            </a:r>
            <a:r>
              <a:rPr b="1" dirty="0" sz="1500" lang="ru-RU"/>
              <a:t> для </a:t>
            </a:r>
            <a:r>
              <a:rPr b="1" dirty="0" sz="1500" lang="ru-RU" err="1" smtClean="0"/>
              <a:t>дослідження</a:t>
            </a:r>
            <a:r>
              <a:rPr b="1" dirty="0" sz="1500" lang="ru-RU" smtClean="0"/>
              <a:t> </a:t>
            </a:r>
            <a:r>
              <a:rPr dirty="0" sz="1500" lang="ru-RU" err="1" smtClean="0"/>
              <a:t>партеногетичної</a:t>
            </a:r>
            <a:r>
              <a:rPr dirty="0" sz="1500" lang="ru-RU" smtClean="0"/>
              <a:t> </a:t>
            </a:r>
            <a:r>
              <a:rPr dirty="0" sz="1500" lang="ru-RU" err="1"/>
              <a:t>популяції</a:t>
            </a:r>
            <a:r>
              <a:rPr dirty="0" sz="1500" lang="ru-RU"/>
              <a:t> </a:t>
            </a:r>
            <a:r>
              <a:rPr dirty="0" sz="1500" lang="ru-RU" err="1"/>
              <a:t>рептилій</a:t>
            </a:r>
            <a:r>
              <a:rPr dirty="0" sz="1500" lang="ru-RU"/>
              <a:t> </a:t>
            </a:r>
            <a:r>
              <a:rPr dirty="0" sz="1500" lang="ru-RU" err="1"/>
              <a:t>і</a:t>
            </a:r>
            <a:r>
              <a:rPr dirty="0" sz="1500" lang="ru-RU"/>
              <a:t> для </a:t>
            </a:r>
            <a:r>
              <a:rPr dirty="0" sz="1500" lang="ru-RU" err="1"/>
              <a:t>дослідження</a:t>
            </a:r>
            <a:r>
              <a:rPr dirty="0" sz="1500" lang="ru-RU"/>
              <a:t> </a:t>
            </a:r>
            <a:r>
              <a:rPr dirty="0" sz="1500" lang="ru-RU" err="1" smtClean="0"/>
              <a:t>наслідків</a:t>
            </a:r>
            <a:r>
              <a:rPr dirty="0" sz="1500" lang="ru-RU" smtClean="0"/>
              <a:t> </a:t>
            </a:r>
            <a:r>
              <a:rPr dirty="0" sz="1500" lang="ru-RU" err="1" smtClean="0"/>
              <a:t>штучної</a:t>
            </a:r>
            <a:r>
              <a:rPr dirty="0" sz="1500" lang="ru-RU" smtClean="0"/>
              <a:t> </a:t>
            </a:r>
            <a:r>
              <a:rPr dirty="0" sz="1500" lang="ru-RU" err="1"/>
              <a:t>інтродукції</a:t>
            </a:r>
            <a:r>
              <a:rPr dirty="0" sz="1500" lang="ru-RU"/>
              <a:t> </a:t>
            </a:r>
            <a:r>
              <a:rPr dirty="0" sz="1500" lang="ru-RU" err="1"/>
              <a:t>видів</a:t>
            </a:r>
            <a:r>
              <a:rPr dirty="0" sz="1500" lang="ru-RU"/>
              <a:t>, на </a:t>
            </a:r>
            <a:r>
              <a:rPr dirty="0" sz="1500" lang="ru-RU" err="1"/>
              <a:t>прикладі</a:t>
            </a:r>
            <a:r>
              <a:rPr dirty="0" sz="1500" lang="ru-RU"/>
              <a:t> </a:t>
            </a:r>
            <a:r>
              <a:rPr dirty="0" sz="1500" lang="ru-RU" err="1"/>
              <a:t>ізольованої</a:t>
            </a:r>
            <a:r>
              <a:rPr dirty="0" sz="1500" lang="ru-RU"/>
              <a:t> </a:t>
            </a:r>
            <a:r>
              <a:rPr dirty="0" sz="1500" lang="ru-RU" err="1"/>
              <a:t>популяції</a:t>
            </a:r>
            <a:r>
              <a:rPr dirty="0" sz="1600" lang="ru-RU"/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lastClr="000000" val="windowText"/>
      </a:dk1>
      <a:lt1>
        <a:sysClr lastClr="FFFFFF" val="window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algn="tl" flip="none" sx="40000" sy="40000" tx="0" ty="0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algn="tl" flip="none" sx="40000" sy="40000" tx="0" ty="0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algn="tl" blurRad="95000" rotWithShape="0">
              <a:srgbClr val="000000">
                <a:alpha val="50000"/>
              </a:srgbClr>
            </a:outerShdw>
          </a:effectLst>
          <a:scene3d>
            <a:camera prst="orthographicFront"/>
            <a:lightRig dir="t" rig="sof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algn="tl" flip="none" sx="58000" sy="38000" tx="0" ty="0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Grizli777</Company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Інвазивні види амфібій та рептилій. Паразити у птахів.</dc:title>
  <dc:creator>Руслан Аминов</dc:creator>
  <cp:lastModifiedBy>Руслан Аминов</cp:lastModifiedBy>
  <dcterms:created xsi:type="dcterms:W3CDTF">2024-11-14T15:09:33Z</dcterms:created>
  <dcterms:modified xsi:type="dcterms:W3CDTF">2024-11-15T22:04:55Z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cdb6b3a787f342e89fa0586f81b1329a</vt:lpwstr>
  </property>
</Properties>
</file>