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63" r:id="rId10"/>
    <p:sldId id="264" r:id="rId11"/>
    <p:sldId id="276" r:id="rId12"/>
    <p:sldId id="265" r:id="rId13"/>
    <p:sldId id="272" r:id="rId14"/>
    <p:sldId id="273" r:id="rId15"/>
    <p:sldId id="274" r:id="rId16"/>
    <p:sldId id="27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5959-F34A-4B10-83B5-C3E97F8DF62C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2A685DB-2D83-4984-8F79-722900102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32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5959-F34A-4B10-83B5-C3E97F8DF62C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2A685DB-2D83-4984-8F79-722900102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592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5959-F34A-4B10-83B5-C3E97F8DF62C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2A685DB-2D83-4984-8F79-72290010226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7415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5959-F34A-4B10-83B5-C3E97F8DF62C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A685DB-2D83-4984-8F79-722900102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895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5959-F34A-4B10-83B5-C3E97F8DF62C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A685DB-2D83-4984-8F79-72290010226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875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5959-F34A-4B10-83B5-C3E97F8DF62C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A685DB-2D83-4984-8F79-722900102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9451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5959-F34A-4B10-83B5-C3E97F8DF62C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85DB-2D83-4984-8F79-722900102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725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5959-F34A-4B10-83B5-C3E97F8DF62C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85DB-2D83-4984-8F79-722900102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02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5959-F34A-4B10-83B5-C3E97F8DF62C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85DB-2D83-4984-8F79-722900102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31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5959-F34A-4B10-83B5-C3E97F8DF62C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2A685DB-2D83-4984-8F79-722900102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03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5959-F34A-4B10-83B5-C3E97F8DF62C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2A685DB-2D83-4984-8F79-722900102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117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5959-F34A-4B10-83B5-C3E97F8DF62C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2A685DB-2D83-4984-8F79-722900102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801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5959-F34A-4B10-83B5-C3E97F8DF62C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85DB-2D83-4984-8F79-722900102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015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5959-F34A-4B10-83B5-C3E97F8DF62C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85DB-2D83-4984-8F79-722900102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25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5959-F34A-4B10-83B5-C3E97F8DF62C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685DB-2D83-4984-8F79-722900102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026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5959-F34A-4B10-83B5-C3E97F8DF62C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A685DB-2D83-4984-8F79-722900102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09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F5959-F34A-4B10-83B5-C3E97F8DF62C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2A685DB-2D83-4984-8F79-722900102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553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  <p:sldLayoutId id="214748376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B67898-2A13-4319-915A-8AEE2F780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2529" y="149108"/>
            <a:ext cx="10419471" cy="6575249"/>
          </a:xfrm>
          <a:ln>
            <a:noFill/>
          </a:ln>
        </p:spPr>
        <p:txBody>
          <a:bodyPr>
            <a:normAutofit/>
          </a:bodyPr>
          <a:lstStyle/>
          <a:p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1. </a:t>
            </a:r>
            <a:r>
              <a:rPr lang="uk-UA" sz="2400" b="1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Інноваційні технології підсилення ґрунтів основ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solidFill>
                <a:schemeClr val="tx1"/>
              </a:solidFill>
            </a:endParaRPr>
          </a:p>
          <a:p>
            <a:r>
              <a:rPr lang="uk-UA" sz="2000" b="1" u="sng" dirty="0">
                <a:solidFill>
                  <a:schemeClr val="tx1"/>
                </a:solidFill>
              </a:rPr>
              <a:t>Коли необхідно підсилення ґрунтів основ?</a:t>
            </a:r>
            <a:endParaRPr lang="ru-RU" sz="2000" b="1" u="sng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Виділяються кілька типових обставин, що вимагають зміцнення ґрунтів:</a:t>
            </a:r>
            <a:endParaRPr lang="ru-RU" sz="2000" dirty="0">
              <a:solidFill>
                <a:schemeClr val="tx1"/>
              </a:solidFill>
            </a:endParaRP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sz="2000" dirty="0">
                <a:solidFill>
                  <a:schemeClr val="tx1"/>
                </a:solidFill>
              </a:rPr>
              <a:t>при відновленні властивостей несучої конструкції будівлі, що руйнується;</a:t>
            </a: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sz="2000" dirty="0">
                <a:solidFill>
                  <a:schemeClr val="tx1"/>
                </a:solidFill>
              </a:rPr>
              <a:t>під час організації будівельних робіт в потенційно-небезпечній зоні, що має погані інженерно-геологічні характеристики;</a:t>
            </a:r>
            <a:endParaRPr lang="ru-RU" sz="2000" dirty="0">
              <a:solidFill>
                <a:schemeClr val="tx1"/>
              </a:solidFill>
            </a:endParaRP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sz="2000" dirty="0">
                <a:solidFill>
                  <a:schemeClr val="tx1"/>
                </a:solidFill>
              </a:rPr>
              <a:t>при збільшенні навантаження будівлі на основу в результаті проведення робіт з перепланування, реконструкції, надбудови і зведенні додаткових поверхів;</a:t>
            </a:r>
            <a:endParaRPr lang="ru-RU" sz="2000" dirty="0">
              <a:solidFill>
                <a:schemeClr val="tx1"/>
              </a:solidFill>
            </a:endParaRP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sz="2000" dirty="0">
                <a:solidFill>
                  <a:schemeClr val="tx1"/>
                </a:solidFill>
              </a:rPr>
              <a:t>при допущених помилках будівельників при зведенні несучих конструкцій;</a:t>
            </a:r>
            <a:endParaRPr lang="ru-RU" sz="2000" dirty="0">
              <a:solidFill>
                <a:schemeClr val="tx1"/>
              </a:solidFill>
            </a:endParaRP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sz="2000" dirty="0">
                <a:solidFill>
                  <a:schemeClr val="tx1"/>
                </a:solidFill>
              </a:rPr>
              <a:t>при негативному впливі ґрунтових вод;</a:t>
            </a:r>
            <a:endParaRPr lang="ru-RU" sz="2000" dirty="0">
              <a:solidFill>
                <a:schemeClr val="tx1"/>
              </a:solidFill>
            </a:endParaRP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uk-UA" sz="2000" dirty="0">
                <a:solidFill>
                  <a:schemeClr val="tx1"/>
                </a:solidFill>
              </a:rPr>
              <a:t>під час температурних коливань;</a:t>
            </a:r>
            <a:endParaRPr lang="ru-RU" sz="2000" dirty="0">
              <a:solidFill>
                <a:schemeClr val="tx1"/>
              </a:solidFill>
            </a:endParaRPr>
          </a:p>
          <a:p>
            <a:pPr marL="342900" indent="-342900">
              <a:buClrTx/>
              <a:buFont typeface="Wingdings" panose="05000000000000000000" pitchFamily="2" charset="2"/>
              <a:buChar char="§"/>
            </a:pPr>
            <a:r>
              <a:rPr lang="uk-UA" sz="2000" dirty="0">
                <a:solidFill>
                  <a:schemeClr val="tx1"/>
                </a:solidFill>
              </a:rPr>
              <a:t>при нерівномірній усадці будівлі.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  <a:highlight>
                <a:srgbClr val="0000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765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B67898-2A13-4319-915A-8AEE2F780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465" y="149108"/>
            <a:ext cx="11628535" cy="657524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uk-UA" sz="2000" dirty="0">
                <a:solidFill>
                  <a:schemeClr val="tx1"/>
                </a:solidFill>
                <a:cs typeface="Times New Roman" panose="02020603050405020304" pitchFamily="18" charset="0"/>
              </a:rPr>
              <a:t>Для того щоб забезпечити можливість нагнітання повітря в пробурені свердловини, вони герметично закриваються затворами. Таким чином, всередині </a:t>
            </a:r>
            <a:r>
              <a:rPr lang="uk-UA" sz="2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грунту</a:t>
            </a:r>
            <a:r>
              <a:rPr lang="uk-UA" sz="2000" dirty="0">
                <a:solidFill>
                  <a:schemeClr val="tx1"/>
                </a:solidFill>
                <a:cs typeface="Times New Roman" panose="02020603050405020304" pitchFamily="18" charset="0"/>
              </a:rPr>
              <a:t> утворюється камера згоряння.</a:t>
            </a:r>
          </a:p>
          <a:p>
            <a:pPr algn="just"/>
            <a:endParaRPr lang="ru-RU" dirty="0">
              <a:solidFill>
                <a:schemeClr val="tx1"/>
              </a:solidFill>
              <a:highlight>
                <a:srgbClr val="0000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461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B67898-2A13-4319-915A-8AEE2F780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465" y="149108"/>
            <a:ext cx="11628535" cy="657524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uk-UA" sz="2000" dirty="0">
                <a:solidFill>
                  <a:schemeClr val="tx1"/>
                </a:solidFill>
                <a:cs typeface="Times New Roman" panose="02020603050405020304" pitchFamily="18" charset="0"/>
              </a:rPr>
              <a:t>камера згоряння.</a:t>
            </a:r>
          </a:p>
          <a:p>
            <a:pPr algn="just"/>
            <a:endParaRPr lang="ru-RU" dirty="0">
              <a:solidFill>
                <a:schemeClr val="tx1"/>
              </a:solidFill>
              <a:highlight>
                <a:srgbClr val="0000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8A9E26-220A-4796-A7AA-295D2E0892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329" y="119575"/>
            <a:ext cx="3552381" cy="3409524"/>
          </a:xfrm>
          <a:prstGeom prst="rect">
            <a:avLst/>
          </a:prstGeom>
        </p:spPr>
      </p:pic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A771104E-3793-4156-893F-79BF9D467D56}"/>
              </a:ext>
            </a:extLst>
          </p:cNvPr>
          <p:cNvSpPr txBox="1">
            <a:spLocks/>
          </p:cNvSpPr>
          <p:nvPr/>
        </p:nvSpPr>
        <p:spPr>
          <a:xfrm>
            <a:off x="98474" y="98474"/>
            <a:ext cx="11971606" cy="66399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 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4244D6-9BAE-4787-93FB-C5698AAE6B08}"/>
              </a:ext>
            </a:extLst>
          </p:cNvPr>
          <p:cNvSpPr txBox="1"/>
          <p:nvPr/>
        </p:nvSpPr>
        <p:spPr>
          <a:xfrm>
            <a:off x="4040650" y="119575"/>
            <a:ext cx="58380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1.1 Схема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високонапірної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цементації.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ін’єктор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Ø=35…76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мм з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отворами 2…4мм,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масив ґрунту, ущільнений за рахунок зсуву у вертикальних напрямках та включень часток цементного каменю,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–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корневидні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утворення з цементного каменю в місцях розсунутого ґрунту.</a:t>
            </a:r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00FCAEC-DF4B-4849-A83D-AC0D321129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290" y="1831975"/>
            <a:ext cx="5002382" cy="513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994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B67898-2A13-4319-915A-8AEE2F780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465" y="149108"/>
            <a:ext cx="11628535" cy="6575249"/>
          </a:xfrm>
        </p:spPr>
        <p:txBody>
          <a:bodyPr>
            <a:normAutofit/>
          </a:bodyPr>
          <a:lstStyle/>
          <a:p>
            <a:pPr algn="ctr"/>
            <a:endParaRPr lang="uk-UA" sz="2000" b="1" cap="all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9CE2D14B-311E-4255-B8ED-DAEE79A21A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985" y="0"/>
            <a:ext cx="9082717" cy="6847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992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B67898-2A13-4319-915A-8AEE2F780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465" y="149108"/>
            <a:ext cx="11628535" cy="6575249"/>
          </a:xfrm>
        </p:spPr>
        <p:txBody>
          <a:bodyPr>
            <a:normAutofit/>
          </a:bodyPr>
          <a:lstStyle/>
          <a:p>
            <a:pPr algn="just"/>
            <a:endParaRPr lang="ru-RU" sz="20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7E104177-6E65-4773-966D-CFAE335B2D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805" y="282750"/>
            <a:ext cx="11107327" cy="6539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573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B67898-2A13-4319-915A-8AEE2F780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465" y="149108"/>
            <a:ext cx="11628535" cy="6575249"/>
          </a:xfrm>
        </p:spPr>
        <p:txBody>
          <a:bodyPr>
            <a:normAutofit/>
          </a:bodyPr>
          <a:lstStyle/>
          <a:p>
            <a:pPr algn="just"/>
            <a:endParaRPr lang="ru-RU" sz="20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5D69B94-DA6C-4A69-BDC4-40E7DD702611}"/>
              </a:ext>
            </a:extLst>
          </p:cNvPr>
          <p:cNvSpPr/>
          <p:nvPr/>
        </p:nvSpPr>
        <p:spPr>
          <a:xfrm>
            <a:off x="3048000" y="3090446"/>
            <a:ext cx="6096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000" dirty="0">
                <a:cs typeface="Times New Roman" panose="02020603050405020304" pitchFamily="18" charset="0"/>
              </a:rPr>
              <a:t>Тема 2. </a:t>
            </a:r>
            <a:r>
              <a:rPr lang="uk-UA" b="1" cap="all" dirty="0"/>
              <a:t>Інноваційні технології улаштування паль в ґрунтах основ та паль вдавлювання</a:t>
            </a:r>
          </a:p>
        </p:txBody>
      </p:sp>
    </p:spTree>
    <p:extLst>
      <p:ext uri="{BB962C8B-B14F-4D97-AF65-F5344CB8AC3E}">
        <p14:creationId xmlns:p14="http://schemas.microsoft.com/office/powerpoint/2010/main" val="3681014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B67898-2A13-4319-915A-8AEE2F780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465" y="149108"/>
            <a:ext cx="11628535" cy="6575249"/>
          </a:xfrm>
        </p:spPr>
        <p:txBody>
          <a:bodyPr>
            <a:normAutofit/>
          </a:bodyPr>
          <a:lstStyle/>
          <a:p>
            <a:pPr algn="just"/>
            <a:endParaRPr lang="ru-RU" sz="20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427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B67898-2A13-4319-915A-8AEE2F780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465" y="149108"/>
            <a:ext cx="11628535" cy="6575249"/>
          </a:xfrm>
        </p:spPr>
        <p:txBody>
          <a:bodyPr>
            <a:normAutofit/>
          </a:bodyPr>
          <a:lstStyle/>
          <a:p>
            <a:pPr algn="just"/>
            <a:endParaRPr lang="ru-RU" sz="20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746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B67898-2A13-4319-915A-8AEE2F780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465" y="149108"/>
            <a:ext cx="11628535" cy="6575249"/>
          </a:xfrm>
        </p:spPr>
        <p:txBody>
          <a:bodyPr>
            <a:normAutofit/>
          </a:bodyPr>
          <a:lstStyle/>
          <a:p>
            <a:pPr algn="just"/>
            <a:r>
              <a:rPr lang="uk-UA" sz="2000" b="1" u="sng" dirty="0">
                <a:solidFill>
                  <a:schemeClr val="tx1"/>
                </a:solidFill>
                <a:cs typeface="Times New Roman" panose="02020603050405020304" pitchFamily="18" charset="0"/>
              </a:rPr>
              <a:t>Базові способи підсилення ґрунтів основ:</a:t>
            </a:r>
          </a:p>
          <a:p>
            <a:pPr marL="360000" indent="360000"/>
            <a:endParaRPr lang="en-US" sz="2000" dirty="0">
              <a:solidFill>
                <a:schemeClr val="tx1"/>
              </a:solidFill>
            </a:endParaRPr>
          </a:p>
          <a:p>
            <a:pPr marL="360000" indent="360000"/>
            <a:r>
              <a:rPr lang="uk-UA" sz="2000" dirty="0">
                <a:solidFill>
                  <a:schemeClr val="tx1"/>
                </a:solidFill>
              </a:rPr>
              <a:t>Традиційні способи підсилення ґрунтів виконують шляхом їхнього ущільнення:</a:t>
            </a:r>
            <a:endParaRPr lang="ru-RU" sz="2000" dirty="0">
              <a:solidFill>
                <a:schemeClr val="tx1"/>
              </a:solidFill>
            </a:endParaRPr>
          </a:p>
          <a:p>
            <a:pPr marL="360000" indent="360000"/>
            <a:r>
              <a:rPr lang="uk-UA" sz="2000" dirty="0">
                <a:solidFill>
                  <a:schemeClr val="tx1"/>
                </a:solidFill>
              </a:rPr>
              <a:t>- статичним (котки: гладкі, кулачкові, ребристі, пневматичні);</a:t>
            </a:r>
            <a:endParaRPr lang="ru-RU" sz="2000" dirty="0">
              <a:solidFill>
                <a:schemeClr val="tx1"/>
              </a:solidFill>
            </a:endParaRPr>
          </a:p>
          <a:p>
            <a:pPr marL="360000" indent="360000"/>
            <a:r>
              <a:rPr lang="uk-UA" sz="2000" dirty="0">
                <a:solidFill>
                  <a:schemeClr val="tx1"/>
                </a:solidFill>
              </a:rPr>
              <a:t>- динамічним (трамбівки, </a:t>
            </a:r>
            <a:r>
              <a:rPr lang="uk-UA" sz="2000" dirty="0" err="1">
                <a:solidFill>
                  <a:schemeClr val="tx1"/>
                </a:solidFill>
              </a:rPr>
              <a:t>віброплити</a:t>
            </a:r>
            <a:r>
              <a:rPr lang="uk-UA" sz="2000" dirty="0">
                <a:solidFill>
                  <a:schemeClr val="tx1"/>
                </a:solidFill>
              </a:rPr>
              <a:t>);</a:t>
            </a:r>
            <a:endParaRPr lang="ru-RU" sz="2000" dirty="0">
              <a:solidFill>
                <a:schemeClr val="tx1"/>
              </a:solidFill>
            </a:endParaRPr>
          </a:p>
          <a:p>
            <a:pPr marL="360000" indent="360000"/>
            <a:r>
              <a:rPr lang="uk-UA" sz="2000" dirty="0">
                <a:solidFill>
                  <a:schemeClr val="tx1"/>
                </a:solidFill>
              </a:rPr>
              <a:t>- замочуванням;</a:t>
            </a:r>
            <a:endParaRPr lang="ru-RU" sz="2000" dirty="0">
              <a:solidFill>
                <a:schemeClr val="tx1"/>
              </a:solidFill>
            </a:endParaRPr>
          </a:p>
          <a:p>
            <a:pPr marL="360000" indent="360000"/>
            <a:r>
              <a:rPr lang="uk-UA" sz="2000" dirty="0">
                <a:solidFill>
                  <a:schemeClr val="tx1"/>
                </a:solidFill>
              </a:rPr>
              <a:t>- гравійно-піщаними подушками (додавання цементу або вапна).</a:t>
            </a:r>
            <a:endParaRPr lang="ru-RU" sz="2000" dirty="0">
              <a:solidFill>
                <a:schemeClr val="tx1"/>
              </a:solidFill>
            </a:endParaRPr>
          </a:p>
          <a:p>
            <a:pPr marL="702900" indent="-342900">
              <a:buFontTx/>
              <a:buChar char="-"/>
            </a:pPr>
            <a:r>
              <a:rPr lang="uk-UA" sz="2000" dirty="0" err="1">
                <a:solidFill>
                  <a:schemeClr val="tx1"/>
                </a:solidFill>
              </a:rPr>
              <a:t>ін’єктуванням</a:t>
            </a:r>
            <a:r>
              <a:rPr lang="uk-UA" sz="2000" dirty="0">
                <a:solidFill>
                  <a:schemeClr val="tx1"/>
                </a:solidFill>
              </a:rPr>
              <a:t> рідинного скла (силікатизація) </a:t>
            </a:r>
          </a:p>
          <a:p>
            <a:pPr marL="360000"/>
            <a:r>
              <a:rPr lang="uk-UA" dirty="0"/>
              <a:t> </a:t>
            </a:r>
            <a:r>
              <a:rPr lang="uk-UA" sz="2000" dirty="0">
                <a:solidFill>
                  <a:schemeClr val="tx1"/>
                </a:solidFill>
              </a:rPr>
              <a:t>Na</a:t>
            </a:r>
            <a:r>
              <a:rPr lang="uk-UA" sz="2000" baseline="-25000" dirty="0">
                <a:solidFill>
                  <a:schemeClr val="tx1"/>
                </a:solidFill>
              </a:rPr>
              <a:t>2</a:t>
            </a:r>
            <a:r>
              <a:rPr lang="uk-UA" sz="2000" dirty="0">
                <a:solidFill>
                  <a:schemeClr val="tx1"/>
                </a:solidFill>
              </a:rPr>
              <a:t>O - </a:t>
            </a:r>
            <a:r>
              <a:rPr lang="en-US" sz="2000" dirty="0">
                <a:solidFill>
                  <a:schemeClr val="tx1"/>
                </a:solidFill>
              </a:rPr>
              <a:t>n</a:t>
            </a:r>
            <a:r>
              <a:rPr lang="uk-UA" sz="2000" dirty="0">
                <a:solidFill>
                  <a:schemeClr val="tx1"/>
                </a:solidFill>
              </a:rPr>
              <a:t>SiO2 + CaCl</a:t>
            </a:r>
            <a:r>
              <a:rPr lang="uk-UA" sz="2000" baseline="-25000" dirty="0">
                <a:solidFill>
                  <a:schemeClr val="tx1"/>
                </a:solidFill>
              </a:rPr>
              <a:t>2    </a:t>
            </a:r>
            <a:r>
              <a:rPr lang="uk-UA" sz="2000" dirty="0">
                <a:solidFill>
                  <a:schemeClr val="tx1"/>
                </a:solidFill>
              </a:rPr>
              <a:t>Хлористий кальцій(працює як прискорювач схвачування) (25…36) %; смоли (</a:t>
            </a:r>
            <a:r>
              <a:rPr lang="uk-UA" sz="2000" dirty="0" err="1">
                <a:solidFill>
                  <a:schemeClr val="tx1"/>
                </a:solidFill>
              </a:rPr>
              <a:t>смолизація</a:t>
            </a:r>
            <a:r>
              <a:rPr lang="uk-UA" sz="2000" dirty="0">
                <a:solidFill>
                  <a:schemeClr val="tx1"/>
                </a:solidFill>
              </a:rPr>
              <a:t>); глини (</a:t>
            </a:r>
            <a:r>
              <a:rPr lang="uk-UA" sz="2000" dirty="0" err="1">
                <a:solidFill>
                  <a:schemeClr val="tx1"/>
                </a:solidFill>
              </a:rPr>
              <a:t>глинізація</a:t>
            </a:r>
            <a:r>
              <a:rPr lang="uk-UA" sz="2000" dirty="0">
                <a:solidFill>
                  <a:schemeClr val="tx1"/>
                </a:solidFill>
              </a:rPr>
              <a:t>); цементу (у вигляді паст-</a:t>
            </a:r>
            <a:r>
              <a:rPr lang="uk-UA" sz="2000" dirty="0" err="1">
                <a:solidFill>
                  <a:schemeClr val="tx1"/>
                </a:solidFill>
              </a:rPr>
              <a:t>цементизація</a:t>
            </a:r>
            <a:r>
              <a:rPr lang="uk-UA" sz="2000" dirty="0">
                <a:solidFill>
                  <a:schemeClr val="tx1"/>
                </a:solidFill>
              </a:rPr>
              <a:t>).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en-US" sz="2000" dirty="0">
              <a:solidFill>
                <a:schemeClr val="tx1"/>
              </a:solidFill>
              <a:highlight>
                <a:srgbClr val="000000"/>
              </a:highlight>
              <a:cs typeface="Times New Roman" panose="02020603050405020304" pitchFamily="18" charset="0"/>
            </a:endParaRPr>
          </a:p>
          <a:p>
            <a:pPr marL="360000" indent="360000" algn="just"/>
            <a:r>
              <a:rPr lang="uk-UA" sz="2000" dirty="0">
                <a:solidFill>
                  <a:schemeClr val="tx1"/>
                </a:solidFill>
              </a:rPr>
              <a:t>Інноваційні технології можуть бути представлені трьома головними способами: армуванням ґрунтів елементами, виготовленими </a:t>
            </a:r>
            <a:r>
              <a:rPr lang="uk-UA" sz="2000" dirty="0" err="1">
                <a:solidFill>
                  <a:schemeClr val="tx1"/>
                </a:solidFill>
              </a:rPr>
              <a:t>грунтозмішувальними</a:t>
            </a:r>
            <a:r>
              <a:rPr lang="uk-UA" sz="2000" dirty="0">
                <a:solidFill>
                  <a:schemeClr val="tx1"/>
                </a:solidFill>
              </a:rPr>
              <a:t> технологіями; </a:t>
            </a:r>
            <a:r>
              <a:rPr lang="uk-UA" sz="2000" dirty="0" err="1">
                <a:solidFill>
                  <a:schemeClr val="tx1"/>
                </a:solidFill>
              </a:rPr>
              <a:t>високонапірною</a:t>
            </a:r>
            <a:r>
              <a:rPr lang="uk-UA" sz="2000" dirty="0">
                <a:solidFill>
                  <a:schemeClr val="tx1"/>
                </a:solidFill>
              </a:rPr>
              <a:t> цементацією; використанням подушок покращеної міцності замість слабких ґрунтів.</a:t>
            </a:r>
            <a:endParaRPr lang="uk-UA" sz="2400" dirty="0">
              <a:solidFill>
                <a:schemeClr val="tx1"/>
              </a:solidFill>
              <a:highlight>
                <a:srgbClr val="000000"/>
              </a:highligh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157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B67898-2A13-4319-915A-8AEE2F780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465" y="149108"/>
            <a:ext cx="11628535" cy="6575249"/>
          </a:xfrm>
        </p:spPr>
        <p:txBody>
          <a:bodyPr>
            <a:normAutofit/>
          </a:bodyPr>
          <a:lstStyle/>
          <a:p>
            <a:pPr indent="457200"/>
            <a:r>
              <a:rPr lang="uk-UA" sz="2000" u="sng" dirty="0">
                <a:solidFill>
                  <a:schemeClr val="tx1"/>
                </a:solidFill>
              </a:rPr>
              <a:t>Силікатизація</a:t>
            </a:r>
            <a:r>
              <a:rPr lang="uk-UA" sz="2000" dirty="0">
                <a:solidFill>
                  <a:schemeClr val="tx1"/>
                </a:solidFill>
              </a:rPr>
              <a:t>. У ґрунт і основу фундаменту </a:t>
            </a:r>
            <a:r>
              <a:rPr lang="uk-UA" sz="2000" dirty="0" err="1">
                <a:solidFill>
                  <a:schemeClr val="tx1"/>
                </a:solidFill>
              </a:rPr>
              <a:t>ін'єктується</a:t>
            </a:r>
            <a:r>
              <a:rPr lang="uk-UA" sz="2000" dirty="0">
                <a:solidFill>
                  <a:schemeClr val="tx1"/>
                </a:solidFill>
              </a:rPr>
              <a:t> суміш з вмістом рідкого скла. Процес відбувається під певним тиском. Нагнітання розчину здійснюється в спеціальні отвори. У них вставляються труби - </a:t>
            </a:r>
            <a:r>
              <a:rPr lang="uk-UA" sz="2000" dirty="0" err="1">
                <a:solidFill>
                  <a:schemeClr val="tx1"/>
                </a:solidFill>
              </a:rPr>
              <a:t>ін'єктори</a:t>
            </a:r>
            <a:r>
              <a:rPr lang="uk-UA" sz="2000" dirty="0">
                <a:solidFill>
                  <a:schemeClr val="tx1"/>
                </a:solidFill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  <a:p>
            <a:pPr indent="457200"/>
            <a:r>
              <a:rPr lang="uk-UA" sz="2000" dirty="0">
                <a:solidFill>
                  <a:schemeClr val="tx1"/>
                </a:solidFill>
              </a:rPr>
              <a:t> Na</a:t>
            </a:r>
            <a:r>
              <a:rPr lang="uk-UA" sz="2000" baseline="-25000" dirty="0">
                <a:solidFill>
                  <a:schemeClr val="tx1"/>
                </a:solidFill>
              </a:rPr>
              <a:t>2</a:t>
            </a:r>
            <a:r>
              <a:rPr lang="uk-UA" sz="2000" dirty="0">
                <a:solidFill>
                  <a:schemeClr val="tx1"/>
                </a:solidFill>
              </a:rPr>
              <a:t>O - </a:t>
            </a:r>
            <a:r>
              <a:rPr lang="en-US" sz="2000" dirty="0">
                <a:solidFill>
                  <a:schemeClr val="tx1"/>
                </a:solidFill>
              </a:rPr>
              <a:t>n</a:t>
            </a:r>
            <a:r>
              <a:rPr lang="uk-UA" sz="2000" dirty="0">
                <a:solidFill>
                  <a:schemeClr val="tx1"/>
                </a:solidFill>
              </a:rPr>
              <a:t>SiO2 + CaCl</a:t>
            </a:r>
            <a:r>
              <a:rPr lang="uk-UA" sz="2000" baseline="-25000" dirty="0">
                <a:solidFill>
                  <a:schemeClr val="tx1"/>
                </a:solidFill>
              </a:rPr>
              <a:t>2    </a:t>
            </a:r>
            <a:r>
              <a:rPr lang="uk-UA" sz="2000" dirty="0">
                <a:solidFill>
                  <a:schemeClr val="tx1"/>
                </a:solidFill>
              </a:rPr>
              <a:t>Хлористий кальцій(працює як прискорювач схвачування)</a:t>
            </a:r>
            <a:endParaRPr lang="ru-RU" sz="2000" dirty="0">
              <a:solidFill>
                <a:schemeClr val="tx1"/>
              </a:solidFill>
            </a:endParaRPr>
          </a:p>
          <a:p>
            <a:pPr indent="457200"/>
            <a:r>
              <a:rPr lang="uk-UA" sz="2000" dirty="0">
                <a:solidFill>
                  <a:schemeClr val="tx1"/>
                </a:solidFill>
              </a:rPr>
              <a:t>силікат </a:t>
            </a:r>
            <a:r>
              <a:rPr lang="uk-UA" sz="2000" dirty="0" err="1">
                <a:solidFill>
                  <a:schemeClr val="tx1"/>
                </a:solidFill>
              </a:rPr>
              <a:t>натрія</a:t>
            </a:r>
            <a:r>
              <a:rPr lang="uk-UA" sz="2000" dirty="0">
                <a:solidFill>
                  <a:schemeClr val="tx1"/>
                </a:solidFill>
              </a:rPr>
              <a:t>(рідке скло) ; </a:t>
            </a:r>
            <a:r>
              <a:rPr lang="en-US" sz="2000" dirty="0">
                <a:solidFill>
                  <a:schemeClr val="tx1"/>
                </a:solidFill>
              </a:rPr>
              <a:t>n</a:t>
            </a:r>
            <a:r>
              <a:rPr lang="uk-UA" sz="2000" dirty="0">
                <a:solidFill>
                  <a:schemeClr val="tx1"/>
                </a:solidFill>
              </a:rPr>
              <a:t> – 2,5…4 – модуль скла</a:t>
            </a:r>
            <a:endParaRPr lang="ru-RU" sz="2000" dirty="0">
              <a:solidFill>
                <a:schemeClr val="tx1"/>
              </a:solidFill>
              <a:highlight>
                <a:srgbClr val="000000"/>
              </a:highlight>
              <a:cs typeface="Times New Roman" panose="02020603050405020304" pitchFamily="18" charset="0"/>
            </a:endParaRPr>
          </a:p>
          <a:p>
            <a:pPr indent="457200" algn="just"/>
            <a:r>
              <a:rPr lang="uk-UA" sz="2000" u="sng" dirty="0">
                <a:solidFill>
                  <a:schemeClr val="tx1"/>
                </a:solidFill>
              </a:rPr>
              <a:t>Цементація</a:t>
            </a:r>
            <a:r>
              <a:rPr lang="uk-UA" sz="2000" dirty="0">
                <a:solidFill>
                  <a:schemeClr val="tx1"/>
                </a:solidFill>
              </a:rPr>
              <a:t>. Закріплює ґрунти основ з певним типом просадки. Вони складаються з водонепроникної, тріщинуватої скельної породи, </a:t>
            </a:r>
            <a:r>
              <a:rPr lang="uk-UA" sz="2000" dirty="0" err="1">
                <a:solidFill>
                  <a:schemeClr val="tx1"/>
                </a:solidFill>
              </a:rPr>
              <a:t>льосу</a:t>
            </a:r>
            <a:r>
              <a:rPr lang="uk-UA" sz="2000" dirty="0">
                <a:solidFill>
                  <a:schemeClr val="tx1"/>
                </a:solidFill>
              </a:rPr>
              <a:t> і піщинок великих розмірів. Для </a:t>
            </a:r>
            <a:r>
              <a:rPr lang="uk-UA" sz="2000" dirty="0" err="1">
                <a:solidFill>
                  <a:schemeClr val="tx1"/>
                </a:solidFill>
              </a:rPr>
              <a:t>ін'єктування</a:t>
            </a:r>
            <a:r>
              <a:rPr lang="uk-UA" sz="2000" dirty="0">
                <a:solidFill>
                  <a:schemeClr val="tx1"/>
                </a:solidFill>
              </a:rPr>
              <a:t> використовується </a:t>
            </a:r>
            <a:r>
              <a:rPr lang="uk-UA" sz="2000" dirty="0" err="1">
                <a:solidFill>
                  <a:schemeClr val="tx1"/>
                </a:solidFill>
              </a:rPr>
              <a:t>водоцементний</a:t>
            </a:r>
            <a:r>
              <a:rPr lang="uk-UA" sz="2000" dirty="0">
                <a:solidFill>
                  <a:schemeClr val="tx1"/>
                </a:solidFill>
              </a:rPr>
              <a:t> розчин. Суміш нагнітається завдяки певному тиску. Вона здатна заповнити всі наявні пори в ґрунті, утворивши основу високої міцності.</a:t>
            </a:r>
            <a:endParaRPr lang="uk-UA" sz="2000" dirty="0">
              <a:solidFill>
                <a:schemeClr val="tx1"/>
              </a:solidFill>
              <a:highlight>
                <a:srgbClr val="000000"/>
              </a:highlight>
              <a:cs typeface="Times New Roman" panose="02020603050405020304" pitchFamily="18" charset="0"/>
            </a:endParaRPr>
          </a:p>
          <a:p>
            <a:r>
              <a:rPr lang="uk-UA" sz="2000" u="sng" dirty="0" err="1">
                <a:solidFill>
                  <a:schemeClr val="tx1"/>
                </a:solidFill>
              </a:rPr>
              <a:t>Смолизації</a:t>
            </a:r>
            <a:r>
              <a:rPr lang="uk-UA" sz="2000" u="sng" dirty="0">
                <a:solidFill>
                  <a:schemeClr val="tx1"/>
                </a:solidFill>
              </a:rPr>
              <a:t>.</a:t>
            </a:r>
            <a:r>
              <a:rPr lang="uk-UA" sz="2000" dirty="0">
                <a:solidFill>
                  <a:schemeClr val="tx1"/>
                </a:solidFill>
              </a:rPr>
              <a:t> У </a:t>
            </a:r>
            <a:r>
              <a:rPr lang="uk-UA" sz="2000" dirty="0" err="1">
                <a:solidFill>
                  <a:schemeClr val="tx1"/>
                </a:solidFill>
              </a:rPr>
              <a:t>грунт</a:t>
            </a:r>
            <a:r>
              <a:rPr lang="uk-UA" sz="2000" dirty="0">
                <a:solidFill>
                  <a:schemeClr val="tx1"/>
                </a:solidFill>
              </a:rPr>
              <a:t> </a:t>
            </a:r>
            <a:r>
              <a:rPr lang="uk-UA" sz="2000" dirty="0" err="1">
                <a:solidFill>
                  <a:schemeClr val="tx1"/>
                </a:solidFill>
              </a:rPr>
              <a:t>ін'еціруются</a:t>
            </a:r>
            <a:r>
              <a:rPr lang="uk-UA" sz="2000" dirty="0">
                <a:solidFill>
                  <a:schemeClr val="tx1"/>
                </a:solidFill>
              </a:rPr>
              <a:t> синтетичні і полімерні смоли. У їх складі присутні </a:t>
            </a:r>
            <a:r>
              <a:rPr lang="uk-UA" sz="2000" dirty="0" err="1">
                <a:solidFill>
                  <a:schemeClr val="tx1"/>
                </a:solidFill>
              </a:rPr>
              <a:t>отверджувачі</a:t>
            </a:r>
            <a:r>
              <a:rPr lang="uk-UA" sz="2000" dirty="0">
                <a:solidFill>
                  <a:schemeClr val="tx1"/>
                </a:solidFill>
              </a:rPr>
              <a:t>. Даний спосіб підсилює пилуваті, дрібні піски, супіски і суглинки. Тут </a:t>
            </a:r>
            <a:r>
              <a:rPr lang="uk-UA" sz="2000" dirty="0" err="1">
                <a:solidFill>
                  <a:schemeClr val="tx1"/>
                </a:solidFill>
              </a:rPr>
              <a:t>ін'єктори</a:t>
            </a:r>
            <a:r>
              <a:rPr lang="uk-UA" sz="2000" dirty="0">
                <a:solidFill>
                  <a:schemeClr val="tx1"/>
                </a:solidFill>
              </a:rPr>
              <a:t> можуть встановлюватися під різним нахилом і в будь-якій площині - вертикально або горизонтально.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В процесі нагнітання в ґрунт вводять дві складові: синтетичну смолу та кислоту або кислу сіль.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Внаслідок високої вартості синтетичних смол, </a:t>
            </a:r>
            <a:r>
              <a:rPr lang="uk-UA" sz="2000" dirty="0" err="1">
                <a:solidFill>
                  <a:schemeClr val="tx1"/>
                </a:solidFill>
              </a:rPr>
              <a:t>смолизація</a:t>
            </a:r>
            <a:r>
              <a:rPr lang="uk-UA" sz="2000" dirty="0">
                <a:solidFill>
                  <a:schemeClr val="tx1"/>
                </a:solidFill>
              </a:rPr>
              <a:t> ґрунтів поки застосовують вкрай </a:t>
            </a:r>
            <a:r>
              <a:rPr lang="uk-UA" sz="2000" dirty="0" err="1">
                <a:solidFill>
                  <a:schemeClr val="tx1"/>
                </a:solidFill>
              </a:rPr>
              <a:t>рідко</a:t>
            </a:r>
            <a:r>
              <a:rPr lang="uk-UA" sz="2000" dirty="0">
                <a:solidFill>
                  <a:schemeClr val="tx1"/>
                </a:solidFill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  <a:p>
            <a:pPr indent="457200" algn="just"/>
            <a:endParaRPr lang="ru-RU" sz="2800" dirty="0">
              <a:solidFill>
                <a:schemeClr val="tx1"/>
              </a:solidFill>
              <a:highlight>
                <a:srgbClr val="000000"/>
              </a:highligh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763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B67898-2A13-4319-915A-8AEE2F780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465" y="149108"/>
            <a:ext cx="11628535" cy="657524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uk-UA" sz="2000" u="sng" dirty="0" err="1">
                <a:solidFill>
                  <a:schemeClr val="tx1"/>
                </a:solidFill>
              </a:rPr>
              <a:t>Глинізація</a:t>
            </a:r>
            <a:r>
              <a:rPr lang="uk-UA" sz="2000" dirty="0">
                <a:solidFill>
                  <a:schemeClr val="tx1"/>
                </a:solidFill>
              </a:rPr>
              <a:t>. За вищеописаним принципом в ґрунт нагнітається глиниста суспензія. Даний розчин знижує фільтруючі характеристики піщаних основ. </a:t>
            </a:r>
            <a:r>
              <a:rPr lang="uk-UA" sz="2000" dirty="0" err="1">
                <a:solidFill>
                  <a:schemeClr val="tx1"/>
                </a:solidFill>
              </a:rPr>
              <a:t>Грунт</a:t>
            </a:r>
            <a:r>
              <a:rPr lang="uk-UA" sz="2000" dirty="0">
                <a:solidFill>
                  <a:schemeClr val="tx1"/>
                </a:solidFill>
              </a:rPr>
              <a:t> замулюється, створюючи водотривку зону.</a:t>
            </a:r>
          </a:p>
          <a:p>
            <a:pPr>
              <a:lnSpc>
                <a:spcPct val="150000"/>
              </a:lnSpc>
            </a:pPr>
            <a:endParaRPr lang="ru-RU" sz="20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uk-UA" sz="2000" dirty="0">
                <a:solidFill>
                  <a:schemeClr val="tx1"/>
                </a:solidFill>
              </a:rPr>
              <a:t>При </a:t>
            </a:r>
            <a:r>
              <a:rPr lang="uk-UA" sz="2000" dirty="0" err="1">
                <a:solidFill>
                  <a:schemeClr val="tx1"/>
                </a:solidFill>
              </a:rPr>
              <a:t>глинізаціі</a:t>
            </a:r>
            <a:r>
              <a:rPr lang="uk-UA" sz="2000" dirty="0">
                <a:solidFill>
                  <a:schemeClr val="tx1"/>
                </a:solidFill>
              </a:rPr>
              <a:t> в пори ґрунту закачують глинисту суспензію. Глинисті частинки, маючи розмір &lt;0,001 мм, мають високу проникаючу здатність, а, потрапляючи в пори ґрунту та з'єднуючись з водою, коагулюють, збільшуючись в обсязі, і заповнюють </a:t>
            </a:r>
            <a:r>
              <a:rPr lang="uk-UA" sz="2000" dirty="0" err="1">
                <a:solidFill>
                  <a:schemeClr val="tx1"/>
                </a:solidFill>
              </a:rPr>
              <a:t>поровий</a:t>
            </a:r>
            <a:r>
              <a:rPr lang="uk-UA" sz="2000" dirty="0">
                <a:solidFill>
                  <a:schemeClr val="tx1"/>
                </a:solidFill>
              </a:rPr>
              <a:t> простір. В результаті фільтраційні властивості ґрунтів різко знижуються.</a:t>
            </a:r>
          </a:p>
          <a:p>
            <a:pPr>
              <a:lnSpc>
                <a:spcPct val="150000"/>
              </a:lnSpc>
            </a:pPr>
            <a:endParaRPr lang="ru-RU" sz="20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uk-UA" sz="2000" u="sng" dirty="0">
                <a:solidFill>
                  <a:schemeClr val="tx1"/>
                </a:solidFill>
              </a:rPr>
              <a:t>Бітумізація.</a:t>
            </a:r>
            <a:r>
              <a:rPr lang="uk-UA" sz="2000" dirty="0">
                <a:solidFill>
                  <a:schemeClr val="tx1"/>
                </a:solidFill>
              </a:rPr>
              <a:t> Також, як і при </a:t>
            </a:r>
            <a:r>
              <a:rPr lang="uk-UA" sz="2000" dirty="0" err="1">
                <a:solidFill>
                  <a:schemeClr val="tx1"/>
                </a:solidFill>
              </a:rPr>
              <a:t>глинізаціі</a:t>
            </a:r>
            <a:r>
              <a:rPr lang="uk-UA" sz="2000" dirty="0">
                <a:solidFill>
                  <a:schemeClr val="tx1"/>
                </a:solidFill>
              </a:rPr>
              <a:t>, відбувається зниження фільтраційних характеристик ґрунту. Даний спосіб ефективний при високій швидкості ґрунтових потоків. Розрізняють холодну і гарячу бітумізацію. При гарячому способі відбувається нагнітання розплавленого бітуму. Холодна бітумізація передбачає подачу бітумної емульсії.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  <a:highlight>
                <a:srgbClr val="000000"/>
              </a:highligh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216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B67898-2A13-4319-915A-8AEE2F780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465" y="149108"/>
            <a:ext cx="11628535" cy="657524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uk-UA" sz="2000" dirty="0">
                <a:solidFill>
                  <a:schemeClr val="tx1"/>
                </a:solidFill>
              </a:rPr>
              <a:t>Бітумізація доцільна в тих випадках, коли цементація неможлива через високу швидкості течії ґрунтових вод (90 м / добу і більше).</a:t>
            </a:r>
            <a:endParaRPr lang="ru-RU" sz="20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uk-UA" sz="2000" dirty="0">
                <a:solidFill>
                  <a:schemeClr val="tx1"/>
                </a:solidFill>
              </a:rPr>
              <a:t>При </a:t>
            </a:r>
            <a:r>
              <a:rPr lang="uk-UA" sz="2000" dirty="0" err="1">
                <a:solidFill>
                  <a:schemeClr val="tx1"/>
                </a:solidFill>
              </a:rPr>
              <a:t>бітумінізаціі</a:t>
            </a:r>
            <a:r>
              <a:rPr lang="uk-UA" sz="2000" dirty="0">
                <a:solidFill>
                  <a:schemeClr val="tx1"/>
                </a:solidFill>
              </a:rPr>
              <a:t>, в пори ґрунту через свердловину-</a:t>
            </a:r>
            <a:r>
              <a:rPr lang="uk-UA" sz="2000" dirty="0" err="1">
                <a:solidFill>
                  <a:schemeClr val="tx1"/>
                </a:solidFill>
              </a:rPr>
              <a:t>ін'єктор</a:t>
            </a:r>
            <a:r>
              <a:rPr lang="uk-UA" sz="2000" dirty="0">
                <a:solidFill>
                  <a:schemeClr val="tx1"/>
                </a:solidFill>
              </a:rPr>
              <a:t> нагнітається або розігрітий бітум (t ≈ 200 ... 220 ° C), або холодна бітумна емульсія (60% бітуму + 40% води з емульгатором). У першому випадку, необхідно підтримувати високу постійну температуру в свердловині, використовуючи додатковий </a:t>
            </a:r>
            <a:r>
              <a:rPr lang="uk-UA" sz="2000" dirty="0" err="1">
                <a:solidFill>
                  <a:schemeClr val="tx1"/>
                </a:solidFill>
              </a:rPr>
              <a:t>електрообігрів</a:t>
            </a:r>
            <a:r>
              <a:rPr lang="uk-UA" sz="2000" dirty="0">
                <a:solidFill>
                  <a:schemeClr val="tx1"/>
                </a:solidFill>
              </a:rPr>
              <a:t>, що вимагає дотримання підвищених заходів безпеки. У другому випадку, в ґрунт необхідно подавати додатковий реагент - коагулятор, який здатний зруйнувати емульсійну плівку і забезпечити зв'язність бітуму з ґрунтом.</a:t>
            </a:r>
            <a:endParaRPr lang="ru-RU" sz="2000" dirty="0">
              <a:solidFill>
                <a:schemeClr val="tx1"/>
              </a:solidFill>
              <a:highlight>
                <a:srgbClr val="000000"/>
              </a:highlight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chemeClr val="tx1"/>
              </a:solidFill>
              <a:highlight>
                <a:srgbClr val="000000"/>
              </a:highligh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454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B67898-2A13-4319-915A-8AEE2F780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465" y="149108"/>
            <a:ext cx="11628535" cy="6575249"/>
          </a:xfrm>
        </p:spPr>
        <p:txBody>
          <a:bodyPr>
            <a:normAutofit/>
          </a:bodyPr>
          <a:lstStyle/>
          <a:p>
            <a:r>
              <a:rPr lang="uk-UA" sz="2000" b="1" dirty="0">
                <a:solidFill>
                  <a:schemeClr val="tx1"/>
                </a:solidFill>
              </a:rPr>
              <a:t>Сутність технології </a:t>
            </a:r>
            <a:r>
              <a:rPr lang="uk-UA" sz="2000" b="1" dirty="0" err="1">
                <a:solidFill>
                  <a:schemeClr val="tx1"/>
                </a:solidFill>
              </a:rPr>
              <a:t>ін’єктування</a:t>
            </a:r>
            <a:r>
              <a:rPr lang="uk-UA" sz="2000" b="1" dirty="0">
                <a:solidFill>
                  <a:schemeClr val="tx1"/>
                </a:solidFill>
              </a:rPr>
              <a:t>:</a:t>
            </a:r>
            <a:r>
              <a:rPr lang="uk-UA" sz="2000" dirty="0">
                <a:solidFill>
                  <a:schemeClr val="tx1"/>
                </a:solidFill>
              </a:rPr>
              <a:t> під тиском 0,4…0,6 МПа в товщу ґрунту нагнітається відповідна паста або розчин.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Технологічне оснащення: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-засоби заглиблення </a:t>
            </a:r>
            <a:r>
              <a:rPr lang="uk-UA" sz="2000" dirty="0" err="1">
                <a:solidFill>
                  <a:schemeClr val="tx1"/>
                </a:solidFill>
              </a:rPr>
              <a:t>ін’єкторів</a:t>
            </a:r>
            <a:r>
              <a:rPr lang="uk-UA" sz="2000" dirty="0">
                <a:solidFill>
                  <a:schemeClr val="tx1"/>
                </a:solidFill>
              </a:rPr>
              <a:t> – домкрати; лебідки; поліспасти; копрові установки; розчино-змішувачі; насоси або пневматика; металеві або </a:t>
            </a:r>
            <a:r>
              <a:rPr lang="uk-UA" sz="2000" dirty="0" err="1">
                <a:solidFill>
                  <a:schemeClr val="tx1"/>
                </a:solidFill>
              </a:rPr>
              <a:t>гумово</a:t>
            </a:r>
            <a:r>
              <a:rPr lang="uk-UA" sz="2000" dirty="0">
                <a:solidFill>
                  <a:schemeClr val="tx1"/>
                </a:solidFill>
              </a:rPr>
              <a:t>-тканині шланги; ємкості для речовин; арматура (регулююча, контролююча, закриваюча).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Для </a:t>
            </a:r>
            <a:r>
              <a:rPr lang="uk-UA" sz="2000" dirty="0" err="1">
                <a:solidFill>
                  <a:schemeClr val="tx1"/>
                </a:solidFill>
              </a:rPr>
              <a:t>ін’єктування</a:t>
            </a:r>
            <a:r>
              <a:rPr lang="uk-UA" sz="2000" dirty="0">
                <a:solidFill>
                  <a:schemeClr val="tx1"/>
                </a:solidFill>
              </a:rPr>
              <a:t> потрібно: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-</a:t>
            </a:r>
            <a:r>
              <a:rPr lang="uk-UA" sz="2000" dirty="0" err="1">
                <a:solidFill>
                  <a:schemeClr val="tx1"/>
                </a:solidFill>
              </a:rPr>
              <a:t>ін’єктори</a:t>
            </a:r>
            <a:r>
              <a:rPr lang="uk-UA" sz="2000" dirty="0">
                <a:solidFill>
                  <a:schemeClr val="tx1"/>
                </a:solidFill>
              </a:rPr>
              <a:t> ∅25…78 мм, довжиною відповідно глибині </a:t>
            </a:r>
            <a:r>
              <a:rPr lang="uk-UA" sz="2000" dirty="0" err="1">
                <a:solidFill>
                  <a:schemeClr val="tx1"/>
                </a:solidFill>
              </a:rPr>
              <a:t>просадочності</a:t>
            </a:r>
            <a:r>
              <a:rPr lang="uk-UA" sz="2000" dirty="0">
                <a:solidFill>
                  <a:schemeClr val="tx1"/>
                </a:solidFill>
              </a:rPr>
              <a:t> з отворами ∅1…4 мм та кроком ≈200…400 мм.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Сутність технології - досягнення 2-х ефектів: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- руйнування структури ґрунту з його ущільненням внаслідок розсування; 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- впровадження в розсунуті порожнини ґрунту включень, які представлені у вигляді стрижнів включень з цементного каменю.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Технологічний процес: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1. Шляхом відбирання проб зразків ґрунту визначають його характеристики та розраховують потрібний тиск, відстань між отворами для формування потрібних утворень цементного каменю </a:t>
            </a:r>
            <a:r>
              <a:rPr lang="uk-UA" sz="2000" dirty="0" err="1">
                <a:solidFill>
                  <a:schemeClr val="tx1"/>
                </a:solidFill>
              </a:rPr>
              <a:t>корневидного</a:t>
            </a:r>
            <a:r>
              <a:rPr lang="uk-UA" sz="2000" dirty="0">
                <a:solidFill>
                  <a:schemeClr val="tx1"/>
                </a:solidFill>
              </a:rPr>
              <a:t> типу.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362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B67898-2A13-4319-915A-8AEE2F780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465" y="149108"/>
            <a:ext cx="11628535" cy="6575249"/>
          </a:xfrm>
        </p:spPr>
        <p:txBody>
          <a:bodyPr>
            <a:normAutofit/>
          </a:bodyPr>
          <a:lstStyle/>
          <a:p>
            <a:r>
              <a:rPr lang="uk-UA" sz="2000" dirty="0">
                <a:solidFill>
                  <a:schemeClr val="tx1"/>
                </a:solidFill>
              </a:rPr>
              <a:t>2. Заглиблення </a:t>
            </a:r>
            <a:r>
              <a:rPr lang="uk-UA" sz="2000" dirty="0" err="1">
                <a:solidFill>
                  <a:schemeClr val="tx1"/>
                </a:solidFill>
              </a:rPr>
              <a:t>ін’єкторів</a:t>
            </a:r>
            <a:r>
              <a:rPr lang="uk-UA" sz="2000" dirty="0">
                <a:solidFill>
                  <a:schemeClr val="tx1"/>
                </a:solidFill>
              </a:rPr>
              <a:t> на потрібну глибину вертикально або, в разі потреби, під певним нахилом (під фундамент). 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Випробування під тиском (водою) після компоновки систем подавання цементного розчину 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При цьому звертають увагу на надійність кріплення та показників апаратури.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3. Готують цементну пасту, склад: 1 : (1…2).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4. Нагнітання цементної пасти проводять в послідовності –«зверху вниз» переривистим способом.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Після початкового нагнітання систему витримують під робочим тиском до початку моменту тужавлення: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В момент початку тужавлення проводять повторне нагнітання. В разі відказу, залишають систему не менше ніж на 1 добу.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Після 1 доби або більше проводять нагнітання наступного горизонту ґрунту.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5. здійснюють Контроль якості 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  <a:highlight>
                <a:srgbClr val="0000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399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B67898-2A13-4319-915A-8AEE2F780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465" y="149108"/>
            <a:ext cx="11628535" cy="6575249"/>
          </a:xfrm>
        </p:spPr>
        <p:txBody>
          <a:bodyPr>
            <a:normAutofit/>
          </a:bodyPr>
          <a:lstStyle/>
          <a:p>
            <a:r>
              <a:rPr lang="uk-UA" sz="2000" b="1" dirty="0">
                <a:solidFill>
                  <a:schemeClr val="tx1"/>
                </a:solidFill>
              </a:rPr>
              <a:t>Конструктивні методи посилення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Також посилювати ґрунти можна за допомогою основних конструктивних методів: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 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u="sng" dirty="0">
                <a:solidFill>
                  <a:schemeClr val="tx1"/>
                </a:solidFill>
              </a:rPr>
              <a:t>Ґрунтових подушок</a:t>
            </a:r>
            <a:r>
              <a:rPr lang="uk-UA" sz="2000" dirty="0">
                <a:solidFill>
                  <a:schemeClr val="tx1"/>
                </a:solidFill>
              </a:rPr>
              <a:t> - </a:t>
            </a:r>
            <a:r>
              <a:rPr lang="uk-UA" sz="2000" dirty="0" err="1">
                <a:solidFill>
                  <a:schemeClr val="tx1"/>
                </a:solidFill>
              </a:rPr>
              <a:t>слабонесучий</a:t>
            </a:r>
            <a:r>
              <a:rPr lang="uk-UA" sz="2000" dirty="0">
                <a:solidFill>
                  <a:schemeClr val="tx1"/>
                </a:solidFill>
              </a:rPr>
              <a:t> ґрунт замінюється </a:t>
            </a:r>
            <a:r>
              <a:rPr lang="uk-UA" sz="2000" dirty="0" err="1">
                <a:solidFill>
                  <a:schemeClr val="tx1"/>
                </a:solidFill>
              </a:rPr>
              <a:t>малостискаємим</a:t>
            </a:r>
            <a:r>
              <a:rPr lang="uk-UA" sz="2000" dirty="0">
                <a:solidFill>
                  <a:schemeClr val="tx1"/>
                </a:solidFill>
              </a:rPr>
              <a:t> піском, </a:t>
            </a:r>
            <a:r>
              <a:rPr lang="uk-UA" sz="2000" dirty="0" err="1">
                <a:solidFill>
                  <a:schemeClr val="tx1"/>
                </a:solidFill>
              </a:rPr>
              <a:t>щебенем</a:t>
            </a:r>
            <a:r>
              <a:rPr lang="uk-UA" sz="2000" dirty="0">
                <a:solidFill>
                  <a:schemeClr val="tx1"/>
                </a:solidFill>
              </a:rPr>
              <a:t>, шлаками.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u="sng" dirty="0">
                <a:solidFill>
                  <a:schemeClr val="tx1"/>
                </a:solidFill>
              </a:rPr>
              <a:t>Шпунтових огорож</a:t>
            </a:r>
            <a:r>
              <a:rPr lang="uk-UA" sz="2000" dirty="0">
                <a:solidFill>
                  <a:schemeClr val="tx1"/>
                </a:solidFill>
              </a:rPr>
              <a:t> - запобігає випинання </a:t>
            </a:r>
            <a:r>
              <a:rPr lang="uk-UA" sz="2000" dirty="0" err="1">
                <a:solidFill>
                  <a:schemeClr val="tx1"/>
                </a:solidFill>
              </a:rPr>
              <a:t>слабонесучих</a:t>
            </a:r>
            <a:r>
              <a:rPr lang="uk-UA" sz="2000" dirty="0">
                <a:solidFill>
                  <a:schemeClr val="tx1"/>
                </a:solidFill>
              </a:rPr>
              <a:t> основ. Захисна конструкція монтується з паль.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u="sng" dirty="0">
                <a:solidFill>
                  <a:schemeClr val="tx1"/>
                </a:solidFill>
              </a:rPr>
              <a:t>Армування.</a:t>
            </a:r>
            <a:r>
              <a:rPr lang="uk-UA" sz="2000" dirty="0">
                <a:solidFill>
                  <a:schemeClr val="tx1"/>
                </a:solidFill>
              </a:rPr>
              <a:t> Підвищує міцність і усуває просідання. У ґрунт впроваджуються високоміцні елементи у вигляді бетону, залізобетону та інших.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 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u="sng" dirty="0">
                <a:solidFill>
                  <a:schemeClr val="tx1"/>
                </a:solidFill>
              </a:rPr>
              <a:t>Термічний спосіб закріплення</a:t>
            </a:r>
            <a:endParaRPr lang="ru-RU" sz="2000" u="sng" dirty="0">
              <a:solidFill>
                <a:schemeClr val="tx1"/>
              </a:solidFill>
            </a:endParaRP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Даний метод застосовується переважно до </a:t>
            </a:r>
            <a:r>
              <a:rPr lang="uk-UA" sz="2000" dirty="0" err="1">
                <a:solidFill>
                  <a:schemeClr val="tx1"/>
                </a:solidFill>
              </a:rPr>
              <a:t>маловлажних</a:t>
            </a:r>
            <a:r>
              <a:rPr lang="uk-UA" sz="2000" dirty="0">
                <a:solidFill>
                  <a:schemeClr val="tx1"/>
                </a:solidFill>
              </a:rPr>
              <a:t> </a:t>
            </a:r>
            <a:r>
              <a:rPr lang="uk-UA" sz="2000" dirty="0" err="1">
                <a:solidFill>
                  <a:schemeClr val="tx1"/>
                </a:solidFill>
              </a:rPr>
              <a:t>грунтів</a:t>
            </a:r>
            <a:r>
              <a:rPr lang="uk-UA" sz="2000" dirty="0">
                <a:solidFill>
                  <a:schemeClr val="tx1"/>
                </a:solidFill>
              </a:rPr>
              <a:t> глинистого типу, що мають високий ступінь проникності. Його зручно застосовувати, коли очікувана просадка перевищує за своїми значеннями допустиму величину опади споруди.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  <a:highlight>
                <a:srgbClr val="0000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549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B67898-2A13-4319-915A-8AEE2F780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465" y="149108"/>
            <a:ext cx="11628535" cy="657524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uk-UA" sz="2000" dirty="0">
                <a:solidFill>
                  <a:schemeClr val="tx1"/>
                </a:solidFill>
              </a:rPr>
              <a:t>В процесі термічної обробки міцність </a:t>
            </a:r>
            <a:r>
              <a:rPr lang="uk-UA" sz="2000" dirty="0" err="1">
                <a:solidFill>
                  <a:schemeClr val="tx1"/>
                </a:solidFill>
              </a:rPr>
              <a:t>зв'язків</a:t>
            </a:r>
            <a:r>
              <a:rPr lang="uk-UA" sz="2000" dirty="0">
                <a:solidFill>
                  <a:schemeClr val="tx1"/>
                </a:solidFill>
              </a:rPr>
              <a:t> між частинками макропористого ґрунту збільшується, за рахунок чого ґрунт стає </a:t>
            </a:r>
            <a:r>
              <a:rPr lang="uk-UA" sz="2000" dirty="0" err="1">
                <a:solidFill>
                  <a:schemeClr val="tx1"/>
                </a:solidFill>
              </a:rPr>
              <a:t>непросадочним</a:t>
            </a:r>
            <a:r>
              <a:rPr lang="uk-UA" sz="2000" dirty="0">
                <a:solidFill>
                  <a:schemeClr val="tx1"/>
                </a:solidFill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uk-UA" sz="2000" dirty="0">
                <a:solidFill>
                  <a:schemeClr val="tx1"/>
                </a:solidFill>
              </a:rPr>
              <a:t> Рекомендована температура обробки макропористого глинистого ґрунту - 300-400 ° C. При таких умовах складу скелета ґрунту швидко змінюється: спостерігається істотне скорочення глинистих і </a:t>
            </a:r>
            <a:r>
              <a:rPr lang="uk-UA" sz="2000" dirty="0" err="1">
                <a:solidFill>
                  <a:schemeClr val="tx1"/>
                </a:solidFill>
              </a:rPr>
              <a:t>шепелеватих</a:t>
            </a:r>
            <a:r>
              <a:rPr lang="uk-UA" sz="2000" dirty="0">
                <a:solidFill>
                  <a:schemeClr val="tx1"/>
                </a:solidFill>
              </a:rPr>
              <a:t> частинок. Відбувається справжнісіньке спікання частинок ґрунту між собою, за рахунок чого і збільшується його несуча здатність.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dirty="0">
                <a:solidFill>
                  <a:schemeClr val="tx1"/>
                </a:solidFill>
              </a:rPr>
              <a:t> </a:t>
            </a:r>
            <a:endParaRPr lang="ru-RU" sz="20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uk-UA" sz="2000" dirty="0">
                <a:solidFill>
                  <a:schemeClr val="tx1"/>
                </a:solidFill>
              </a:rPr>
              <a:t> Термічна обробка здатна підвищити міцність ґрунту на одновісний до 100 кг / см2. У польових умовах даний метод проводиться за допомогою свердловин діаметром 120-200 мм. Чим більше діаметр, тим краще проникають продукти горіння в піддається закріпленню масив. Максимальна глибина, на яку може бути закріплений ґрунт таким способом, становить 20 м.</a:t>
            </a:r>
            <a:endParaRPr lang="ru-RU" sz="20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uk-UA" sz="2000" dirty="0">
                <a:solidFill>
                  <a:schemeClr val="tx1"/>
                </a:solidFill>
              </a:rPr>
              <a:t> </a:t>
            </a:r>
            <a:endParaRPr lang="ru-RU" sz="2000" dirty="0">
              <a:solidFill>
                <a:schemeClr val="tx1"/>
              </a:solidFill>
              <a:highlight>
                <a:srgbClr val="0000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07754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Индикатор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146</TotalTime>
  <Words>1209</Words>
  <Application>Microsoft Office PowerPoint</Application>
  <PresentationFormat>Широкоэкранный</PresentationFormat>
  <Paragraphs>83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Century Gothic</vt:lpstr>
      <vt:lpstr>Times New Roman</vt:lpstr>
      <vt:lpstr>Wingdings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Ekaterina</dc:creator>
  <cp:lastModifiedBy>Ekaterina</cp:lastModifiedBy>
  <cp:revision>8</cp:revision>
  <dcterms:created xsi:type="dcterms:W3CDTF">2022-09-25T10:42:18Z</dcterms:created>
  <dcterms:modified xsi:type="dcterms:W3CDTF">2022-09-25T13:09:15Z</dcterms:modified>
</cp:coreProperties>
</file>