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71" r:id="rId5"/>
    <p:sldId id="258" r:id="rId6"/>
    <p:sldId id="260" r:id="rId7"/>
    <p:sldId id="267" r:id="rId8"/>
    <p:sldId id="268" r:id="rId9"/>
    <p:sldId id="269" r:id="rId10"/>
    <p:sldId id="261" r:id="rId11"/>
    <p:sldId id="273" r:id="rId12"/>
    <p:sldId id="266" r:id="rId13"/>
    <p:sldId id="272" r:id="rId14"/>
    <p:sldId id="262" r:id="rId15"/>
    <p:sldId id="263" r:id="rId16"/>
    <p:sldId id="264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9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1CBAA3-BDB1-4B4B-831E-7D74D50CA931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49A12C-CB93-48D8-9D42-7443698629D0}">
      <dgm:prSet phldrT="[Текст]" custT="1"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ln w="60325">
          <a:solidFill>
            <a:schemeClr val="bg1"/>
          </a:solidFill>
        </a:ln>
      </dgm:spPr>
      <dgm:t>
        <a:bodyPr/>
        <a:lstStyle/>
        <a:p>
          <a:r>
            <a:rPr lang="uk-UA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rPr>
            <a:t>Парникові  гази</a:t>
          </a:r>
          <a:endParaRPr lang="ru-RU" sz="36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Century Schoolbook" pitchFamily="18" charset="0"/>
          </a:endParaRPr>
        </a:p>
      </dgm:t>
    </dgm:pt>
    <dgm:pt modelId="{C40EA5C0-2C81-43A6-A148-12B738D878A5}" type="parTrans" cxnId="{9A783D43-C906-4CE9-8151-3C67EF4DFB20}">
      <dgm:prSet/>
      <dgm:spPr/>
      <dgm:t>
        <a:bodyPr/>
        <a:lstStyle/>
        <a:p>
          <a:endParaRPr lang="ru-RU"/>
        </a:p>
      </dgm:t>
    </dgm:pt>
    <dgm:pt modelId="{A28B118A-D806-4BB4-9A89-67FA157CBF03}" type="sibTrans" cxnId="{9A783D43-C906-4CE9-8151-3C67EF4DFB20}">
      <dgm:prSet/>
      <dgm:spPr/>
      <dgm:t>
        <a:bodyPr/>
        <a:lstStyle/>
        <a:p>
          <a:endParaRPr lang="ru-RU"/>
        </a:p>
      </dgm:t>
    </dgm:pt>
    <dgm:pt modelId="{045F55C5-0BC9-40AA-8102-91E4B4790E8A}">
      <dgm:prSet phldrT="[Текст]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CO</a:t>
          </a:r>
          <a:r>
            <a:rPr lang="en-US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endParaRPr lang="ru-RU" dirty="0"/>
        </a:p>
      </dgm:t>
    </dgm:pt>
    <dgm:pt modelId="{2FE0B929-C20B-428C-853A-496891173931}" type="parTrans" cxnId="{7CDD756F-C538-4B00-B07A-C277FA39D3A6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66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B7CC0F72-997B-497B-8FEA-1274E9DFE45F}" type="sibTrans" cxnId="{7CDD756F-C538-4B00-B07A-C277FA39D3A6}">
      <dgm:prSet/>
      <dgm:spPr/>
      <dgm:t>
        <a:bodyPr/>
        <a:lstStyle/>
        <a:p>
          <a:endParaRPr lang="ru-RU"/>
        </a:p>
      </dgm:t>
    </dgm:pt>
    <dgm:pt modelId="{C9549A19-6FC4-40A6-A0DE-1463C6DC4D8C}">
      <dgm:prSet phldrT="[Текст]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CH</a:t>
          </a:r>
          <a:r>
            <a:rPr lang="en-US" baseline="-25000" dirty="0" smtClean="0">
              <a:solidFill>
                <a:schemeClr val="bg1"/>
              </a:solidFill>
              <a:latin typeface="Gill Sans Ultra Bold" pitchFamily="34" charset="0"/>
            </a:rPr>
            <a:t>4</a:t>
          </a:r>
          <a:endParaRPr lang="ru-RU" dirty="0"/>
        </a:p>
      </dgm:t>
    </dgm:pt>
    <dgm:pt modelId="{FD0B0C19-CFAE-41A3-A0A2-048EDDF29F45}" type="parTrans" cxnId="{22A3FA33-AE9F-45CD-B572-BEBD9C9CF52E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7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B8D70F35-4A1C-40A9-8808-EFE686584422}" type="sibTrans" cxnId="{22A3FA33-AE9F-45CD-B572-BEBD9C9CF52E}">
      <dgm:prSet/>
      <dgm:spPr/>
      <dgm:t>
        <a:bodyPr/>
        <a:lstStyle/>
        <a:p>
          <a:endParaRPr lang="ru-RU"/>
        </a:p>
      </dgm:t>
    </dgm:pt>
    <dgm:pt modelId="{8E746305-A000-49F2-840E-CDF3D015B6DC}">
      <dgm:prSet phldrT="[Текст]"/>
      <dgm:spPr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N</a:t>
          </a:r>
          <a:r>
            <a:rPr lang="en-US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r>
            <a:rPr lang="en-US" dirty="0" smtClean="0">
              <a:solidFill>
                <a:schemeClr val="bg1"/>
              </a:solidFill>
              <a:latin typeface="Gill Sans Ultra Bold" pitchFamily="34" charset="0"/>
            </a:rPr>
            <a:t>O</a:t>
          </a:r>
          <a:endParaRPr lang="ru-RU" dirty="0"/>
        </a:p>
      </dgm:t>
    </dgm:pt>
    <dgm:pt modelId="{6CFF01CF-8736-48E0-BAA7-8B70D63488A5}" type="parTrans" cxnId="{66F988E5-661A-4026-9B30-F2799A3C7DBC}">
      <dgm:prSet/>
      <dgm:spPr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8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48A04863-2953-488F-B1B5-7A6FD67C5C36}" type="sibTrans" cxnId="{66F988E5-661A-4026-9B30-F2799A3C7DBC}">
      <dgm:prSet/>
      <dgm:spPr/>
      <dgm:t>
        <a:bodyPr/>
        <a:lstStyle/>
        <a:p>
          <a:endParaRPr lang="ru-RU"/>
        </a:p>
      </dgm:t>
    </dgm:pt>
    <dgm:pt modelId="{2D6CDC9D-EEA2-487B-ABF5-DBC01CF741CB}" type="pres">
      <dgm:prSet presAssocID="{D31CBAA3-BDB1-4B4B-831E-7D74D50CA93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DE87AD-E1EA-4DD5-BDEB-909BBE60B272}" type="pres">
      <dgm:prSet presAssocID="{0849A12C-CB93-48D8-9D42-7443698629D0}" presName="centerShape" presStyleLbl="node0" presStyleIdx="0" presStyleCnt="1" custScaleX="211621" custLinFactNeighborX="281" custLinFactNeighborY="-53283"/>
      <dgm:spPr/>
      <dgm:t>
        <a:bodyPr/>
        <a:lstStyle/>
        <a:p>
          <a:endParaRPr lang="ru-RU"/>
        </a:p>
      </dgm:t>
    </dgm:pt>
    <dgm:pt modelId="{A6C9B505-D56B-4B5C-97D0-3A517693F288}" type="pres">
      <dgm:prSet presAssocID="{2FE0B929-C20B-428C-853A-496891173931}" presName="parTrans" presStyleLbl="bgSibTrans2D1" presStyleIdx="0" presStyleCnt="3" custLinFactNeighborX="-9177" custLinFactNeighborY="-12584"/>
      <dgm:spPr/>
      <dgm:t>
        <a:bodyPr/>
        <a:lstStyle/>
        <a:p>
          <a:endParaRPr lang="ru-RU"/>
        </a:p>
      </dgm:t>
    </dgm:pt>
    <dgm:pt modelId="{40EBCCC1-AB14-4B51-A350-C12DC0BE285B}" type="pres">
      <dgm:prSet presAssocID="{045F55C5-0BC9-40AA-8102-91E4B4790E8A}" presName="node" presStyleLbl="node1" presStyleIdx="0" presStyleCnt="3" custRadScaleRad="87076" custRadScaleInc="-33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EF0FA-5CA9-4C60-A149-9194F8E9AC5D}" type="pres">
      <dgm:prSet presAssocID="{FD0B0C19-CFAE-41A3-A0A2-048EDDF29F45}" presName="parTrans" presStyleLbl="bgSibTrans2D1" presStyleIdx="1" presStyleCnt="3" custAng="21569353" custLinFactNeighborX="2443" custLinFactNeighborY="-3880"/>
      <dgm:spPr/>
      <dgm:t>
        <a:bodyPr/>
        <a:lstStyle/>
        <a:p>
          <a:endParaRPr lang="ru-RU"/>
        </a:p>
      </dgm:t>
    </dgm:pt>
    <dgm:pt modelId="{2C35A23B-0C70-4613-BC3B-2A84CABE7FE9}" type="pres">
      <dgm:prSet presAssocID="{C9549A19-6FC4-40A6-A0DE-1463C6DC4D8C}" presName="node" presStyleLbl="node1" presStyleIdx="1" presStyleCnt="3" custRadScaleRad="2758" custRadScaleInc="37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C3010-CFAD-4278-B575-EA9F0DFB68B0}" type="pres">
      <dgm:prSet presAssocID="{6CFF01CF-8736-48E0-BAA7-8B70D63488A5}" presName="parTrans" presStyleLbl="bgSibTrans2D1" presStyleIdx="2" presStyleCnt="3" custLinFactNeighborX="15024" custLinFactNeighborY="-12015"/>
      <dgm:spPr/>
      <dgm:t>
        <a:bodyPr/>
        <a:lstStyle/>
        <a:p>
          <a:endParaRPr lang="ru-RU"/>
        </a:p>
      </dgm:t>
    </dgm:pt>
    <dgm:pt modelId="{488DF795-8ABC-4697-949C-3677B933C154}" type="pres">
      <dgm:prSet presAssocID="{8E746305-A000-49F2-840E-CDF3D015B6DC}" presName="node" presStyleLbl="node1" presStyleIdx="2" presStyleCnt="3" custRadScaleRad="79649" custRadScaleInc="34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30793C-34B7-4735-95AF-311755301059}" type="presOf" srcId="{2FE0B929-C20B-428C-853A-496891173931}" destId="{A6C9B505-D56B-4B5C-97D0-3A517693F288}" srcOrd="0" destOrd="0" presId="urn:microsoft.com/office/officeart/2005/8/layout/radial4"/>
    <dgm:cxn modelId="{1BEBBD85-BC91-42A8-95D5-B7F1C510B06A}" type="presOf" srcId="{6CFF01CF-8736-48E0-BAA7-8B70D63488A5}" destId="{88CC3010-CFAD-4278-B575-EA9F0DFB68B0}" srcOrd="0" destOrd="0" presId="urn:microsoft.com/office/officeart/2005/8/layout/radial4"/>
    <dgm:cxn modelId="{E88EA29C-0180-4C27-A289-D6A44FC58D67}" type="presOf" srcId="{045F55C5-0BC9-40AA-8102-91E4B4790E8A}" destId="{40EBCCC1-AB14-4B51-A350-C12DC0BE285B}" srcOrd="0" destOrd="0" presId="urn:microsoft.com/office/officeart/2005/8/layout/radial4"/>
    <dgm:cxn modelId="{66F988E5-661A-4026-9B30-F2799A3C7DBC}" srcId="{0849A12C-CB93-48D8-9D42-7443698629D0}" destId="{8E746305-A000-49F2-840E-CDF3D015B6DC}" srcOrd="2" destOrd="0" parTransId="{6CFF01CF-8736-48E0-BAA7-8B70D63488A5}" sibTransId="{48A04863-2953-488F-B1B5-7A6FD67C5C36}"/>
    <dgm:cxn modelId="{9A783D43-C906-4CE9-8151-3C67EF4DFB20}" srcId="{D31CBAA3-BDB1-4B4B-831E-7D74D50CA931}" destId="{0849A12C-CB93-48D8-9D42-7443698629D0}" srcOrd="0" destOrd="0" parTransId="{C40EA5C0-2C81-43A6-A148-12B738D878A5}" sibTransId="{A28B118A-D806-4BB4-9A89-67FA157CBF03}"/>
    <dgm:cxn modelId="{84019BAD-6F40-4962-8261-FD04E0AA3FB8}" type="presOf" srcId="{D31CBAA3-BDB1-4B4B-831E-7D74D50CA931}" destId="{2D6CDC9D-EEA2-487B-ABF5-DBC01CF741CB}" srcOrd="0" destOrd="0" presId="urn:microsoft.com/office/officeart/2005/8/layout/radial4"/>
    <dgm:cxn modelId="{22A3FA33-AE9F-45CD-B572-BEBD9C9CF52E}" srcId="{0849A12C-CB93-48D8-9D42-7443698629D0}" destId="{C9549A19-6FC4-40A6-A0DE-1463C6DC4D8C}" srcOrd="1" destOrd="0" parTransId="{FD0B0C19-CFAE-41A3-A0A2-048EDDF29F45}" sibTransId="{B8D70F35-4A1C-40A9-8808-EFE686584422}"/>
    <dgm:cxn modelId="{DD6A1242-8599-4B59-BD05-6583EAA47EC7}" type="presOf" srcId="{C9549A19-6FC4-40A6-A0DE-1463C6DC4D8C}" destId="{2C35A23B-0C70-4613-BC3B-2A84CABE7FE9}" srcOrd="0" destOrd="0" presId="urn:microsoft.com/office/officeart/2005/8/layout/radial4"/>
    <dgm:cxn modelId="{7041EC63-24BF-49C7-8B06-5BA8E8F1C6CF}" type="presOf" srcId="{0849A12C-CB93-48D8-9D42-7443698629D0}" destId="{0DDE87AD-E1EA-4DD5-BDEB-909BBE60B272}" srcOrd="0" destOrd="0" presId="urn:microsoft.com/office/officeart/2005/8/layout/radial4"/>
    <dgm:cxn modelId="{7CDD756F-C538-4B00-B07A-C277FA39D3A6}" srcId="{0849A12C-CB93-48D8-9D42-7443698629D0}" destId="{045F55C5-0BC9-40AA-8102-91E4B4790E8A}" srcOrd="0" destOrd="0" parTransId="{2FE0B929-C20B-428C-853A-496891173931}" sibTransId="{B7CC0F72-997B-497B-8FEA-1274E9DFE45F}"/>
    <dgm:cxn modelId="{D3E8EC63-D99A-4C14-B139-3FA1A5FA1C38}" type="presOf" srcId="{8E746305-A000-49F2-840E-CDF3D015B6DC}" destId="{488DF795-8ABC-4697-949C-3677B933C154}" srcOrd="0" destOrd="0" presId="urn:microsoft.com/office/officeart/2005/8/layout/radial4"/>
    <dgm:cxn modelId="{C0DAB191-E6F2-4C59-AE6D-CDF6849E8602}" type="presOf" srcId="{FD0B0C19-CFAE-41A3-A0A2-048EDDF29F45}" destId="{191EF0FA-5CA9-4C60-A149-9194F8E9AC5D}" srcOrd="0" destOrd="0" presId="urn:microsoft.com/office/officeart/2005/8/layout/radial4"/>
    <dgm:cxn modelId="{D4FD196D-0A4C-4A97-BBA6-23B1D95F68D9}" type="presParOf" srcId="{2D6CDC9D-EEA2-487B-ABF5-DBC01CF741CB}" destId="{0DDE87AD-E1EA-4DD5-BDEB-909BBE60B272}" srcOrd="0" destOrd="0" presId="urn:microsoft.com/office/officeart/2005/8/layout/radial4"/>
    <dgm:cxn modelId="{E639CCDB-1391-40C4-933E-74CD6E89A489}" type="presParOf" srcId="{2D6CDC9D-EEA2-487B-ABF5-DBC01CF741CB}" destId="{A6C9B505-D56B-4B5C-97D0-3A517693F288}" srcOrd="1" destOrd="0" presId="urn:microsoft.com/office/officeart/2005/8/layout/radial4"/>
    <dgm:cxn modelId="{80ACCF55-4653-4058-8CE6-D8FEAC3C008C}" type="presParOf" srcId="{2D6CDC9D-EEA2-487B-ABF5-DBC01CF741CB}" destId="{40EBCCC1-AB14-4B51-A350-C12DC0BE285B}" srcOrd="2" destOrd="0" presId="urn:microsoft.com/office/officeart/2005/8/layout/radial4"/>
    <dgm:cxn modelId="{9837961C-C2D5-4778-8284-E04CEC1FD35D}" type="presParOf" srcId="{2D6CDC9D-EEA2-487B-ABF5-DBC01CF741CB}" destId="{191EF0FA-5CA9-4C60-A149-9194F8E9AC5D}" srcOrd="3" destOrd="0" presId="urn:microsoft.com/office/officeart/2005/8/layout/radial4"/>
    <dgm:cxn modelId="{F9B7E926-F057-4ABD-93D5-53FCBB52E663}" type="presParOf" srcId="{2D6CDC9D-EEA2-487B-ABF5-DBC01CF741CB}" destId="{2C35A23B-0C70-4613-BC3B-2A84CABE7FE9}" srcOrd="4" destOrd="0" presId="urn:microsoft.com/office/officeart/2005/8/layout/radial4"/>
    <dgm:cxn modelId="{936A7F00-2F48-4703-BE42-B90BEADA07F3}" type="presParOf" srcId="{2D6CDC9D-EEA2-487B-ABF5-DBC01CF741CB}" destId="{88CC3010-CFAD-4278-B575-EA9F0DFB68B0}" srcOrd="5" destOrd="0" presId="urn:microsoft.com/office/officeart/2005/8/layout/radial4"/>
    <dgm:cxn modelId="{2F43AF23-B1DF-4756-96B4-372EA1A6D806}" type="presParOf" srcId="{2D6CDC9D-EEA2-487B-ABF5-DBC01CF741CB}" destId="{488DF795-8ABC-4697-949C-3677B933C15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E87AD-E1EA-4DD5-BDEB-909BBE60B272}">
      <dsp:nvSpPr>
        <dsp:cNvPr id="0" name=""/>
        <dsp:cNvSpPr/>
      </dsp:nvSpPr>
      <dsp:spPr>
        <a:xfrm>
          <a:off x="1323586" y="5"/>
          <a:ext cx="5248704" cy="2480238"/>
        </a:xfrm>
        <a:prstGeom prst="ellipse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rgbClr val="00B0F0"/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60325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entury Schoolbook" pitchFamily="18" charset="0"/>
            </a:rPr>
            <a:t>Парникові  гази</a:t>
          </a:r>
          <a:endParaRPr lang="ru-RU" sz="36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  <a:latin typeface="Century Schoolbook" pitchFamily="18" charset="0"/>
          </a:endParaRPr>
        </a:p>
      </dsp:txBody>
      <dsp:txXfrm>
        <a:off x="2092241" y="363227"/>
        <a:ext cx="3711394" cy="1753794"/>
      </dsp:txXfrm>
    </dsp:sp>
    <dsp:sp modelId="{A6C9B505-D56B-4B5C-97D0-3A517693F288}">
      <dsp:nvSpPr>
        <dsp:cNvPr id="0" name=""/>
        <dsp:cNvSpPr/>
      </dsp:nvSpPr>
      <dsp:spPr>
        <a:xfrm rot="8059818">
          <a:off x="630771" y="2825390"/>
          <a:ext cx="2258260" cy="7068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66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EBCCC1-AB14-4B51-A350-C12DC0BE285B}">
      <dsp:nvSpPr>
        <dsp:cNvPr id="0" name=""/>
        <dsp:cNvSpPr/>
      </dsp:nvSpPr>
      <dsp:spPr>
        <a:xfrm>
          <a:off x="0" y="3132978"/>
          <a:ext cx="2356226" cy="18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CO</a:t>
          </a:r>
          <a:r>
            <a:rPr lang="en-US" sz="6500" kern="1200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endParaRPr lang="ru-RU" sz="6500" kern="1200" dirty="0"/>
        </a:p>
      </dsp:txBody>
      <dsp:txXfrm>
        <a:off x="55209" y="3188187"/>
        <a:ext cx="2245808" cy="1774562"/>
      </dsp:txXfrm>
    </dsp:sp>
    <dsp:sp modelId="{191EF0FA-5CA9-4C60-A149-9194F8E9AC5D}">
      <dsp:nvSpPr>
        <dsp:cNvPr id="0" name=""/>
        <dsp:cNvSpPr/>
      </dsp:nvSpPr>
      <dsp:spPr>
        <a:xfrm rot="5353338">
          <a:off x="2948736" y="3285450"/>
          <a:ext cx="2124830" cy="7068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7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5A23B-0C70-4613-BC3B-2A84CABE7FE9}">
      <dsp:nvSpPr>
        <dsp:cNvPr id="0" name=""/>
        <dsp:cNvSpPr/>
      </dsp:nvSpPr>
      <dsp:spPr>
        <a:xfrm>
          <a:off x="2786078" y="3786224"/>
          <a:ext cx="2356226" cy="18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CH</a:t>
          </a:r>
          <a:r>
            <a:rPr lang="en-US" sz="6500" kern="1200" baseline="-25000" dirty="0" smtClean="0">
              <a:solidFill>
                <a:schemeClr val="bg1"/>
              </a:solidFill>
              <a:latin typeface="Gill Sans Ultra Bold" pitchFamily="34" charset="0"/>
            </a:rPr>
            <a:t>4</a:t>
          </a:r>
          <a:endParaRPr lang="ru-RU" sz="6500" kern="1200" dirty="0"/>
        </a:p>
      </dsp:txBody>
      <dsp:txXfrm>
        <a:off x="2841287" y="3841433"/>
        <a:ext cx="2245808" cy="1774562"/>
      </dsp:txXfrm>
    </dsp:sp>
    <dsp:sp modelId="{88CC3010-CFAD-4278-B575-EA9F0DFB68B0}">
      <dsp:nvSpPr>
        <dsp:cNvPr id="0" name=""/>
        <dsp:cNvSpPr/>
      </dsp:nvSpPr>
      <dsp:spPr>
        <a:xfrm rot="2914564">
          <a:off x="5001454" y="2878445"/>
          <a:ext cx="2226871" cy="70686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7030A0">
                <a:alpha val="48000"/>
              </a:srgb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DF795-8ABC-4697-949C-3677B933C154}">
      <dsp:nvSpPr>
        <dsp:cNvPr id="0" name=""/>
        <dsp:cNvSpPr/>
      </dsp:nvSpPr>
      <dsp:spPr>
        <a:xfrm>
          <a:off x="5338889" y="3209212"/>
          <a:ext cx="2356226" cy="1884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5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N</a:t>
          </a:r>
          <a:r>
            <a:rPr lang="en-US" sz="6500" kern="1200" baseline="-25000" dirty="0" smtClean="0">
              <a:solidFill>
                <a:schemeClr val="bg1"/>
              </a:solidFill>
              <a:latin typeface="Gill Sans Ultra Bold" pitchFamily="34" charset="0"/>
            </a:rPr>
            <a:t>2</a:t>
          </a:r>
          <a:r>
            <a:rPr lang="en-US" sz="6500" kern="1200" dirty="0" smtClean="0">
              <a:solidFill>
                <a:schemeClr val="bg1"/>
              </a:solidFill>
              <a:latin typeface="Gill Sans Ultra Bold" pitchFamily="34" charset="0"/>
            </a:rPr>
            <a:t>O</a:t>
          </a:r>
          <a:endParaRPr lang="ru-RU" sz="6500" kern="1200" dirty="0"/>
        </a:p>
      </dsp:txBody>
      <dsp:txXfrm>
        <a:off x="5394098" y="3264421"/>
        <a:ext cx="2245808" cy="1774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A415F-3A00-48C7-B7B0-B8EB9F3FFC6E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8B032-D2E8-42AD-B912-1679DA57EA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62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C63D-121F-4224-A624-91C12128F65E}" type="datetimeFigureOut">
              <a:rPr lang="ru-RU" smtClean="0"/>
              <a:pPr/>
              <a:t>31.10.2020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8455-3F31-4440-851D-41A59444E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\Рабочий стол\himiya\FlyEarth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637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714620"/>
            <a:ext cx="7772400" cy="147002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8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04800" dir="1560000" sx="104000" sy="104000" algn="ctr" rotWithShape="0">
                    <a:srgbClr val="000000">
                      <a:alpha val="58000"/>
                    </a:srgbClr>
                  </a:outerShdw>
                </a:effectLst>
                <a:latin typeface="Century Schoolbook" pitchFamily="18" charset="0"/>
              </a:rPr>
              <a:t>Парниковий ефект</a:t>
            </a:r>
            <a:endParaRPr lang="ru-RU" sz="80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04800" dir="1560000" sx="104000" sy="104000" algn="ctr" rotWithShape="0">
                  <a:srgbClr val="000000">
                    <a:alpha val="58000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48" y="214290"/>
            <a:ext cx="3857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Mistral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2928958"/>
          </a:xfrm>
          <a:solidFill>
            <a:schemeClr val="tx1">
              <a:alpha val="49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розділити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гідрометеорологічний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режим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побічними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наслідками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господарської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571480"/>
            <a:ext cx="4786346" cy="4643470"/>
          </a:xfrm>
          <a:solidFill>
            <a:schemeClr val="tx2">
              <a:lumMod val="75000"/>
              <a:alpha val="93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такиз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середньорічної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2-5°</a:t>
            </a:r>
            <a:r>
              <a:rPr lang="en-US" sz="4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00372"/>
            <a:ext cx="8229600" cy="2840039"/>
          </a:xfrm>
          <a:solidFill>
            <a:schemeClr val="tx1">
              <a:alpha val="67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Таким чином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результатом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позитивно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екосистеми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стабілізує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температуру атмосферного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нормальним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19000" contrast="54000"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  <a:solidFill>
            <a:schemeClr val="tx1">
              <a:alpha val="68000"/>
            </a:schemeClr>
          </a:solidFill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правильний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баланс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випроміненням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Збільшуючи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атмосферу, люди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порушують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баланс,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склався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думає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вихлопні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гази машин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58196" cy="2214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5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чому ж небезпека парникового ефекту? 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Як свідчать розрахунки вчених, підвищення середньої річної температури Землі на 2,5</a:t>
            </a:r>
            <a:r>
              <a:rPr lang="uk-UA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викличе значні зміни на Землі, більшість яких для людей буде мати негативні наслідки. Парниковий ефект змінить такі критично важливі перемінні величини, як :</a:t>
            </a:r>
          </a:p>
        </p:txBody>
      </p:sp>
      <p:sp>
        <p:nvSpPr>
          <p:cNvPr id="4" name="Облако 3"/>
          <p:cNvSpPr/>
          <p:nvPr/>
        </p:nvSpPr>
        <p:spPr>
          <a:xfrm>
            <a:off x="785786" y="2285992"/>
            <a:ext cx="1857388" cy="1071570"/>
          </a:xfrm>
          <a:prstGeom prst="cloud">
            <a:avLst/>
          </a:prstGeom>
          <a:solidFill>
            <a:schemeClr val="accent1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опади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2928926" y="2786058"/>
            <a:ext cx="1857388" cy="928694"/>
          </a:xfrm>
          <a:prstGeom prst="cloud">
            <a:avLst/>
          </a:prstGeom>
          <a:solidFill>
            <a:schemeClr val="accent6">
              <a:lumMod val="60000"/>
              <a:lumOff val="40000"/>
              <a:alpha val="9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Шари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Schoolbook" pitchFamily="18" charset="0"/>
              </a:rPr>
              <a:t>хмар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1785918" y="3929066"/>
            <a:ext cx="1714512" cy="1000132"/>
          </a:xfrm>
          <a:prstGeom prst="cloud">
            <a:avLst/>
          </a:prstGeom>
          <a:solidFill>
            <a:schemeClr val="bg1">
              <a:lumMod val="65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  <a:latin typeface="Century Schoolbook" pitchFamily="18" charset="0"/>
              </a:rPr>
              <a:t>вітер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143372" y="3714752"/>
            <a:ext cx="2428892" cy="1143008"/>
          </a:xfrm>
          <a:prstGeom prst="cloud">
            <a:avLst/>
          </a:prstGeom>
          <a:solidFill>
            <a:srgbClr val="00B0F0">
              <a:alpha val="8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Century Schoolbook" pitchFamily="18" charset="0"/>
              </a:rPr>
              <a:t>Океанські</a:t>
            </a:r>
            <a:r>
              <a:rPr lang="uk-UA" sz="2000" dirty="0" smtClean="0"/>
              <a:t> </a:t>
            </a:r>
            <a:r>
              <a:rPr lang="uk-UA" sz="2000" b="1" dirty="0" smtClean="0">
                <a:latin typeface="Century Schoolbook" pitchFamily="18" charset="0"/>
              </a:rPr>
              <a:t>течії</a:t>
            </a:r>
            <a:endParaRPr lang="ru-RU" sz="2000" b="1" dirty="0">
              <a:latin typeface="Century Schoolbook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715008" y="2143116"/>
            <a:ext cx="2643206" cy="1428760"/>
          </a:xfrm>
          <a:prstGeom prst="cloud">
            <a:avLst/>
          </a:prstGeom>
          <a:solidFill>
            <a:schemeClr val="accent5">
              <a:lumMod val="75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Century Schoolbook" pitchFamily="18" charset="0"/>
              </a:rPr>
              <a:t>Полярні</a:t>
            </a:r>
            <a:r>
              <a:rPr lang="uk-UA" dirty="0" smtClean="0">
                <a:latin typeface="Century Schoolbook" pitchFamily="18" charset="0"/>
              </a:rPr>
              <a:t> </a:t>
            </a:r>
            <a:r>
              <a:rPr lang="uk-UA" b="1" dirty="0" smtClean="0">
                <a:latin typeface="Century Schoolbook" pitchFamily="18" charset="0"/>
              </a:rPr>
              <a:t>крижані</a:t>
            </a:r>
            <a:r>
              <a:rPr lang="uk-UA" dirty="0" smtClean="0">
                <a:latin typeface="Century Schoolbook" pitchFamily="18" charset="0"/>
              </a:rPr>
              <a:t> </a:t>
            </a:r>
            <a:r>
              <a:rPr lang="uk-UA" b="1" dirty="0" smtClean="0">
                <a:latin typeface="Century Schoolbook" pitchFamily="18" charset="0"/>
              </a:rPr>
              <a:t>шапки</a:t>
            </a:r>
            <a:endParaRPr lang="ru-RU" b="1" dirty="0">
              <a:latin typeface="Century Schoolbook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357826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Внутрішні райони континентів стануть більш сухими, а узбережжя вологішими,  зими – коротшими й теплішими, а літо – тривалішим  </a:t>
            </a:r>
            <a:r>
              <a:rPr lang="uk-UA" sz="24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жаркішим.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121444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4000" dirty="0" smtClean="0">
                <a:solidFill>
                  <a:schemeClr val="bg1"/>
                </a:solidFill>
              </a:rPr>
              <a:t>	</a:t>
            </a:r>
            <a:r>
              <a:rPr lang="uk-UA" sz="14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Основні наслідки: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2714644" cy="3970318"/>
          </a:xfrm>
          <a:prstGeom prst="rect">
            <a:avLst/>
          </a:prstGeom>
          <a:solidFill>
            <a:schemeClr val="tx2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Перший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значне збільшення посушливості в основних зернових районах (Україна, Кубань та ін.).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1071546"/>
            <a:ext cx="3000380" cy="4832092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підйом рівня Світового океану на 2-3 метри за рахунок танення полярних льодових шапок. Це викличе затоплення багатьох прибережних ділянок.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858180" cy="3071834"/>
          </a:xfrm>
          <a:solidFill>
            <a:schemeClr val="tx1">
              <a:alpha val="49000"/>
            </a:schemeClr>
          </a:solidFill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Кліматичні зміни можуть відбуватися і внаслідок зміни людиною типу поверхні Землі. Заміна лісів культурними плантаціями призводить до зниження випаровування  й збільшення прямої тепловіддачі.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4857760"/>
            <a:ext cx="5786478" cy="1569660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 того людство ще й безпосередньо підігріває атмосферу за рахунок спалювання великої кількості нафти, вугілля, торфу, а також роботи АЕС.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  <a:solidFill>
            <a:schemeClr val="tx1">
              <a:alpha val="58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indent="-273050"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поглиначів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Найбільші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поглиначі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газу - океан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наземна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біомаса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вирубки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додаткове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насадження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значній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знизити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антропогенний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клімат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енергоресурсів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альтернативних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736"/>
            <a:ext cx="52290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Е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Ш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Е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Н</a:t>
            </a:r>
          </a:p>
          <a:p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я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85728"/>
            <a:ext cx="64938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Шляхи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Від</a:t>
            </a:r>
            <a:r>
              <a:rPr lang="ru-RU" b="1" dirty="0" smtClean="0">
                <a:solidFill>
                  <a:srgbClr val="FFFF00"/>
                </a:solidFill>
              </a:rPr>
              <a:t> парникового </a:t>
            </a:r>
            <a:r>
              <a:rPr lang="ru-RU" b="1" dirty="0" err="1" smtClean="0">
                <a:solidFill>
                  <a:srgbClr val="FFFF00"/>
                </a:solidFill>
              </a:rPr>
              <a:t>ефекту</a:t>
            </a:r>
            <a:r>
              <a:rPr lang="ru-RU" b="1" dirty="0" smtClean="0">
                <a:solidFill>
                  <a:srgbClr val="FFFF00"/>
                </a:solidFill>
              </a:rPr>
              <a:t> Землю </a:t>
            </a:r>
            <a:r>
              <a:rPr lang="ru-RU" b="1" dirty="0" err="1" smtClean="0">
                <a:solidFill>
                  <a:srgbClr val="FFFF00"/>
                </a:solidFill>
              </a:rPr>
              <a:t>врятують</a:t>
            </a:r>
            <a:r>
              <a:rPr lang="ru-RU" b="1" dirty="0" smtClean="0">
                <a:solidFill>
                  <a:srgbClr val="FFFF00"/>
                </a:solidFill>
              </a:rPr>
              <a:t> “клони” дерев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1">
              <a:alpha val="38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"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лісів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очистити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втрутитися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штучні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Імітуючи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механізм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рослини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поглинають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вуглекислий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газ,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установки,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зовнішнім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виглядом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батарей,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реакцію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витягування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СО2.»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29000" contrast="22000"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явище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відбиваючись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космос,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затримується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молекулами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-21000" contrast="25000"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3829048" cy="4954591"/>
          </a:xfrm>
          <a:solidFill>
            <a:schemeClr val="tx1">
              <a:alpha val="47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У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підвищується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температура. Без парникового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ефекту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температура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поверхні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Землі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була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б </a:t>
            </a:r>
            <a:r>
              <a:rPr lang="ru-RU" sz="4000" dirty="0" smtClean="0">
                <a:solidFill>
                  <a:schemeClr val="bg1"/>
                </a:solidFill>
                <a:latin typeface="Candara" pitchFamily="34" charset="0"/>
              </a:rPr>
              <a:t>на </a:t>
            </a:r>
            <a:r>
              <a:rPr lang="ru-RU" sz="4000" dirty="0" smtClean="0">
                <a:solidFill>
                  <a:srgbClr val="00B050"/>
                </a:solidFill>
                <a:latin typeface="Candara" pitchFamily="34" charset="0"/>
              </a:rPr>
              <a:t>25°—30°</a:t>
            </a:r>
            <a:r>
              <a:rPr lang="ru-RU" dirty="0" smtClean="0">
                <a:solidFill>
                  <a:srgbClr val="00B050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нижчою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ніж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andara" pitchFamily="34" charset="0"/>
              </a:rPr>
              <a:t>насправді</a:t>
            </a:r>
            <a:r>
              <a:rPr lang="ru-RU" dirty="0" smtClean="0">
                <a:solidFill>
                  <a:schemeClr val="bg1"/>
                </a:solidFill>
                <a:latin typeface="Candara" pitchFamily="34" charset="0"/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412" y="2643182"/>
            <a:ext cx="10858576" cy="478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3448" y="142852"/>
            <a:ext cx="440055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суттєвий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Марсі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та, особливо, на </a:t>
            </a:r>
            <a:r>
              <a:rPr lang="ru-RU" sz="4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Венері</a:t>
            </a:r>
            <a:r>
              <a:rPr lang="ru-RU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04"/>
            <a:ext cx="2571768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2286015"/>
          </a:xfrm>
          <a:solidFill>
            <a:schemeClr val="accent5">
              <a:lumMod val="75000"/>
              <a:alpha val="29000"/>
            </a:schemeClr>
          </a:solidFill>
        </p:spPr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	</a:t>
            </a:r>
            <a:r>
              <a:rPr lang="uk-UA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земній атмосфері  вуглекислий газ діє як скло в парнику: пропускає сонячне світло, але затримує тепло розігрітої Сонцем поверхні Землі. </a:t>
            </a:r>
            <a:endParaRPr lang="ru-RU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285728"/>
          <a:ext cx="785818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sz="3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хімічного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водяна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пара; 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метан;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озон;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закис азоту,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часом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хлоро-фторо-вуглеці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через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214282" y="2928934"/>
            <a:ext cx="3643338" cy="1500198"/>
          </a:xfrm>
          <a:prstGeom prst="ellipse">
            <a:avLst/>
          </a:prstGeom>
          <a:solidFill>
            <a:srgbClr val="FFFF00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42918"/>
            <a:ext cx="8229600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bg1"/>
                </a:solidFill>
                <a:latin typeface="Matura MT Script Capitals" pitchFamily="66" charset="0"/>
                <a:cs typeface="Times New Roman" pitchFamily="18" charset="0"/>
              </a:rPr>
              <a:t>	</a:t>
            </a:r>
            <a:r>
              <a:rPr lang="en-US" sz="4800" dirty="0" smtClean="0">
                <a:solidFill>
                  <a:srgbClr val="FFFF00"/>
                </a:solidFill>
                <a:latin typeface="Matura MT Script Capitals" pitchFamily="66" charset="0"/>
                <a:cs typeface="Times New Roman" pitchFamily="18" charset="0"/>
              </a:rPr>
              <a:t>CO</a:t>
            </a:r>
            <a:r>
              <a:rPr lang="en-US" sz="4800" baseline="-25000" dirty="0" smtClean="0">
                <a:solidFill>
                  <a:srgbClr val="FFFF00"/>
                </a:solidFill>
                <a:latin typeface="Matura MT Script Capitals" pitchFamily="66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найзначніший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антропогенних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14810" y="3000372"/>
            <a:ext cx="2500330" cy="128588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Спалювання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84296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Причина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45%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Gill Sans Ultra Bold" pitchFamily="34" charset="0"/>
              </a:rPr>
              <a:t>2</a:t>
            </a:r>
            <a:r>
              <a:rPr lang="uk-UA" baseline="-25000" dirty="0" smtClean="0">
                <a:solidFill>
                  <a:schemeClr val="bg1"/>
                </a:solidFill>
                <a:latin typeface="Gill Sans Ultra Bold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тепла.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концентрація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aseline="-25000" dirty="0" smtClean="0">
                <a:solidFill>
                  <a:schemeClr val="bg1"/>
                </a:solidFill>
                <a:latin typeface="Gill Sans Ultra Bold" pitchFamily="34" charset="0"/>
              </a:rPr>
              <a:t>2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збільшилася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26%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найвищий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всю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857496"/>
            <a:ext cx="86439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нафта</a:t>
            </a:r>
            <a:r>
              <a:rPr lang="ru-RU" sz="32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газ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80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</a:rPr>
              <a:t>CO</a:t>
            </a:r>
            <a:r>
              <a:rPr lang="en-US" sz="8000" baseline="-25000" dirty="0" smtClean="0">
                <a:solidFill>
                  <a:schemeClr val="bg1"/>
                </a:solidFill>
                <a:latin typeface="Gill Sans Ultra Bold" pitchFamily="34" charset="0"/>
              </a:rPr>
              <a:t>2</a:t>
            </a:r>
            <a:endParaRPr lang="ru-RU" sz="8000" dirty="0" smtClean="0"/>
          </a:p>
          <a:p>
            <a:endParaRPr lang="ru-RU" sz="3200" dirty="0"/>
          </a:p>
        </p:txBody>
      </p:sp>
      <p:pic>
        <p:nvPicPr>
          <p:cNvPr id="3074" name="Picture 2" descr="C:\Documents and Settings\ADM\Рабочий стол\himiya\fire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1928802"/>
            <a:ext cx="1428750" cy="14097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  <a:alpha val="61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	</a:t>
            </a:r>
            <a:r>
              <a:rPr lang="ru-RU" sz="4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Озон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парниковим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газом.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озону в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випадках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погодних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умов та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Змінюючи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насамперед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відбивну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привести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радіаційного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балансу.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152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Bernard MT Condensed</vt:lpstr>
      <vt:lpstr>Calibri</vt:lpstr>
      <vt:lpstr>Candara</vt:lpstr>
      <vt:lpstr>Century Schoolbook</vt:lpstr>
      <vt:lpstr>Gill Sans Ultra Bold</vt:lpstr>
      <vt:lpstr>Matura MT Script Capitals</vt:lpstr>
      <vt:lpstr>Mistral</vt:lpstr>
      <vt:lpstr>Times New Roman</vt:lpstr>
      <vt:lpstr>Wingdings</vt:lpstr>
      <vt:lpstr>Тема Office</vt:lpstr>
      <vt:lpstr>Парниковий ефект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 парникового ефекту Землю врятують “клони” дерев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Парниковий ефект</dc:title>
  <dc:creator>AMD</dc:creator>
  <cp:lastModifiedBy>Yulia Petrusha</cp:lastModifiedBy>
  <cp:revision>71</cp:revision>
  <dcterms:created xsi:type="dcterms:W3CDTF">2011-12-12T18:14:09Z</dcterms:created>
  <dcterms:modified xsi:type="dcterms:W3CDTF">2020-10-31T11:37:51Z</dcterms:modified>
</cp:coreProperties>
</file>