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78B06-53D4-4321-A1F6-C44B3E6F8BD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010AD-8D35-4F41-BC78-C00DDF6E1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76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010AD-8D35-4F41-BC78-C00DDF6E190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212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010AD-8D35-4F41-BC78-C00DDF6E190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735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E928AC6-C5BD-4435-9F3B-635C93F0CE71}" type="datetime1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CD9752F-FCCE-4F13-91E2-87E76B26A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89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541E-2F5E-412D-A3A1-CC8021A917F6}" type="datetime1">
              <a:rPr lang="ru-RU" smtClean="0"/>
              <a:t>12.05.2021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752F-FCCE-4F13-91E2-87E76B26A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035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9E2-236E-4000-96C1-51D14A44B1E9}" type="datetime1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752F-FCCE-4F13-91E2-87E76B26A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597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0424-055D-4B92-8D89-D7764092FB9B}" type="datetime1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752F-FCCE-4F13-91E2-87E76B26A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208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202E-5706-4977-9578-43B1F7CCCB55}" type="datetime1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752F-FCCE-4F13-91E2-87E76B26A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387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3AA7-F344-4493-804D-CEBF554418F5}" type="datetime1">
              <a:rPr lang="ru-RU" smtClean="0"/>
              <a:t>12.05.2021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752F-FCCE-4F13-91E2-87E76B26A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294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20FD-C67E-46F6-8410-12000758A8AF}" type="datetime1">
              <a:rPr lang="ru-RU" smtClean="0"/>
              <a:t>12.05.2021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752F-FCCE-4F13-91E2-87E76B26A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768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E4620B6-D065-4EE2-B1D5-360E5CA5B515}" type="datetime1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752F-FCCE-4F13-91E2-87E76B26A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51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9A7F33B-5066-4252-B9C2-1391A69380D2}" type="datetime1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752F-FCCE-4F13-91E2-87E76B26A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89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04C6-8ABA-4E8E-86C2-4D99E69EDD50}" type="datetime1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752F-FCCE-4F13-91E2-87E76B26A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0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A88A-44CC-4680-AEC5-D4E1D245FB65}" type="datetime1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752F-FCCE-4F13-91E2-87E76B26A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196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1AC0-DBB5-47F6-9128-37C8782A571E}" type="datetime1">
              <a:rPr lang="ru-RU" smtClean="0"/>
              <a:t>12.05.2021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752F-FCCE-4F13-91E2-87E76B26A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90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4A07-BBA0-47B3-8396-392B363FED8B}" type="datetime1">
              <a:rPr lang="ru-RU" smtClean="0"/>
              <a:t>12.05.2021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752F-FCCE-4F13-91E2-87E76B26A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72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D646-304A-481C-B681-1D572D30986F}" type="datetime1">
              <a:rPr lang="ru-RU" smtClean="0"/>
              <a:t>12.05.2021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752F-FCCE-4F13-91E2-87E76B26A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772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F3DD-A700-468D-BCD9-FA4E5438056B}" type="datetime1">
              <a:rPr lang="ru-RU" smtClean="0"/>
              <a:t>12.05.2021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752F-FCCE-4F13-91E2-87E76B26A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99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FF07-D035-436E-ADE1-967039BA0440}" type="datetime1">
              <a:rPr lang="ru-RU" smtClean="0"/>
              <a:t>12.05.2021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752F-FCCE-4F13-91E2-87E76B26A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59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5914-B3D6-483C-AC26-8C86B6281335}" type="datetime1">
              <a:rPr lang="ru-RU" smtClean="0"/>
              <a:t>12.05.2021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752F-FCCE-4F13-91E2-87E76B26A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28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47FFA0F-5BDE-46A0-8A85-90F518F6699E}" type="datetime1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CD9752F-FCCE-4F13-91E2-87E76B26A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36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4655" y="1566487"/>
            <a:ext cx="9605914" cy="221366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U</a:t>
            </a:r>
            <a:r>
              <a:rPr lang="uk-UA" sz="6000" b="1" dirty="0" smtClean="0"/>
              <a:t>-критерій Манна Уітні</a:t>
            </a:r>
            <a:endParaRPr lang="ru-RU" sz="6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752F-FCCE-4F13-91E2-87E76B26A20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42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15" y="1084082"/>
            <a:ext cx="3944946" cy="4592425"/>
          </a:xfrm>
        </p:spPr>
        <p:txBody>
          <a:bodyPr>
            <a:noAutofit/>
          </a:bodyPr>
          <a:lstStyle/>
          <a:p>
            <a:r>
              <a:rPr lang="uk-UA" sz="2800" dirty="0"/>
              <a:t>За допомогою 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b="1" dirty="0" smtClean="0"/>
              <a:t>U-критерію </a:t>
            </a:r>
            <a:r>
              <a:rPr lang="uk-UA" sz="2800" b="1" dirty="0"/>
              <a:t>Манна-</a:t>
            </a:r>
            <a:r>
              <a:rPr lang="uk-UA" sz="2800" b="1" dirty="0" err="1"/>
              <a:t>Уїтні</a:t>
            </a:r>
            <a:r>
              <a:rPr lang="uk-UA" sz="2800" b="1" dirty="0"/>
              <a:t> </a:t>
            </a:r>
            <a:r>
              <a:rPr lang="uk-UA" sz="2800" dirty="0"/>
              <a:t>встановлюється рівень статистичної значущості відмінностей </a:t>
            </a:r>
            <a:r>
              <a:rPr lang="uk-UA" sz="2800" dirty="0" smtClean="0"/>
              <a:t>однієї властивості </a:t>
            </a:r>
            <a:r>
              <a:rPr lang="uk-UA" sz="2800" dirty="0"/>
              <a:t>у респондентів двох вибірок (I і II</a:t>
            </a:r>
            <a:r>
              <a:rPr lang="uk-UA" sz="2800" dirty="0" smtClean="0"/>
              <a:t>)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017574" y="840555"/>
            <a:ext cx="6841346" cy="5484829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b="1" i="1" dirty="0"/>
              <a:t>Питання, відповіді на які можна знайти за допомогою U-критерію Манна-</a:t>
            </a:r>
            <a:r>
              <a:rPr lang="uk-UA" sz="2400" b="1" i="1" dirty="0" err="1"/>
              <a:t>Уїтні</a:t>
            </a:r>
            <a:endParaRPr lang="ru-RU" sz="2400" dirty="0"/>
          </a:p>
          <a:p>
            <a:r>
              <a:rPr lang="uk-UA" sz="2200" dirty="0"/>
              <a:t>1. Чи є статистично значущі відмінності показників комунікабельності у студентів, що навчаються на першому курсі (I), і студентів, що навчаються на другому курсі (II)? </a:t>
            </a:r>
            <a:endParaRPr lang="ru-RU" sz="2200" dirty="0"/>
          </a:p>
          <a:p>
            <a:r>
              <a:rPr lang="uk-UA" sz="2200" dirty="0"/>
              <a:t>2. Чи є статистично значущі відмінності показників респондентів експериментальної (I) і контрольної груп (II)?</a:t>
            </a:r>
            <a:endParaRPr lang="ru-RU" sz="2200" dirty="0"/>
          </a:p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752F-FCCE-4F13-91E2-87E76B26A20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63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700290"/>
            <a:ext cx="8761413" cy="1194497"/>
          </a:xfrm>
        </p:spPr>
        <p:txBody>
          <a:bodyPr/>
          <a:lstStyle/>
          <a:p>
            <a:pPr algn="ctr"/>
            <a:r>
              <a:rPr lang="uk-UA" b="1" i="1" dirty="0"/>
              <a:t>Умови застосування </a:t>
            </a: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smtClean="0"/>
              <a:t>U-критерію Манна-</a:t>
            </a:r>
            <a:r>
              <a:rPr lang="uk-UA" b="1" i="1" dirty="0" err="1" smtClean="0"/>
              <a:t>Уїтні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6736" y="2546938"/>
            <a:ext cx="10769953" cy="3900995"/>
          </a:xfrm>
        </p:spPr>
        <p:txBody>
          <a:bodyPr>
            <a:normAutofit fontScale="92500" lnSpcReduction="10000"/>
          </a:bodyPr>
          <a:lstStyle/>
          <a:p>
            <a:r>
              <a:rPr lang="uk-UA" sz="2400" dirty="0" smtClean="0"/>
              <a:t>У </a:t>
            </a:r>
            <a:r>
              <a:rPr lang="uk-UA" sz="2400" dirty="0"/>
              <a:t>вибірці повинно бути не менше 3 респондентів: </a:t>
            </a:r>
            <a:r>
              <a:rPr lang="uk-UA" sz="2400" b="1" dirty="0"/>
              <a:t>n</a:t>
            </a:r>
            <a:r>
              <a:rPr lang="uk-UA" sz="2400" b="1" baseline="-25000" dirty="0"/>
              <a:t>1</a:t>
            </a:r>
            <a:r>
              <a:rPr lang="uk-UA" sz="2400" b="1" dirty="0"/>
              <a:t>, n</a:t>
            </a:r>
            <a:r>
              <a:rPr lang="uk-UA" sz="2400" b="1" baseline="-25000" dirty="0"/>
              <a:t>2</a:t>
            </a:r>
            <a:r>
              <a:rPr lang="uk-UA" sz="2400" b="1" dirty="0"/>
              <a:t>≥3</a:t>
            </a:r>
            <a:r>
              <a:rPr lang="uk-UA" sz="2400" dirty="0"/>
              <a:t>. </a:t>
            </a:r>
            <a:endParaRPr lang="uk-UA" sz="2400" dirty="0" smtClean="0"/>
          </a:p>
          <a:p>
            <a:pPr marL="358775" indent="0">
              <a:buNone/>
            </a:pPr>
            <a:r>
              <a:rPr lang="uk-UA" sz="2400" dirty="0" smtClean="0"/>
              <a:t>Допускається</a:t>
            </a:r>
            <a:r>
              <a:rPr lang="uk-UA" sz="2400" dirty="0"/>
              <a:t>, щоб в одній вибірці було 2 спостереження, але тоді в другій їх повинно бути </a:t>
            </a:r>
            <a:r>
              <a:rPr lang="uk-UA" sz="2400" b="1" i="1" dirty="0"/>
              <a:t>не менше 5</a:t>
            </a:r>
            <a:r>
              <a:rPr lang="uk-UA" sz="2400" dirty="0"/>
              <a:t>.</a:t>
            </a:r>
            <a:endParaRPr lang="ru-RU" sz="2400" dirty="0"/>
          </a:p>
          <a:p>
            <a:r>
              <a:rPr lang="uk-UA" sz="2400" dirty="0" smtClean="0"/>
              <a:t>У </a:t>
            </a:r>
            <a:r>
              <a:rPr lang="uk-UA" sz="2400" dirty="0"/>
              <a:t>кожній вибірці повинно бути не більше 60 спостережень; </a:t>
            </a:r>
            <a:r>
              <a:rPr lang="uk-UA" sz="2400" b="1" dirty="0"/>
              <a:t>n</a:t>
            </a:r>
            <a:r>
              <a:rPr lang="uk-UA" sz="2400" b="1" baseline="-25000" dirty="0"/>
              <a:t>1</a:t>
            </a:r>
            <a:r>
              <a:rPr lang="uk-UA" sz="2400" b="1" dirty="0"/>
              <a:t>,n</a:t>
            </a:r>
            <a:r>
              <a:rPr lang="uk-UA" sz="2400" b="1" baseline="-25000" dirty="0"/>
              <a:t>2</a:t>
            </a:r>
            <a:r>
              <a:rPr lang="uk-UA" sz="2400" b="1" dirty="0"/>
              <a:t>≤60</a:t>
            </a:r>
            <a:r>
              <a:rPr lang="uk-UA" sz="2400" dirty="0"/>
              <a:t>. </a:t>
            </a:r>
            <a:endParaRPr lang="ru-RU" sz="2400" dirty="0"/>
          </a:p>
          <a:p>
            <a:r>
              <a:rPr lang="uk-UA" sz="2400" dirty="0" smtClean="0"/>
              <a:t>Використовується </a:t>
            </a:r>
            <a:r>
              <a:rPr lang="uk-UA" sz="2400" dirty="0"/>
              <a:t>таблиця U-критерію </a:t>
            </a:r>
            <a:r>
              <a:rPr lang="uk-UA" sz="2400" dirty="0" smtClean="0"/>
              <a:t>Манна-</a:t>
            </a:r>
            <a:r>
              <a:rPr lang="uk-UA" sz="2400" dirty="0" err="1" smtClean="0"/>
              <a:t>Уїтні</a:t>
            </a:r>
            <a:r>
              <a:rPr lang="uk-UA" sz="2400" dirty="0" smtClean="0"/>
              <a:t>. </a:t>
            </a:r>
          </a:p>
          <a:p>
            <a:pPr marL="358775" indent="0">
              <a:buNone/>
            </a:pPr>
            <a:r>
              <a:rPr lang="uk-UA" sz="2400" dirty="0" smtClean="0"/>
              <a:t>Граничне </a:t>
            </a:r>
            <a:r>
              <a:rPr lang="uk-UA" sz="2400" dirty="0"/>
              <a:t>значення U-критерію Манна-</a:t>
            </a:r>
            <a:r>
              <a:rPr lang="uk-UA" sz="2400" dirty="0" err="1"/>
              <a:t>Уїтні</a:t>
            </a:r>
            <a:r>
              <a:rPr lang="uk-UA" sz="2400" dirty="0"/>
              <a:t> знаходиться на перетині </a:t>
            </a:r>
            <a:r>
              <a:rPr lang="uk-UA" sz="2400" b="1" dirty="0"/>
              <a:t>рядка n</a:t>
            </a:r>
            <a:r>
              <a:rPr lang="uk-UA" sz="2400" b="1" baseline="-25000" dirty="0"/>
              <a:t>1</a:t>
            </a:r>
            <a:r>
              <a:rPr lang="uk-UA" sz="2400" b="1" dirty="0"/>
              <a:t> </a:t>
            </a:r>
            <a:r>
              <a:rPr lang="uk-UA" sz="2400" dirty="0"/>
              <a:t>(обсяг першої вибірки) і </a:t>
            </a:r>
            <a:r>
              <a:rPr lang="uk-UA" sz="2400" b="1" dirty="0"/>
              <a:t>стовпці n</a:t>
            </a:r>
            <a:r>
              <a:rPr lang="uk-UA" sz="2400" b="1" baseline="-25000" dirty="0"/>
              <a:t>2</a:t>
            </a:r>
            <a:r>
              <a:rPr lang="uk-UA" sz="2400" b="1" dirty="0"/>
              <a:t> </a:t>
            </a:r>
            <a:r>
              <a:rPr lang="uk-UA" sz="2400" dirty="0"/>
              <a:t>(обсяг другої вибірки). </a:t>
            </a:r>
            <a:endParaRPr lang="ru-RU" sz="2400" dirty="0"/>
          </a:p>
          <a:p>
            <a:pPr marL="358775" indent="0">
              <a:buNone/>
            </a:pPr>
            <a:r>
              <a:rPr lang="uk-UA" sz="2400" dirty="0" smtClean="0"/>
              <a:t>Якщо </a:t>
            </a:r>
            <a:r>
              <a:rPr lang="uk-UA" sz="2400" dirty="0"/>
              <a:t>перетин є порожній коміркою, тоді граничне значення U-критерію Манна-</a:t>
            </a:r>
            <a:r>
              <a:rPr lang="uk-UA" sz="2400" dirty="0" err="1"/>
              <a:t>Уїтні</a:t>
            </a:r>
            <a:r>
              <a:rPr lang="uk-UA" sz="2400" dirty="0"/>
              <a:t> знаходиться на перетині рядка n</a:t>
            </a:r>
            <a:r>
              <a:rPr lang="uk-UA" sz="2400" baseline="-25000" dirty="0"/>
              <a:t>2</a:t>
            </a:r>
            <a:r>
              <a:rPr lang="uk-UA" sz="2400" dirty="0"/>
              <a:t> (обсяг другої вибірки) і стовпці n</a:t>
            </a:r>
            <a:r>
              <a:rPr lang="uk-UA" sz="2400" baseline="-25000" dirty="0"/>
              <a:t>1</a:t>
            </a:r>
            <a:r>
              <a:rPr lang="uk-UA" sz="2400" dirty="0"/>
              <a:t> (обсяг першої вибірки).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752F-FCCE-4F13-91E2-87E76B26A20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86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/>
          <a:stretch>
            <a:fillRect/>
          </a:stretch>
        </p:blipFill>
        <p:spPr>
          <a:xfrm>
            <a:off x="278892" y="189354"/>
            <a:ext cx="5940425" cy="3651250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4"/>
          <a:stretch>
            <a:fillRect/>
          </a:stretch>
        </p:blipFill>
        <p:spPr>
          <a:xfrm>
            <a:off x="6134475" y="2810906"/>
            <a:ext cx="5940425" cy="378142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752F-FCCE-4F13-91E2-87E76B26A20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3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650449"/>
            <a:ext cx="8761413" cy="1310326"/>
          </a:xfrm>
        </p:spPr>
        <p:txBody>
          <a:bodyPr/>
          <a:lstStyle/>
          <a:p>
            <a:pPr algn="ctr"/>
            <a:r>
              <a:rPr lang="uk-UA" b="1" i="1" dirty="0"/>
              <a:t>Алгоритм розрахунку </a:t>
            </a: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smtClean="0"/>
              <a:t>U-критерію Манна-Уітні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53295" y="2471524"/>
                <a:ext cx="10996197" cy="4183799"/>
              </a:xfrm>
            </p:spPr>
            <p:txBody>
              <a:bodyPr>
                <a:normAutofit/>
              </a:bodyPr>
              <a:lstStyle/>
              <a:p>
                <a:pPr>
                  <a:buSzPct val="96000"/>
                  <a:buFont typeface="+mj-lt"/>
                  <a:buAutoNum type="arabicPeriod"/>
                </a:pPr>
                <a:r>
                  <a:rPr lang="uk-UA" sz="2000" dirty="0" smtClean="0"/>
                  <a:t>Проведіть </a:t>
                </a:r>
                <a:r>
                  <a:rPr lang="uk-UA" sz="2000" dirty="0"/>
                  <a:t>ранжування загальної вибірки, в яку входять </a:t>
                </a:r>
                <a:r>
                  <a:rPr lang="uk-UA" sz="2000" dirty="0" smtClean="0"/>
                  <a:t>вибірки, що порівнюються </a:t>
                </a:r>
                <a:endParaRPr lang="ru-RU" sz="2000" dirty="0"/>
              </a:p>
              <a:p>
                <a:pPr>
                  <a:buSzPct val="96000"/>
                  <a:buFont typeface="+mj-lt"/>
                  <a:buAutoNum type="arabicPeriod"/>
                </a:pPr>
                <a:r>
                  <a:rPr lang="uk-UA" sz="2000" dirty="0" smtClean="0"/>
                  <a:t>Знайдіть </a:t>
                </a:r>
                <a:r>
                  <a:rPr lang="uk-UA" sz="2000" dirty="0"/>
                  <a:t>суму рангів варіант вибірки I і суму рангів варіант вибірки II. </a:t>
                </a:r>
                <a:endParaRPr lang="ru-RU" sz="2000" dirty="0"/>
              </a:p>
              <a:p>
                <a:pPr>
                  <a:buSzPct val="96000"/>
                  <a:buFont typeface="+mj-lt"/>
                  <a:buAutoNum type="arabicPeriod"/>
                </a:pPr>
                <a:r>
                  <a:rPr lang="uk-UA" sz="2000" dirty="0" smtClean="0"/>
                  <a:t>Розрахуйте </a:t>
                </a:r>
                <a:r>
                  <a:rPr lang="uk-UA" sz="2000" dirty="0"/>
                  <a:t>значення U за </a:t>
                </a:r>
                <a:r>
                  <a:rPr lang="uk-UA" sz="2000" dirty="0" smtClean="0"/>
                  <a:t>формулою</a:t>
                </a:r>
              </a:p>
              <a:p>
                <a:pPr>
                  <a:buFont typeface="+mj-lt"/>
                  <a:buAutoNum type="arabicPeriod"/>
                </a:pPr>
                <a:endParaRPr lang="ru-RU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100" b="1" i="1"/>
                        <m:t>𝑼</m:t>
                      </m:r>
                      <m:r>
                        <a:rPr lang="uk-UA" sz="2100" b="1" i="1"/>
                        <m:t>=</m:t>
                      </m:r>
                      <m:d>
                        <m:dPr>
                          <m:ctrlPr>
                            <a:rPr lang="ru-RU" sz="2100" b="1" i="1"/>
                          </m:ctrlPr>
                        </m:dPr>
                        <m:e>
                          <m:sSub>
                            <m:sSubPr>
                              <m:ctrlPr>
                                <a:rPr lang="ru-RU" sz="2100" b="1" i="1"/>
                              </m:ctrlPr>
                            </m:sSubPr>
                            <m:e>
                              <m:r>
                                <a:rPr lang="uk-UA" sz="2100" b="1" i="1"/>
                                <m:t>𝒏</m:t>
                              </m:r>
                            </m:e>
                            <m:sub>
                              <m:r>
                                <a:rPr lang="uk-UA" sz="2100" b="1" i="1"/>
                                <m:t>𝟏</m:t>
                              </m:r>
                            </m:sub>
                          </m:sSub>
                          <m:r>
                            <a:rPr lang="uk-UA" sz="2100" b="1" i="1"/>
                            <m:t>∗</m:t>
                          </m:r>
                          <m:sSub>
                            <m:sSubPr>
                              <m:ctrlPr>
                                <a:rPr lang="ru-RU" sz="2100" b="1" i="1"/>
                              </m:ctrlPr>
                            </m:sSubPr>
                            <m:e>
                              <m:r>
                                <a:rPr lang="uk-UA" sz="2100" b="1" i="1"/>
                                <m:t>𝒏</m:t>
                              </m:r>
                            </m:e>
                            <m:sub>
                              <m:r>
                                <a:rPr lang="uk-UA" sz="2100" b="1" i="1"/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uk-UA" sz="2100" b="1" i="1"/>
                        <m:t>+</m:t>
                      </m:r>
                      <m:f>
                        <m:fPr>
                          <m:ctrlPr>
                            <a:rPr lang="ru-RU" sz="2100" b="1" i="1"/>
                          </m:ctrlPr>
                        </m:fPr>
                        <m:num>
                          <m:sSub>
                            <m:sSubPr>
                              <m:ctrlPr>
                                <a:rPr lang="ru-RU" sz="2100" b="1" i="1"/>
                              </m:ctrlPr>
                            </m:sSubPr>
                            <m:e>
                              <m:r>
                                <a:rPr lang="uk-UA" sz="2100" b="1" i="1"/>
                                <m:t>𝒏</m:t>
                              </m:r>
                            </m:e>
                            <m:sub>
                              <m:r>
                                <a:rPr lang="uk-UA" sz="2100" b="1" i="1"/>
                                <m:t>𝒎𝒂𝒙</m:t>
                              </m:r>
                            </m:sub>
                          </m:sSub>
                          <m:r>
                            <a:rPr lang="uk-UA" sz="2100" b="1" i="1"/>
                            <m:t>∗(</m:t>
                          </m:r>
                          <m:sSub>
                            <m:sSubPr>
                              <m:ctrlPr>
                                <a:rPr lang="ru-RU" sz="2100" b="1" i="1"/>
                              </m:ctrlPr>
                            </m:sSubPr>
                            <m:e>
                              <m:r>
                                <a:rPr lang="uk-UA" sz="2100" b="1" i="1"/>
                                <m:t>𝒏</m:t>
                              </m:r>
                            </m:e>
                            <m:sub>
                              <m:r>
                                <a:rPr lang="uk-UA" sz="2100" b="1" i="1"/>
                                <m:t>𝒎𝒂𝒙</m:t>
                              </m:r>
                            </m:sub>
                          </m:sSub>
                          <m:r>
                            <a:rPr lang="uk-UA" sz="2100" b="1" i="1"/>
                            <m:t>+</m:t>
                          </m:r>
                          <m:r>
                            <a:rPr lang="uk-UA" sz="2100" b="1" i="1"/>
                            <m:t>𝟏</m:t>
                          </m:r>
                          <m:r>
                            <a:rPr lang="uk-UA" sz="2100" b="1" i="1"/>
                            <m:t>)</m:t>
                          </m:r>
                        </m:num>
                        <m:den>
                          <m:r>
                            <a:rPr lang="uk-UA" sz="2100" b="1" i="1"/>
                            <m:t>𝟐</m:t>
                          </m:r>
                        </m:den>
                      </m:f>
                      <m:r>
                        <a:rPr lang="uk-UA" sz="2100" b="1" i="1"/>
                        <m:t>−</m:t>
                      </m:r>
                      <m:sSub>
                        <m:sSubPr>
                          <m:ctrlPr>
                            <a:rPr lang="ru-RU" sz="2100" b="1" i="1"/>
                          </m:ctrlPr>
                        </m:sSubPr>
                        <m:e>
                          <m:r>
                            <a:rPr lang="uk-UA" sz="2100" b="1" i="1"/>
                            <m:t>𝑻</m:t>
                          </m:r>
                        </m:e>
                        <m:sub>
                          <m:r>
                            <a:rPr lang="uk-UA" sz="2100" b="1" i="1"/>
                            <m:t>𝒎𝒂𝒙</m:t>
                          </m:r>
                        </m:sub>
                      </m:sSub>
                    </m:oMath>
                  </m:oMathPara>
                </a14:m>
                <a:endParaRPr lang="ru-RU" sz="2100" b="1" dirty="0"/>
              </a:p>
              <a:p>
                <a:pPr marL="631825" indent="-273050"/>
                <a:r>
                  <a:rPr lang="uk-UA" sz="1600" b="1" dirty="0" smtClean="0"/>
                  <a:t>n</a:t>
                </a:r>
                <a:r>
                  <a:rPr lang="uk-UA" sz="1600" b="1" baseline="-25000" dirty="0" smtClean="0"/>
                  <a:t>1</a:t>
                </a:r>
                <a:r>
                  <a:rPr lang="uk-UA" sz="1600" b="1" dirty="0" smtClean="0"/>
                  <a:t> </a:t>
                </a:r>
                <a:r>
                  <a:rPr lang="uk-UA" sz="1600" dirty="0"/>
                  <a:t>– обсяг вибірки I; </a:t>
                </a:r>
                <a:endParaRPr lang="ru-RU" sz="1600" dirty="0"/>
              </a:p>
              <a:p>
                <a:pPr marL="631825" indent="-273050"/>
                <a:r>
                  <a:rPr lang="uk-UA" sz="1600" b="1" dirty="0"/>
                  <a:t>n</a:t>
                </a:r>
                <a:r>
                  <a:rPr lang="uk-UA" sz="1600" b="1" baseline="-25000" dirty="0"/>
                  <a:t>2</a:t>
                </a:r>
                <a:r>
                  <a:rPr lang="uk-UA" sz="1600" dirty="0"/>
                  <a:t> – обсяг вибірки II; </a:t>
                </a:r>
                <a:endParaRPr lang="ru-RU" sz="1600" dirty="0"/>
              </a:p>
              <a:p>
                <a:pPr marL="631825" indent="-273050"/>
                <a:r>
                  <a:rPr lang="uk-UA" sz="1600" b="1" dirty="0" err="1"/>
                  <a:t>n</a:t>
                </a:r>
                <a:r>
                  <a:rPr lang="uk-UA" sz="1600" b="1" baseline="-25000" dirty="0" err="1"/>
                  <a:t>max</a:t>
                </a:r>
                <a:r>
                  <a:rPr lang="uk-UA" sz="1600" b="1" dirty="0"/>
                  <a:t> </a:t>
                </a:r>
                <a:r>
                  <a:rPr lang="uk-UA" sz="1600" dirty="0"/>
                  <a:t>– кількість досліджуваних в групі з більшою ранговою сумою; </a:t>
                </a:r>
                <a:endParaRPr lang="ru-RU" sz="1600" dirty="0"/>
              </a:p>
              <a:p>
                <a:pPr marL="631825" indent="-273050"/>
                <a:r>
                  <a:rPr lang="uk-UA" sz="1600" b="1" dirty="0" err="1"/>
                  <a:t>T</a:t>
                </a:r>
                <a:r>
                  <a:rPr lang="uk-UA" sz="1600" b="1" baseline="-25000" dirty="0" err="1"/>
                  <a:t>max</a:t>
                </a:r>
                <a:r>
                  <a:rPr lang="uk-UA" sz="1600" dirty="0"/>
                  <a:t> – більша з двох рангових сум.</a:t>
                </a:r>
                <a:endParaRPr lang="ru-RU" sz="1600" dirty="0"/>
              </a:p>
              <a:p>
                <a:pPr marL="631825" indent="-273050"/>
                <a:endParaRPr lang="ru-RU" sz="16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3295" y="2471524"/>
                <a:ext cx="10996197" cy="4183799"/>
              </a:xfrm>
              <a:blipFill rotWithShape="0">
                <a:blip r:embed="rId2"/>
                <a:stretch>
                  <a:fillRect l="-554" t="-7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752F-FCCE-4F13-91E2-87E76B26A20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15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650449"/>
            <a:ext cx="8761413" cy="1310326"/>
          </a:xfrm>
        </p:spPr>
        <p:txBody>
          <a:bodyPr/>
          <a:lstStyle/>
          <a:p>
            <a:pPr algn="ctr"/>
            <a:r>
              <a:rPr lang="uk-UA" b="1" i="1" dirty="0"/>
              <a:t>Алгоритм розрахунку </a:t>
            </a: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smtClean="0"/>
              <a:t>U-критерію Манна-Уітні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6478" y="2818614"/>
            <a:ext cx="10996197" cy="3346517"/>
          </a:xfrm>
        </p:spPr>
        <p:txBody>
          <a:bodyPr>
            <a:normAutofit/>
          </a:bodyPr>
          <a:lstStyle/>
          <a:p>
            <a:pPr marL="457200" indent="-457200" algn="just">
              <a:buSzPct val="96000"/>
              <a:buFont typeface="+mj-lt"/>
              <a:buAutoNum type="arabicPeriod" startAt="4"/>
            </a:pPr>
            <a:r>
              <a:rPr lang="uk-UA" sz="2000" dirty="0" smtClean="0"/>
              <a:t>Знайдіть </a:t>
            </a:r>
            <a:r>
              <a:rPr lang="uk-UA" sz="2000" dirty="0"/>
              <a:t>у таблиці U-критерію </a:t>
            </a:r>
            <a:r>
              <a:rPr lang="uk-UA" sz="2000" dirty="0" smtClean="0"/>
              <a:t>Манна-Уітні </a:t>
            </a:r>
            <a:r>
              <a:rPr lang="uk-UA" sz="2000" dirty="0"/>
              <a:t>на перетині рядка і стовпця n</a:t>
            </a:r>
            <a:r>
              <a:rPr lang="uk-UA" sz="2000" baseline="-25000" dirty="0"/>
              <a:t>1 </a:t>
            </a:r>
            <a:r>
              <a:rPr lang="uk-UA" sz="2000" dirty="0"/>
              <a:t>і n</a:t>
            </a:r>
            <a:r>
              <a:rPr lang="uk-UA" sz="2000" baseline="-25000" dirty="0"/>
              <a:t>2</a:t>
            </a:r>
            <a:r>
              <a:rPr lang="uk-UA" sz="2000" dirty="0"/>
              <a:t> значення U0,05 и U0,01. </a:t>
            </a:r>
            <a:endParaRPr lang="ru-RU" sz="2000" dirty="0"/>
          </a:p>
          <a:p>
            <a:pPr marL="457200" indent="-457200" algn="just">
              <a:buSzPct val="96000"/>
              <a:buFont typeface="+mj-lt"/>
              <a:buAutoNum type="arabicPeriod" startAt="4"/>
            </a:pPr>
            <a:r>
              <a:rPr lang="uk-UA" sz="2000" dirty="0" smtClean="0"/>
              <a:t>Статистичний </a:t>
            </a:r>
            <a:r>
              <a:rPr lang="uk-UA" sz="2000" dirty="0"/>
              <a:t>висновок. </a:t>
            </a:r>
            <a:endParaRPr lang="uk-UA" sz="2000" dirty="0" smtClean="0"/>
          </a:p>
          <a:p>
            <a:pPr marL="811213" indent="-368300" algn="just"/>
            <a:r>
              <a:rPr lang="uk-UA" sz="2000" dirty="0" smtClean="0"/>
              <a:t>Якщо </a:t>
            </a:r>
            <a:r>
              <a:rPr lang="uk-UA" sz="2000" b="1" dirty="0"/>
              <a:t>U &gt; U</a:t>
            </a:r>
            <a:r>
              <a:rPr lang="uk-UA" sz="1400" b="1" dirty="0"/>
              <a:t>0,05</a:t>
            </a:r>
            <a:r>
              <a:rPr lang="uk-UA" sz="2000" dirty="0"/>
              <a:t>, то приймається гіпотеза </a:t>
            </a:r>
            <a:r>
              <a:rPr lang="uk-UA" sz="2000" b="1" dirty="0"/>
              <a:t>Н</a:t>
            </a:r>
            <a:r>
              <a:rPr lang="uk-UA" sz="2000" b="1" baseline="-25000" dirty="0"/>
              <a:t>0</a:t>
            </a:r>
            <a:r>
              <a:rPr lang="uk-UA" sz="2000" dirty="0"/>
              <a:t>. </a:t>
            </a:r>
            <a:endParaRPr lang="ru-RU" sz="2000" dirty="0"/>
          </a:p>
          <a:p>
            <a:pPr marL="811213" indent="-368300" algn="just"/>
            <a:r>
              <a:rPr lang="uk-UA" sz="2000" dirty="0"/>
              <a:t>Якщо </a:t>
            </a:r>
            <a:r>
              <a:rPr lang="uk-UA" sz="2000" b="1" dirty="0"/>
              <a:t>U</a:t>
            </a:r>
            <a:r>
              <a:rPr lang="uk-UA" sz="1400" b="1" dirty="0"/>
              <a:t>0,01</a:t>
            </a:r>
            <a:r>
              <a:rPr lang="uk-UA" sz="2000" b="1" dirty="0"/>
              <a:t> &lt; U ≤ U</a:t>
            </a:r>
            <a:r>
              <a:rPr lang="uk-UA" sz="1400" b="1" dirty="0"/>
              <a:t>0,05</a:t>
            </a:r>
            <a:r>
              <a:rPr lang="uk-UA" sz="2000" dirty="0"/>
              <a:t>, то приймається </a:t>
            </a:r>
            <a:r>
              <a:rPr lang="uk-UA" sz="2000" dirty="0" smtClean="0"/>
              <a:t>гіпотеза </a:t>
            </a:r>
            <a:r>
              <a:rPr lang="uk-UA" sz="2000" dirty="0"/>
              <a:t>Н</a:t>
            </a:r>
            <a:r>
              <a:rPr lang="uk-UA" sz="2000" baseline="-25000" dirty="0"/>
              <a:t>1</a:t>
            </a:r>
            <a:r>
              <a:rPr lang="uk-UA" sz="2000" dirty="0"/>
              <a:t> (p </a:t>
            </a:r>
            <a:r>
              <a:rPr lang="uk-UA" sz="2000" dirty="0">
                <a:sym typeface="Symbol" panose="05050102010706020507" pitchFamily="18" charset="2"/>
              </a:rPr>
              <a:t></a:t>
            </a:r>
            <a:r>
              <a:rPr lang="uk-UA" sz="2000" dirty="0"/>
              <a:t> 0,05). </a:t>
            </a:r>
            <a:endParaRPr lang="uk-UA" sz="2000" dirty="0" smtClean="0"/>
          </a:p>
          <a:p>
            <a:pPr marL="811213" indent="-368300" algn="just"/>
            <a:r>
              <a:rPr lang="uk-UA" sz="2000" dirty="0" smtClean="0"/>
              <a:t>Якщо </a:t>
            </a:r>
            <a:r>
              <a:rPr lang="uk-UA" sz="2000" b="1" dirty="0"/>
              <a:t>U ≤ U</a:t>
            </a:r>
            <a:r>
              <a:rPr lang="uk-UA" sz="1400" b="1" dirty="0"/>
              <a:t>0,01</a:t>
            </a:r>
            <a:r>
              <a:rPr lang="uk-UA" sz="2000" dirty="0"/>
              <a:t>, то </a:t>
            </a:r>
            <a:r>
              <a:rPr lang="uk-UA" sz="2000" dirty="0" smtClean="0"/>
              <a:t>приймається гіпотеза Н</a:t>
            </a:r>
            <a:r>
              <a:rPr lang="uk-UA" sz="2000" baseline="-25000" dirty="0" smtClean="0"/>
              <a:t>1</a:t>
            </a:r>
            <a:r>
              <a:rPr lang="uk-UA" sz="2000" dirty="0" smtClean="0"/>
              <a:t> </a:t>
            </a:r>
            <a:r>
              <a:rPr lang="uk-UA" sz="2000" dirty="0"/>
              <a:t>(p </a:t>
            </a:r>
            <a:r>
              <a:rPr lang="uk-UA" sz="2000" dirty="0">
                <a:sym typeface="Symbol" panose="05050102010706020507" pitchFamily="18" charset="2"/>
              </a:rPr>
              <a:t></a:t>
            </a:r>
            <a:r>
              <a:rPr lang="uk-UA" sz="2000" dirty="0"/>
              <a:t> 0,01</a:t>
            </a:r>
            <a:r>
              <a:rPr lang="uk-UA" sz="2000" dirty="0" smtClean="0"/>
              <a:t>).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752F-FCCE-4F13-91E2-87E76B26A20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44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47</TotalTime>
  <Words>280</Words>
  <Application>Microsoft Office PowerPoint</Application>
  <PresentationFormat>Широкоэкранный</PresentationFormat>
  <Paragraphs>36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Symbol</vt:lpstr>
      <vt:lpstr>Wingdings 3</vt:lpstr>
      <vt:lpstr>Ион (конференц-зал)</vt:lpstr>
      <vt:lpstr>U-критерій Манна Уітні</vt:lpstr>
      <vt:lpstr>За допомогою  U-критерію Манна-Уїтні встановлюється рівень статистичної значущості відмінностей однієї властивості у респондентів двох вибірок (I і II) </vt:lpstr>
      <vt:lpstr>Умови застосування  U-критерію Манна-Уїтні</vt:lpstr>
      <vt:lpstr>Презентация PowerPoint</vt:lpstr>
      <vt:lpstr>Алгоритм розрахунку  U-критерію Манна-Уітні</vt:lpstr>
      <vt:lpstr>Алгоритм розрахунку  U-критерію Манна-Уітні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U-критерій Манна Уітні</dc:title>
  <dc:creator>Home-PC</dc:creator>
  <cp:lastModifiedBy>Home-PC</cp:lastModifiedBy>
  <cp:revision>8</cp:revision>
  <dcterms:created xsi:type="dcterms:W3CDTF">2021-05-12T10:07:17Z</dcterms:created>
  <dcterms:modified xsi:type="dcterms:W3CDTF">2021-05-12T10:54:25Z</dcterms:modified>
</cp:coreProperties>
</file>