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00" r:id="rId4"/>
    <p:sldId id="298" r:id="rId5"/>
    <p:sldId id="302" r:id="rId6"/>
    <p:sldId id="308" r:id="rId7"/>
    <p:sldId id="267" r:id="rId8"/>
    <p:sldId id="303" r:id="rId9"/>
    <p:sldId id="258" r:id="rId10"/>
    <p:sldId id="305" r:id="rId11"/>
    <p:sldId id="301" r:id="rId12"/>
    <p:sldId id="309" r:id="rId13"/>
    <p:sldId id="304" r:id="rId14"/>
    <p:sldId id="287" r:id="rId15"/>
    <p:sldId id="289" r:id="rId16"/>
    <p:sldId id="290" r:id="rId17"/>
    <p:sldId id="269" r:id="rId18"/>
    <p:sldId id="297" r:id="rId19"/>
    <p:sldId id="278" r:id="rId20"/>
    <p:sldId id="279" r:id="rId21"/>
    <p:sldId id="306" r:id="rId22"/>
    <p:sldId id="299" r:id="rId23"/>
    <p:sldId id="28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7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5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1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5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9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4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3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3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E44069-69ED-4EAF-8575-180059298DE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9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nov.io/blog/off-the-shelf-custom-crm-solutio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nov.io/knowledgebase/ua/how-to-create-deals-in-the-crm-based-on-prospects-campaign-activity-ua/" TargetMode="External"/><Relationship Id="rId2" Type="http://schemas.openxmlformats.org/officeDocument/2006/relationships/hyperlink" Target="https://snov.io/knowledgebase/ua/email-ai-overview-how-to-write-emails-with-ai-powered-assistant-u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Тема </a:t>
            </a:r>
            <a:r>
              <a:rPr lang="ru-RU" sz="2400" dirty="0" smtClean="0"/>
              <a:t>1.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err="1" smtClean="0"/>
              <a:t>Сутність</a:t>
            </a:r>
            <a:r>
              <a:rPr lang="ru-RU" sz="2400" dirty="0" smtClean="0"/>
              <a:t> </a:t>
            </a:r>
            <a:r>
              <a:rPr lang="en-US" sz="2400" dirty="0"/>
              <a:t>Customer Relationship Management </a:t>
            </a:r>
            <a:r>
              <a:rPr lang="ru-RU" sz="2400" dirty="0"/>
              <a:t>та роль в маркетингу </a:t>
            </a:r>
            <a:r>
              <a:rPr lang="ru-RU" sz="2400" dirty="0" err="1"/>
              <a:t>підприємства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en-US" sz="2400" dirty="0"/>
              <a:t>Customer Relationship Management. </a:t>
            </a:r>
            <a:r>
              <a:rPr lang="ru-RU" sz="2400" dirty="0" err="1"/>
              <a:t>Функціональні</a:t>
            </a:r>
            <a:r>
              <a:rPr lang="ru-RU" sz="2400" dirty="0"/>
              <a:t> </a:t>
            </a:r>
            <a:r>
              <a:rPr lang="ru-RU" sz="2400" dirty="0" err="1"/>
              <a:t>складові</a:t>
            </a:r>
            <a:r>
              <a:rPr lang="ru-RU" sz="2400" dirty="0"/>
              <a:t> </a:t>
            </a:r>
            <a:r>
              <a:rPr lang="en-US" sz="2400" dirty="0"/>
              <a:t>CRM </a:t>
            </a:r>
            <a:r>
              <a:rPr lang="ru-RU" sz="2400" dirty="0" err="1"/>
              <a:t>рішень</a:t>
            </a:r>
            <a:r>
              <a:rPr lang="ru-RU" sz="2400" dirty="0"/>
              <a:t>. </a:t>
            </a:r>
            <a:r>
              <a:rPr lang="ru-RU" sz="2400" dirty="0" err="1"/>
              <a:t>Можливості</a:t>
            </a:r>
            <a:r>
              <a:rPr lang="ru-RU" sz="2400" dirty="0"/>
              <a:t> </a:t>
            </a:r>
            <a:r>
              <a:rPr lang="en-US" sz="2400" dirty="0"/>
              <a:t>CRM-</a:t>
            </a:r>
            <a:r>
              <a:rPr lang="ru-RU" sz="2400" dirty="0" err="1"/>
              <a:t>технологій</a:t>
            </a:r>
            <a:r>
              <a:rPr lang="ru-RU" sz="2400" dirty="0"/>
              <a:t> в </a:t>
            </a:r>
            <a:r>
              <a:rPr lang="ru-RU" sz="2400" dirty="0" err="1"/>
              <a:t>маркетинговій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.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маркетингом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en-US" sz="2400" dirty="0"/>
              <a:t>CRM-</a:t>
            </a:r>
            <a:r>
              <a:rPr lang="ru-RU" sz="2400" dirty="0" err="1"/>
              <a:t>технологій</a:t>
            </a:r>
            <a:r>
              <a:rPr lang="ru-RU" sz="24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09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3752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Концептуальні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28" t="33904" r="31470" b="18941"/>
          <a:stretch/>
        </p:blipFill>
        <p:spPr>
          <a:xfrm>
            <a:off x="1760707" y="807396"/>
            <a:ext cx="8317148" cy="56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7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/>
              <a:t>Фронтальну</a:t>
            </a:r>
            <a:r>
              <a:rPr lang="ru-RU" sz="2800" dirty="0" smtClean="0"/>
              <a:t> </a:t>
            </a:r>
            <a:r>
              <a:rPr lang="ru-RU" sz="2800" dirty="0" err="1"/>
              <a:t>частину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обслуговування</a:t>
            </a:r>
            <a:r>
              <a:rPr lang="ru-RU" sz="2800" dirty="0"/>
              <a:t> </a:t>
            </a:r>
            <a:r>
              <a:rPr lang="ru-RU" sz="2800" dirty="0" err="1"/>
              <a:t>клієнтів</a:t>
            </a:r>
            <a:r>
              <a:rPr lang="ru-RU" sz="2800" dirty="0"/>
              <a:t> на точках продажу з автономною, </a:t>
            </a:r>
            <a:r>
              <a:rPr lang="ru-RU" sz="2800" dirty="0" err="1"/>
              <a:t>розподіленої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централізованої</a:t>
            </a:r>
            <a:r>
              <a:rPr lang="ru-RU" sz="2800" dirty="0"/>
              <a:t> </a:t>
            </a:r>
            <a:r>
              <a:rPr lang="ru-RU" sz="2800" dirty="0" err="1"/>
              <a:t>обробкою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/>
              <a:t>Операційну</a:t>
            </a:r>
            <a:r>
              <a:rPr lang="ru-RU" sz="2800" dirty="0" smtClean="0"/>
              <a:t> </a:t>
            </a:r>
            <a:r>
              <a:rPr lang="ru-RU" sz="2800" dirty="0" err="1"/>
              <a:t>частину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авторизацію</a:t>
            </a:r>
            <a:r>
              <a:rPr lang="ru-RU" sz="2800" dirty="0"/>
              <a:t> </a:t>
            </a:r>
            <a:r>
              <a:rPr lang="ru-RU" sz="2800" dirty="0" err="1"/>
              <a:t>операцій</a:t>
            </a:r>
            <a:r>
              <a:rPr lang="ru-RU" sz="2800" dirty="0"/>
              <a:t> та </a:t>
            </a:r>
            <a:r>
              <a:rPr lang="ru-RU" sz="2800" dirty="0" err="1"/>
              <a:t>оперативну</a:t>
            </a:r>
            <a:r>
              <a:rPr lang="ru-RU" sz="2800" dirty="0"/>
              <a:t> </a:t>
            </a:r>
            <a:r>
              <a:rPr lang="ru-RU" sz="2800" dirty="0" err="1"/>
              <a:t>звітність</a:t>
            </a:r>
            <a:r>
              <a:rPr lang="ru-RU" sz="2800" dirty="0"/>
              <a:t>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/>
              <a:t>Сховище</a:t>
            </a:r>
            <a:r>
              <a:rPr lang="ru-RU" sz="2800" dirty="0" smtClean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/>
              <a:t>Аналітичну</a:t>
            </a:r>
            <a:r>
              <a:rPr lang="ru-RU" sz="2800" dirty="0" smtClean="0"/>
              <a:t> </a:t>
            </a:r>
            <a:r>
              <a:rPr lang="ru-RU" sz="2800" dirty="0" err="1"/>
              <a:t>підсистему</a:t>
            </a:r>
            <a:r>
              <a:rPr lang="ru-RU" sz="2800" dirty="0"/>
              <a:t>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/>
              <a:t>Розподілену</a:t>
            </a:r>
            <a:r>
              <a:rPr lang="ru-RU" sz="2800" dirty="0" smtClean="0"/>
              <a:t> </a:t>
            </a:r>
            <a:r>
              <a:rPr lang="ru-RU" sz="2800" dirty="0"/>
              <a:t>систему </a:t>
            </a:r>
            <a:r>
              <a:rPr lang="ru-RU" sz="2800" dirty="0" err="1"/>
              <a:t>підтримки</a:t>
            </a:r>
            <a:r>
              <a:rPr lang="ru-RU" sz="2800" dirty="0"/>
              <a:t> </a:t>
            </a:r>
            <a:r>
              <a:rPr lang="ru-RU" sz="2800" dirty="0" err="1"/>
              <a:t>продажів</a:t>
            </a:r>
            <a:r>
              <a:rPr lang="ru-RU" sz="2800" dirty="0"/>
              <a:t>: </a:t>
            </a:r>
            <a:r>
              <a:rPr lang="ru-RU" sz="2800" dirty="0" err="1"/>
              <a:t>репліки</a:t>
            </a:r>
            <a:r>
              <a:rPr lang="ru-RU" sz="2800" dirty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 на точках </a:t>
            </a:r>
            <a:r>
              <a:rPr lang="ru-RU" sz="2800" dirty="0" err="1"/>
              <a:t>продажів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смарт-</a:t>
            </a:r>
            <a:r>
              <a:rPr lang="ru-RU" sz="2800" dirty="0" err="1"/>
              <a:t>карти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519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258" y="1956982"/>
            <a:ext cx="9703421" cy="4148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59" y="754806"/>
            <a:ext cx="5943724" cy="4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8383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CRM-</a:t>
            </a:r>
            <a:r>
              <a:rPr lang="ru-RU" sz="3100" dirty="0" err="1"/>
              <a:t>системи</a:t>
            </a:r>
            <a:r>
              <a:rPr lang="ru-RU" sz="3100" dirty="0"/>
              <a:t> </a:t>
            </a:r>
            <a:r>
              <a:rPr lang="ru-RU" sz="3100" dirty="0" err="1"/>
              <a:t>базуються</a:t>
            </a:r>
            <a:r>
              <a:rPr lang="ru-RU" sz="3100" dirty="0"/>
              <a:t> на </a:t>
            </a:r>
            <a:r>
              <a:rPr lang="ru-RU" sz="3100" dirty="0" err="1"/>
              <a:t>певних</a:t>
            </a:r>
            <a:r>
              <a:rPr lang="ru-RU" sz="3100" dirty="0"/>
              <a:t> </a:t>
            </a:r>
            <a:r>
              <a:rPr lang="ru-RU" sz="3100" dirty="0" err="1"/>
              <a:t>складових</a:t>
            </a:r>
            <a:r>
              <a:rPr lang="ru-RU" sz="3100" dirty="0"/>
              <a:t>, </a:t>
            </a:r>
            <a:r>
              <a:rPr lang="ru-RU" sz="3100" dirty="0" err="1"/>
              <a:t>які</a:t>
            </a:r>
            <a:r>
              <a:rPr lang="ru-RU" sz="3100" dirty="0"/>
              <a:t> </a:t>
            </a:r>
            <a:r>
              <a:rPr lang="ru-RU" sz="3100" dirty="0" err="1"/>
              <a:t>частково</a:t>
            </a:r>
            <a:r>
              <a:rPr lang="ru-RU" sz="3100" dirty="0"/>
              <a:t> </a:t>
            </a:r>
            <a:r>
              <a:rPr lang="ru-RU" sz="3100" dirty="0" err="1"/>
              <a:t>дозволяють</a:t>
            </a:r>
            <a:r>
              <a:rPr lang="ru-RU" sz="3100" dirty="0"/>
              <a:t> </a:t>
            </a:r>
            <a:r>
              <a:rPr lang="ru-RU" sz="3100" dirty="0" err="1"/>
              <a:t>поліпшити</a:t>
            </a:r>
            <a:r>
              <a:rPr lang="ru-RU" sz="3100" dirty="0"/>
              <a:t> </a:t>
            </a:r>
            <a:r>
              <a:rPr lang="ru-RU" sz="3100" dirty="0" err="1"/>
              <a:t>відносини</a:t>
            </a:r>
            <a:r>
              <a:rPr lang="ru-RU" sz="3100" dirty="0"/>
              <a:t> з </a:t>
            </a:r>
            <a:r>
              <a:rPr lang="ru-RU" sz="3100" dirty="0" err="1"/>
              <a:t>клієнтами</a:t>
            </a:r>
            <a:r>
              <a:rPr lang="ru-RU" sz="3100" dirty="0"/>
              <a:t>, </a:t>
            </a:r>
            <a:r>
              <a:rPr lang="ru-RU" sz="3100" dirty="0" err="1"/>
              <a:t>серед</a:t>
            </a:r>
            <a:r>
              <a:rPr lang="ru-RU" sz="3100" dirty="0"/>
              <a:t> них: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565" y="1478604"/>
            <a:ext cx="11459183" cy="537939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Автоматизація</a:t>
            </a:r>
            <a:r>
              <a:rPr lang="ru-RU" dirty="0"/>
              <a:t> маркетингу (</a:t>
            </a:r>
            <a:r>
              <a:rPr lang="en-US" dirty="0"/>
              <a:t>Marketing Automation, </a:t>
            </a:r>
            <a:r>
              <a:rPr lang="ru-RU" dirty="0"/>
              <a:t>МА) – система,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автоматизує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спрощує</a:t>
            </a:r>
            <a:r>
              <a:rPr lang="ru-RU" dirty="0"/>
              <a:t>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ефективніше</a:t>
            </a:r>
            <a:r>
              <a:rPr lang="ru-RU" dirty="0"/>
              <a:t> </a:t>
            </a:r>
            <a:r>
              <a:rPr lang="ru-RU" dirty="0" err="1"/>
              <a:t>планувати</a:t>
            </a:r>
            <a:r>
              <a:rPr lang="ru-RU" dirty="0"/>
              <a:t> маркетинг і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. </a:t>
            </a:r>
            <a:r>
              <a:rPr lang="ru-RU" dirty="0" err="1"/>
              <a:t>Функціональність</a:t>
            </a:r>
            <a:r>
              <a:rPr lang="ru-RU" dirty="0"/>
              <a:t> </a:t>
            </a:r>
            <a:r>
              <a:rPr lang="en-US" dirty="0"/>
              <a:t>MA </a:t>
            </a:r>
            <a:r>
              <a:rPr lang="ru-RU" dirty="0" err="1"/>
              <a:t>включає</a:t>
            </a:r>
            <a:r>
              <a:rPr lang="ru-RU" dirty="0"/>
              <a:t> в себе: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генерацію</a:t>
            </a:r>
            <a:r>
              <a:rPr lang="ru-RU" dirty="0"/>
              <a:t> </a:t>
            </a:r>
            <a:r>
              <a:rPr lang="ru-RU" dirty="0" err="1"/>
              <a:t>списків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продавцями</a:t>
            </a:r>
            <a:r>
              <a:rPr lang="ru-RU" dirty="0"/>
              <a:t> (агентами, менеджерами);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і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маркетингової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виду товару, </a:t>
            </a:r>
            <a:r>
              <a:rPr lang="ru-RU" dirty="0" err="1"/>
              <a:t>регіону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телемаркетингу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виявлення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угодами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/>
              <a:t>базу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поточного стану ринку.</a:t>
            </a:r>
            <a:br>
              <a:rPr lang="ru-RU" dirty="0"/>
            </a:b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Автоматизація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(</a:t>
            </a:r>
            <a:r>
              <a:rPr lang="en-US" dirty="0"/>
              <a:t>Customer Service &amp; Support, CSS) – </a:t>
            </a:r>
            <a:r>
              <a:rPr lang="ru-RU" dirty="0"/>
              <a:t>система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яка </a:t>
            </a:r>
            <a:r>
              <a:rPr lang="ru-RU" dirty="0" err="1"/>
              <a:t>включає</a:t>
            </a:r>
            <a:r>
              <a:rPr lang="ru-RU" dirty="0"/>
              <a:t> базу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з </a:t>
            </a:r>
            <a:r>
              <a:rPr lang="ru-RU" dirty="0" err="1"/>
              <a:t>клієнтом</a:t>
            </a:r>
            <a:r>
              <a:rPr lang="ru-RU" dirty="0"/>
              <a:t>;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; </a:t>
            </a:r>
            <a:r>
              <a:rPr lang="ru-RU" dirty="0" err="1"/>
              <a:t>засоби</a:t>
            </a:r>
            <a:r>
              <a:rPr lang="ru-RU" dirty="0"/>
              <a:t> контролю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; базу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проблем, </a:t>
            </a:r>
            <a:r>
              <a:rPr lang="ru-RU" dirty="0" err="1"/>
              <a:t>пов’язаних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послуг</a:t>
            </a:r>
            <a:r>
              <a:rPr lang="ru-RU" dirty="0"/>
              <a:t>),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</a:t>
            </a:r>
            <a:r>
              <a:rPr lang="ru-RU" dirty="0" err="1"/>
              <a:t>Функціональність</a:t>
            </a:r>
            <a:r>
              <a:rPr lang="ru-RU" dirty="0"/>
              <a:t> </a:t>
            </a:r>
            <a:r>
              <a:rPr lang="en-US" dirty="0"/>
              <a:t>CSS </a:t>
            </a:r>
            <a:r>
              <a:rPr lang="ru-RU" dirty="0" err="1"/>
              <a:t>включає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/>
              <a:t>базу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з </a:t>
            </a:r>
            <a:r>
              <a:rPr lang="ru-RU" dirty="0" err="1"/>
              <a:t>клієнтом</a:t>
            </a:r>
            <a:r>
              <a:rPr lang="ru-RU" dirty="0"/>
              <a:t>,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групової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клієнтом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взаємовідносинами</a:t>
            </a:r>
            <a:r>
              <a:rPr lang="ru-RU" dirty="0"/>
              <a:t> з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діловими</a:t>
            </a:r>
            <a:r>
              <a:rPr lang="ru-RU" dirty="0"/>
              <a:t> партнерами;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інтерактивна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сервісних</a:t>
            </a:r>
            <a:r>
              <a:rPr lang="ru-RU" dirty="0"/>
              <a:t> служб;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заявок – контроль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і заявок, </a:t>
            </a:r>
            <a:r>
              <a:rPr lang="ru-RU" dirty="0" err="1"/>
              <a:t>реакції</a:t>
            </a:r>
            <a:r>
              <a:rPr lang="ru-RU" dirty="0"/>
              <a:t> на них, </a:t>
            </a:r>
            <a:r>
              <a:rPr lang="ru-RU" dirty="0" err="1"/>
              <a:t>звітність</a:t>
            </a:r>
            <a:r>
              <a:rPr lang="ru-RU" dirty="0"/>
              <a:t> про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і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у </a:t>
            </a:r>
            <a:r>
              <a:rPr lang="ru-RU" dirty="0" err="1"/>
              <a:t>режимі</a:t>
            </a:r>
            <a:r>
              <a:rPr lang="ru-RU" dirty="0"/>
              <a:t> реального часу;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/>
              <a:t>базу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проблем і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відслідковування</a:t>
            </a:r>
            <a:r>
              <a:rPr lang="ru-RU" dirty="0"/>
              <a:t> </a:t>
            </a:r>
            <a:r>
              <a:rPr lang="ru-RU" dirty="0" err="1"/>
              <a:t>припинених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(</a:t>
            </a:r>
            <a:r>
              <a:rPr lang="en-US" dirty="0"/>
              <a:t>Quality Management, QM) – </a:t>
            </a:r>
            <a:r>
              <a:rPr lang="ru-RU" dirty="0"/>
              <a:t>система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Завдання</a:t>
            </a:r>
            <a:r>
              <a:rPr lang="ru-RU" dirty="0"/>
              <a:t> таких систем – </a:t>
            </a:r>
            <a:r>
              <a:rPr lang="ru-RU" dirty="0" err="1"/>
              <a:t>виступати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На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покладаються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, як </a:t>
            </a:r>
            <a:r>
              <a:rPr lang="ru-RU" dirty="0" err="1"/>
              <a:t>класифікація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 і </a:t>
            </a:r>
            <a:r>
              <a:rPr lang="ru-RU" dirty="0" err="1"/>
              <a:t>дефекти</a:t>
            </a:r>
            <a:r>
              <a:rPr lang="ru-RU" dirty="0"/>
              <a:t>, </a:t>
            </a:r>
            <a:r>
              <a:rPr lang="ru-RU" dirty="0" err="1"/>
              <a:t>збір</a:t>
            </a:r>
            <a:r>
              <a:rPr lang="ru-RU" dirty="0"/>
              <a:t> і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замовників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функціональності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en-US" dirty="0"/>
              <a:t>CRM </a:t>
            </a:r>
            <a:r>
              <a:rPr lang="ru-RU" dirty="0" err="1"/>
              <a:t>передбачають</a:t>
            </a:r>
            <a:r>
              <a:rPr lang="ru-RU" dirty="0"/>
              <a:t> </a:t>
            </a:r>
            <a:r>
              <a:rPr lang="ru-RU" dirty="0" err="1"/>
              <a:t>обов’язкову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накопичується</a:t>
            </a:r>
            <a:r>
              <a:rPr lang="ru-RU" dirty="0"/>
              <a:t> вся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максимум </a:t>
            </a:r>
            <a:r>
              <a:rPr lang="ru-RU" dirty="0" err="1"/>
              <a:t>доступної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для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взаємостосунків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91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Переваги</a:t>
            </a:r>
            <a:r>
              <a:rPr lang="ru-RU" dirty="0"/>
              <a:t> і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9" t="21981" r="28957" b="21906"/>
          <a:stretch/>
        </p:blipFill>
        <p:spPr>
          <a:xfrm>
            <a:off x="1663429" y="286602"/>
            <a:ext cx="8239328" cy="62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36" t="28241" r="29209" b="21235"/>
          <a:stretch/>
        </p:blipFill>
        <p:spPr>
          <a:xfrm>
            <a:off x="1097280" y="102478"/>
            <a:ext cx="9795753" cy="65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звертати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при </a:t>
            </a:r>
            <a:r>
              <a:rPr lang="ru-RU" b="1" dirty="0" err="1" smtClean="0"/>
              <a:t>виборі</a:t>
            </a:r>
            <a:r>
              <a:rPr lang="ru-RU" b="1" dirty="0" smtClean="0"/>
              <a:t> </a:t>
            </a:r>
            <a:r>
              <a:rPr lang="en-US" b="1" dirty="0" smtClean="0"/>
              <a:t>CRM-</a:t>
            </a:r>
            <a:r>
              <a:rPr lang="ru-RU" b="1" dirty="0" err="1" smtClean="0"/>
              <a:t>системи</a:t>
            </a:r>
            <a:r>
              <a:rPr lang="ru-RU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834" y="1050586"/>
            <a:ext cx="11371634" cy="5476673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/>
              <a:t>Зазначимо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не </a:t>
            </a:r>
            <a:r>
              <a:rPr lang="ru-RU" b="1" dirty="0" err="1"/>
              <a:t>існує</a:t>
            </a:r>
            <a:r>
              <a:rPr lang="ru-RU" b="1" dirty="0"/>
              <a:t> </a:t>
            </a:r>
            <a:r>
              <a:rPr lang="ru-RU" b="1" dirty="0" err="1"/>
              <a:t>універсального</a:t>
            </a:r>
            <a:r>
              <a:rPr lang="ru-RU" b="1" dirty="0"/>
              <a:t> </a:t>
            </a:r>
            <a:r>
              <a:rPr lang="ru-RU" b="1" dirty="0" err="1"/>
              <a:t>підходу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допоміг</a:t>
            </a:r>
            <a:r>
              <a:rPr lang="ru-RU" b="1" dirty="0"/>
              <a:t> би </a:t>
            </a:r>
            <a:r>
              <a:rPr lang="ru-RU" b="1" dirty="0" err="1"/>
              <a:t>зробити</a:t>
            </a:r>
            <a:r>
              <a:rPr lang="ru-RU" b="1" dirty="0"/>
              <a:t> </a:t>
            </a:r>
            <a:r>
              <a:rPr lang="ru-RU" b="1" dirty="0" err="1"/>
              <a:t>правильний</a:t>
            </a:r>
            <a:r>
              <a:rPr lang="ru-RU" b="1" dirty="0"/>
              <a:t> </a:t>
            </a:r>
            <a:r>
              <a:rPr lang="ru-RU" b="1" dirty="0" err="1"/>
              <a:t>вибір</a:t>
            </a:r>
            <a:r>
              <a:rPr lang="ru-RU" b="1" dirty="0"/>
              <a:t> за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хвилин</a:t>
            </a:r>
            <a:r>
              <a:rPr lang="ru-RU" b="1" dirty="0"/>
              <a:t>. </a:t>
            </a:r>
            <a:r>
              <a:rPr lang="ru-RU" b="1" dirty="0" err="1"/>
              <a:t>Ваші</a:t>
            </a:r>
            <a:r>
              <a:rPr lang="ru-RU" b="1" dirty="0"/>
              <a:t> </a:t>
            </a:r>
            <a:r>
              <a:rPr lang="ru-RU" b="1" dirty="0" err="1"/>
              <a:t>конкретні</a:t>
            </a:r>
            <a:r>
              <a:rPr lang="ru-RU" b="1" dirty="0"/>
              <a:t> потреби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вибору</a:t>
            </a:r>
            <a:r>
              <a:rPr lang="ru-RU" b="1" dirty="0"/>
              <a:t> </a:t>
            </a:r>
            <a:r>
              <a:rPr lang="en-US" b="1" dirty="0"/>
              <a:t>CRM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базуватися</a:t>
            </a:r>
            <a:r>
              <a:rPr lang="ru-RU" b="1" dirty="0"/>
              <a:t> на </a:t>
            </a:r>
            <a:r>
              <a:rPr lang="ru-RU" b="1" dirty="0" err="1"/>
              <a:t>галузі</a:t>
            </a:r>
            <a:r>
              <a:rPr lang="ru-RU" b="1" dirty="0"/>
              <a:t> </a:t>
            </a:r>
            <a:r>
              <a:rPr lang="ru-RU" b="1" dirty="0" err="1"/>
              <a:t>бізнесу</a:t>
            </a:r>
            <a:r>
              <a:rPr lang="ru-RU" b="1" dirty="0"/>
              <a:t>, </a:t>
            </a:r>
            <a:r>
              <a:rPr lang="ru-RU" b="1" dirty="0" err="1"/>
              <a:t>стратегії</a:t>
            </a:r>
            <a:r>
              <a:rPr lang="ru-RU" b="1" dirty="0"/>
              <a:t> </a:t>
            </a:r>
            <a:r>
              <a:rPr lang="ru-RU" b="1" dirty="0" err="1"/>
              <a:t>продажів</a:t>
            </a:r>
            <a:r>
              <a:rPr lang="ru-RU" b="1" dirty="0"/>
              <a:t>, типу </a:t>
            </a:r>
            <a:r>
              <a:rPr lang="ru-RU" b="1" dirty="0" err="1"/>
              <a:t>продукції</a:t>
            </a:r>
            <a:r>
              <a:rPr lang="ru-RU" b="1" dirty="0"/>
              <a:t>, </a:t>
            </a:r>
            <a:r>
              <a:rPr lang="ru-RU" b="1" dirty="0" err="1"/>
              <a:t>кількості</a:t>
            </a:r>
            <a:r>
              <a:rPr lang="ru-RU" b="1" dirty="0"/>
              <a:t> людей у </a:t>
            </a:r>
            <a:r>
              <a:rPr lang="ru-RU" b="1" dirty="0" err="1"/>
              <a:t>команді</a:t>
            </a:r>
            <a:r>
              <a:rPr lang="ru-RU" b="1" dirty="0"/>
              <a:t> і, </a:t>
            </a:r>
            <a:r>
              <a:rPr lang="ru-RU" b="1" dirty="0" err="1"/>
              <a:t>нарешті</a:t>
            </a:r>
            <a:r>
              <a:rPr lang="ru-RU" b="1" dirty="0"/>
              <a:t>, </a:t>
            </a:r>
            <a:r>
              <a:rPr lang="ru-RU" b="1" dirty="0" err="1"/>
              <a:t>бізнес-цілей</a:t>
            </a:r>
            <a:r>
              <a:rPr lang="ru-RU" b="1" dirty="0"/>
              <a:t>. </a:t>
            </a:r>
            <a:r>
              <a:rPr lang="ru-RU" b="1" dirty="0" err="1"/>
              <a:t>Натомість</a:t>
            </a:r>
            <a:r>
              <a:rPr lang="ru-RU" b="1" dirty="0"/>
              <a:t> </a:t>
            </a:r>
            <a:r>
              <a:rPr lang="ru-RU" b="1" dirty="0" err="1"/>
              <a:t>пропонуємо</a:t>
            </a:r>
            <a:r>
              <a:rPr lang="ru-RU" b="1" dirty="0"/>
              <a:t> </a:t>
            </a:r>
            <a:r>
              <a:rPr lang="ru-RU" b="1" dirty="0" err="1"/>
              <a:t>поставити</a:t>
            </a:r>
            <a:r>
              <a:rPr lang="ru-RU" b="1" dirty="0"/>
              <a:t> </a:t>
            </a:r>
            <a:r>
              <a:rPr lang="ru-RU" b="1" dirty="0" err="1"/>
              <a:t>собі</a:t>
            </a:r>
            <a:r>
              <a:rPr lang="ru-RU" b="1" dirty="0"/>
              <a:t>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конкретних</a:t>
            </a:r>
            <a:r>
              <a:rPr lang="ru-RU" b="1" dirty="0"/>
              <a:t> </a:t>
            </a:r>
            <a:r>
              <a:rPr lang="ru-RU" b="1" dirty="0" err="1"/>
              <a:t>запитань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допоможуть</a:t>
            </a:r>
            <a:r>
              <a:rPr lang="ru-RU" b="1" dirty="0"/>
              <a:t> </a:t>
            </a:r>
            <a:r>
              <a:rPr lang="ru-RU" b="1" dirty="0" err="1"/>
              <a:t>визначитися</a:t>
            </a:r>
            <a:r>
              <a:rPr lang="ru-RU" b="1" dirty="0"/>
              <a:t> остаточно: </a:t>
            </a:r>
          </a:p>
          <a:p>
            <a:pPr algn="just"/>
            <a:r>
              <a:rPr lang="ru-RU" b="1" dirty="0"/>
              <a:t>Подумайте над </a:t>
            </a:r>
            <a:r>
              <a:rPr lang="ru-RU" b="1" dirty="0" err="1"/>
              <a:t>тим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потреби </a:t>
            </a:r>
            <a:r>
              <a:rPr lang="ru-RU" b="1" dirty="0" err="1"/>
              <a:t>команди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закривати</a:t>
            </a:r>
            <a:r>
              <a:rPr lang="ru-RU" b="1" dirty="0"/>
              <a:t> </a:t>
            </a:r>
            <a:r>
              <a:rPr lang="en-US" b="1" dirty="0"/>
              <a:t>CRM-</a:t>
            </a:r>
            <a:r>
              <a:rPr lang="ru-RU" b="1" dirty="0"/>
              <a:t>система</a:t>
            </a:r>
            <a:r>
              <a:rPr lang="ru-RU" dirty="0"/>
              <a:t>: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 </a:t>
            </a:r>
            <a:r>
              <a:rPr lang="ru-RU" dirty="0" err="1"/>
              <a:t>використовуватимуть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інструменти</a:t>
            </a:r>
            <a:r>
              <a:rPr lang="ru-RU" dirty="0"/>
              <a:t>?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 кожному з </a:t>
            </a:r>
            <a:r>
              <a:rPr lang="ru-RU" dirty="0" err="1"/>
              <a:t>відділів</a:t>
            </a:r>
            <a:r>
              <a:rPr lang="ru-RU" dirty="0"/>
              <a:t>?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якнайшвидшого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? </a:t>
            </a:r>
          </a:p>
          <a:p>
            <a:pPr algn="just"/>
            <a:r>
              <a:rPr lang="ru-RU" b="1" dirty="0" err="1"/>
              <a:t>Зверніть</a:t>
            </a:r>
            <a:r>
              <a:rPr lang="ru-RU" b="1" dirty="0"/>
              <a:t> </a:t>
            </a:r>
            <a:r>
              <a:rPr lang="ru-RU" b="1" dirty="0" err="1"/>
              <a:t>увагу</a:t>
            </a:r>
            <a:r>
              <a:rPr lang="ru-RU" b="1" dirty="0"/>
              <a:t> на </a:t>
            </a:r>
            <a:r>
              <a:rPr lang="ru-RU" b="1" dirty="0" err="1"/>
              <a:t>складність</a:t>
            </a:r>
            <a:r>
              <a:rPr lang="ru-RU" b="1" dirty="0"/>
              <a:t> </a:t>
            </a:r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en-US" b="1" dirty="0"/>
              <a:t>CRM-</a:t>
            </a:r>
            <a:r>
              <a:rPr lang="ru-RU" b="1" dirty="0" err="1"/>
              <a:t>системи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на </a:t>
            </a:r>
            <a:r>
              <a:rPr lang="ru-RU" b="1" dirty="0" err="1"/>
              <a:t>інтерфейс</a:t>
            </a:r>
            <a:r>
              <a:rPr lang="ru-RU" dirty="0"/>
              <a:t>: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і часу </a:t>
            </a:r>
            <a:r>
              <a:rPr lang="ru-RU" dirty="0" err="1"/>
              <a:t>потрібно</a:t>
            </a:r>
            <a:r>
              <a:rPr lang="ru-RU" dirty="0"/>
              <a:t> на </a:t>
            </a:r>
            <a:r>
              <a:rPr lang="ru-RU" dirty="0" err="1"/>
              <a:t>впровадження</a:t>
            </a:r>
            <a:r>
              <a:rPr lang="ru-RU" dirty="0"/>
              <a:t> 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у </a:t>
            </a:r>
            <a:r>
              <a:rPr lang="ru-RU" dirty="0" err="1"/>
              <a:t>повсякденну</a:t>
            </a:r>
            <a:r>
              <a:rPr lang="ru-RU" dirty="0"/>
              <a:t> роботу? Як </a:t>
            </a:r>
            <a:r>
              <a:rPr lang="ru-RU" dirty="0" err="1"/>
              <a:t>довго</a:t>
            </a:r>
            <a:r>
              <a:rPr lang="ru-RU" dirty="0"/>
              <a:t> команда буде </a:t>
            </a:r>
            <a:r>
              <a:rPr lang="ru-RU" dirty="0" err="1"/>
              <a:t>навчатися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інструментом</a:t>
            </a:r>
            <a:r>
              <a:rPr lang="ru-RU" dirty="0"/>
              <a:t>?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продуманим</a:t>
            </a:r>
            <a:r>
              <a:rPr lang="ru-RU" dirty="0"/>
              <a:t> та </a:t>
            </a:r>
            <a:r>
              <a:rPr lang="ru-RU" dirty="0" err="1"/>
              <a:t>зрозумілим</a:t>
            </a:r>
            <a:r>
              <a:rPr lang="ru-RU" dirty="0"/>
              <a:t> є </a:t>
            </a:r>
            <a:r>
              <a:rPr lang="ru-RU" dirty="0" err="1"/>
              <a:t>інтерфейс</a:t>
            </a:r>
            <a:r>
              <a:rPr lang="ru-RU" dirty="0"/>
              <a:t>?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той </a:t>
            </a:r>
            <a:r>
              <a:rPr lang="ru-RU" dirty="0" err="1"/>
              <a:t>варіант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забезпечить</a:t>
            </a:r>
            <a:r>
              <a:rPr lang="ru-RU" dirty="0"/>
              <a:t> </a:t>
            </a:r>
            <a:r>
              <a:rPr lang="ru-RU" dirty="0" err="1"/>
              <a:t>спрощений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могли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ускладнювати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часом.</a:t>
            </a:r>
          </a:p>
          <a:p>
            <a:pPr algn="just"/>
            <a:r>
              <a:rPr lang="ru-RU" b="1" dirty="0" err="1"/>
              <a:t>Зверніть</a:t>
            </a:r>
            <a:r>
              <a:rPr lang="ru-RU" b="1" dirty="0"/>
              <a:t> </a:t>
            </a:r>
            <a:r>
              <a:rPr lang="ru-RU" b="1" dirty="0" err="1"/>
              <a:t>увагу</a:t>
            </a:r>
            <a:r>
              <a:rPr lang="ru-RU" b="1" dirty="0"/>
              <a:t> на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інтеграції</a:t>
            </a:r>
            <a:r>
              <a:rPr lang="ru-RU" b="1" dirty="0"/>
              <a:t> </a:t>
            </a:r>
            <a:r>
              <a:rPr lang="en-US" b="1" dirty="0"/>
              <a:t>CRM-</a:t>
            </a:r>
            <a:r>
              <a:rPr lang="ru-RU" b="1" dirty="0" err="1"/>
              <a:t>системи</a:t>
            </a:r>
            <a:r>
              <a:rPr lang="ru-RU" b="1" dirty="0"/>
              <a:t> з </a:t>
            </a:r>
            <a:r>
              <a:rPr lang="ru-RU" b="1" dirty="0" err="1"/>
              <a:t>іншими</a:t>
            </a:r>
            <a:r>
              <a:rPr lang="ru-RU" b="1" dirty="0"/>
              <a:t> </a:t>
            </a:r>
            <a:r>
              <a:rPr lang="ru-RU" b="1" dirty="0" err="1"/>
              <a:t>інструментами</a:t>
            </a:r>
            <a:r>
              <a:rPr lang="ru-RU" b="1" dirty="0"/>
              <a:t> та платформами</a:t>
            </a:r>
            <a:r>
              <a:rPr lang="ru-RU" dirty="0"/>
              <a:t>: </a:t>
            </a:r>
            <a:r>
              <a:rPr lang="ru-RU" dirty="0" err="1"/>
              <a:t>які</a:t>
            </a:r>
            <a:r>
              <a:rPr lang="ru-RU" dirty="0"/>
              <a:t> канали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використовуєте</a:t>
            </a:r>
            <a:r>
              <a:rPr lang="ru-RU" dirty="0"/>
              <a:t> для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аудиторією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платформ?</a:t>
            </a:r>
          </a:p>
          <a:p>
            <a:pPr algn="just"/>
            <a:r>
              <a:rPr lang="ru-RU" b="1" dirty="0" err="1"/>
              <a:t>Переконайтесь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en-US" b="1" dirty="0"/>
              <a:t>CRM-</a:t>
            </a:r>
            <a:r>
              <a:rPr lang="ru-RU" b="1" dirty="0"/>
              <a:t>система </a:t>
            </a:r>
            <a:r>
              <a:rPr lang="ru-RU" b="1" dirty="0" err="1"/>
              <a:t>здатна</a:t>
            </a:r>
            <a:r>
              <a:rPr lang="ru-RU" b="1" dirty="0"/>
              <a:t> до </a:t>
            </a:r>
            <a:r>
              <a:rPr lang="ru-RU" b="1" dirty="0" err="1"/>
              <a:t>масштабування</a:t>
            </a:r>
            <a:r>
              <a:rPr lang="ru-RU" dirty="0"/>
              <a:t>. По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будете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. Тому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дозволить вам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для </a:t>
            </a:r>
            <a:r>
              <a:rPr lang="ru-RU" dirty="0" err="1"/>
              <a:t>максимізації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5677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Різновиди</a:t>
            </a:r>
            <a:r>
              <a:rPr lang="ru-RU" b="1" dirty="0" smtClean="0"/>
              <a:t> CRM-систем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2221"/>
            <a:ext cx="10515600" cy="518474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 smtClean="0"/>
              <a:t>Типологізувати</a:t>
            </a:r>
            <a:r>
              <a:rPr lang="ru-RU" dirty="0" smtClean="0"/>
              <a:t> </a:t>
            </a:r>
            <a:r>
              <a:rPr lang="ru-RU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кастомізації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 </a:t>
            </a:r>
            <a:r>
              <a:rPr lang="ru-RU" b="1" dirty="0" err="1">
                <a:hlinkClick r:id="rId2"/>
              </a:rPr>
              <a:t>кастомізовані</a:t>
            </a:r>
            <a:r>
              <a:rPr lang="ru-RU" b="1" dirty="0">
                <a:hlinkClick r:id="rId2"/>
              </a:rPr>
              <a:t> та </a:t>
            </a:r>
            <a:r>
              <a:rPr lang="ru-RU" b="1" dirty="0" err="1">
                <a:hlinkClick r:id="rId2"/>
              </a:rPr>
              <a:t>стандартизовані</a:t>
            </a:r>
            <a:r>
              <a:rPr lang="ru-RU" b="1" dirty="0">
                <a:hlinkClick r:id="rId2"/>
              </a:rPr>
              <a:t> </a:t>
            </a:r>
            <a:r>
              <a:rPr lang="ru-RU" b="1" dirty="0" err="1">
                <a:hlinkClick r:id="rId2"/>
              </a:rPr>
              <a:t>системи</a:t>
            </a:r>
            <a:r>
              <a:rPr lang="ru-RU" dirty="0"/>
              <a:t>, а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-моделей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сепарувати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CRMок</a:t>
            </a:r>
            <a:r>
              <a:rPr lang="ru-RU" dirty="0"/>
              <a:t> для B2B та B2C. </a:t>
            </a:r>
          </a:p>
          <a:p>
            <a:pPr algn="just"/>
            <a:r>
              <a:rPr lang="ru-RU" dirty="0"/>
              <a:t>Але тут ми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розрізняти</a:t>
            </a:r>
            <a:r>
              <a:rPr lang="ru-RU" dirty="0"/>
              <a:t> CRM-</a:t>
            </a:r>
            <a:r>
              <a:rPr lang="ru-RU" dirty="0" err="1"/>
              <a:t>системи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мети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актуальних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 err="1"/>
              <a:t>Типи</a:t>
            </a:r>
            <a:r>
              <a:rPr lang="ru-RU" b="1" dirty="0"/>
              <a:t> CRM за </a:t>
            </a:r>
            <a:r>
              <a:rPr lang="ru-RU" b="1" dirty="0" err="1"/>
              <a:t>призначенням</a:t>
            </a:r>
            <a:endParaRPr lang="ru-RU" b="1" dirty="0"/>
          </a:p>
          <a:p>
            <a:pPr algn="just"/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три </a:t>
            </a:r>
            <a:r>
              <a:rPr lang="ru-RU" dirty="0" err="1"/>
              <a:t>типи</a:t>
            </a:r>
            <a:r>
              <a:rPr lang="ru-RU" dirty="0"/>
              <a:t> систем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взаєминами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:</a:t>
            </a:r>
          </a:p>
          <a:p>
            <a:pPr algn="just"/>
            <a:r>
              <a:rPr lang="ru-RU" dirty="0" err="1"/>
              <a:t>Операційні</a:t>
            </a:r>
            <a:endParaRPr lang="ru-RU" dirty="0"/>
          </a:p>
          <a:p>
            <a:pPr algn="just"/>
            <a:r>
              <a:rPr lang="ru-RU" dirty="0" err="1"/>
              <a:t>Аналітичні</a:t>
            </a:r>
            <a:endParaRPr lang="ru-RU" dirty="0"/>
          </a:p>
          <a:p>
            <a:pPr algn="just"/>
            <a:r>
              <a:rPr lang="ru-RU" dirty="0" err="1"/>
              <a:t>Колаборативні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нещодавно</a:t>
            </a:r>
            <a:r>
              <a:rPr lang="ru-RU" dirty="0"/>
              <a:t> CRM-</a:t>
            </a:r>
            <a:r>
              <a:rPr lang="ru-RU" dirty="0" err="1"/>
              <a:t>системи</a:t>
            </a:r>
            <a:r>
              <a:rPr lang="ru-RU" dirty="0"/>
              <a:t> почали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типологізувати</a:t>
            </a:r>
            <a:r>
              <a:rPr lang="ru-RU" dirty="0"/>
              <a:t> за </a:t>
            </a:r>
            <a:r>
              <a:rPr lang="ru-RU" dirty="0" err="1"/>
              <a:t>наступними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 </a:t>
            </a:r>
            <a:r>
              <a:rPr lang="ru-RU" dirty="0" err="1"/>
              <a:t>профілювання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Для менеджменту </a:t>
            </a:r>
            <a:r>
              <a:rPr lang="ru-RU" dirty="0" err="1"/>
              <a:t>кампаній</a:t>
            </a:r>
            <a:r>
              <a:rPr lang="ru-RU" dirty="0"/>
              <a:t> (часто </a:t>
            </a:r>
            <a:r>
              <a:rPr lang="ru-RU" dirty="0" err="1"/>
              <a:t>зараховуються</a:t>
            </a:r>
            <a:r>
              <a:rPr lang="ru-RU" dirty="0"/>
              <a:t> до </a:t>
            </a:r>
            <a:r>
              <a:rPr lang="ru-RU" dirty="0" err="1"/>
              <a:t>аналітичних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операційних</a:t>
            </a:r>
            <a:r>
              <a:rPr lang="ru-RU" dirty="0"/>
              <a:t>).</a:t>
            </a:r>
          </a:p>
          <a:p>
            <a:pPr algn="just"/>
            <a:r>
              <a:rPr lang="ru-RU" dirty="0" err="1"/>
              <a:t>Стратегічні</a:t>
            </a:r>
            <a:r>
              <a:rPr lang="ru-RU" dirty="0"/>
              <a:t> (часто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колаборативних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21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75" t="24715" r="19364" b="9753"/>
          <a:stretch/>
        </p:blipFill>
        <p:spPr>
          <a:xfrm>
            <a:off x="3073940" y="77822"/>
            <a:ext cx="5252936" cy="64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8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Штучний</a:t>
            </a:r>
            <a:r>
              <a:rPr lang="ru-RU" b="1" dirty="0"/>
              <a:t> </a:t>
            </a:r>
            <a:r>
              <a:rPr lang="ru-RU" b="1" dirty="0" err="1"/>
              <a:t>інтелект</a:t>
            </a:r>
            <a:r>
              <a:rPr lang="ru-RU" b="1" dirty="0"/>
              <a:t> та </a:t>
            </a:r>
            <a:r>
              <a:rPr lang="en-US" b="1" dirty="0"/>
              <a:t>CRM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454" y="1144687"/>
            <a:ext cx="11263009" cy="5275567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поширеними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сценаріїв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en-US" dirty="0"/>
              <a:t>AI </a:t>
            </a:r>
            <a:r>
              <a:rPr lang="ru-RU" dirty="0"/>
              <a:t>у </a:t>
            </a:r>
            <a:r>
              <a:rPr lang="ru-RU" dirty="0" err="1"/>
              <a:t>цих</a:t>
            </a:r>
            <a:r>
              <a:rPr lang="ru-RU" dirty="0"/>
              <a:t> системах </a:t>
            </a:r>
            <a:r>
              <a:rPr lang="ru-RU" dirty="0" err="1"/>
              <a:t>наразі</a:t>
            </a:r>
            <a:r>
              <a:rPr lang="ru-RU" dirty="0"/>
              <a:t> є:</a:t>
            </a:r>
          </a:p>
          <a:p>
            <a:pPr algn="just"/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лідів</a:t>
            </a:r>
            <a:r>
              <a:rPr lang="ru-RU" dirty="0"/>
              <a:t> та </a:t>
            </a:r>
            <a:r>
              <a:rPr lang="ru-RU" dirty="0" err="1"/>
              <a:t>комунікації</a:t>
            </a:r>
            <a:r>
              <a:rPr lang="ru-RU" dirty="0"/>
              <a:t> з ними;</a:t>
            </a:r>
          </a:p>
          <a:p>
            <a:pPr algn="just"/>
            <a:r>
              <a:rPr lang="ru-RU" dirty="0" err="1"/>
              <a:t>Пришвидшення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великих </a:t>
            </a:r>
            <a:r>
              <a:rPr lang="ru-RU" dirty="0" err="1"/>
              <a:t>об’ємів</a:t>
            </a:r>
            <a:r>
              <a:rPr lang="ru-RU" dirty="0"/>
              <a:t> </a:t>
            </a:r>
            <a:r>
              <a:rPr lang="ru-RU" dirty="0" err="1"/>
              <a:t>клієнтських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Генерація</a:t>
            </a:r>
            <a:r>
              <a:rPr lang="ru-RU" dirty="0"/>
              <a:t> </a:t>
            </a:r>
            <a:r>
              <a:rPr lang="ru-RU" dirty="0" err="1"/>
              <a:t>підказок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звітів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95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err="1"/>
              <a:t>Програмне</a:t>
            </a:r>
            <a:r>
              <a:rPr lang="ru-RU" sz="2400" b="1" dirty="0"/>
              <a:t>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технологія</a:t>
            </a:r>
            <a:r>
              <a:rPr lang="ru-RU" sz="2400" b="1" dirty="0"/>
              <a:t> </a:t>
            </a:r>
            <a:r>
              <a:rPr lang="en-US" sz="2400" b="1" dirty="0"/>
              <a:t>CRM 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інструмент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система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допомагають</a:t>
            </a:r>
            <a:r>
              <a:rPr lang="ru-RU" sz="2400" b="1" dirty="0"/>
              <a:t> </a:t>
            </a:r>
            <a:r>
              <a:rPr lang="ru-RU" sz="2400" b="1" dirty="0" err="1"/>
              <a:t>підприємствам</a:t>
            </a:r>
            <a:r>
              <a:rPr lang="ru-RU" sz="2400" b="1" dirty="0"/>
              <a:t> </a:t>
            </a:r>
            <a:r>
              <a:rPr lang="ru-RU" sz="2400" b="1" dirty="0" err="1"/>
              <a:t>збирати</a:t>
            </a:r>
            <a:r>
              <a:rPr lang="ru-RU" sz="2400" b="1" dirty="0"/>
              <a:t>, </a:t>
            </a:r>
            <a:r>
              <a:rPr lang="ru-RU" sz="2400" b="1" dirty="0" err="1"/>
              <a:t>організовувати</a:t>
            </a:r>
            <a:r>
              <a:rPr lang="ru-RU" sz="2400" b="1" dirty="0"/>
              <a:t> та </a:t>
            </a:r>
            <a:r>
              <a:rPr lang="ru-RU" sz="2400" b="1" dirty="0" err="1"/>
              <a:t>аналізувати</a:t>
            </a:r>
            <a:r>
              <a:rPr lang="ru-RU" sz="2400" b="1" dirty="0"/>
              <a:t> </a:t>
            </a:r>
            <a:r>
              <a:rPr lang="ru-RU" sz="2400" b="1" dirty="0" err="1"/>
              <a:t>дані</a:t>
            </a:r>
            <a:r>
              <a:rPr lang="ru-RU" sz="2400" b="1" dirty="0"/>
              <a:t> про </a:t>
            </a:r>
            <a:r>
              <a:rPr lang="ru-RU" sz="2400" b="1" dirty="0" err="1"/>
              <a:t>клієнтів</a:t>
            </a:r>
            <a:r>
              <a:rPr lang="ru-RU" sz="2400" b="1" dirty="0"/>
              <a:t> для </a:t>
            </a:r>
            <a:r>
              <a:rPr lang="ru-RU" sz="2400" b="1" dirty="0" err="1"/>
              <a:t>кращого</a:t>
            </a:r>
            <a:r>
              <a:rPr lang="ru-RU" sz="2400" b="1" dirty="0"/>
              <a:t> </a:t>
            </a:r>
            <a:r>
              <a:rPr lang="ru-RU" sz="2400" b="1" dirty="0" err="1"/>
              <a:t>управління</a:t>
            </a:r>
            <a:r>
              <a:rPr lang="ru-RU" sz="2400" b="1" dirty="0"/>
              <a:t> </a:t>
            </a:r>
            <a:r>
              <a:rPr lang="ru-RU" sz="2400" b="1" dirty="0" err="1"/>
              <a:t>відносинами</a:t>
            </a:r>
            <a:r>
              <a:rPr lang="ru-RU" sz="2400" b="1" dirty="0"/>
              <a:t> з ними.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 </a:t>
            </a:r>
            <a:r>
              <a:rPr lang="en-US" dirty="0" smtClean="0"/>
              <a:t>CRM-</a:t>
            </a:r>
            <a:r>
              <a:rPr lang="ru-RU" dirty="0"/>
              <a:t>система </a:t>
            </a:r>
            <a:r>
              <a:rPr lang="ru-RU" dirty="0" err="1"/>
              <a:t>збирає</a:t>
            </a:r>
            <a:r>
              <a:rPr lang="ru-RU" dirty="0"/>
              <a:t>, </a:t>
            </a:r>
            <a:r>
              <a:rPr lang="ru-RU" dirty="0" err="1"/>
              <a:t>пов’язує</a:t>
            </a:r>
            <a:r>
              <a:rPr lang="ru-RU" dirty="0"/>
              <a:t> та </a:t>
            </a:r>
            <a:r>
              <a:rPr lang="ru-RU" dirty="0" err="1"/>
              <a:t>аналізує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контактну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покупки, </a:t>
            </a:r>
            <a:r>
              <a:rPr lang="ru-RU" dirty="0" err="1"/>
              <a:t>запити</a:t>
            </a:r>
            <a:r>
              <a:rPr lang="ru-RU" dirty="0"/>
              <a:t> на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маркетологам: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вирахувати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повернень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найпопулярніші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проблемні</a:t>
            </a:r>
            <a:r>
              <a:rPr lang="ru-RU" dirty="0"/>
              <a:t> точки </a:t>
            </a:r>
            <a:r>
              <a:rPr lang="ru-RU" dirty="0" err="1"/>
              <a:t>клієнтів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відтоку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доступ до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вподобань</a:t>
            </a:r>
            <a:r>
              <a:rPr lang="ru-RU" dirty="0"/>
              <a:t>,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клієнтського</a:t>
            </a:r>
            <a:r>
              <a:rPr lang="ru-RU" dirty="0"/>
              <a:t> шляху </a:t>
            </a:r>
            <a:r>
              <a:rPr lang="ru-RU" dirty="0" err="1"/>
              <a:t>тощо</a:t>
            </a:r>
            <a:r>
              <a:rPr lang="ru-RU" dirty="0"/>
              <a:t>. </a:t>
            </a:r>
          </a:p>
          <a:p>
            <a:pPr algn="just"/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для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сегментації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розробки</a:t>
            </a:r>
            <a:r>
              <a:rPr lang="ru-RU" dirty="0"/>
              <a:t> дизайну для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,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 err="1"/>
              <a:t>оптимізує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налагодити</a:t>
            </a:r>
            <a:r>
              <a:rPr lang="ru-RU" dirty="0"/>
              <a:t> </a:t>
            </a:r>
            <a:r>
              <a:rPr lang="ru-RU" dirty="0" err="1"/>
              <a:t>міцні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та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лояльність</a:t>
            </a:r>
            <a:r>
              <a:rPr lang="ru-RU" dirty="0"/>
              <a:t> і, </a:t>
            </a:r>
            <a:r>
              <a:rPr lang="ru-RU" dirty="0" err="1"/>
              <a:t>зрештою</a:t>
            </a:r>
            <a:r>
              <a:rPr lang="ru-RU" dirty="0"/>
              <a:t>,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.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151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CRM-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штучним</a:t>
            </a:r>
            <a:r>
              <a:rPr lang="ru-RU" b="1" dirty="0"/>
              <a:t> </a:t>
            </a:r>
            <a:r>
              <a:rPr lang="ru-RU" b="1" dirty="0" err="1"/>
              <a:t>інтелектом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647" y="1089498"/>
            <a:ext cx="11091153" cy="5612859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b="1" dirty="0" err="1">
                <a:hlinkClick r:id="rId2"/>
              </a:rPr>
              <a:t>багатофункціональний</a:t>
            </a:r>
            <a:r>
              <a:rPr lang="ru-RU" b="1" dirty="0">
                <a:hlinkClick r:id="rId2"/>
              </a:rPr>
              <a:t> </a:t>
            </a:r>
            <a:r>
              <a:rPr lang="en-US" b="1" dirty="0">
                <a:hlinkClick r:id="rId2"/>
              </a:rPr>
              <a:t>AI-</a:t>
            </a:r>
            <a:r>
              <a:rPr lang="ru-RU" b="1" dirty="0" err="1">
                <a:hlinkClick r:id="rId2"/>
              </a:rPr>
              <a:t>асистент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компонентом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та маркетингу,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система,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лідогенерації</a:t>
            </a:r>
            <a:r>
              <a:rPr lang="ru-RU" dirty="0"/>
              <a:t> та менеджменту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en-US" b="1" dirty="0"/>
              <a:t>Email AI</a:t>
            </a:r>
            <a:r>
              <a:rPr lang="en-US" dirty="0"/>
              <a:t>:</a:t>
            </a:r>
          </a:p>
          <a:p>
            <a:pPr algn="just"/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персоналізованих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 та </a:t>
            </a:r>
            <a:r>
              <a:rPr lang="ru-RU" dirty="0" err="1"/>
              <a:t>їхніх</a:t>
            </a:r>
            <a:r>
              <a:rPr lang="ru-RU" dirty="0"/>
              <a:t> тем за </a:t>
            </a:r>
            <a:r>
              <a:rPr lang="ru-RU" dirty="0" err="1"/>
              <a:t>підказками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інструкціями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без них;</a:t>
            </a:r>
          </a:p>
          <a:p>
            <a:pPr algn="just"/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емейлів</a:t>
            </a:r>
            <a:r>
              <a:rPr lang="ru-RU" dirty="0"/>
              <a:t> та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тону;</a:t>
            </a:r>
          </a:p>
          <a:p>
            <a:pPr algn="just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фоллоу-апів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Миттєвий</a:t>
            </a:r>
            <a:r>
              <a:rPr lang="ru-RU" dirty="0"/>
              <a:t> переклад </a:t>
            </a:r>
            <a:r>
              <a:rPr lang="ru-RU" dirty="0" err="1"/>
              <a:t>листів</a:t>
            </a:r>
            <a:r>
              <a:rPr lang="ru-RU" dirty="0"/>
              <a:t> на 95+ </a:t>
            </a:r>
            <a:r>
              <a:rPr lang="ru-RU" dirty="0" err="1"/>
              <a:t>мов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/>
              <a:t>Snov.io </a:t>
            </a:r>
            <a:r>
              <a:rPr lang="ru-RU" dirty="0" err="1"/>
              <a:t>синхронізована</a:t>
            </a:r>
            <a:r>
              <a:rPr lang="ru-RU" dirty="0"/>
              <a:t> з </a:t>
            </a:r>
            <a:r>
              <a:rPr lang="ru-RU" dirty="0" err="1"/>
              <a:t>нативним</a:t>
            </a:r>
            <a:r>
              <a:rPr lang="ru-RU" dirty="0"/>
              <a:t> </a:t>
            </a:r>
            <a:r>
              <a:rPr lang="ru-RU" dirty="0" err="1"/>
              <a:t>сервісом</a:t>
            </a:r>
            <a:r>
              <a:rPr lang="ru-RU" dirty="0"/>
              <a:t> </a:t>
            </a:r>
            <a:r>
              <a:rPr lang="ru-RU" dirty="0" err="1"/>
              <a:t>розсилок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й </a:t>
            </a:r>
            <a:r>
              <a:rPr lang="ru-RU" dirty="0" err="1"/>
              <a:t>може</a:t>
            </a:r>
            <a:r>
              <a:rPr lang="ru-RU" dirty="0"/>
              <a:t> </a:t>
            </a:r>
            <a:r>
              <a:rPr lang="ru-RU" b="1" dirty="0">
                <a:hlinkClick r:id="rId3"/>
              </a:rPr>
              <a:t>автоматично </a:t>
            </a:r>
            <a:r>
              <a:rPr lang="ru-RU" b="1" dirty="0" err="1">
                <a:hlinkClick r:id="rId3"/>
              </a:rPr>
              <a:t>створювати</a:t>
            </a:r>
            <a:r>
              <a:rPr lang="ru-RU" b="1" dirty="0">
                <a:hlinkClick r:id="rId3"/>
              </a:rPr>
              <a:t> угоди</a:t>
            </a:r>
            <a:r>
              <a:rPr lang="ru-RU" dirty="0"/>
              <a:t> на </a:t>
            </a:r>
            <a:r>
              <a:rPr lang="ru-RU" dirty="0" err="1"/>
              <a:t>вказаному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пайплайну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но </a:t>
            </a:r>
            <a:r>
              <a:rPr lang="ru-RU" dirty="0" err="1"/>
              <a:t>отримувачі</a:t>
            </a:r>
            <a:r>
              <a:rPr lang="ru-RU" dirty="0"/>
              <a:t> ваших </a:t>
            </a:r>
            <a:r>
              <a:rPr lang="ru-RU" dirty="0" err="1"/>
              <a:t>листів</a:t>
            </a:r>
            <a:r>
              <a:rPr lang="ru-RU" dirty="0"/>
              <a:t> </a:t>
            </a:r>
            <a:r>
              <a:rPr lang="ru-RU" dirty="0" err="1"/>
              <a:t>виконають</a:t>
            </a:r>
            <a:r>
              <a:rPr lang="ru-RU" dirty="0"/>
              <a:t> </a:t>
            </a:r>
            <a:r>
              <a:rPr lang="ru-RU" dirty="0" err="1"/>
              <a:t>цільову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(</a:t>
            </a:r>
            <a:r>
              <a:rPr lang="ru-RU" dirty="0" err="1"/>
              <a:t>відкриють</a:t>
            </a:r>
            <a:r>
              <a:rPr lang="ru-RU" dirty="0"/>
              <a:t> </a:t>
            </a:r>
            <a:r>
              <a:rPr lang="ru-RU" dirty="0" err="1"/>
              <a:t>емейл</a:t>
            </a:r>
            <a:r>
              <a:rPr lang="ru-RU" dirty="0"/>
              <a:t>, </a:t>
            </a:r>
            <a:r>
              <a:rPr lang="ru-RU" dirty="0" err="1"/>
              <a:t>перейдуть</a:t>
            </a:r>
            <a:r>
              <a:rPr lang="ru-RU" dirty="0"/>
              <a:t> за </a:t>
            </a:r>
            <a:r>
              <a:rPr lang="ru-RU" dirty="0" err="1"/>
              <a:t>посиланням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дадуть</a:t>
            </a:r>
            <a:r>
              <a:rPr lang="ru-RU" dirty="0"/>
              <a:t> вам </a:t>
            </a:r>
            <a:r>
              <a:rPr lang="ru-RU" dirty="0" err="1"/>
              <a:t>відповідь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62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6903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ефективного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CRM-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 smtClean="0"/>
              <a:t>українськими</a:t>
            </a:r>
            <a:r>
              <a:rPr lang="ru-RU" sz="2800" dirty="0" smtClean="0"/>
              <a:t> </a:t>
            </a:r>
            <a:r>
              <a:rPr lang="ru-RU" sz="2800" dirty="0" err="1"/>
              <a:t>підприємствами</a:t>
            </a:r>
            <a:r>
              <a:rPr lang="ru-RU" sz="2800" dirty="0"/>
              <a:t> </a:t>
            </a:r>
            <a:r>
              <a:rPr lang="ru-RU" sz="2800" dirty="0" err="1"/>
              <a:t>доцільно</a:t>
            </a:r>
            <a:r>
              <a:rPr lang="ru-RU" sz="2800" dirty="0"/>
              <a:t> </a:t>
            </a:r>
            <a:r>
              <a:rPr lang="ru-RU" sz="2800" dirty="0" err="1"/>
              <a:t>враховувати</a:t>
            </a:r>
            <a:r>
              <a:rPr lang="ru-RU" sz="2800" dirty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/>
              <a:t>рекомендації</a:t>
            </a:r>
            <a:r>
              <a:rPr lang="ru-RU" sz="2800" dirty="0"/>
              <a:t>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919" y="1303506"/>
            <a:ext cx="11507821" cy="49611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CRM-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/>
              <a:t>стратегією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визначитися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на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 smtClean="0"/>
              <a:t>при</a:t>
            </a:r>
            <a:r>
              <a:rPr lang="ru-RU" dirty="0" err="1"/>
              <a:t>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доцільність</a:t>
            </a:r>
            <a:r>
              <a:rPr lang="ru-RU" dirty="0"/>
              <a:t> </a:t>
            </a:r>
            <a:r>
              <a:rPr lang="ru-RU" dirty="0" err="1"/>
              <a:t>упровадження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менеджмент 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упровадження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призначати</a:t>
            </a:r>
            <a:r>
              <a:rPr lang="ru-RU" dirty="0"/>
              <a:t> </a:t>
            </a:r>
            <a:r>
              <a:rPr lang="ru-RU" dirty="0" err="1"/>
              <a:t>відповідальних</a:t>
            </a:r>
            <a:r>
              <a:rPr lang="ru-RU" dirty="0"/>
              <a:t> за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 smtClean="0"/>
              <a:t>CRM-</a:t>
            </a:r>
            <a:r>
              <a:rPr lang="ru-RU" dirty="0" err="1"/>
              <a:t>системи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3) </a:t>
            </a:r>
            <a:r>
              <a:rPr lang="ru-RU" dirty="0" err="1"/>
              <a:t>уводити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 smtClean="0"/>
              <a:t>бізнес-процеси</a:t>
            </a:r>
            <a:r>
              <a:rPr lang="ru-RU" dirty="0" smtClean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пам'ятати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систему </a:t>
            </a:r>
            <a:r>
              <a:rPr lang="ru-RU" dirty="0" smtClean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перевантажувати</a:t>
            </a:r>
            <a:r>
              <a:rPr lang="ru-RU" dirty="0"/>
              <a:t> </a:t>
            </a:r>
            <a:r>
              <a:rPr lang="ru-RU" dirty="0" err="1"/>
              <a:t>складними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бажано</a:t>
            </a:r>
            <a:r>
              <a:rPr lang="ru-RU" dirty="0" smtClean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вносити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4) </a:t>
            </a:r>
            <a:r>
              <a:rPr lang="ru-RU" dirty="0" err="1"/>
              <a:t>здійснювати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імпортування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</a:t>
            </a:r>
            <a:r>
              <a:rPr lang="ru-RU" dirty="0" err="1"/>
              <a:t>інформацію</a:t>
            </a:r>
            <a:r>
              <a:rPr lang="ru-RU" dirty="0"/>
              <a:t>.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перевіряти</a:t>
            </a:r>
            <a:r>
              <a:rPr lang="ru-RU" dirty="0"/>
              <a:t> </a:t>
            </a:r>
            <a:r>
              <a:rPr lang="ru-RU" dirty="0" err="1" smtClean="0"/>
              <a:t>інфор</a:t>
            </a:r>
            <a:r>
              <a:rPr lang="ru-RU" dirty="0" smtClean="0"/>
              <a:t> </a:t>
            </a:r>
            <a:r>
              <a:rPr lang="ru-RU" dirty="0" err="1" smtClean="0"/>
              <a:t>маційне</a:t>
            </a:r>
            <a:r>
              <a:rPr lang="ru-RU" dirty="0" smtClean="0"/>
              <a:t> </a:t>
            </a:r>
            <a:r>
              <a:rPr lang="ru-RU" dirty="0" err="1"/>
              <a:t>наповнення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та не </a:t>
            </a:r>
            <a:r>
              <a:rPr lang="ru-RU" dirty="0" err="1"/>
              <a:t>допускати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дублювання</a:t>
            </a:r>
            <a:r>
              <a:rPr lang="ru-RU" dirty="0"/>
              <a:t>, </a:t>
            </a:r>
            <a:r>
              <a:rPr lang="ru-RU" dirty="0" err="1"/>
              <a:t>невірну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застарілу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заплутати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і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знизить</a:t>
            </a:r>
            <a:r>
              <a:rPr lang="ru-RU" dirty="0"/>
              <a:t> </a:t>
            </a:r>
            <a:r>
              <a:rPr lang="ru-RU" dirty="0" err="1" smtClean="0"/>
              <a:t>ефектив</a:t>
            </a:r>
            <a:r>
              <a:rPr lang="ru-RU" dirty="0" smtClean="0"/>
              <a:t>  </a:t>
            </a:r>
            <a:r>
              <a:rPr lang="ru-RU" dirty="0" err="1" smtClean="0"/>
              <a:t>ність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5)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автоматизацію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дасть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розвантажити</a:t>
            </a:r>
            <a:r>
              <a:rPr lang="ru-RU" dirty="0"/>
              <a:t> персонал, </a:t>
            </a:r>
            <a:r>
              <a:rPr lang="ru-RU" dirty="0" err="1" smtClean="0"/>
              <a:t>позба</a:t>
            </a:r>
            <a:r>
              <a:rPr lang="ru-RU" dirty="0" smtClean="0"/>
              <a:t> вивши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запам'ятовування</a:t>
            </a:r>
            <a:r>
              <a:rPr lang="ru-RU" dirty="0"/>
              <a:t> і </a:t>
            </a:r>
            <a:r>
              <a:rPr lang="ru-RU" dirty="0" err="1" smtClean="0"/>
              <a:t>щоден</a:t>
            </a:r>
            <a:r>
              <a:rPr lang="ru-RU" dirty="0" smtClean="0"/>
              <a:t> </a:t>
            </a:r>
            <a:r>
              <a:rPr lang="ru-RU" dirty="0" err="1" smtClean="0"/>
              <a:t>ного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рутинних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6)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аналітичні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 smtClean="0"/>
              <a:t>впрова</a:t>
            </a:r>
            <a:r>
              <a:rPr lang="ru-RU" dirty="0" smtClean="0"/>
              <a:t> </a:t>
            </a:r>
            <a:r>
              <a:rPr lang="ru-RU" dirty="0" err="1" smtClean="0"/>
              <a:t>дження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7)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 smtClean="0"/>
              <a:t>призначеному</a:t>
            </a:r>
            <a:r>
              <a:rPr lang="ru-RU" dirty="0" smtClean="0"/>
              <a:t> </a:t>
            </a:r>
            <a:r>
              <a:rPr lang="ru-RU" dirty="0" err="1"/>
              <a:t>бізнес-процесі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8)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безкоштовне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персоналу </a:t>
            </a:r>
            <a:r>
              <a:rPr lang="ru-RU" dirty="0" smtClean="0"/>
              <a:t> для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en-US" dirty="0"/>
              <a:t>CRM-</a:t>
            </a:r>
            <a:r>
              <a:rPr lang="ru-RU" dirty="0" err="1"/>
              <a:t>системі</a:t>
            </a:r>
            <a:r>
              <a:rPr lang="ru-RU" dirty="0"/>
              <a:t>. </a:t>
            </a:r>
            <a:r>
              <a:rPr lang="ru-RU" dirty="0" err="1"/>
              <a:t>Навчання</a:t>
            </a:r>
            <a:r>
              <a:rPr lang="ru-RU" dirty="0"/>
              <a:t> повинно бути </a:t>
            </a:r>
            <a:r>
              <a:rPr lang="ru-RU" dirty="0" smtClean="0"/>
              <a:t> </a:t>
            </a:r>
            <a:r>
              <a:rPr lang="ru-RU" dirty="0" err="1" smtClean="0"/>
              <a:t>обов'язковим</a:t>
            </a:r>
            <a:r>
              <a:rPr lang="ru-RU" dirty="0" smtClean="0"/>
              <a:t> </a:t>
            </a:r>
            <a:r>
              <a:rPr lang="ru-RU" dirty="0"/>
              <a:t>абсолютно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 smtClean="0"/>
              <a:t>користувачів</a:t>
            </a:r>
            <a:r>
              <a:rPr lang="ru-RU" dirty="0"/>
              <a:t>.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</a:p>
          <a:p>
            <a:pPr algn="just"/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знати і </a:t>
            </a:r>
            <a:r>
              <a:rPr lang="ru-RU" dirty="0" err="1"/>
              <a:t>розуміти</a:t>
            </a:r>
            <a:r>
              <a:rPr lang="ru-RU" dirty="0"/>
              <a:t>, 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 smtClean="0"/>
              <a:t>впроваджу</a:t>
            </a:r>
            <a:r>
              <a:rPr lang="ru-RU" dirty="0" smtClean="0"/>
              <a:t> </a:t>
            </a:r>
            <a:r>
              <a:rPr lang="ru-RU" dirty="0" err="1" smtClean="0"/>
              <a:t>ється</a:t>
            </a:r>
            <a:r>
              <a:rPr lang="ru-RU" dirty="0" smtClean="0"/>
              <a:t> </a:t>
            </a:r>
            <a:r>
              <a:rPr lang="ru-RU" dirty="0"/>
              <a:t>система, як </a:t>
            </a:r>
            <a:r>
              <a:rPr lang="ru-RU" dirty="0" err="1"/>
              <a:t>саме</a:t>
            </a:r>
            <a:r>
              <a:rPr lang="ru-RU" dirty="0"/>
              <a:t> вона </a:t>
            </a:r>
            <a:r>
              <a:rPr lang="ru-RU" dirty="0" err="1"/>
              <a:t>оптимізує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роботу й </a:t>
            </a:r>
            <a:r>
              <a:rPr lang="ru-RU" dirty="0" smtClean="0"/>
              <a:t>як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поточних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2028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6631"/>
          </a:xfrm>
        </p:spPr>
        <p:txBody>
          <a:bodyPr>
            <a:normAutofit fontScale="90000"/>
          </a:bodyPr>
          <a:lstStyle/>
          <a:p>
            <a:r>
              <a:rPr lang="ru-RU" dirty="0"/>
              <a:t>‒ </a:t>
            </a:r>
            <a:r>
              <a:rPr lang="ru-RU" dirty="0" err="1"/>
              <a:t>Загальна</a:t>
            </a:r>
            <a:r>
              <a:rPr lang="ru-RU" dirty="0"/>
              <a:t> схема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CRM-систем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10" t="23264" r="17867" b="24987"/>
          <a:stretch/>
        </p:blipFill>
        <p:spPr>
          <a:xfrm>
            <a:off x="2008372" y="1439693"/>
            <a:ext cx="7456640" cy="52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61" t="23771" r="28958" b="13634"/>
          <a:stretch/>
        </p:blipFill>
        <p:spPr>
          <a:xfrm>
            <a:off x="1692612" y="165370"/>
            <a:ext cx="7850222" cy="64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6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86604"/>
            <a:ext cx="10058400" cy="4800962"/>
          </a:xfrm>
        </p:spPr>
        <p:txBody>
          <a:bodyPr/>
          <a:lstStyle/>
          <a:p>
            <a:pPr algn="just"/>
            <a:r>
              <a:rPr lang="en-US" dirty="0"/>
              <a:t>CRM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прикладне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призначене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замовниками</a:t>
            </a:r>
            <a:r>
              <a:rPr lang="ru-RU" dirty="0"/>
              <a:t> (</a:t>
            </a:r>
            <a:r>
              <a:rPr lang="ru-RU" dirty="0" err="1"/>
              <a:t>клієнтами</a:t>
            </a:r>
            <a:r>
              <a:rPr lang="ru-RU" dirty="0"/>
              <a:t>), </a:t>
            </a:r>
            <a:r>
              <a:rPr lang="ru-RU" dirty="0" err="1"/>
              <a:t>зокрема</a:t>
            </a:r>
            <a:r>
              <a:rPr lang="ru-RU" dirty="0"/>
              <a:t>,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оптимізації</a:t>
            </a:r>
            <a:r>
              <a:rPr lang="ru-RU" dirty="0"/>
              <a:t> маркетингу і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шляхом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з ними, </a:t>
            </a:r>
            <a:r>
              <a:rPr lang="ru-RU" dirty="0" err="1"/>
              <a:t>встановлення</a:t>
            </a:r>
            <a:r>
              <a:rPr lang="ru-RU" dirty="0"/>
              <a:t> і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бізнеспроцедур</a:t>
            </a:r>
            <a:r>
              <a:rPr lang="ru-RU" dirty="0"/>
              <a:t> і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en-US" dirty="0"/>
              <a:t>CRM - </a:t>
            </a:r>
            <a:r>
              <a:rPr lang="ru-RU" dirty="0"/>
              <a:t>модель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центром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є </a:t>
            </a:r>
            <a:r>
              <a:rPr lang="ru-RU" dirty="0" err="1"/>
              <a:t>клієнт</a:t>
            </a:r>
            <a:r>
              <a:rPr lang="ru-RU" dirty="0"/>
              <a:t>, а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напрямками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є заходи з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маркетингу, продажу та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бізнес-цілей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постачальників</a:t>
            </a:r>
            <a:r>
              <a:rPr lang="ru-RU" dirty="0"/>
              <a:t>, </a:t>
            </a:r>
            <a:r>
              <a:rPr lang="ru-RU" dirty="0" err="1"/>
              <a:t>партнерів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про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Функції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бізнес-цілей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продажу, маркетинг,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18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61481"/>
            <a:ext cx="10058400" cy="359923"/>
          </a:xfrm>
        </p:spPr>
        <p:txBody>
          <a:bodyPr>
            <a:normAutofit fontScale="90000"/>
          </a:bodyPr>
          <a:lstStyle/>
          <a:p>
            <a:r>
              <a:rPr lang="ru-RU" dirty="0"/>
              <a:t>Суть CRM-систем (</a:t>
            </a:r>
            <a:r>
              <a:rPr lang="ru-RU" dirty="0" err="1"/>
              <a:t>логічно</a:t>
            </a:r>
            <a:r>
              <a:rPr lang="ru-RU" dirty="0"/>
              <a:t>-структурна схема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295" y="1143973"/>
            <a:ext cx="5178037" cy="51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єдиного</a:t>
            </a:r>
            <a:r>
              <a:rPr lang="ru-RU" sz="2800" dirty="0"/>
              <a:t> </a:t>
            </a:r>
            <a:r>
              <a:rPr lang="ru-RU" sz="2800" dirty="0" err="1"/>
              <a:t>сховища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, </a:t>
            </a:r>
            <a:r>
              <a:rPr lang="ru-RU" sz="2800" dirty="0" err="1"/>
              <a:t>куди</a:t>
            </a:r>
            <a:r>
              <a:rPr lang="ru-RU" sz="2800" dirty="0"/>
              <a:t> </a:t>
            </a:r>
            <a:r>
              <a:rPr lang="ru-RU" sz="2800" dirty="0" err="1"/>
              <a:t>збираються</a:t>
            </a:r>
            <a:r>
              <a:rPr lang="ru-RU" sz="2800" dirty="0"/>
              <a:t> </a:t>
            </a:r>
            <a:r>
              <a:rPr lang="ru-RU" sz="2800" dirty="0" err="1"/>
              <a:t>відомості</a:t>
            </a:r>
            <a:r>
              <a:rPr lang="ru-RU" sz="2800" dirty="0"/>
              <a:t> про </a:t>
            </a:r>
            <a:r>
              <a:rPr lang="ru-RU" sz="2800" dirty="0" err="1"/>
              <a:t>взаємодію</a:t>
            </a:r>
            <a:r>
              <a:rPr lang="ru-RU" sz="2800" dirty="0"/>
              <a:t> з </a:t>
            </a:r>
            <a:r>
              <a:rPr lang="ru-RU" sz="2800" dirty="0" err="1"/>
              <a:t>клієнтами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каналів</a:t>
            </a:r>
            <a:r>
              <a:rPr lang="ru-RU" sz="2800" dirty="0"/>
              <a:t> </a:t>
            </a:r>
            <a:r>
              <a:rPr lang="ru-RU" sz="2800" dirty="0" err="1"/>
              <a:t>взаємодії</a:t>
            </a:r>
            <a:r>
              <a:rPr lang="ru-RU" sz="2800" dirty="0"/>
              <a:t>: </a:t>
            </a:r>
            <a:r>
              <a:rPr lang="ru-RU" sz="2800" dirty="0" err="1"/>
              <a:t>обслуговування</a:t>
            </a:r>
            <a:r>
              <a:rPr lang="ru-RU" sz="2800" dirty="0"/>
              <a:t> на точках продажу, </a:t>
            </a:r>
            <a:r>
              <a:rPr lang="ru-RU" sz="2800" dirty="0" err="1"/>
              <a:t>телефонні</a:t>
            </a:r>
            <a:r>
              <a:rPr lang="ru-RU" sz="2800" dirty="0"/>
              <a:t> </a:t>
            </a:r>
            <a:r>
              <a:rPr lang="ru-RU" sz="2800" dirty="0" err="1"/>
              <a:t>дзвінки</a:t>
            </a:r>
            <a:r>
              <a:rPr lang="ru-RU" sz="2800" dirty="0"/>
              <a:t>, </a:t>
            </a:r>
            <a:r>
              <a:rPr lang="ru-RU" sz="2800" dirty="0" err="1"/>
              <a:t>електронна</a:t>
            </a:r>
            <a:r>
              <a:rPr lang="ru-RU" sz="2800" dirty="0"/>
              <a:t> </a:t>
            </a:r>
            <a:r>
              <a:rPr lang="ru-RU" sz="2800" dirty="0" err="1"/>
              <a:t>пошта</a:t>
            </a:r>
            <a:r>
              <a:rPr lang="ru-RU" sz="2800" dirty="0"/>
              <a:t>, заходи, </a:t>
            </a:r>
            <a:r>
              <a:rPr lang="ru-RU" sz="2800" dirty="0" err="1"/>
              <a:t>зустрічі</a:t>
            </a:r>
            <a:r>
              <a:rPr lang="ru-RU" sz="2800" dirty="0"/>
              <a:t>, </a:t>
            </a:r>
            <a:r>
              <a:rPr lang="ru-RU" sz="2800" dirty="0" err="1"/>
              <a:t>реєстраційні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на веб-сайтах, </a:t>
            </a:r>
            <a:r>
              <a:rPr lang="ru-RU" sz="2800" dirty="0" err="1"/>
              <a:t>рекламні</a:t>
            </a:r>
            <a:r>
              <a:rPr lang="ru-RU" sz="2800" dirty="0"/>
              <a:t> </a:t>
            </a:r>
            <a:r>
              <a:rPr lang="ru-RU" sz="2800" dirty="0" err="1"/>
              <a:t>посилання</a:t>
            </a:r>
            <a:r>
              <a:rPr lang="ru-RU" sz="2800" dirty="0"/>
              <a:t>, </a:t>
            </a:r>
            <a:r>
              <a:rPr lang="ru-RU" sz="2800" dirty="0" err="1"/>
              <a:t>чати</a:t>
            </a:r>
            <a:r>
              <a:rPr lang="ru-RU" sz="2800" dirty="0"/>
              <a:t>, </a:t>
            </a:r>
            <a:r>
              <a:rPr lang="ru-RU" sz="2800" dirty="0" err="1"/>
              <a:t>соціальні</a:t>
            </a:r>
            <a:r>
              <a:rPr lang="ru-RU" sz="2800" dirty="0"/>
              <a:t> </a:t>
            </a:r>
            <a:r>
              <a:rPr lang="ru-RU" sz="2800" dirty="0" err="1"/>
              <a:t>мережі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466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6" y="642025"/>
            <a:ext cx="5885353" cy="5496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53" y="2487159"/>
            <a:ext cx="5893847" cy="18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Ключові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en-US" b="1" dirty="0" smtClean="0"/>
              <a:t>CRM </a:t>
            </a:r>
            <a:r>
              <a:rPr lang="ru-RU" b="1" dirty="0" smtClean="0"/>
              <a:t>для маркетингу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8681"/>
            <a:ext cx="10515600" cy="50582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CRM </a:t>
            </a:r>
            <a:r>
              <a:rPr lang="ru-RU" dirty="0"/>
              <a:t>для маркетингу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оптимізувати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та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Ось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маркетингу:</a:t>
            </a:r>
          </a:p>
          <a:p>
            <a:pPr algn="just"/>
            <a:r>
              <a:rPr lang="ru-RU" b="1" dirty="0" err="1"/>
              <a:t>Управління</a:t>
            </a:r>
            <a:r>
              <a:rPr lang="ru-RU" b="1" dirty="0"/>
              <a:t> базою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endParaRPr lang="ru-RU" dirty="0"/>
          </a:p>
          <a:p>
            <a:pPr lvl="1" algn="just"/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/>
              <a:t>для маркетингу є </a:t>
            </a:r>
            <a:r>
              <a:rPr lang="ru-RU" dirty="0" err="1"/>
              <a:t>зберігання</a:t>
            </a:r>
            <a:r>
              <a:rPr lang="ru-RU" dirty="0"/>
              <a:t> та </a:t>
            </a:r>
            <a:r>
              <a:rPr lang="ru-RU" dirty="0" err="1"/>
              <a:t>керування</a:t>
            </a:r>
            <a:r>
              <a:rPr lang="ru-RU" dirty="0"/>
              <a:t> базою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контактні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історію</a:t>
            </a:r>
            <a:r>
              <a:rPr lang="ru-RU" dirty="0"/>
              <a:t> покупок,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компанією</a:t>
            </a:r>
            <a:r>
              <a:rPr lang="ru-RU" dirty="0"/>
              <a:t>, </a:t>
            </a:r>
            <a:r>
              <a:rPr lang="ru-RU" dirty="0" err="1"/>
              <a:t>інтереси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Маркетологи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для </a:t>
            </a:r>
            <a:r>
              <a:rPr lang="ru-RU" dirty="0" err="1"/>
              <a:t>персоналізації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Сегментація</a:t>
            </a:r>
            <a:r>
              <a:rPr lang="ru-RU" b="1" dirty="0"/>
              <a:t> </a:t>
            </a:r>
            <a:r>
              <a:rPr lang="ru-RU" b="1" dirty="0" err="1"/>
              <a:t>аудиторії</a:t>
            </a:r>
            <a:endParaRPr lang="ru-RU" dirty="0"/>
          </a:p>
          <a:p>
            <a:pPr lvl="1" algn="just"/>
            <a:r>
              <a:rPr lang="ru-RU" dirty="0"/>
              <a:t>Система </a:t>
            </a:r>
            <a:r>
              <a:rPr lang="ru-RU" dirty="0" err="1"/>
              <a:t>дозволяє</a:t>
            </a:r>
            <a:r>
              <a:rPr lang="ru-RU" dirty="0"/>
              <a:t> маркетологам </a:t>
            </a:r>
            <a:r>
              <a:rPr lang="ru-RU" dirty="0" err="1"/>
              <a:t>розділяти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сегменти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, таких як </a:t>
            </a:r>
            <a:r>
              <a:rPr lang="ru-RU" dirty="0" err="1"/>
              <a:t>демографічні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покупки, </a:t>
            </a:r>
            <a:r>
              <a:rPr lang="ru-RU" dirty="0" err="1"/>
              <a:t>поведінка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та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потребам та </a:t>
            </a:r>
            <a:r>
              <a:rPr lang="ru-RU" dirty="0" err="1"/>
              <a:t>інтересам</a:t>
            </a:r>
            <a:r>
              <a:rPr lang="ru-RU" dirty="0"/>
              <a:t> кожного сегменту.</a:t>
            </a:r>
          </a:p>
          <a:p>
            <a:pPr algn="just"/>
            <a:r>
              <a:rPr lang="ru-RU" b="1" dirty="0" err="1"/>
              <a:t>Відстеження</a:t>
            </a:r>
            <a:r>
              <a:rPr lang="ru-RU" b="1" dirty="0"/>
              <a:t> </a:t>
            </a:r>
            <a:r>
              <a:rPr lang="ru-RU" b="1" dirty="0" err="1"/>
              <a:t>взаємодії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b="1" dirty="0"/>
              <a:t> з брендом</a:t>
            </a:r>
            <a:endParaRPr lang="ru-RU" dirty="0"/>
          </a:p>
          <a:p>
            <a:pPr lvl="1" algn="just"/>
            <a:r>
              <a:rPr lang="en-US" dirty="0"/>
              <a:t>CRM-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точки контакту </a:t>
            </a:r>
            <a:r>
              <a:rPr lang="ru-RU" dirty="0" err="1"/>
              <a:t>клієнта</a:t>
            </a:r>
            <a:r>
              <a:rPr lang="ru-RU" dirty="0"/>
              <a:t> з брендом,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вебсайту, </a:t>
            </a:r>
            <a:r>
              <a:rPr lang="ru-RU" dirty="0" err="1"/>
              <a:t>взаємодію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,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маркетологам </a:t>
            </a:r>
            <a:r>
              <a:rPr lang="ru-RU" dirty="0" err="1"/>
              <a:t>зрозуміти</a:t>
            </a:r>
            <a:r>
              <a:rPr lang="ru-RU" dirty="0"/>
              <a:t>, як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з брендом та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поліпшити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.</a:t>
            </a:r>
          </a:p>
          <a:p>
            <a:pPr lvl="1" algn="just"/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відгуків</a:t>
            </a:r>
            <a:r>
              <a:rPr lang="ru-RU" dirty="0"/>
              <a:t> і </a:t>
            </a:r>
            <a:r>
              <a:rPr lang="ru-RU" dirty="0" err="1"/>
              <a:t>коментарів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та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і </a:t>
            </a:r>
            <a:r>
              <a:rPr lang="ru-RU" dirty="0" err="1"/>
              <a:t>вчить</a:t>
            </a:r>
            <a:r>
              <a:rPr lang="ru-RU" dirty="0"/>
              <a:t> команду </a:t>
            </a:r>
            <a:r>
              <a:rPr lang="ru-RU" dirty="0" err="1"/>
              <a:t>адаптувати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потреб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lvl="1" algn="just"/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для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маркетологам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 та </a:t>
            </a:r>
            <a:r>
              <a:rPr lang="ru-RU" dirty="0" err="1"/>
              <a:t>персоналізовані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конверсій</a:t>
            </a:r>
            <a:r>
              <a:rPr lang="ru-RU" dirty="0"/>
              <a:t> та </a:t>
            </a:r>
            <a:r>
              <a:rPr lang="ru-RU" dirty="0" err="1"/>
              <a:t>покращенню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18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</a:t>
            </a:r>
            <a:r>
              <a:rPr lang="ru-RU" dirty="0" err="1"/>
              <a:t>наступну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204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– </a:t>
            </a:r>
            <a:r>
              <a:rPr lang="ru-RU" dirty="0" err="1"/>
              <a:t>функціональність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– </a:t>
            </a:r>
            <a:r>
              <a:rPr lang="ru-RU" dirty="0" err="1"/>
              <a:t>управління</a:t>
            </a:r>
            <a:r>
              <a:rPr lang="ru-RU" dirty="0"/>
              <a:t> контактами; робота з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всю </a:t>
            </a:r>
            <a:r>
              <a:rPr lang="ru-RU" dirty="0" err="1"/>
              <a:t>активність</a:t>
            </a:r>
            <a:r>
              <a:rPr lang="ru-RU" dirty="0"/>
              <a:t>, </a:t>
            </a:r>
            <a:r>
              <a:rPr lang="ru-RU" dirty="0" err="1"/>
              <a:t>пов’язану</a:t>
            </a:r>
            <a:r>
              <a:rPr lang="ru-RU" dirty="0"/>
              <a:t> з </a:t>
            </a:r>
            <a:r>
              <a:rPr lang="ru-RU" dirty="0" err="1"/>
              <a:t>клієнтом</a:t>
            </a:r>
            <a:r>
              <a:rPr lang="ru-RU" dirty="0"/>
              <a:t>;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функціональність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продажами – </a:t>
            </a:r>
            <a:r>
              <a:rPr lang="ru-RU" dirty="0" err="1"/>
              <a:t>аналіз</a:t>
            </a:r>
            <a:r>
              <a:rPr lang="ru-RU" dirty="0"/>
              <a:t> «</a:t>
            </a:r>
            <a:r>
              <a:rPr lang="ru-RU" dirty="0" err="1"/>
              <a:t>каналів</a:t>
            </a:r>
            <a:r>
              <a:rPr lang="ru-RU" dirty="0"/>
              <a:t> продажу», </a:t>
            </a:r>
            <a:r>
              <a:rPr lang="ru-RU" dirty="0" err="1"/>
              <a:t>прогнозування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циклу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регіональний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функціональність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– </a:t>
            </a:r>
            <a:r>
              <a:rPr lang="ru-RU" dirty="0" err="1"/>
              <a:t>реєстрація</a:t>
            </a:r>
            <a:r>
              <a:rPr lang="ru-RU" dirty="0"/>
              <a:t> </a:t>
            </a:r>
            <a:r>
              <a:rPr lang="ru-RU" dirty="0" err="1"/>
              <a:t>звернень</a:t>
            </a:r>
            <a:r>
              <a:rPr lang="ru-RU" dirty="0"/>
              <a:t>, </a:t>
            </a:r>
            <a:r>
              <a:rPr lang="ru-RU" dirty="0" err="1"/>
              <a:t>переадресація</a:t>
            </a:r>
            <a:r>
              <a:rPr lang="ru-RU" dirty="0"/>
              <a:t> </a:t>
            </a:r>
            <a:r>
              <a:rPr lang="ru-RU" dirty="0" err="1"/>
              <a:t>викликів</a:t>
            </a:r>
            <a:r>
              <a:rPr lang="ru-RU" dirty="0"/>
              <a:t>, </a:t>
            </a:r>
            <a:r>
              <a:rPr lang="ru-RU" dirty="0" err="1"/>
              <a:t>звітність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рішенням</a:t>
            </a:r>
            <a:r>
              <a:rPr lang="ru-RU" dirty="0"/>
              <a:t> проблем;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функціональність</a:t>
            </a:r>
            <a:r>
              <a:rPr lang="ru-RU" dirty="0"/>
              <a:t> маркетингу –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маркетинговими</a:t>
            </a:r>
            <a:r>
              <a:rPr lang="ru-RU" dirty="0"/>
              <a:t> </a:t>
            </a:r>
            <a:r>
              <a:rPr lang="ru-RU" dirty="0" err="1"/>
              <a:t>кампаніями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угодами</a:t>
            </a:r>
            <a:r>
              <a:rPr lang="ru-RU" dirty="0"/>
              <a:t>, </a:t>
            </a:r>
            <a:r>
              <a:rPr lang="ru-RU" dirty="0" err="1"/>
              <a:t>маркетингова</a:t>
            </a:r>
            <a:r>
              <a:rPr lang="ru-RU" dirty="0"/>
              <a:t> </a:t>
            </a:r>
            <a:r>
              <a:rPr lang="ru-RU" dirty="0" err="1"/>
              <a:t>енциклопедія</a:t>
            </a:r>
            <a:r>
              <a:rPr lang="ru-RU" dirty="0"/>
              <a:t>, </a:t>
            </a:r>
            <a:r>
              <a:rPr lang="ru-RU" dirty="0" err="1"/>
              <a:t>інтеграція</a:t>
            </a:r>
            <a:r>
              <a:rPr lang="ru-RU" dirty="0"/>
              <a:t> з </a:t>
            </a:r>
            <a:r>
              <a:rPr lang="ru-RU" dirty="0" err="1"/>
              <a:t>Інтернетом</a:t>
            </a:r>
            <a:r>
              <a:rPr lang="ru-RU" dirty="0"/>
              <a:t>, </a:t>
            </a:r>
            <a:r>
              <a:rPr lang="ru-RU" dirty="0" err="1"/>
              <a:t>конфігуратор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сегментація</a:t>
            </a:r>
            <a:r>
              <a:rPr lang="ru-RU" dirty="0"/>
              <a:t> </a:t>
            </a:r>
            <a:r>
              <a:rPr lang="ru-RU" dirty="0" err="1"/>
              <a:t>клієнтської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функціональність</a:t>
            </a:r>
            <a:r>
              <a:rPr lang="ru-RU" dirty="0"/>
              <a:t> для </a:t>
            </a:r>
            <a:r>
              <a:rPr lang="ru-RU" dirty="0" err="1"/>
              <a:t>керівництва</a:t>
            </a:r>
            <a:r>
              <a:rPr lang="ru-RU" dirty="0"/>
              <a:t> – </a:t>
            </a:r>
            <a:r>
              <a:rPr lang="ru-RU" dirty="0" err="1"/>
              <a:t>розширена</a:t>
            </a:r>
            <a:r>
              <a:rPr lang="ru-RU" dirty="0"/>
              <a:t> і легка у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– </a:t>
            </a:r>
            <a:r>
              <a:rPr lang="ru-RU" dirty="0" err="1"/>
              <a:t>функціональність</a:t>
            </a:r>
            <a:r>
              <a:rPr lang="ru-RU" dirty="0"/>
              <a:t> </a:t>
            </a:r>
            <a:r>
              <a:rPr lang="ru-RU" dirty="0" err="1"/>
              <a:t>синхронізації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– </a:t>
            </a:r>
            <a:r>
              <a:rPr lang="ru-RU" dirty="0" err="1"/>
              <a:t>синхронізація</a:t>
            </a:r>
            <a:r>
              <a:rPr lang="ru-RU" dirty="0"/>
              <a:t> з </a:t>
            </a:r>
            <a:r>
              <a:rPr lang="ru-RU" dirty="0" err="1"/>
              <a:t>мобільними</a:t>
            </a:r>
            <a:r>
              <a:rPr lang="ru-RU" dirty="0"/>
              <a:t> телефонами і </a:t>
            </a:r>
            <a:r>
              <a:rPr lang="ru-RU" dirty="0" err="1"/>
              <a:t>портативними</a:t>
            </a:r>
            <a:r>
              <a:rPr lang="ru-RU" dirty="0"/>
              <a:t> </a:t>
            </a:r>
            <a:r>
              <a:rPr lang="ru-RU" dirty="0" err="1"/>
              <a:t>приладами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81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CRM-система та </a:t>
            </a:r>
            <a:r>
              <a:rPr lang="ru-RU" b="1" dirty="0" err="1"/>
              <a:t>сервіс</a:t>
            </a:r>
            <a:r>
              <a:rPr lang="ru-RU" b="1" dirty="0"/>
              <a:t> </a:t>
            </a:r>
            <a:r>
              <a:rPr lang="ru-RU" b="1" dirty="0" err="1"/>
              <a:t>автоматизації</a:t>
            </a:r>
            <a:r>
              <a:rPr lang="ru-RU" b="1" dirty="0"/>
              <a:t> маркетингу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0315"/>
            <a:ext cx="10515600" cy="558367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перший </a:t>
            </a:r>
            <a:r>
              <a:rPr lang="ru-RU" dirty="0" err="1"/>
              <a:t>погляд</a:t>
            </a:r>
            <a:r>
              <a:rPr lang="ru-RU" dirty="0"/>
              <a:t>,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 </a:t>
            </a:r>
            <a:r>
              <a:rPr lang="ru-RU" dirty="0" err="1" smtClean="0"/>
              <a:t>автоматизації</a:t>
            </a:r>
            <a:r>
              <a:rPr lang="ru-RU" dirty="0" smtClean="0"/>
              <a:t> маркетингу. </a:t>
            </a:r>
            <a:r>
              <a:rPr lang="ru-RU" dirty="0"/>
              <a:t>Вони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: </a:t>
            </a:r>
            <a:r>
              <a:rPr lang="ru-RU" dirty="0" err="1"/>
              <a:t>відстежують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збирають</a:t>
            </a:r>
            <a:r>
              <a:rPr lang="ru-RU" dirty="0"/>
              <a:t> та </a:t>
            </a:r>
            <a:r>
              <a:rPr lang="ru-RU" dirty="0" err="1"/>
              <a:t>аналізують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автоматизують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орієнтована</a:t>
            </a:r>
            <a:r>
              <a:rPr lang="ru-RU" dirty="0"/>
              <a:t> на </a:t>
            </a:r>
            <a:r>
              <a:rPr lang="ru-RU" dirty="0" err="1"/>
              <a:t>продажі</a:t>
            </a:r>
            <a:r>
              <a:rPr lang="ru-RU" dirty="0"/>
              <a:t>, а </a:t>
            </a:r>
            <a:r>
              <a:rPr lang="ru-RU" dirty="0" err="1"/>
              <a:t>сервіс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маркетингу – на сам маркетинг. </a:t>
            </a:r>
            <a:r>
              <a:rPr lang="ru-RU" dirty="0" err="1"/>
              <a:t>Іншими</a:t>
            </a:r>
            <a:r>
              <a:rPr lang="ru-RU" dirty="0"/>
              <a:t> словами, </a:t>
            </a:r>
            <a:r>
              <a:rPr lang="ru-RU" dirty="0" err="1"/>
              <a:t>автоматизація</a:t>
            </a:r>
            <a:r>
              <a:rPr lang="ru-RU" dirty="0"/>
              <a:t> маркетингу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маркетинговими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, а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орієнтовані</a:t>
            </a:r>
            <a:r>
              <a:rPr lang="ru-RU" dirty="0"/>
              <a:t> на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та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кваліфікацію</a:t>
            </a:r>
            <a:r>
              <a:rPr lang="ru-RU" dirty="0"/>
              <a:t> </a:t>
            </a:r>
            <a:r>
              <a:rPr lang="ru-RU" dirty="0" err="1"/>
              <a:t>лідів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маркетинговій</a:t>
            </a:r>
            <a:r>
              <a:rPr lang="ru-RU" dirty="0"/>
              <a:t> </a:t>
            </a:r>
            <a:r>
              <a:rPr lang="ru-RU" dirty="0" err="1"/>
              <a:t>воронціі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шляху </a:t>
            </a:r>
            <a:r>
              <a:rPr lang="ru-RU" dirty="0" err="1"/>
              <a:t>покупця</a:t>
            </a:r>
            <a:r>
              <a:rPr lang="ru-RU" dirty="0"/>
              <a:t>.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маркетингу </a:t>
            </a:r>
            <a:r>
              <a:rPr lang="ru-RU" dirty="0" err="1"/>
              <a:t>опікується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на </a:t>
            </a:r>
            <a:r>
              <a:rPr lang="ru-RU" dirty="0" err="1"/>
              <a:t>верхньому</a:t>
            </a:r>
            <a:r>
              <a:rPr lang="ru-RU" dirty="0"/>
              <a:t> та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, а </a:t>
            </a:r>
            <a:r>
              <a:rPr lang="en-US" dirty="0"/>
              <a:t>CRM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взаємодіяти</a:t>
            </a:r>
            <a:r>
              <a:rPr lang="ru-RU" dirty="0"/>
              <a:t> з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на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Тим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маркетингу та </a:t>
            </a:r>
            <a:r>
              <a:rPr lang="en-US" dirty="0"/>
              <a:t>CRM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разом.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вони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обмінюватись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один з одним.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на ринку,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en-US" dirty="0" err="1"/>
              <a:t>SendPulse</a:t>
            </a:r>
            <a:r>
              <a:rPr lang="en-US" dirty="0"/>
              <a:t>, </a:t>
            </a:r>
            <a:r>
              <a:rPr lang="en-US" dirty="0" err="1"/>
              <a:t>HubSpot</a:t>
            </a:r>
            <a:r>
              <a:rPr lang="en-US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Salesforce,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об'єднали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інтеграцію</a:t>
            </a:r>
            <a:r>
              <a:rPr lang="ru-RU" dirty="0"/>
              <a:t> з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програмним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131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</TotalTime>
  <Words>961</Words>
  <Application>Microsoft Office PowerPoint</Application>
  <PresentationFormat>Широкоэкранный</PresentationFormat>
  <Paragraphs>84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Wingdings</vt:lpstr>
      <vt:lpstr>Ретро</vt:lpstr>
      <vt:lpstr>Тема 1.   Сутність Customer Relationship Management та роль в маркетингу підприємства Поняття Customer Relationship Management. Функціональні складові CRM рішень. Можливості CRM-технологій в маркетинговій діяльності підприємств. Особливості управління маркетингом на основі CRM-технологій.</vt:lpstr>
      <vt:lpstr>Програмне забезпечення або технологія CRM – це інструмент або система інструментів, які допомагають підприємствам збирати, організовувати та аналізувати дані про клієнтів для кращого управління відносинами з ними.</vt:lpstr>
      <vt:lpstr>Презентация PowerPoint</vt:lpstr>
      <vt:lpstr>Суть CRM-систем (логічно-структурна схема роботи системи</vt:lpstr>
      <vt:lpstr>Основні принципи : </vt:lpstr>
      <vt:lpstr>Презентация PowerPoint</vt:lpstr>
      <vt:lpstr>Ключові функції CRM для маркетингу </vt:lpstr>
      <vt:lpstr>Для опису функцій CRM доцільно розглянути наступну класифікацію </vt:lpstr>
      <vt:lpstr>CRM-система та сервіс автоматизації маркетингу </vt:lpstr>
      <vt:lpstr>Концептуальні аспекти CRM-систем</vt:lpstr>
      <vt:lpstr>CRM-система може включати:  </vt:lpstr>
      <vt:lpstr>Презентация PowerPoint</vt:lpstr>
      <vt:lpstr>CRM-системи базуються на певних складових, які частково дозволяють поліпшити відносини з клієнтами, серед них: </vt:lpstr>
      <vt:lpstr>Переваги і можливості CRM-систем</vt:lpstr>
      <vt:lpstr>Презентация PowerPoint</vt:lpstr>
      <vt:lpstr>На що звертати увагу при виборі CRM-системи? </vt:lpstr>
      <vt:lpstr>Різновиди CRM-систем </vt:lpstr>
      <vt:lpstr>Презентация PowerPoint</vt:lpstr>
      <vt:lpstr>Штучний інтелект та CRM </vt:lpstr>
      <vt:lpstr>CRM-системи зі штучним інтелектом </vt:lpstr>
      <vt:lpstr>У процесі ефективного використання CRM-системи українськими підприємствами доцільно враховувати такі рекомендації: </vt:lpstr>
      <vt:lpstr>‒ Загальна схема функціонування сучасних CRM-систем</vt:lpstr>
      <vt:lpstr>Основні CRM-системи в Україні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2024-08-24T18:18:02Z</dcterms:created>
  <dcterms:modified xsi:type="dcterms:W3CDTF">2024-09-10T08:03:28Z</dcterms:modified>
</cp:coreProperties>
</file>