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86" r:id="rId4"/>
    <p:sldId id="259" r:id="rId5"/>
    <p:sldId id="260" r:id="rId6"/>
    <p:sldId id="261" r:id="rId7"/>
    <p:sldId id="258" r:id="rId8"/>
    <p:sldId id="262" r:id="rId9"/>
    <p:sldId id="285" r:id="rId10"/>
    <p:sldId id="269" r:id="rId11"/>
    <p:sldId id="264" r:id="rId12"/>
    <p:sldId id="263" r:id="rId13"/>
    <p:sldId id="265" r:id="rId14"/>
    <p:sldId id="268" r:id="rId15"/>
    <p:sldId id="266" r:id="rId16"/>
    <p:sldId id="267" r:id="rId17"/>
    <p:sldId id="270" r:id="rId18"/>
    <p:sldId id="271" r:id="rId19"/>
    <p:sldId id="272" r:id="rId20"/>
    <p:sldId id="273" r:id="rId21"/>
    <p:sldId id="275" r:id="rId22"/>
    <p:sldId id="274" r:id="rId23"/>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63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167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29997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17884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180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7337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260400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97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67225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022784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96697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1/6/2024</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65851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1/6/2024</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2810656351"/>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jp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Цветные карандаши внутри карандаша, которая находится вверху таблицы &quot;дерево&quot;">
            <a:extLst>
              <a:ext uri="{FF2B5EF4-FFF2-40B4-BE49-F238E27FC236}">
                <a16:creationId xmlns:a16="http://schemas.microsoft.com/office/drawing/2014/main" id="{D875CB75-2D3C-51EF-DB71-D0EA90E6E24A}"/>
              </a:ext>
            </a:extLst>
          </p:cNvPr>
          <p:cNvPicPr>
            <a:picLocks noChangeAspect="1"/>
          </p:cNvPicPr>
          <p:nvPr/>
        </p:nvPicPr>
        <p:blipFill rotWithShape="1">
          <a:blip r:embed="rId2">
            <a:alphaModFix/>
          </a:blip>
          <a:srcRect t="15749"/>
          <a:stretch/>
        </p:blipFill>
        <p:spPr>
          <a:xfrm>
            <a:off x="20" y="1571"/>
            <a:ext cx="12191980" cy="6856429"/>
          </a:xfrm>
          <a:prstGeom prst="rect">
            <a:avLst/>
          </a:prstGeom>
        </p:spPr>
      </p:pic>
      <p:sp>
        <p:nvSpPr>
          <p:cNvPr id="2" name="Заголовок 1">
            <a:extLst>
              <a:ext uri="{FF2B5EF4-FFF2-40B4-BE49-F238E27FC236}">
                <a16:creationId xmlns:a16="http://schemas.microsoft.com/office/drawing/2014/main" id="{646634BB-D84A-CE1F-A5C9-AF706DC15AEC}"/>
              </a:ext>
            </a:extLst>
          </p:cNvPr>
          <p:cNvSpPr>
            <a:spLocks noGrp="1"/>
          </p:cNvSpPr>
          <p:nvPr>
            <p:ph type="ctrTitle" idx="4294967295"/>
          </p:nvPr>
        </p:nvSpPr>
        <p:spPr>
          <a:xfrm>
            <a:off x="0" y="2211388"/>
            <a:ext cx="7128588" cy="1425575"/>
          </a:xfrm>
        </p:spPr>
        <p:txBody>
          <a:bodyPr anchor="b">
            <a:noAutofit/>
          </a:bodyPr>
          <a:lstStyle/>
          <a:p>
            <a:pPr algn="ctr"/>
            <a:r>
              <a:rPr lang="uk-UA" sz="2400" dirty="0">
                <a:solidFill>
                  <a:srgbClr val="FFFF00"/>
                </a:solidFill>
                <a:effectLst/>
                <a:latin typeface="Times New Roman" panose="02020603050405020304" pitchFamily="18" charset="0"/>
                <a:ea typeface="Times New Roman" panose="02020603050405020304" pitchFamily="18" charset="0"/>
              </a:rPr>
              <a:t>Вступ. Ботаніка як наука. Загальний огляд нижчих рослин</a:t>
            </a:r>
            <a:endParaRPr lang="ru-UA" sz="2400" dirty="0">
              <a:solidFill>
                <a:srgbClr val="FFFF00"/>
              </a:solidFill>
            </a:endParaRPr>
          </a:p>
        </p:txBody>
      </p:sp>
      <p:sp>
        <p:nvSpPr>
          <p:cNvPr id="3" name="Подзаголовок 2">
            <a:extLst>
              <a:ext uri="{FF2B5EF4-FFF2-40B4-BE49-F238E27FC236}">
                <a16:creationId xmlns:a16="http://schemas.microsoft.com/office/drawing/2014/main" id="{BD0DFC18-B83C-CF44-5B92-439BBFB301F7}"/>
              </a:ext>
            </a:extLst>
          </p:cNvPr>
          <p:cNvSpPr>
            <a:spLocks noGrp="1"/>
          </p:cNvSpPr>
          <p:nvPr>
            <p:ph type="subTitle" idx="4294967295"/>
          </p:nvPr>
        </p:nvSpPr>
        <p:spPr>
          <a:xfrm>
            <a:off x="-167951" y="5518701"/>
            <a:ext cx="3048000" cy="877887"/>
          </a:xfrm>
        </p:spPr>
        <p:txBody>
          <a:bodyPr>
            <a:normAutofit/>
          </a:bodyPr>
          <a:lstStyle/>
          <a:p>
            <a:pPr marL="0" indent="0" algn="ctr">
              <a:buNone/>
            </a:pPr>
            <a:r>
              <a:rPr lang="ru-RU" sz="2400" b="1" dirty="0" err="1">
                <a:solidFill>
                  <a:schemeClr val="bg1"/>
                </a:solidFill>
              </a:rPr>
              <a:t>Ботаніка</a:t>
            </a:r>
            <a:r>
              <a:rPr lang="ru-RU" sz="2400" b="1" dirty="0">
                <a:solidFill>
                  <a:schemeClr val="bg1"/>
                </a:solidFill>
              </a:rPr>
              <a:t> 2023-24</a:t>
            </a:r>
            <a:endParaRPr lang="ru-UA" sz="2400" b="1" dirty="0">
              <a:solidFill>
                <a:schemeClr val="bg1"/>
              </a:solidFill>
            </a:endParaRPr>
          </a:p>
        </p:txBody>
      </p:sp>
      <p:pic>
        <p:nvPicPr>
          <p:cNvPr id="6" name="Рисунок 5"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0AC04BF7-C40F-646D-EF73-0B9584766A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extLst>
      <p:ext uri="{BB962C8B-B14F-4D97-AF65-F5344CB8AC3E}">
        <p14:creationId xmlns:p14="http://schemas.microsoft.com/office/powerpoint/2010/main" val="56299110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4" name="Рисунок 3">
            <a:extLst>
              <a:ext uri="{FF2B5EF4-FFF2-40B4-BE49-F238E27FC236}">
                <a16:creationId xmlns:a16="http://schemas.microsoft.com/office/drawing/2014/main" id="{E313453E-A394-5EFA-ECE9-7D868E704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740" y="278606"/>
            <a:ext cx="8401050" cy="6300788"/>
          </a:xfrm>
          <a:prstGeom prst="rect">
            <a:avLst/>
          </a:prstGeom>
        </p:spPr>
      </p:pic>
    </p:spTree>
    <p:extLst>
      <p:ext uri="{BB962C8B-B14F-4D97-AF65-F5344CB8AC3E}">
        <p14:creationId xmlns:p14="http://schemas.microsoft.com/office/powerpoint/2010/main" val="78215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DB3A3E20-3C1D-94F8-6318-A47285FCC5BF}"/>
              </a:ext>
            </a:extLst>
          </p:cNvPr>
          <p:cNvSpPr txBox="1"/>
          <p:nvPr/>
        </p:nvSpPr>
        <p:spPr>
          <a:xfrm>
            <a:off x="128295" y="934221"/>
            <a:ext cx="5967705" cy="5940088"/>
          </a:xfrm>
          <a:prstGeom prst="rect">
            <a:avLst/>
          </a:prstGeom>
          <a:noFill/>
        </p:spPr>
        <p:txBody>
          <a:bodyPr wrap="square">
            <a:spAutoFit/>
          </a:bodyPr>
          <a:lstStyle/>
          <a:p>
            <a:pPr indent="457200" algn="just"/>
            <a:r>
              <a:rPr lang="uk-UA" sz="2000" dirty="0">
                <a:effectLst/>
                <a:latin typeface="Bookman Old Style" panose="02050604050505020204" pitchFamily="18" charset="0"/>
                <a:ea typeface="Times New Roman" panose="02020603050405020304" pitchFamily="18" charset="0"/>
              </a:rPr>
              <a:t>Прокаріоти та еукаріоти. За особливостями будови клітин та способами їх поділу весь органічний світ поділяють на два над царства: прокаріоти (до ядерні) та еукаріоти(ядерні). Прокаріоти включають одне царство </a:t>
            </a:r>
            <a:r>
              <a:rPr lang="uk-UA" sz="2000" dirty="0" err="1">
                <a:effectLst/>
                <a:latin typeface="Bookman Old Style" panose="02050604050505020204" pitchFamily="18" charset="0"/>
                <a:ea typeface="Times New Roman" panose="02020603050405020304" pitchFamily="18" charset="0"/>
              </a:rPr>
              <a:t>дробянок</a:t>
            </a:r>
            <a:r>
              <a:rPr lang="uk-UA" sz="2000" dirty="0">
                <a:effectLst/>
                <a:latin typeface="Bookman Old Style" panose="02050604050505020204" pitchFamily="18" charset="0"/>
                <a:ea typeface="Times New Roman" panose="02020603050405020304" pitchFamily="18" charset="0"/>
              </a:rPr>
              <a:t>. До якого відносять бактерії та синьо-зелені водорості. Клітини прокаріот не мають сформованого ядра, ендоплазматичного </a:t>
            </a:r>
            <a:r>
              <a:rPr lang="uk-UA" sz="2000" dirty="0" err="1">
                <a:effectLst/>
                <a:latin typeface="Bookman Old Style" panose="02050604050505020204" pitchFamily="18" charset="0"/>
                <a:ea typeface="Times New Roman" panose="02020603050405020304" pitchFamily="18" charset="0"/>
              </a:rPr>
              <a:t>ретикулюма</a:t>
            </a:r>
            <a:r>
              <a:rPr lang="uk-UA" sz="2000" dirty="0">
                <a:effectLst/>
                <a:latin typeface="Bookman Old Style" panose="02050604050505020204" pitchFamily="18" charset="0"/>
                <a:ea typeface="Times New Roman" panose="02020603050405020304" pitchFamily="18" charset="0"/>
              </a:rPr>
              <a:t>, мітохондрій та пластид. Поділ клітин здійснюється </a:t>
            </a:r>
            <a:r>
              <a:rPr lang="uk-UA" sz="2000" dirty="0" err="1">
                <a:effectLst/>
                <a:latin typeface="Bookman Old Style" panose="02050604050505020204" pitchFamily="18" charset="0"/>
                <a:ea typeface="Times New Roman" panose="02020603050405020304" pitchFamily="18" charset="0"/>
              </a:rPr>
              <a:t>амітотично</a:t>
            </a:r>
            <a:r>
              <a:rPr lang="uk-UA" sz="2000" dirty="0">
                <a:effectLst/>
                <a:latin typeface="Bookman Old Style" panose="02050604050505020204" pitchFamily="18" charset="0"/>
                <a:ea typeface="Times New Roman" panose="02020603050405020304" pitchFamily="18" charset="0"/>
              </a:rPr>
              <a:t>. До складу клітинної оболонки входить мурен. Статевий процес відсутній, а у бактерій проходить по типу кон’югації. Зміна ядерних фаз не спостерігається. </a:t>
            </a:r>
            <a:endParaRPr lang="ru-UA" sz="2000" dirty="0">
              <a:effectLst/>
              <a:latin typeface="Times New Roman" panose="02020603050405020304" pitchFamily="18" charset="0"/>
              <a:ea typeface="Times New Roman" panose="02020603050405020304" pitchFamily="18" charset="0"/>
            </a:endParaRPr>
          </a:p>
          <a:p>
            <a:pPr indent="457200" algn="just"/>
            <a:r>
              <a:rPr lang="uk-UA" sz="2000" dirty="0">
                <a:effectLst/>
                <a:latin typeface="Bookman Old Style" panose="02050604050505020204" pitchFamily="18" charset="0"/>
                <a:ea typeface="Times New Roman" panose="02020603050405020304" pitchFamily="18" charset="0"/>
              </a:rPr>
              <a:t>Клітини еукаріот мають усі органели і можуть ділитися всіма способами. Для них характерне статеве розмноження та зміна ядерних фаз.</a:t>
            </a:r>
            <a:endParaRPr lang="ru-UA" sz="2000" dirty="0">
              <a:effectLst/>
              <a:latin typeface="Times New Roman" panose="02020603050405020304" pitchFamily="18" charset="0"/>
              <a:ea typeface="Times New Roman" panose="02020603050405020304" pitchFamily="18" charset="0"/>
            </a:endParaRPr>
          </a:p>
        </p:txBody>
      </p:sp>
      <p:pic>
        <p:nvPicPr>
          <p:cNvPr id="6" name="Рисунок 5">
            <a:extLst>
              <a:ext uri="{FF2B5EF4-FFF2-40B4-BE49-F238E27FC236}">
                <a16:creationId xmlns:a16="http://schemas.microsoft.com/office/drawing/2014/main" id="{6ABECBD5-EBB9-F9D7-6D80-DC142C027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299" y="2045970"/>
            <a:ext cx="5669280" cy="3188970"/>
          </a:xfrm>
          <a:prstGeom prst="rect">
            <a:avLst/>
          </a:prstGeom>
        </p:spPr>
      </p:pic>
    </p:spTree>
    <p:extLst>
      <p:ext uri="{BB962C8B-B14F-4D97-AF65-F5344CB8AC3E}">
        <p14:creationId xmlns:p14="http://schemas.microsoft.com/office/powerpoint/2010/main" val="412702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5" name="Рисунок 4">
            <a:extLst>
              <a:ext uri="{FF2B5EF4-FFF2-40B4-BE49-F238E27FC236}">
                <a16:creationId xmlns:a16="http://schemas.microsoft.com/office/drawing/2014/main" id="{81A89A14-12D5-FB34-F497-9940A5B60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0" y="148408"/>
            <a:ext cx="8667750" cy="6500813"/>
          </a:xfrm>
          <a:prstGeom prst="rect">
            <a:avLst/>
          </a:prstGeom>
        </p:spPr>
      </p:pic>
    </p:spTree>
    <p:extLst>
      <p:ext uri="{BB962C8B-B14F-4D97-AF65-F5344CB8AC3E}">
        <p14:creationId xmlns:p14="http://schemas.microsoft.com/office/powerpoint/2010/main" val="138122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1B5327A5-8CE8-9167-4D94-C192479CE876}"/>
              </a:ext>
            </a:extLst>
          </p:cNvPr>
          <p:cNvSpPr txBox="1"/>
          <p:nvPr/>
        </p:nvSpPr>
        <p:spPr>
          <a:xfrm>
            <a:off x="251926" y="1074109"/>
            <a:ext cx="11756571" cy="1938992"/>
          </a:xfrm>
          <a:prstGeom prst="rect">
            <a:avLst/>
          </a:prstGeom>
          <a:noFill/>
        </p:spPr>
        <p:txBody>
          <a:bodyPr wrap="square">
            <a:spAutoFit/>
          </a:bodyPr>
          <a:lstStyle/>
          <a:p>
            <a:pPr indent="457200" algn="just"/>
            <a:r>
              <a:rPr lang="uk-UA" sz="2000" dirty="0">
                <a:effectLst/>
                <a:latin typeface="Bookman Old Style" panose="02050604050505020204" pitchFamily="18" charset="0"/>
                <a:ea typeface="Times New Roman" panose="02020603050405020304" pitchFamily="18" charset="0"/>
              </a:rPr>
              <a:t>Наука, що вивчає гриби, називається мікологія. До грибів відносяться безхлорофільні гетеротрофні організми. В сучасній системі класифікації органічного світу гриби виділені в окреме царство еукаріотичних організмів, про ізольованість грибів відмічав ще де </a:t>
            </a:r>
            <a:r>
              <a:rPr lang="uk-UA" sz="2000" dirty="0" err="1">
                <a:effectLst/>
                <a:latin typeface="Bookman Old Style" panose="02050604050505020204" pitchFamily="18" charset="0"/>
                <a:ea typeface="Times New Roman" panose="02020603050405020304" pitchFamily="18" charset="0"/>
              </a:rPr>
              <a:t>Фріз</a:t>
            </a:r>
            <a:r>
              <a:rPr lang="uk-UA" sz="2000" dirty="0">
                <a:effectLst/>
                <a:latin typeface="Bookman Old Style" panose="02050604050505020204" pitchFamily="18" charset="0"/>
                <a:ea typeface="Times New Roman" panose="02020603050405020304" pitchFamily="18" charset="0"/>
              </a:rPr>
              <a:t>, французький міколог Х1Х сторіччя.  Гриби мають </a:t>
            </a:r>
            <a:r>
              <a:rPr lang="uk-UA" sz="2000" dirty="0" err="1">
                <a:effectLst/>
                <a:latin typeface="Bookman Old Style" panose="02050604050505020204" pitchFamily="18" charset="0"/>
                <a:ea typeface="Times New Roman" panose="02020603050405020304" pitchFamily="18" charset="0"/>
              </a:rPr>
              <a:t>поліфілетичне</a:t>
            </a:r>
            <a:r>
              <a:rPr lang="uk-UA" sz="2000" dirty="0">
                <a:effectLst/>
                <a:latin typeface="Bookman Old Style" panose="02050604050505020204" pitchFamily="18" charset="0"/>
                <a:ea typeface="Times New Roman" panose="02020603050405020304" pitchFamily="18" charset="0"/>
              </a:rPr>
              <a:t> походження, тобто різні таксони виникли незалежно від різних безбарвних джгутикових або </a:t>
            </a:r>
            <a:r>
              <a:rPr lang="uk-UA" sz="2000" dirty="0" err="1">
                <a:effectLst/>
                <a:latin typeface="Bookman Old Style" panose="02050604050505020204" pitchFamily="18" charset="0"/>
                <a:ea typeface="Times New Roman" panose="02020603050405020304" pitchFamily="18" charset="0"/>
              </a:rPr>
              <a:t>абемоїдних</a:t>
            </a:r>
            <a:r>
              <a:rPr lang="uk-UA" sz="2000" dirty="0">
                <a:effectLst/>
                <a:latin typeface="Bookman Old Style" panose="02050604050505020204" pitchFamily="18" charset="0"/>
                <a:ea typeface="Times New Roman" panose="02020603050405020304" pitchFamily="18" charset="0"/>
              </a:rPr>
              <a:t> </a:t>
            </a:r>
            <a:r>
              <a:rPr lang="uk-UA" sz="2000" dirty="0" err="1">
                <a:effectLst/>
                <a:latin typeface="Bookman Old Style" panose="02050604050505020204" pitchFamily="18" charset="0"/>
                <a:ea typeface="Times New Roman" panose="02020603050405020304" pitchFamily="18" charset="0"/>
              </a:rPr>
              <a:t>флігелят</a:t>
            </a:r>
            <a:r>
              <a:rPr lang="uk-UA" sz="2000" dirty="0">
                <a:effectLst/>
                <a:latin typeface="Bookman Old Style" panose="02050604050505020204" pitchFamily="18" charset="0"/>
                <a:ea typeface="Times New Roman" panose="02020603050405020304" pitchFamily="18" charset="0"/>
              </a:rPr>
              <a:t>. </a:t>
            </a:r>
            <a:endParaRPr lang="ru-UA" sz="2000" dirty="0">
              <a:effectLst/>
              <a:latin typeface="Times New Roman" panose="02020603050405020304" pitchFamily="18" charset="0"/>
              <a:ea typeface="Times New Roman" panose="02020603050405020304" pitchFamily="18" charset="0"/>
            </a:endParaRPr>
          </a:p>
        </p:txBody>
      </p:sp>
      <p:pic>
        <p:nvPicPr>
          <p:cNvPr id="8" name="Рисунок 7">
            <a:extLst>
              <a:ext uri="{FF2B5EF4-FFF2-40B4-BE49-F238E27FC236}">
                <a16:creationId xmlns:a16="http://schemas.microsoft.com/office/drawing/2014/main" id="{1AACAD08-7203-0BD5-1000-38754B8AA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26" y="3152989"/>
            <a:ext cx="7253288" cy="3601164"/>
          </a:xfrm>
          <a:prstGeom prst="rect">
            <a:avLst/>
          </a:prstGeom>
        </p:spPr>
      </p:pic>
      <p:pic>
        <p:nvPicPr>
          <p:cNvPr id="12" name="Рисунок 11" descr="Изображение выглядит как гидроид&#10;&#10;Автоматически созданное описание">
            <a:extLst>
              <a:ext uri="{FF2B5EF4-FFF2-40B4-BE49-F238E27FC236}">
                <a16:creationId xmlns:a16="http://schemas.microsoft.com/office/drawing/2014/main" id="{BAC88B2A-80AD-F62C-E55B-2490067F98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7021" y="2697481"/>
            <a:ext cx="3891302" cy="3912488"/>
          </a:xfrm>
          <a:prstGeom prst="rect">
            <a:avLst/>
          </a:prstGeom>
        </p:spPr>
      </p:pic>
    </p:spTree>
    <p:extLst>
      <p:ext uri="{BB962C8B-B14F-4D97-AF65-F5344CB8AC3E}">
        <p14:creationId xmlns:p14="http://schemas.microsoft.com/office/powerpoint/2010/main" val="408769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4" name="Рисунок 3">
            <a:extLst>
              <a:ext uri="{FF2B5EF4-FFF2-40B4-BE49-F238E27FC236}">
                <a16:creationId xmlns:a16="http://schemas.microsoft.com/office/drawing/2014/main" id="{C625377B-F120-946F-B24B-73F71D38B0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1" y="308172"/>
            <a:ext cx="5943600" cy="6241656"/>
          </a:xfrm>
          <a:prstGeom prst="rect">
            <a:avLst/>
          </a:prstGeom>
        </p:spPr>
      </p:pic>
      <p:pic>
        <p:nvPicPr>
          <p:cNvPr id="6" name="Рисунок 5" descr="Изображение выглядит как земля, красный, овощ&#10;&#10;Автоматически созданное описание">
            <a:extLst>
              <a:ext uri="{FF2B5EF4-FFF2-40B4-BE49-F238E27FC236}">
                <a16:creationId xmlns:a16="http://schemas.microsoft.com/office/drawing/2014/main" id="{B0A33770-74CF-0DE6-A6F1-37A37BC5C4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5848" y="308172"/>
            <a:ext cx="3585105" cy="2688829"/>
          </a:xfrm>
          <a:prstGeom prst="rect">
            <a:avLst/>
          </a:prstGeom>
        </p:spPr>
      </p:pic>
      <p:pic>
        <p:nvPicPr>
          <p:cNvPr id="8" name="Рисунок 7" descr="Изображение выглядит как текст&#10;&#10;Автоматически созданное описание">
            <a:extLst>
              <a:ext uri="{FF2B5EF4-FFF2-40B4-BE49-F238E27FC236}">
                <a16:creationId xmlns:a16="http://schemas.microsoft.com/office/drawing/2014/main" id="{161BF94B-B5B0-E1EA-7781-D189370181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0645" y="3429000"/>
            <a:ext cx="3835718" cy="3152645"/>
          </a:xfrm>
          <a:prstGeom prst="rect">
            <a:avLst/>
          </a:prstGeom>
        </p:spPr>
      </p:pic>
    </p:spTree>
    <p:extLst>
      <p:ext uri="{BB962C8B-B14F-4D97-AF65-F5344CB8AC3E}">
        <p14:creationId xmlns:p14="http://schemas.microsoft.com/office/powerpoint/2010/main" val="1094941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DE60B307-7E6F-786C-5121-A904FE029325}"/>
              </a:ext>
            </a:extLst>
          </p:cNvPr>
          <p:cNvSpPr txBox="1"/>
          <p:nvPr/>
        </p:nvSpPr>
        <p:spPr>
          <a:xfrm>
            <a:off x="5001209" y="0"/>
            <a:ext cx="6988628" cy="6740307"/>
          </a:xfrm>
          <a:prstGeom prst="rect">
            <a:avLst/>
          </a:prstGeom>
          <a:noFill/>
        </p:spPr>
        <p:txBody>
          <a:bodyPr wrap="square">
            <a:spAutoFit/>
          </a:bodyPr>
          <a:lstStyle/>
          <a:p>
            <a:pPr indent="457200" algn="just"/>
            <a:r>
              <a:rPr lang="uk-UA" sz="1800" dirty="0" err="1">
                <a:effectLst/>
                <a:latin typeface="Bookman Old Style" panose="02050604050505020204" pitchFamily="18" charset="0"/>
                <a:ea typeface="Times New Roman" panose="02020603050405020304" pitchFamily="18" charset="0"/>
              </a:rPr>
              <a:t>Амебоїдна</a:t>
            </a:r>
            <a:r>
              <a:rPr lang="uk-UA" sz="1800" dirty="0">
                <a:effectLst/>
                <a:latin typeface="Bookman Old Style" panose="02050604050505020204" pitchFamily="18" charset="0"/>
                <a:ea typeface="Times New Roman" panose="02020603050405020304" pitchFamily="18" charset="0"/>
              </a:rPr>
              <a:t> - клітини позбавлені твердої оболонки і не мають постійної форми. Це - найбільш проста будова одноклітинного організму. Така структура характерна для </a:t>
            </a:r>
            <a:r>
              <a:rPr lang="uk-UA" sz="1800" dirty="0" err="1">
                <a:effectLst/>
                <a:latin typeface="Bookman Old Style" panose="02050604050505020204" pitchFamily="18" charset="0"/>
                <a:ea typeface="Times New Roman" panose="02020603050405020304" pitchFamily="18" charset="0"/>
              </a:rPr>
              <a:t>пірофітових</a:t>
            </a:r>
            <a:r>
              <a:rPr lang="uk-UA" sz="1800" dirty="0">
                <a:effectLst/>
                <a:latin typeface="Bookman Old Style" panose="02050604050505020204" pitchFamily="18" charset="0"/>
                <a:ea typeface="Times New Roman" panose="02020603050405020304" pitchFamily="18" charset="0"/>
              </a:rPr>
              <a:t>, золотистих та жовто-зелених водоростей.</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err="1">
                <a:effectLst/>
                <a:latin typeface="Bookman Old Style" panose="02050604050505020204" pitchFamily="18" charset="0"/>
                <a:ea typeface="Times New Roman" panose="02020603050405020304" pitchFamily="18" charset="0"/>
              </a:rPr>
              <a:t>Монадна</a:t>
            </a:r>
            <a:r>
              <a:rPr lang="uk-UA" sz="1800" dirty="0">
                <a:effectLst/>
                <a:latin typeface="Bookman Old Style" panose="02050604050505020204" pitchFamily="18" charset="0"/>
                <a:ea typeface="Times New Roman" panose="02020603050405020304" pitchFamily="18" charset="0"/>
              </a:rPr>
              <a:t> структура властива одноклітинним і колоніальним організмам з твердою клітинною оболонкою і джгутиками, за допомогою яких вони рухаються у воді. Ця структура характерна для </a:t>
            </a:r>
            <a:r>
              <a:rPr lang="uk-UA" sz="1800" dirty="0" err="1">
                <a:effectLst/>
                <a:latin typeface="Bookman Old Style" panose="02050604050505020204" pitchFamily="18" charset="0"/>
                <a:ea typeface="Times New Roman" panose="02020603050405020304" pitchFamily="18" charset="0"/>
              </a:rPr>
              <a:t>пірофітових</a:t>
            </a:r>
            <a:r>
              <a:rPr lang="uk-UA" sz="1800" dirty="0">
                <a:effectLst/>
                <a:latin typeface="Bookman Old Style" panose="02050604050505020204" pitchFamily="18" charset="0"/>
                <a:ea typeface="Times New Roman" panose="02020603050405020304" pitchFamily="18" charset="0"/>
              </a:rPr>
              <a:t>, золотистих, евгленових, жовто-зелених і зелених водоростей.</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err="1">
                <a:effectLst/>
                <a:latin typeface="Bookman Old Style" panose="02050604050505020204" pitchFamily="18" charset="0"/>
                <a:ea typeface="Times New Roman" panose="02020603050405020304" pitchFamily="18" charset="0"/>
              </a:rPr>
              <a:t>Коккоїдна</a:t>
            </a:r>
            <a:r>
              <a:rPr lang="uk-UA" sz="1800" dirty="0">
                <a:effectLst/>
                <a:latin typeface="Bookman Old Style" panose="02050604050505020204" pitchFamily="18" charset="0"/>
                <a:ea typeface="Times New Roman" panose="02020603050405020304" pitchFamily="18" charset="0"/>
              </a:rPr>
              <a:t> структура – клітини мають тверду оболонку, але позбавлені джгутиків і не здатні до активного руху, вони вільно переносяться водою або ведуть прикріплений спосіб життя. Ця структура властива одноклітинним колоніальним водоростям відділів зелених, діатомових та інших. На основі </a:t>
            </a:r>
            <a:r>
              <a:rPr lang="uk-UA" sz="1800" dirty="0" err="1">
                <a:effectLst/>
                <a:latin typeface="Bookman Old Style" panose="02050604050505020204" pitchFamily="18" charset="0"/>
                <a:ea typeface="Times New Roman" panose="02020603050405020304" pitchFamily="18" charset="0"/>
              </a:rPr>
              <a:t>коккоїдної</a:t>
            </a:r>
            <a:r>
              <a:rPr lang="uk-UA" sz="1800" dirty="0">
                <a:effectLst/>
                <a:latin typeface="Bookman Old Style" panose="02050604050505020204" pitchFamily="18" charset="0"/>
                <a:ea typeface="Times New Roman" panose="02020603050405020304" pitchFamily="18" charset="0"/>
              </a:rPr>
              <a:t> структури стало можливе виникнення багатоклітинних </a:t>
            </a:r>
            <a:r>
              <a:rPr lang="uk-UA" sz="1800" dirty="0" err="1">
                <a:effectLst/>
                <a:latin typeface="Bookman Old Style" panose="02050604050505020204" pitchFamily="18" charset="0"/>
                <a:ea typeface="Times New Roman" panose="02020603050405020304" pitchFamily="18" charset="0"/>
              </a:rPr>
              <a:t>таломів</a:t>
            </a:r>
            <a:r>
              <a:rPr lang="uk-UA" sz="1800" dirty="0">
                <a:effectLst/>
                <a:latin typeface="Bookman Old Style" panose="02050604050505020204" pitchFamily="18" charset="0"/>
                <a:ea typeface="Times New Roman" panose="02020603050405020304" pitchFamily="18" charset="0"/>
              </a:rPr>
              <a:t>.</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err="1">
                <a:effectLst/>
                <a:latin typeface="Bookman Old Style" panose="02050604050505020204" pitchFamily="18" charset="0"/>
                <a:ea typeface="Times New Roman" panose="02020603050405020304" pitchFamily="18" charset="0"/>
              </a:rPr>
              <a:t>Пальмелоїдна</a:t>
            </a:r>
            <a:r>
              <a:rPr lang="uk-UA" sz="1800" dirty="0">
                <a:effectLst/>
                <a:latin typeface="Bookman Old Style" panose="02050604050505020204" pitchFamily="18" charset="0"/>
                <a:ea typeface="Times New Roman" panose="02020603050405020304" pitchFamily="18" charset="0"/>
              </a:rPr>
              <a:t> структура є ускладненим варіантом </a:t>
            </a:r>
            <a:r>
              <a:rPr lang="uk-UA" sz="1800" dirty="0" err="1">
                <a:effectLst/>
                <a:latin typeface="Bookman Old Style" panose="02050604050505020204" pitchFamily="18" charset="0"/>
                <a:ea typeface="Times New Roman" panose="02020603050405020304" pitchFamily="18" charset="0"/>
              </a:rPr>
              <a:t>коккоїдної</a:t>
            </a:r>
            <a:r>
              <a:rPr lang="uk-UA" sz="1800" dirty="0">
                <a:effectLst/>
                <a:latin typeface="Bookman Old Style" panose="02050604050505020204" pitchFamily="18" charset="0"/>
                <a:ea typeface="Times New Roman" panose="02020603050405020304" pitchFamily="18" charset="0"/>
              </a:rPr>
              <a:t> </a:t>
            </a:r>
            <a:r>
              <a:rPr lang="uk-UA" sz="1800" dirty="0" err="1">
                <a:effectLst/>
                <a:latin typeface="Bookman Old Style" panose="02050604050505020204" pitchFamily="18" charset="0"/>
                <a:ea typeface="Times New Roman" panose="02020603050405020304" pitchFamily="18" charset="0"/>
              </a:rPr>
              <a:t>стуктури</a:t>
            </a:r>
            <a:r>
              <a:rPr lang="uk-UA" sz="1800" dirty="0">
                <a:effectLst/>
                <a:latin typeface="Bookman Old Style" panose="02050604050505020204" pitchFamily="18" charset="0"/>
                <a:ea typeface="Times New Roman" panose="02020603050405020304" pitchFamily="18" charset="0"/>
              </a:rPr>
              <a:t> і являє собою сукупність слизових тіл, прикріплених до субстрату. Виникнення </a:t>
            </a:r>
            <a:r>
              <a:rPr lang="uk-UA" sz="1800" dirty="0" err="1">
                <a:effectLst/>
                <a:latin typeface="Bookman Old Style" panose="02050604050505020204" pitchFamily="18" charset="0"/>
                <a:ea typeface="Times New Roman" panose="02020603050405020304" pitchFamily="18" charset="0"/>
              </a:rPr>
              <a:t>пальмелоїдного</a:t>
            </a:r>
            <a:r>
              <a:rPr lang="uk-UA" sz="1800" dirty="0">
                <a:effectLst/>
                <a:latin typeface="Bookman Old Style" panose="02050604050505020204" pitchFamily="18" charset="0"/>
                <a:ea typeface="Times New Roman" panose="02020603050405020304" pitchFamily="18" charset="0"/>
              </a:rPr>
              <a:t> типу структури було важливим на шляху морфологічної еволюції водоростей – від рухомих до нерухомих форм.</a:t>
            </a:r>
            <a:endParaRPr lang="ru-UA" sz="1800" dirty="0">
              <a:effectLst/>
              <a:latin typeface="Times New Roman" panose="02020603050405020304" pitchFamily="18" charset="0"/>
              <a:ea typeface="Times New Roman" panose="02020603050405020304" pitchFamily="18" charset="0"/>
            </a:endParaRPr>
          </a:p>
        </p:txBody>
      </p:sp>
      <p:pic>
        <p:nvPicPr>
          <p:cNvPr id="8" name="Рисунок 7" descr="Изображение выглядит как текст, ткань&#10;&#10;Автоматически созданное описание">
            <a:extLst>
              <a:ext uri="{FF2B5EF4-FFF2-40B4-BE49-F238E27FC236}">
                <a16:creationId xmlns:a16="http://schemas.microsoft.com/office/drawing/2014/main" id="{034788E2-DD26-C05C-DEEB-790A770B7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87" y="1154430"/>
            <a:ext cx="4698569" cy="5181600"/>
          </a:xfrm>
          <a:prstGeom prst="rect">
            <a:avLst/>
          </a:prstGeom>
        </p:spPr>
      </p:pic>
    </p:spTree>
    <p:extLst>
      <p:ext uri="{BB962C8B-B14F-4D97-AF65-F5344CB8AC3E}">
        <p14:creationId xmlns:p14="http://schemas.microsoft.com/office/powerpoint/2010/main" val="392549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612159ED-328B-B18C-5196-C43A96345C0F}"/>
              </a:ext>
            </a:extLst>
          </p:cNvPr>
          <p:cNvSpPr txBox="1"/>
          <p:nvPr/>
        </p:nvSpPr>
        <p:spPr>
          <a:xfrm>
            <a:off x="4794538" y="335845"/>
            <a:ext cx="7267724" cy="6186309"/>
          </a:xfrm>
          <a:prstGeom prst="rect">
            <a:avLst/>
          </a:prstGeom>
          <a:noFill/>
        </p:spPr>
        <p:txBody>
          <a:bodyPr wrap="square">
            <a:spAutoFit/>
          </a:bodyPr>
          <a:lstStyle/>
          <a:p>
            <a:pPr indent="457200" algn="just"/>
            <a:r>
              <a:rPr lang="uk-UA" sz="1800" dirty="0">
                <a:effectLst/>
                <a:latin typeface="Bookman Old Style" panose="02050604050505020204" pitchFamily="18" charset="0"/>
                <a:ea typeface="Times New Roman" panose="02020603050405020304" pitchFamily="18" charset="0"/>
              </a:rPr>
              <a:t>Нитчаста структура складається із клітин, які поєднуються в прості або розгалужені нитки, що можуть вільно існувати, прикріплюватися або </a:t>
            </a:r>
            <a:r>
              <a:rPr lang="uk-UA" sz="1800" dirty="0" err="1">
                <a:effectLst/>
                <a:latin typeface="Bookman Old Style" panose="02050604050505020204" pitchFamily="18" charset="0"/>
                <a:ea typeface="Times New Roman" panose="02020603050405020304" pitchFamily="18" charset="0"/>
              </a:rPr>
              <a:t>об’єднуюються</a:t>
            </a:r>
            <a:r>
              <a:rPr lang="uk-UA" sz="1800" dirty="0">
                <a:effectLst/>
                <a:latin typeface="Bookman Old Style" panose="02050604050505020204" pitchFamily="18" charset="0"/>
                <a:ea typeface="Times New Roman" panose="02020603050405020304" pitchFamily="18" charset="0"/>
              </a:rPr>
              <a:t> в колонії. </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err="1">
                <a:effectLst/>
                <a:latin typeface="Bookman Old Style" panose="02050604050505020204" pitchFamily="18" charset="0"/>
                <a:ea typeface="Times New Roman" panose="02020603050405020304" pitchFamily="18" charset="0"/>
              </a:rPr>
              <a:t>Різнонитчасті</a:t>
            </a:r>
            <a:r>
              <a:rPr lang="uk-UA" sz="1800" dirty="0">
                <a:effectLst/>
                <a:latin typeface="Bookman Old Style" panose="02050604050505020204" pitchFamily="18" charset="0"/>
                <a:ea typeface="Times New Roman" panose="02020603050405020304" pitchFamily="18" charset="0"/>
              </a:rPr>
              <a:t> слані складаються з горизонтальних ниток, що виконують функції прикріплення, і вертикальних, що виконують асимілюючу функцію.</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a:effectLst/>
                <a:latin typeface="Bookman Old Style" panose="02050604050505020204" pitchFamily="18" charset="0"/>
                <a:ea typeface="Times New Roman" panose="02020603050405020304" pitchFamily="18" charset="0"/>
              </a:rPr>
              <a:t>Пластинчаста структура характеризується багатоклітинними сланями, що утворюються в результаті поділу клітин в різних </a:t>
            </a:r>
            <a:r>
              <a:rPr lang="uk-UA" sz="1800" dirty="0" err="1">
                <a:effectLst/>
                <a:latin typeface="Bookman Old Style" panose="02050604050505020204" pitchFamily="18" charset="0"/>
                <a:ea typeface="Times New Roman" panose="02020603050405020304" pitchFamily="18" charset="0"/>
              </a:rPr>
              <a:t>площинах</a:t>
            </a:r>
            <a:r>
              <a:rPr lang="uk-UA" sz="1800" dirty="0">
                <a:effectLst/>
                <a:latin typeface="Bookman Old Style" panose="02050604050505020204" pitchFamily="18" charset="0"/>
                <a:ea typeface="Times New Roman" panose="02020603050405020304" pitchFamily="18" charset="0"/>
              </a:rPr>
              <a:t> з утворенням об’ємних мікроскопічних сланей. </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err="1">
                <a:effectLst/>
                <a:latin typeface="Bookman Old Style" panose="02050604050505020204" pitchFamily="18" charset="0"/>
                <a:ea typeface="Times New Roman" panose="02020603050405020304" pitchFamily="18" charset="0"/>
              </a:rPr>
              <a:t>Сифональна</a:t>
            </a:r>
            <a:r>
              <a:rPr lang="uk-UA" sz="1800" dirty="0">
                <a:effectLst/>
                <a:latin typeface="Bookman Old Style" panose="02050604050505020204" pitchFamily="18" charset="0"/>
                <a:ea typeface="Times New Roman" panose="02020603050405020304" pitchFamily="18" charset="0"/>
              </a:rPr>
              <a:t> структура – особливий тип будови тіла, для якого характерна відсутність клітинних перегородок  і велика кількість </a:t>
            </a:r>
            <a:r>
              <a:rPr lang="uk-UA" sz="1800" dirty="0" err="1">
                <a:effectLst/>
                <a:latin typeface="Bookman Old Style" panose="02050604050505020204" pitchFamily="18" charset="0"/>
                <a:ea typeface="Times New Roman" panose="02020603050405020304" pitchFamily="18" charset="0"/>
              </a:rPr>
              <a:t>ядер</a:t>
            </a:r>
            <a:r>
              <a:rPr lang="uk-UA" sz="1800" dirty="0">
                <a:effectLst/>
                <a:latin typeface="Bookman Old Style" panose="02050604050505020204" pitchFamily="18" charset="0"/>
                <a:ea typeface="Times New Roman" panose="02020603050405020304" pitchFamily="18" charset="0"/>
              </a:rPr>
              <a:t>. Такий талом є гігантською багатоядерною клітиною. Внутрішні перегородки виникають лише при утворенні репродуктивних органів або пошкодження слані. </a:t>
            </a:r>
            <a:r>
              <a:rPr lang="uk-UA" sz="1800" dirty="0" err="1">
                <a:effectLst/>
                <a:latin typeface="Bookman Old Style" panose="02050604050505020204" pitchFamily="18" charset="0"/>
                <a:ea typeface="Times New Roman" panose="02020603050405020304" pitchFamily="18" charset="0"/>
              </a:rPr>
              <a:t>Це.й</a:t>
            </a:r>
            <a:r>
              <a:rPr lang="uk-UA" sz="1800" dirty="0">
                <a:effectLst/>
                <a:latin typeface="Bookman Old Style" panose="02050604050505020204" pitchFamily="18" charset="0"/>
                <a:ea typeface="Times New Roman" panose="02020603050405020304" pitchFamily="18" charset="0"/>
              </a:rPr>
              <a:t> напрям еволюції виявився тупиковим.</a:t>
            </a:r>
            <a:endParaRPr lang="ru-UA" sz="1800" dirty="0">
              <a:effectLst/>
              <a:latin typeface="Times New Roman" panose="02020603050405020304" pitchFamily="18" charset="0"/>
              <a:ea typeface="Times New Roman" panose="02020603050405020304" pitchFamily="18" charset="0"/>
            </a:endParaRPr>
          </a:p>
          <a:p>
            <a:pPr indent="457200" algn="just"/>
            <a:r>
              <a:rPr lang="uk-UA" sz="1800" dirty="0" err="1">
                <a:effectLst/>
                <a:latin typeface="Bookman Old Style" panose="02050604050505020204" pitchFamily="18" charset="0"/>
                <a:ea typeface="Times New Roman" panose="02020603050405020304" pitchFamily="18" charset="0"/>
              </a:rPr>
              <a:t>Сифонокладальна</a:t>
            </a:r>
            <a:r>
              <a:rPr lang="uk-UA" sz="1800" dirty="0">
                <a:effectLst/>
                <a:latin typeface="Bookman Old Style" panose="02050604050505020204" pitchFamily="18" charset="0"/>
                <a:ea typeface="Times New Roman" panose="02020603050405020304" pitchFamily="18" charset="0"/>
              </a:rPr>
              <a:t> структура виникла від </a:t>
            </a:r>
            <a:r>
              <a:rPr lang="uk-UA" sz="1800" dirty="0" err="1">
                <a:effectLst/>
                <a:latin typeface="Bookman Old Style" panose="02050604050505020204" pitchFamily="18" charset="0"/>
                <a:ea typeface="Times New Roman" panose="02020603050405020304" pitchFamily="18" charset="0"/>
              </a:rPr>
              <a:t>сифональної</a:t>
            </a:r>
            <a:r>
              <a:rPr lang="uk-UA" sz="1800" dirty="0">
                <a:effectLst/>
                <a:latin typeface="Bookman Old Style" panose="02050604050505020204" pitchFamily="18" charset="0"/>
                <a:ea typeface="Times New Roman" panose="02020603050405020304" pitchFamily="18" charset="0"/>
              </a:rPr>
              <a:t> в результаті поєднання багатоядерних клітин в різні форми багатоклітинних </a:t>
            </a:r>
            <a:r>
              <a:rPr lang="uk-UA" sz="1800" dirty="0" err="1">
                <a:effectLst/>
                <a:latin typeface="Bookman Old Style" panose="02050604050505020204" pitchFamily="18" charset="0"/>
                <a:ea typeface="Times New Roman" panose="02020603050405020304" pitchFamily="18" charset="0"/>
              </a:rPr>
              <a:t>таломів.Ця</a:t>
            </a:r>
            <a:r>
              <a:rPr lang="uk-UA" sz="1800" dirty="0">
                <a:effectLst/>
                <a:latin typeface="Bookman Old Style" panose="02050604050505020204" pitchFamily="18" charset="0"/>
                <a:ea typeface="Times New Roman" panose="02020603050405020304" pitchFamily="18" charset="0"/>
              </a:rPr>
              <a:t> структура також виявилась тупиковою.  </a:t>
            </a:r>
            <a:endParaRPr lang="ru-UA" sz="1800" dirty="0">
              <a:effectLst/>
              <a:latin typeface="Times New Roman" panose="02020603050405020304" pitchFamily="18" charset="0"/>
              <a:ea typeface="Times New Roman" panose="02020603050405020304" pitchFamily="18" charset="0"/>
            </a:endParaRPr>
          </a:p>
        </p:txBody>
      </p:sp>
      <p:pic>
        <p:nvPicPr>
          <p:cNvPr id="5" name="Рисунок 4" descr="Изображение выглядит как текст&#10;&#10;Автоматически созданное описание">
            <a:extLst>
              <a:ext uri="{FF2B5EF4-FFF2-40B4-BE49-F238E27FC236}">
                <a16:creationId xmlns:a16="http://schemas.microsoft.com/office/drawing/2014/main" id="{24EA9AE1-A429-1C04-7B37-A4F358836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63" y="1154430"/>
            <a:ext cx="4516674" cy="4959899"/>
          </a:xfrm>
          <a:prstGeom prst="rect">
            <a:avLst/>
          </a:prstGeom>
        </p:spPr>
      </p:pic>
    </p:spTree>
    <p:extLst>
      <p:ext uri="{BB962C8B-B14F-4D97-AF65-F5344CB8AC3E}">
        <p14:creationId xmlns:p14="http://schemas.microsoft.com/office/powerpoint/2010/main" val="2479971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8">
            <a:extLst>
              <a:ext uri="{FF2B5EF4-FFF2-40B4-BE49-F238E27FC236}">
                <a16:creationId xmlns:a16="http://schemas.microsoft.com/office/drawing/2014/main" id="{44EBD976-058B-121D-253F-618DD63CD1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0" r="1228" b="1"/>
          <a:stretch/>
        </p:blipFill>
        <p:spPr>
          <a:xfrm>
            <a:off x="641276" y="643467"/>
            <a:ext cx="4013020" cy="2702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5">
            <a:extLst>
              <a:ext uri="{FF2B5EF4-FFF2-40B4-BE49-F238E27FC236}">
                <a16:creationId xmlns:a16="http://schemas.microsoft.com/office/drawing/2014/main" id="{3B3FBF14-4BAA-6D67-54D0-FDADF65AA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145" r="-1" b="6210"/>
          <a:stretch/>
        </p:blipFill>
        <p:spPr>
          <a:xfrm>
            <a:off x="643467" y="3509433"/>
            <a:ext cx="4010830" cy="27050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a:extLst>
              <a:ext uri="{FF2B5EF4-FFF2-40B4-BE49-F238E27FC236}">
                <a16:creationId xmlns:a16="http://schemas.microsoft.com/office/drawing/2014/main" id="{2546074E-587C-41C5-9C07-0E0C282E78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04" r="5968" b="1"/>
          <a:stretch/>
        </p:blipFill>
        <p:spPr>
          <a:xfrm>
            <a:off x="4816691" y="643466"/>
            <a:ext cx="6735900"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extLst>
      <p:ext uri="{BB962C8B-B14F-4D97-AF65-F5344CB8AC3E}">
        <p14:creationId xmlns:p14="http://schemas.microsoft.com/office/powerpoint/2010/main" val="561470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a:extLst>
              <a:ext uri="{FF2B5EF4-FFF2-40B4-BE49-F238E27FC236}">
                <a16:creationId xmlns:a16="http://schemas.microsoft.com/office/drawing/2014/main" id="{59A4358A-E2AF-98C2-826A-B55C94813C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10211"/>
          <a:stretch/>
        </p:blipFill>
        <p:spPr>
          <a:xfrm>
            <a:off x="641276" y="643467"/>
            <a:ext cx="4013020" cy="2702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a:extLst>
              <a:ext uri="{FF2B5EF4-FFF2-40B4-BE49-F238E27FC236}">
                <a16:creationId xmlns:a16="http://schemas.microsoft.com/office/drawing/2014/main" id="{4AA1EA2D-507D-6B6D-A512-E57DE678BA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27" r="1" b="4073"/>
          <a:stretch/>
        </p:blipFill>
        <p:spPr>
          <a:xfrm>
            <a:off x="643467" y="3509433"/>
            <a:ext cx="4010830" cy="27050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5">
            <a:extLst>
              <a:ext uri="{FF2B5EF4-FFF2-40B4-BE49-F238E27FC236}">
                <a16:creationId xmlns:a16="http://schemas.microsoft.com/office/drawing/2014/main" id="{3E904B50-4484-A191-6151-FD99FF7DB2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722" r="1" b="2537"/>
          <a:stretch/>
        </p:blipFill>
        <p:spPr>
          <a:xfrm>
            <a:off x="4812633" y="643467"/>
            <a:ext cx="6735900"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extLst>
      <p:ext uri="{BB962C8B-B14F-4D97-AF65-F5344CB8AC3E}">
        <p14:creationId xmlns:p14="http://schemas.microsoft.com/office/powerpoint/2010/main" val="2406711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2E8CD4E-6381-4807-AA5B-CE0024A8B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28445F8-F032-43C9-8D0F-A5155F525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59"/>
            <a:ext cx="5538555" cy="28870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a:extLst>
              <a:ext uri="{FF2B5EF4-FFF2-40B4-BE49-F238E27FC236}">
                <a16:creationId xmlns:a16="http://schemas.microsoft.com/office/drawing/2014/main" id="{24D6A3BD-AD02-3932-3FEE-9F938674D5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882917" y="644229"/>
            <a:ext cx="2728603" cy="2560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14">
            <a:extLst>
              <a:ext uri="{FF2B5EF4-FFF2-40B4-BE49-F238E27FC236}">
                <a16:creationId xmlns:a16="http://schemas.microsoft.com/office/drawing/2014/main" id="{36A325B5-56A3-425A-B9A3-0CEB7CA1B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480060"/>
            <a:ext cx="5538555" cy="28870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a:extLst>
              <a:ext uri="{FF2B5EF4-FFF2-40B4-BE49-F238E27FC236}">
                <a16:creationId xmlns:a16="http://schemas.microsoft.com/office/drawing/2014/main" id="{822709C2-E38C-91EF-C94C-A16EDC1D5A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238829" y="644229"/>
            <a:ext cx="3413760" cy="2560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Rectangle 16">
            <a:extLst>
              <a:ext uri="{FF2B5EF4-FFF2-40B4-BE49-F238E27FC236}">
                <a16:creationId xmlns:a16="http://schemas.microsoft.com/office/drawing/2014/main" id="{B80DE958-9D45-4CAD-BF1F-FA2ED970B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3" y="3527956"/>
            <a:ext cx="5538554"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a:extLst>
              <a:ext uri="{FF2B5EF4-FFF2-40B4-BE49-F238E27FC236}">
                <a16:creationId xmlns:a16="http://schemas.microsoft.com/office/drawing/2014/main" id="{E1665790-CA88-8A4E-B54A-7C7D9C861C7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1385168" y="3653451"/>
            <a:ext cx="3724101" cy="2560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Rectangle 18">
            <a:extLst>
              <a:ext uri="{FF2B5EF4-FFF2-40B4-BE49-F238E27FC236}">
                <a16:creationId xmlns:a16="http://schemas.microsoft.com/office/drawing/2014/main" id="{BB93B4BF-AD35-4E52-8131-161C5FB9CD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2" y="3527956"/>
            <a:ext cx="5538555" cy="28499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EA644A89-265A-27CB-85F9-4E7A8BB8D5F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a:xfrm>
            <a:off x="6385389" y="3672788"/>
            <a:ext cx="5120640" cy="25603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extLst>
      <p:ext uri="{BB962C8B-B14F-4D97-AF65-F5344CB8AC3E}">
        <p14:creationId xmlns:p14="http://schemas.microsoft.com/office/powerpoint/2010/main" val="109578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0AC04BF7-C40F-646D-EF73-0B9584766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34B98EE9-31B5-F6E3-6C45-164D3034C25D}"/>
              </a:ext>
            </a:extLst>
          </p:cNvPr>
          <p:cNvSpPr txBox="1"/>
          <p:nvPr/>
        </p:nvSpPr>
        <p:spPr>
          <a:xfrm>
            <a:off x="7016620" y="197102"/>
            <a:ext cx="4833257" cy="6524863"/>
          </a:xfrm>
          <a:prstGeom prst="rect">
            <a:avLst/>
          </a:prstGeom>
          <a:noFill/>
        </p:spPr>
        <p:txBody>
          <a:bodyPr wrap="square">
            <a:spAutoFit/>
          </a:bodyPr>
          <a:lstStyle/>
          <a:p>
            <a:pPr algn="just"/>
            <a:r>
              <a:rPr lang="uk-UA" sz="1900" dirty="0">
                <a:latin typeface="Bookman Old Style" panose="02050604050505020204" pitchFamily="18" charset="0"/>
              </a:rPr>
              <a:t>	</a:t>
            </a:r>
            <a:r>
              <a:rPr lang="ru-UA" sz="1900" dirty="0" err="1">
                <a:latin typeface="Bookman Old Style" panose="02050604050505020204" pitchFamily="18" charset="0"/>
              </a:rPr>
              <a:t>Поява</a:t>
            </a:r>
            <a:r>
              <a:rPr lang="ru-UA" sz="1900" dirty="0">
                <a:latin typeface="Bookman Old Style" panose="02050604050505020204" pitchFamily="18" charset="0"/>
              </a:rPr>
              <a:t> </a:t>
            </a:r>
            <a:r>
              <a:rPr lang="ru-UA" sz="1900" dirty="0" err="1">
                <a:latin typeface="Bookman Old Style" panose="02050604050505020204" pitchFamily="18" charset="0"/>
              </a:rPr>
              <a:t>рослинних</a:t>
            </a:r>
            <a:r>
              <a:rPr lang="ru-UA" sz="1900" dirty="0">
                <a:latin typeface="Bookman Old Style" panose="02050604050505020204" pitchFamily="18" charset="0"/>
              </a:rPr>
              <a:t> </a:t>
            </a:r>
            <a:r>
              <a:rPr lang="ru-UA" sz="1900" dirty="0" err="1">
                <a:latin typeface="Bookman Old Style" panose="02050604050505020204" pitchFamily="18" charset="0"/>
              </a:rPr>
              <a:t>організмів</a:t>
            </a:r>
            <a:r>
              <a:rPr lang="ru-UA" sz="1900" dirty="0">
                <a:latin typeface="Bookman Old Style" panose="02050604050505020204" pitchFamily="18" charset="0"/>
              </a:rPr>
              <a:t> на </a:t>
            </a:r>
            <a:r>
              <a:rPr lang="ru-UA" sz="1900" dirty="0" err="1">
                <a:latin typeface="Bookman Old Style" panose="02050604050505020204" pitchFamily="18" charset="0"/>
              </a:rPr>
              <a:t>нашій</a:t>
            </a:r>
            <a:r>
              <a:rPr lang="ru-UA" sz="1900" dirty="0">
                <a:latin typeface="Bookman Old Style" panose="02050604050505020204" pitchFamily="18" charset="0"/>
              </a:rPr>
              <a:t> </a:t>
            </a:r>
            <a:r>
              <a:rPr lang="ru-UA" sz="1900" dirty="0" err="1">
                <a:latin typeface="Bookman Old Style" panose="02050604050505020204" pitchFamily="18" charset="0"/>
              </a:rPr>
              <a:t>планеті</a:t>
            </a:r>
            <a:r>
              <a:rPr lang="ru-UA" sz="1900" dirty="0">
                <a:latin typeface="Bookman Old Style" panose="02050604050505020204" pitchFamily="18" charset="0"/>
              </a:rPr>
              <a:t> </a:t>
            </a:r>
            <a:r>
              <a:rPr lang="ru-UA" sz="1900" dirty="0" err="1">
                <a:latin typeface="Bookman Old Style" panose="02050604050505020204" pitchFamily="18" charset="0"/>
              </a:rPr>
              <a:t>прокладає</a:t>
            </a:r>
            <a:r>
              <a:rPr lang="ru-UA" sz="1900" dirty="0">
                <a:latin typeface="Bookman Old Style" panose="02050604050505020204" pitchFamily="18" charset="0"/>
              </a:rPr>
              <a:t> </a:t>
            </a:r>
            <a:r>
              <a:rPr lang="ru-UA" sz="1900" dirty="0" err="1">
                <a:latin typeface="Bookman Old Style" panose="02050604050505020204" pitchFamily="18" charset="0"/>
              </a:rPr>
              <a:t>свій</a:t>
            </a:r>
            <a:r>
              <a:rPr lang="ru-UA" sz="1900" dirty="0">
                <a:latin typeface="Bookman Old Style" panose="02050604050505020204" pitchFamily="18" charset="0"/>
              </a:rPr>
              <a:t> шлях у </a:t>
            </a:r>
            <a:r>
              <a:rPr lang="ru-UA" sz="1900" dirty="0" err="1">
                <a:latin typeface="Bookman Old Style" panose="02050604050505020204" pitchFamily="18" charset="0"/>
              </a:rPr>
              <a:t>сиву</a:t>
            </a:r>
            <a:r>
              <a:rPr lang="ru-UA" sz="1900" dirty="0">
                <a:latin typeface="Bookman Old Style" panose="02050604050505020204" pitchFamily="18" charset="0"/>
              </a:rPr>
              <a:t> </a:t>
            </a:r>
            <a:r>
              <a:rPr lang="ru-UA" sz="1900" dirty="0" err="1">
                <a:latin typeface="Bookman Old Style" panose="02050604050505020204" pitchFamily="18" charset="0"/>
              </a:rPr>
              <a:t>давнину</a:t>
            </a:r>
            <a:r>
              <a:rPr lang="ru-UA" sz="1900" dirty="0">
                <a:latin typeface="Bookman Old Style" panose="02050604050505020204" pitchFamily="18" charset="0"/>
              </a:rPr>
              <a:t>, яка </a:t>
            </a:r>
            <a:r>
              <a:rPr lang="ru-UA" sz="1900" dirty="0" err="1">
                <a:latin typeface="Bookman Old Style" panose="02050604050505020204" pitchFamily="18" charset="0"/>
              </a:rPr>
              <a:t>налічує</a:t>
            </a:r>
            <a:r>
              <a:rPr lang="ru-UA" sz="1900" dirty="0">
                <a:latin typeface="Bookman Old Style" panose="02050604050505020204" pitchFamily="18" charset="0"/>
              </a:rPr>
              <a:t> </a:t>
            </a:r>
            <a:r>
              <a:rPr lang="ru-UA" sz="1900" dirty="0" err="1">
                <a:latin typeface="Bookman Old Style" panose="02050604050505020204" pitchFamily="18" charset="0"/>
              </a:rPr>
              <a:t>сотні</a:t>
            </a:r>
            <a:r>
              <a:rPr lang="ru-UA" sz="1900" dirty="0">
                <a:latin typeface="Bookman Old Style" panose="02050604050505020204" pitchFamily="18" charset="0"/>
              </a:rPr>
              <a:t> </a:t>
            </a:r>
            <a:r>
              <a:rPr lang="ru-UA" sz="1900" dirty="0" err="1">
                <a:latin typeface="Bookman Old Style" panose="02050604050505020204" pitchFamily="18" charset="0"/>
              </a:rPr>
              <a:t>мільйонів</a:t>
            </a:r>
            <a:r>
              <a:rPr lang="ru-UA" sz="1900" dirty="0">
                <a:latin typeface="Bookman Old Style" panose="02050604050505020204" pitchFamily="18" charset="0"/>
              </a:rPr>
              <a:t> </a:t>
            </a:r>
            <a:r>
              <a:rPr lang="ru-UA" sz="1900" dirty="0" err="1">
                <a:latin typeface="Bookman Old Style" panose="02050604050505020204" pitchFamily="18" charset="0"/>
              </a:rPr>
              <a:t>років</a:t>
            </a:r>
            <a:r>
              <a:rPr lang="ru-UA" sz="1900" dirty="0">
                <a:latin typeface="Bookman Old Style" panose="02050604050505020204" pitchFamily="18" charset="0"/>
              </a:rPr>
              <a:t> тому.</a:t>
            </a:r>
          </a:p>
          <a:p>
            <a:pPr algn="just"/>
            <a:r>
              <a:rPr lang="ru-UA" sz="1900" dirty="0" err="1">
                <a:latin typeface="Bookman Old Style" panose="02050604050505020204" pitchFamily="18" charset="0"/>
              </a:rPr>
              <a:t>Хронологія</a:t>
            </a:r>
            <a:r>
              <a:rPr lang="ru-UA" sz="1900" dirty="0">
                <a:latin typeface="Bookman Old Style" panose="02050604050505020204" pitchFamily="18" charset="0"/>
              </a:rPr>
              <a:t> </a:t>
            </a:r>
            <a:r>
              <a:rPr lang="ru-UA" sz="1900" dirty="0" err="1">
                <a:latin typeface="Bookman Old Style" panose="02050604050505020204" pitchFamily="18" charset="0"/>
              </a:rPr>
              <a:t>рослинного</a:t>
            </a:r>
            <a:r>
              <a:rPr lang="ru-UA" sz="1900" dirty="0">
                <a:latin typeface="Bookman Old Style" panose="02050604050505020204" pitchFamily="18" charset="0"/>
              </a:rPr>
              <a:t> </a:t>
            </a:r>
            <a:r>
              <a:rPr lang="ru-UA" sz="1900" dirty="0" err="1">
                <a:latin typeface="Bookman Old Style" panose="02050604050505020204" pitchFamily="18" charset="0"/>
              </a:rPr>
              <a:t>світу</a:t>
            </a:r>
            <a:r>
              <a:rPr lang="ru-UA" sz="1900" dirty="0">
                <a:latin typeface="Bookman Old Style" panose="02050604050505020204" pitchFamily="18" charset="0"/>
              </a:rPr>
              <a:t> за </a:t>
            </a:r>
            <a:r>
              <a:rPr lang="ru-UA" sz="1900" dirty="0" err="1">
                <a:latin typeface="Bookman Old Style" panose="02050604050505020204" pitchFamily="18" charset="0"/>
              </a:rPr>
              <a:t>епохами</a:t>
            </a:r>
            <a:r>
              <a:rPr lang="ru-UA" sz="1900" dirty="0">
                <a:latin typeface="Bookman Old Style" panose="02050604050505020204" pitchFamily="18" charset="0"/>
              </a:rPr>
              <a:t> </a:t>
            </a:r>
            <a:r>
              <a:rPr lang="ru-UA" sz="1900" dirty="0" err="1">
                <a:latin typeface="Bookman Old Style" panose="02050604050505020204" pitchFamily="18" charset="0"/>
              </a:rPr>
              <a:t>визначалась</a:t>
            </a:r>
            <a:r>
              <a:rPr lang="ru-UA" sz="1900" dirty="0">
                <a:latin typeface="Bookman Old Style" panose="02050604050505020204" pitchFamily="18" charset="0"/>
              </a:rPr>
              <a:t> і </a:t>
            </a:r>
            <a:r>
              <a:rPr lang="ru-UA" sz="1900" dirty="0" err="1">
                <a:latin typeface="Bookman Old Style" panose="02050604050505020204" pitchFamily="18" charset="0"/>
              </a:rPr>
              <a:t>визначається</a:t>
            </a:r>
            <a:r>
              <a:rPr lang="ru-UA" sz="1900" dirty="0">
                <a:latin typeface="Bookman Old Style" panose="02050604050505020204" pitchFamily="18" charset="0"/>
              </a:rPr>
              <a:t> (</a:t>
            </a:r>
            <a:r>
              <a:rPr lang="ru-UA" sz="1900" dirty="0" err="1">
                <a:latin typeface="Bookman Old Style" panose="02050604050505020204" pitchFamily="18" charset="0"/>
              </a:rPr>
              <a:t>оскільки</a:t>
            </a:r>
            <a:r>
              <a:rPr lang="ru-UA" sz="1900" dirty="0">
                <a:latin typeface="Bookman Old Style" panose="02050604050505020204" pitchFamily="18" charset="0"/>
              </a:rPr>
              <a:t> </a:t>
            </a:r>
            <a:r>
              <a:rPr lang="ru-UA" sz="1900" dirty="0" err="1">
                <a:latin typeface="Bookman Old Style" panose="02050604050505020204" pitchFamily="18" charset="0"/>
              </a:rPr>
              <a:t>дослідження</a:t>
            </a:r>
            <a:r>
              <a:rPr lang="ru-UA" sz="1900" dirty="0">
                <a:latin typeface="Bookman Old Style" panose="02050604050505020204" pitchFamily="18" charset="0"/>
              </a:rPr>
              <a:t> </a:t>
            </a:r>
            <a:r>
              <a:rPr lang="ru-UA" sz="1900" dirty="0" err="1">
                <a:latin typeface="Bookman Old Style" panose="02050604050505020204" pitchFamily="18" charset="0"/>
              </a:rPr>
              <a:t>продовжуються</a:t>
            </a:r>
            <a:r>
              <a:rPr lang="ru-UA" sz="1900" dirty="0">
                <a:latin typeface="Bookman Old Style" panose="02050604050505020204" pitchFamily="18" charset="0"/>
              </a:rPr>
              <a:t>) за </a:t>
            </a:r>
            <a:r>
              <a:rPr lang="ru-UA" sz="1900" dirty="0" err="1">
                <a:latin typeface="Bookman Old Style" panose="02050604050505020204" pitchFamily="18" charset="0"/>
              </a:rPr>
              <a:t>скам'янілостями</a:t>
            </a:r>
            <a:r>
              <a:rPr lang="ru-UA" sz="1900" dirty="0">
                <a:latin typeface="Bookman Old Style" panose="02050604050505020204" pitchFamily="18" charset="0"/>
              </a:rPr>
              <a:t> та </a:t>
            </a:r>
            <a:r>
              <a:rPr lang="ru-UA" sz="1900" dirty="0" err="1">
                <a:latin typeface="Bookman Old Style" panose="02050604050505020204" pitchFamily="18" charset="0"/>
              </a:rPr>
              <a:t>відбитками</a:t>
            </a:r>
            <a:r>
              <a:rPr lang="ru-UA" sz="1900" dirty="0">
                <a:latin typeface="Bookman Old Style" panose="02050604050505020204" pitchFamily="18" charset="0"/>
              </a:rPr>
              <a:t>, </a:t>
            </a:r>
            <a:r>
              <a:rPr lang="ru-UA" sz="1900" dirty="0" err="1">
                <a:latin typeface="Bookman Old Style" panose="02050604050505020204" pitchFamily="18" charset="0"/>
              </a:rPr>
              <a:t>які</a:t>
            </a:r>
            <a:r>
              <a:rPr lang="ru-UA" sz="1900" dirty="0">
                <a:latin typeface="Bookman Old Style" panose="02050604050505020204" pitchFamily="18" charset="0"/>
              </a:rPr>
              <a:t> </a:t>
            </a:r>
            <a:r>
              <a:rPr lang="ru-UA" sz="1900" dirty="0" err="1">
                <a:latin typeface="Bookman Old Style" panose="02050604050505020204" pitchFamily="18" charset="0"/>
              </a:rPr>
              <a:t>збереглися</a:t>
            </a:r>
            <a:r>
              <a:rPr lang="ru-UA" sz="1900" dirty="0">
                <a:latin typeface="Bookman Old Style" panose="02050604050505020204" pitchFamily="18" charset="0"/>
              </a:rPr>
              <a:t> в </a:t>
            </a:r>
            <a:r>
              <a:rPr lang="ru-UA" sz="1900" dirty="0" err="1">
                <a:latin typeface="Bookman Old Style" panose="02050604050505020204" pitchFamily="18" charset="0"/>
              </a:rPr>
              <a:t>осадових</a:t>
            </a:r>
            <a:r>
              <a:rPr lang="ru-UA" sz="1900" dirty="0">
                <a:latin typeface="Bookman Old Style" panose="02050604050505020204" pitchFamily="18" charset="0"/>
              </a:rPr>
              <a:t> пластах </a:t>
            </a:r>
            <a:r>
              <a:rPr lang="ru-UA" sz="1900" dirty="0" err="1">
                <a:latin typeface="Bookman Old Style" panose="02050604050505020204" pitchFamily="18" charset="0"/>
              </a:rPr>
              <a:t>земної</a:t>
            </a:r>
            <a:r>
              <a:rPr lang="ru-UA" sz="1900" dirty="0">
                <a:latin typeface="Bookman Old Style" panose="02050604050505020204" pitchFamily="18" charset="0"/>
              </a:rPr>
              <a:t> кори. </a:t>
            </a:r>
            <a:r>
              <a:rPr lang="ru-UA" sz="1900" dirty="0" err="1">
                <a:latin typeface="Bookman Old Style" panose="02050604050505020204" pitchFamily="18" charset="0"/>
              </a:rPr>
              <a:t>Найбільше</a:t>
            </a:r>
            <a:r>
              <a:rPr lang="ru-UA" sz="1900" dirty="0">
                <a:latin typeface="Bookman Old Style" panose="02050604050505020204" pitchFamily="18" charset="0"/>
              </a:rPr>
              <a:t> </a:t>
            </a:r>
            <a:r>
              <a:rPr lang="ru-UA" sz="1900" dirty="0" err="1">
                <a:latin typeface="Bookman Old Style" panose="02050604050505020204" pitchFamily="18" charset="0"/>
              </a:rPr>
              <a:t>осадових</a:t>
            </a:r>
            <a:r>
              <a:rPr lang="ru-UA" sz="1900" dirty="0">
                <a:latin typeface="Bookman Old Style" panose="02050604050505020204" pitchFamily="18" charset="0"/>
              </a:rPr>
              <a:t> </a:t>
            </a:r>
            <a:r>
              <a:rPr lang="ru-UA" sz="1900" dirty="0" err="1">
                <a:latin typeface="Bookman Old Style" panose="02050604050505020204" pitchFamily="18" charset="0"/>
              </a:rPr>
              <a:t>порід</a:t>
            </a:r>
            <a:r>
              <a:rPr lang="ru-UA" sz="1900" dirty="0">
                <a:latin typeface="Bookman Old Style" panose="02050604050505020204" pitchFamily="18" charset="0"/>
              </a:rPr>
              <a:t> </a:t>
            </a:r>
            <a:r>
              <a:rPr lang="ru-UA" sz="1900" dirty="0" err="1">
                <a:latin typeface="Bookman Old Style" panose="02050604050505020204" pitchFamily="18" charset="0"/>
              </a:rPr>
              <a:t>утворилося</a:t>
            </a:r>
            <a:r>
              <a:rPr lang="ru-UA" sz="1900" dirty="0">
                <a:latin typeface="Bookman Old Style" panose="02050604050505020204" pitchFamily="18" charset="0"/>
              </a:rPr>
              <a:t> в </a:t>
            </a:r>
            <a:r>
              <a:rPr lang="ru-UA" sz="1900" dirty="0" err="1">
                <a:latin typeface="Bookman Old Style" panose="02050604050505020204" pitchFamily="18" charset="0"/>
              </a:rPr>
              <a:t>Архейську</a:t>
            </a:r>
            <a:r>
              <a:rPr lang="ru-UA" sz="1900" dirty="0">
                <a:latin typeface="Bookman Old Style" panose="02050604050505020204" pitchFamily="18" charset="0"/>
              </a:rPr>
              <a:t> еру, де </a:t>
            </a:r>
            <a:r>
              <a:rPr lang="ru-UA" sz="1900" dirty="0" err="1">
                <a:latin typeface="Bookman Old Style" panose="02050604050505020204" pitchFamily="18" charset="0"/>
              </a:rPr>
              <a:t>вчені</a:t>
            </a:r>
            <a:r>
              <a:rPr lang="ru-UA" sz="1900" dirty="0">
                <a:latin typeface="Bookman Old Style" panose="02050604050505020204" pitchFamily="18" charset="0"/>
              </a:rPr>
              <a:t> </a:t>
            </a:r>
            <a:r>
              <a:rPr lang="ru-UA" sz="1900" dirty="0" err="1">
                <a:latin typeface="Bookman Old Style" panose="02050604050505020204" pitchFamily="18" charset="0"/>
              </a:rPr>
              <a:t>знайшли</a:t>
            </a:r>
            <a:r>
              <a:rPr lang="ru-UA" sz="1900" dirty="0">
                <a:latin typeface="Bookman Old Style" panose="02050604050505020204" pitchFamily="18" charset="0"/>
              </a:rPr>
              <a:t> </a:t>
            </a:r>
            <a:r>
              <a:rPr lang="ru-UA" sz="1900" dirty="0" err="1">
                <a:latin typeface="Bookman Old Style" panose="02050604050505020204" pitchFamily="18" charset="0"/>
              </a:rPr>
              <a:t>незначні</a:t>
            </a:r>
            <a:r>
              <a:rPr lang="ru-UA" sz="1900" dirty="0">
                <a:latin typeface="Bookman Old Style" panose="02050604050505020204" pitchFamily="18" charset="0"/>
              </a:rPr>
              <a:t> </a:t>
            </a:r>
            <a:r>
              <a:rPr lang="ru-UA" sz="1900" dirty="0" err="1">
                <a:latin typeface="Bookman Old Style" panose="02050604050505020204" pitchFamily="18" charset="0"/>
              </a:rPr>
              <a:t>сліди</a:t>
            </a:r>
            <a:r>
              <a:rPr lang="ru-UA" sz="1900" dirty="0">
                <a:latin typeface="Bookman Old Style" panose="02050604050505020204" pitchFamily="18" charset="0"/>
              </a:rPr>
              <a:t> </a:t>
            </a:r>
            <a:r>
              <a:rPr lang="ru-UA" sz="1900" dirty="0" err="1">
                <a:latin typeface="Bookman Old Style" panose="02050604050505020204" pitchFamily="18" charset="0"/>
              </a:rPr>
              <a:t>життя</a:t>
            </a:r>
            <a:r>
              <a:rPr lang="ru-UA" sz="1900" dirty="0">
                <a:latin typeface="Bookman Old Style" panose="02050604050505020204" pitchFamily="18" charset="0"/>
              </a:rPr>
              <a:t>. </a:t>
            </a:r>
            <a:r>
              <a:rPr lang="ru-UA" sz="1900" dirty="0" err="1">
                <a:latin typeface="Bookman Old Style" panose="02050604050505020204" pitchFamily="18" charset="0"/>
              </a:rPr>
              <a:t>Однак</a:t>
            </a:r>
            <a:r>
              <a:rPr lang="ru-UA" sz="1900" dirty="0">
                <a:latin typeface="Bookman Old Style" panose="02050604050505020204" pitchFamily="18" charset="0"/>
              </a:rPr>
              <a:t> тут </a:t>
            </a:r>
            <a:r>
              <a:rPr lang="ru-UA" sz="1900" dirty="0" err="1">
                <a:latin typeface="Bookman Old Style" panose="02050604050505020204" pitchFamily="18" charset="0"/>
              </a:rPr>
              <a:t>вже</a:t>
            </a:r>
            <a:r>
              <a:rPr lang="ru-UA" sz="1900" dirty="0">
                <a:latin typeface="Bookman Old Style" panose="02050604050505020204" pitchFamily="18" charset="0"/>
              </a:rPr>
              <a:t> </a:t>
            </a:r>
            <a:r>
              <a:rPr lang="ru-UA" sz="1900" dirty="0" err="1">
                <a:latin typeface="Bookman Old Style" panose="02050604050505020204" pitchFamily="18" charset="0"/>
              </a:rPr>
              <a:t>містяться</a:t>
            </a:r>
            <a:r>
              <a:rPr lang="ru-UA" sz="1900" dirty="0">
                <a:latin typeface="Bookman Old Style" panose="02050604050505020204" pitchFamily="18" charset="0"/>
              </a:rPr>
              <a:t> </a:t>
            </a:r>
            <a:r>
              <a:rPr lang="ru-UA" sz="1900" dirty="0" err="1">
                <a:latin typeface="Bookman Old Style" panose="02050604050505020204" pitchFamily="18" charset="0"/>
              </a:rPr>
              <a:t>відклади</a:t>
            </a:r>
            <a:r>
              <a:rPr lang="ru-UA" sz="1900" dirty="0">
                <a:latin typeface="Bookman Old Style" panose="02050604050505020204" pitchFamily="18" charset="0"/>
              </a:rPr>
              <a:t> </a:t>
            </a:r>
            <a:r>
              <a:rPr lang="ru-UA" sz="1900" dirty="0" err="1">
                <a:latin typeface="Bookman Old Style" panose="02050604050505020204" pitchFamily="18" charset="0"/>
              </a:rPr>
              <a:t>вапняків</a:t>
            </a:r>
            <a:r>
              <a:rPr lang="ru-UA" sz="1900" dirty="0">
                <a:latin typeface="Bookman Old Style" panose="02050604050505020204" pitchFamily="18" charset="0"/>
              </a:rPr>
              <a:t>, </a:t>
            </a:r>
            <a:r>
              <a:rPr lang="ru-UA" sz="1900" dirty="0" err="1">
                <a:latin typeface="Bookman Old Style" panose="02050604050505020204" pitchFamily="18" charset="0"/>
              </a:rPr>
              <a:t>прошарки</a:t>
            </a:r>
            <a:r>
              <a:rPr lang="ru-UA" sz="1900" dirty="0">
                <a:latin typeface="Bookman Old Style" panose="02050604050505020204" pitchFamily="18" charset="0"/>
              </a:rPr>
              <a:t> </a:t>
            </a:r>
            <a:r>
              <a:rPr lang="ru-UA" sz="1900" dirty="0" err="1">
                <a:latin typeface="Bookman Old Style" panose="02050604050505020204" pitchFamily="18" charset="0"/>
              </a:rPr>
              <a:t>вугілля</a:t>
            </a:r>
            <a:r>
              <a:rPr lang="ru-UA" sz="1900" dirty="0">
                <a:latin typeface="Bookman Old Style" panose="02050604050505020204" pitchFamily="18" charset="0"/>
              </a:rPr>
              <a:t>, </a:t>
            </a:r>
            <a:r>
              <a:rPr lang="ru-UA" sz="1900" dirty="0" err="1">
                <a:latin typeface="Bookman Old Style" panose="02050604050505020204" pitchFamily="18" charset="0"/>
              </a:rPr>
              <a:t>що</a:t>
            </a:r>
            <a:r>
              <a:rPr lang="ru-UA" sz="1900" dirty="0">
                <a:latin typeface="Bookman Old Style" panose="02050604050505020204" pitchFamily="18" charset="0"/>
              </a:rPr>
              <a:t> </a:t>
            </a:r>
            <a:r>
              <a:rPr lang="ru-UA" sz="1900" dirty="0" err="1">
                <a:latin typeface="Bookman Old Style" panose="02050604050505020204" pitchFamily="18" charset="0"/>
              </a:rPr>
              <a:t>мають</a:t>
            </a:r>
            <a:r>
              <a:rPr lang="ru-UA" sz="1900" dirty="0">
                <a:latin typeface="Bookman Old Style" panose="02050604050505020204" pitchFamily="18" charset="0"/>
              </a:rPr>
              <a:t> </a:t>
            </a:r>
            <a:r>
              <a:rPr lang="ru-UA" sz="1900" dirty="0" err="1">
                <a:latin typeface="Bookman Old Style" panose="02050604050505020204" pitchFamily="18" charset="0"/>
              </a:rPr>
              <a:t>походження</a:t>
            </a:r>
            <a:r>
              <a:rPr lang="ru-UA" sz="1900" dirty="0">
                <a:latin typeface="Bookman Old Style" panose="02050604050505020204" pitchFamily="18" charset="0"/>
              </a:rPr>
              <a:t> на </a:t>
            </a:r>
            <a:r>
              <a:rPr lang="ru-UA" sz="1900" dirty="0" err="1">
                <a:latin typeface="Bookman Old Style" panose="02050604050505020204" pitchFamily="18" charset="0"/>
              </a:rPr>
              <a:t>рівні</a:t>
            </a:r>
            <a:r>
              <a:rPr lang="ru-UA" sz="1900" dirty="0">
                <a:latin typeface="Bookman Old Style" panose="02050604050505020204" pitchFamily="18" charset="0"/>
              </a:rPr>
              <a:t> </a:t>
            </a:r>
            <a:r>
              <a:rPr lang="ru-UA" sz="1900" dirty="0" err="1">
                <a:latin typeface="Bookman Old Style" panose="02050604050505020204" pitchFamily="18" charset="0"/>
              </a:rPr>
              <a:t>організмів</a:t>
            </a:r>
            <a:r>
              <a:rPr lang="ru-UA" sz="1900" dirty="0">
                <a:latin typeface="Bookman Old Style" panose="02050604050505020204" pitchFamily="18" charset="0"/>
              </a:rPr>
              <a:t> - </a:t>
            </a:r>
            <a:r>
              <a:rPr lang="ru-UA" sz="1900" dirty="0" err="1">
                <a:latin typeface="Bookman Old Style" panose="02050604050505020204" pitchFamily="18" charset="0"/>
              </a:rPr>
              <a:t>бактерій</a:t>
            </a:r>
            <a:r>
              <a:rPr lang="ru-UA" sz="1900" dirty="0">
                <a:latin typeface="Bookman Old Style" panose="02050604050505020204" pitchFamily="18" charset="0"/>
              </a:rPr>
              <a:t> (</a:t>
            </a:r>
            <a:r>
              <a:rPr lang="ru-UA" sz="1900" dirty="0" err="1">
                <a:latin typeface="Bookman Old Style" panose="02050604050505020204" pitchFamily="18" charset="0"/>
              </a:rPr>
              <a:t>залізобактерій</a:t>
            </a:r>
            <a:r>
              <a:rPr lang="ru-UA" sz="1900" dirty="0">
                <a:latin typeface="Bookman Old Style" panose="02050604050505020204" pitchFamily="18" charset="0"/>
              </a:rPr>
              <a:t>, а </a:t>
            </a:r>
            <a:r>
              <a:rPr lang="ru-UA" sz="1900" dirty="0" err="1">
                <a:latin typeface="Bookman Old Style" panose="02050604050505020204" pitchFamily="18" charset="0"/>
              </a:rPr>
              <a:t>може</a:t>
            </a:r>
            <a:r>
              <a:rPr lang="ru-UA" sz="1900" dirty="0">
                <a:latin typeface="Bookman Old Style" panose="02050604050505020204" pitchFamily="18" charset="0"/>
              </a:rPr>
              <a:t>, й </a:t>
            </a:r>
            <a:r>
              <a:rPr lang="ru-UA" sz="1900" dirty="0" err="1">
                <a:latin typeface="Bookman Old Style" panose="02050604050505020204" pitchFamily="18" charset="0"/>
              </a:rPr>
              <a:t>залишків</a:t>
            </a:r>
            <a:r>
              <a:rPr lang="ru-UA" sz="1900" dirty="0">
                <a:latin typeface="Bookman Old Style" panose="02050604050505020204" pitchFamily="18" charset="0"/>
              </a:rPr>
              <a:t> </a:t>
            </a:r>
            <a:r>
              <a:rPr lang="ru-UA" sz="1900" dirty="0" err="1">
                <a:latin typeface="Bookman Old Style" panose="02050604050505020204" pitchFamily="18" charset="0"/>
              </a:rPr>
              <a:t>синьозелених</a:t>
            </a:r>
            <a:r>
              <a:rPr lang="ru-UA" sz="1900" dirty="0">
                <a:latin typeface="Bookman Old Style" panose="02050604050505020204" pitchFamily="18" charset="0"/>
              </a:rPr>
              <a:t> </a:t>
            </a:r>
            <a:r>
              <a:rPr lang="ru-UA" sz="1900" dirty="0" err="1">
                <a:latin typeface="Bookman Old Style" panose="02050604050505020204" pitchFamily="18" charset="0"/>
              </a:rPr>
              <a:t>водоростей</a:t>
            </a:r>
            <a:r>
              <a:rPr lang="ru-UA" sz="1900" dirty="0">
                <a:latin typeface="Bookman Old Style" panose="02050604050505020204" pitchFamily="18" charset="0"/>
              </a:rPr>
              <a:t>). </a:t>
            </a:r>
            <a:r>
              <a:rPr lang="ru-UA" sz="1900" dirty="0" err="1">
                <a:latin typeface="Bookman Old Style" panose="02050604050505020204" pitchFamily="18" charset="0"/>
              </a:rPr>
              <a:t>Архейська</a:t>
            </a:r>
            <a:r>
              <a:rPr lang="ru-UA" sz="1900" dirty="0">
                <a:latin typeface="Bookman Old Style" panose="02050604050505020204" pitchFamily="18" charset="0"/>
              </a:rPr>
              <a:t> ера </a:t>
            </a:r>
            <a:r>
              <a:rPr lang="ru-UA" sz="1900" dirty="0" err="1">
                <a:latin typeface="Bookman Old Style" panose="02050604050505020204" pitchFamily="18" charset="0"/>
              </a:rPr>
              <a:t>характеризується</a:t>
            </a:r>
            <a:r>
              <a:rPr lang="ru-UA" sz="1900" dirty="0">
                <a:latin typeface="Bookman Old Style" panose="02050604050505020204" pitchFamily="18" charset="0"/>
              </a:rPr>
              <a:t> початком гетеротрофного і автотрофного </a:t>
            </a:r>
            <a:r>
              <a:rPr lang="ru-UA" sz="1900" dirty="0" err="1">
                <a:latin typeface="Bookman Old Style" panose="02050604050505020204" pitchFamily="18" charset="0"/>
              </a:rPr>
              <a:t>життя</a:t>
            </a:r>
            <a:r>
              <a:rPr lang="ru-UA" sz="1900" dirty="0">
                <a:latin typeface="Bookman Old Style" panose="02050604050505020204" pitchFamily="18" charset="0"/>
              </a:rPr>
              <a:t> на </a:t>
            </a:r>
            <a:r>
              <a:rPr lang="ru-UA" sz="1900" dirty="0" err="1">
                <a:latin typeface="Bookman Old Style" panose="02050604050505020204" pitchFamily="18" charset="0"/>
              </a:rPr>
              <a:t>Землі</a:t>
            </a:r>
            <a:r>
              <a:rPr lang="ru-UA" sz="1900" dirty="0">
                <a:latin typeface="Bookman Old Style" panose="02050604050505020204" pitchFamily="18" charset="0"/>
              </a:rPr>
              <a:t>.</a:t>
            </a:r>
          </a:p>
        </p:txBody>
      </p:sp>
      <p:pic>
        <p:nvPicPr>
          <p:cNvPr id="8" name="Рисунок 7">
            <a:extLst>
              <a:ext uri="{FF2B5EF4-FFF2-40B4-BE49-F238E27FC236}">
                <a16:creationId xmlns:a16="http://schemas.microsoft.com/office/drawing/2014/main" id="{6186DF1C-7C52-385B-5AB7-13C2FE584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74" y="1124824"/>
            <a:ext cx="6696075" cy="4981575"/>
          </a:xfrm>
          <a:prstGeom prst="rect">
            <a:avLst/>
          </a:prstGeom>
        </p:spPr>
      </p:pic>
    </p:spTree>
    <p:extLst>
      <p:ext uri="{BB962C8B-B14F-4D97-AF65-F5344CB8AC3E}">
        <p14:creationId xmlns:p14="http://schemas.microsoft.com/office/powerpoint/2010/main" val="755638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0F6B676-B146-4D5E-90E5-D65A72CA0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23A025-DB3C-4E81-A76F-A0006C485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Красная №4">
            <a:extLst>
              <a:ext uri="{FF2B5EF4-FFF2-40B4-BE49-F238E27FC236}">
                <a16:creationId xmlns:a16="http://schemas.microsoft.com/office/drawing/2014/main" id="{46BCA76D-9EE0-120F-E9BF-1F5222CEF0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85" r="-2" b="27252"/>
          <a:stretch/>
        </p:blipFill>
        <p:spPr bwMode="auto">
          <a:xfrm>
            <a:off x="641277" y="643466"/>
            <a:ext cx="3426471" cy="1746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a:extLst>
              <a:ext uri="{FF2B5EF4-FFF2-40B4-BE49-F238E27FC236}">
                <a16:creationId xmlns:a16="http://schemas.microsoft.com/office/drawing/2014/main" id="{327DFE5D-0BD9-6418-78AA-6E65DA3DFB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08" r="-2" b="18929"/>
          <a:stretch/>
        </p:blipFill>
        <p:spPr bwMode="auto">
          <a:xfrm>
            <a:off x="641276" y="2557250"/>
            <a:ext cx="3426471" cy="1746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Красная Филлофора">
            <a:extLst>
              <a:ext uri="{FF2B5EF4-FFF2-40B4-BE49-F238E27FC236}">
                <a16:creationId xmlns:a16="http://schemas.microsoft.com/office/drawing/2014/main" id="{525E217F-9CF0-0985-29E0-0BAB55FE49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682" r="-3" b="34289"/>
          <a:stretch/>
        </p:blipFill>
        <p:spPr>
          <a:xfrm>
            <a:off x="643467" y="4468029"/>
            <a:ext cx="3424601" cy="17465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19">
            <a:extLst>
              <a:ext uri="{FF2B5EF4-FFF2-40B4-BE49-F238E27FC236}">
                <a16:creationId xmlns:a16="http://schemas.microsoft.com/office/drawing/2014/main" id="{BAEF880F-8D7D-3EB7-191F-8446912ACB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0495"/>
          <a:stretch/>
        </p:blipFill>
        <p:spPr bwMode="auto">
          <a:xfrm>
            <a:off x="4227349" y="643467"/>
            <a:ext cx="7321184"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extLst>
      <p:ext uri="{BB962C8B-B14F-4D97-AF65-F5344CB8AC3E}">
        <p14:creationId xmlns:p14="http://schemas.microsoft.com/office/powerpoint/2010/main" val="3634277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3" name="Прямоугольник 2">
            <a:extLst>
              <a:ext uri="{FF2B5EF4-FFF2-40B4-BE49-F238E27FC236}">
                <a16:creationId xmlns:a16="http://schemas.microsoft.com/office/drawing/2014/main" id="{C5579B48-0190-D438-DD19-40821E006788}"/>
              </a:ext>
            </a:extLst>
          </p:cNvPr>
          <p:cNvSpPr/>
          <p:nvPr/>
        </p:nvSpPr>
        <p:spPr>
          <a:xfrm>
            <a:off x="3692937" y="1614396"/>
            <a:ext cx="4806124" cy="240065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0" b="1" dirty="0">
                <a:ln/>
                <a:solidFill>
                  <a:schemeClr val="accent4"/>
                </a:solidFill>
              </a:rPr>
              <a:t>Q &amp; A</a:t>
            </a:r>
            <a:endParaRPr lang="ru-RU" sz="15000" b="1" cap="none" spc="0" dirty="0">
              <a:ln/>
              <a:solidFill>
                <a:schemeClr val="accent4"/>
              </a:solidFill>
              <a:effectLst/>
            </a:endParaRPr>
          </a:p>
        </p:txBody>
      </p:sp>
      <p:sp>
        <p:nvSpPr>
          <p:cNvPr id="4" name="Прямоугольник 3">
            <a:extLst>
              <a:ext uri="{FF2B5EF4-FFF2-40B4-BE49-F238E27FC236}">
                <a16:creationId xmlns:a16="http://schemas.microsoft.com/office/drawing/2014/main" id="{528AA44E-2EA6-14DF-30DE-F88637C5473A}"/>
              </a:ext>
            </a:extLst>
          </p:cNvPr>
          <p:cNvSpPr/>
          <p:nvPr/>
        </p:nvSpPr>
        <p:spPr>
          <a:xfrm>
            <a:off x="1343672" y="4320274"/>
            <a:ext cx="9504654" cy="923330"/>
          </a:xfrm>
          <a:prstGeom prst="rect">
            <a:avLst/>
          </a:prstGeom>
          <a:noFill/>
        </p:spPr>
        <p:txBody>
          <a:bodyPr wrap="none" lIns="91440" tIns="45720" rIns="91440" bIns="45720">
            <a:spAutoFit/>
          </a:bodyPr>
          <a:lstStyle/>
          <a:p>
            <a:pPr algn="ctr"/>
            <a:r>
              <a:rPr lang="uk-UA"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Готов</a:t>
            </a:r>
            <a:r>
              <a:rPr lang="uk-UA"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а відповісти на запитання</a:t>
            </a:r>
            <a:endParaRPr lang="ru-RU"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728925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4" name="Рисунок 3">
            <a:extLst>
              <a:ext uri="{FF2B5EF4-FFF2-40B4-BE49-F238E27FC236}">
                <a16:creationId xmlns:a16="http://schemas.microsoft.com/office/drawing/2014/main" id="{72FB509B-01C6-DC89-EDE8-72B00C4E1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538" y="1988000"/>
            <a:ext cx="4817745" cy="4539032"/>
          </a:xfrm>
          <a:prstGeom prst="rect">
            <a:avLst/>
          </a:prstGeom>
        </p:spPr>
      </p:pic>
      <p:sp>
        <p:nvSpPr>
          <p:cNvPr id="5" name="Прямоугольник 4">
            <a:extLst>
              <a:ext uri="{FF2B5EF4-FFF2-40B4-BE49-F238E27FC236}">
                <a16:creationId xmlns:a16="http://schemas.microsoft.com/office/drawing/2014/main" id="{B01A9FF6-842B-9B62-1B58-4D7FEC136B32}"/>
              </a:ext>
            </a:extLst>
          </p:cNvPr>
          <p:cNvSpPr/>
          <p:nvPr/>
        </p:nvSpPr>
        <p:spPr>
          <a:xfrm>
            <a:off x="2470110" y="858617"/>
            <a:ext cx="6766596" cy="92333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Щиро </a:t>
            </a:r>
            <a:r>
              <a:rPr lang="ru-RU"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дякую</a:t>
            </a: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за </a:t>
            </a:r>
            <a:r>
              <a:rPr lang="ru-RU"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увагу</a:t>
            </a:r>
            <a:r>
              <a:rPr lang="ru-RU"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spTree>
    <p:extLst>
      <p:ext uri="{BB962C8B-B14F-4D97-AF65-F5344CB8AC3E}">
        <p14:creationId xmlns:p14="http://schemas.microsoft.com/office/powerpoint/2010/main" val="2937185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03FF76-6986-38A9-A1C7-A2453938F7C2}"/>
              </a:ext>
            </a:extLst>
          </p:cNvPr>
          <p:cNvSpPr txBox="1"/>
          <p:nvPr/>
        </p:nvSpPr>
        <p:spPr>
          <a:xfrm>
            <a:off x="5383763" y="386324"/>
            <a:ext cx="6456784" cy="6232475"/>
          </a:xfrm>
          <a:prstGeom prst="rect">
            <a:avLst/>
          </a:prstGeom>
          <a:noFill/>
        </p:spPr>
        <p:txBody>
          <a:bodyPr wrap="square">
            <a:spAutoFit/>
          </a:bodyPr>
          <a:lstStyle/>
          <a:p>
            <a:pPr indent="457200" algn="just"/>
            <a:r>
              <a:rPr lang="uk-UA" sz="1900" dirty="0">
                <a:effectLst/>
                <a:latin typeface="Bookman Old Style" panose="02050604050505020204" pitchFamily="18" charset="0"/>
                <a:ea typeface="Times New Roman" panose="02020603050405020304" pitchFamily="18" charset="0"/>
              </a:rPr>
              <a:t>Протерозойська ера - ера примітивних тварин і рослин. Вона охоплює 2 періоди. Така класифікація дає змогу провести аналіз розвитку флори і фауни, які почали бурхливо розвиватись у цей період. У цій ері відбувається диференціація рослин на групи. У силурійський період палеозойської ери рослини вийшли на сушу. Ці стародавні рослини ще не мали справжніх листків і коренів, а були представлені кореневищами з ризоїдами і вертикальними </a:t>
            </a:r>
            <a:r>
              <a:rPr lang="uk-UA" sz="1900" dirty="0" err="1">
                <a:effectLst/>
                <a:latin typeface="Bookman Old Style" panose="02050604050505020204" pitchFamily="18" charset="0"/>
                <a:ea typeface="Times New Roman" panose="02020603050405020304" pitchFamily="18" charset="0"/>
              </a:rPr>
              <a:t>теломами</a:t>
            </a:r>
            <a:r>
              <a:rPr lang="uk-UA" sz="1900" dirty="0">
                <a:effectLst/>
                <a:latin typeface="Bookman Old Style" panose="02050604050505020204" pitchFamily="18" charset="0"/>
                <a:ea typeface="Times New Roman" panose="02020603050405020304" pitchFamily="18" charset="0"/>
              </a:rPr>
              <a:t>. На верхівках </a:t>
            </a:r>
            <a:r>
              <a:rPr lang="uk-UA" sz="1900" dirty="0" err="1">
                <a:effectLst/>
                <a:latin typeface="Bookman Old Style" panose="02050604050505020204" pitchFamily="18" charset="0"/>
                <a:ea typeface="Times New Roman" panose="02020603050405020304" pitchFamily="18" charset="0"/>
              </a:rPr>
              <a:t>теломів</a:t>
            </a:r>
            <a:r>
              <a:rPr lang="uk-UA" sz="1900" dirty="0">
                <a:effectLst/>
                <a:latin typeface="Bookman Old Style" panose="02050604050505020204" pitchFamily="18" charset="0"/>
                <a:ea typeface="Times New Roman" panose="02020603050405020304" pitchFamily="18" charset="0"/>
              </a:rPr>
              <a:t> формувалися спорангії зі спорами. Такі рослини належать до </a:t>
            </a:r>
            <a:r>
              <a:rPr lang="uk-UA" sz="1900" dirty="0" err="1">
                <a:effectLst/>
                <a:latin typeface="Bookman Old Style" panose="02050604050505020204" pitchFamily="18" charset="0"/>
                <a:ea typeface="Times New Roman" panose="02020603050405020304" pitchFamily="18" charset="0"/>
              </a:rPr>
              <a:t>ринієфітів</a:t>
            </a:r>
            <a:r>
              <a:rPr lang="uk-UA" sz="1900" dirty="0">
                <a:effectLst/>
                <a:latin typeface="Bookman Old Style" panose="02050604050505020204" pitchFamily="18" charset="0"/>
                <a:ea typeface="Times New Roman" panose="02020603050405020304" pitchFamily="18" charset="0"/>
              </a:rPr>
              <a:t>. Вважають, що </a:t>
            </a:r>
            <a:r>
              <a:rPr lang="uk-UA" sz="1900" dirty="0" err="1">
                <a:effectLst/>
                <a:latin typeface="Bookman Old Style" panose="02050604050505020204" pitchFamily="18" charset="0"/>
                <a:ea typeface="Times New Roman" panose="02020603050405020304" pitchFamily="18" charset="0"/>
              </a:rPr>
              <a:t>ринієфіти</a:t>
            </a:r>
            <a:r>
              <a:rPr lang="uk-UA" sz="1900" dirty="0">
                <a:effectLst/>
                <a:latin typeface="Bookman Old Style" panose="02050604050505020204" pitchFamily="18" charset="0"/>
                <a:ea typeface="Times New Roman" panose="02020603050405020304" pitchFamily="18" charset="0"/>
              </a:rPr>
              <a:t> силурійського періоду походять від морських водоростей, які хвилі викинули на сушу, де й пристосувалися до нових умов життя. Насправді, під час обстеження берегових зон було виявлено їхні сліди. Найбільшого розвитку </a:t>
            </a:r>
            <a:r>
              <a:rPr lang="uk-UA" sz="1900" dirty="0" err="1">
                <a:effectLst/>
                <a:latin typeface="Bookman Old Style" panose="02050604050505020204" pitchFamily="18" charset="0"/>
                <a:ea typeface="Times New Roman" panose="02020603050405020304" pitchFamily="18" charset="0"/>
              </a:rPr>
              <a:t>ринієфіти</a:t>
            </a:r>
            <a:r>
              <a:rPr lang="uk-UA" sz="1900" dirty="0">
                <a:effectLst/>
                <a:latin typeface="Bookman Old Style" panose="02050604050505020204" pitchFamily="18" charset="0"/>
                <a:ea typeface="Times New Roman" panose="02020603050405020304" pitchFamily="18" charset="0"/>
              </a:rPr>
              <a:t> досягли у нижньому і середньому девоні. Вони були головною рослинністю на суші, займаючи обширні території (висота їх досягала 3 м).</a:t>
            </a:r>
            <a:endParaRPr lang="ru-UA" sz="1900" dirty="0">
              <a:effectLst/>
              <a:latin typeface="Times New Roman" panose="02020603050405020304" pitchFamily="18" charset="0"/>
              <a:ea typeface="Times New Roman" panose="02020603050405020304" pitchFamily="18" charset="0"/>
            </a:endParaRPr>
          </a:p>
        </p:txBody>
      </p:sp>
      <p:pic>
        <p:nvPicPr>
          <p:cNvPr id="3" name="Рисунок 2"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7DE2173D-F277-F5FA-2452-923D133FB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5" name="Рисунок 4">
            <a:extLst>
              <a:ext uri="{FF2B5EF4-FFF2-40B4-BE49-F238E27FC236}">
                <a16:creationId xmlns:a16="http://schemas.microsoft.com/office/drawing/2014/main" id="{2EE7705B-C3D3-731E-C564-2BE930A4B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1" y="1805940"/>
            <a:ext cx="5018294" cy="4057649"/>
          </a:xfrm>
          <a:prstGeom prst="rect">
            <a:avLst/>
          </a:prstGeom>
        </p:spPr>
      </p:pic>
    </p:spTree>
    <p:extLst>
      <p:ext uri="{BB962C8B-B14F-4D97-AF65-F5344CB8AC3E}">
        <p14:creationId xmlns:p14="http://schemas.microsoft.com/office/powerpoint/2010/main" val="2364820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0EEABFE5-ABC5-F11C-80C2-F8D3562D0BC2}"/>
              </a:ext>
            </a:extLst>
          </p:cNvPr>
          <p:cNvSpPr txBox="1"/>
          <p:nvPr/>
        </p:nvSpPr>
        <p:spPr>
          <a:xfrm>
            <a:off x="105747" y="2052923"/>
            <a:ext cx="11678816" cy="4708981"/>
          </a:xfrm>
          <a:prstGeom prst="rect">
            <a:avLst/>
          </a:prstGeom>
          <a:noFill/>
        </p:spPr>
        <p:txBody>
          <a:bodyPr wrap="square">
            <a:spAutoFit/>
          </a:bodyPr>
          <a:lstStyle/>
          <a:p>
            <a:pPr indent="457200" algn="just"/>
            <a:r>
              <a:rPr lang="uk-UA" sz="2000" dirty="0">
                <a:effectLst/>
                <a:latin typeface="Bookman Old Style" panose="02050604050505020204" pitchFamily="18" charset="0"/>
                <a:ea typeface="Times New Roman" panose="02020603050405020304" pitchFamily="18" charset="0"/>
              </a:rPr>
              <a:t>У девоні відбувалася зміна рослинних формацій. Вимирали псилофіти, а на зміну їм прийшли 3 великі групи спорових рослин: плаунові (</a:t>
            </a:r>
            <a:r>
              <a:rPr lang="uk-UA" sz="2000" i="1" dirty="0" err="1">
                <a:effectLst/>
                <a:latin typeface="Bookman Old Style" panose="02050604050505020204" pitchFamily="18" charset="0"/>
                <a:ea typeface="Times New Roman" panose="02020603050405020304" pitchFamily="18" charset="0"/>
              </a:rPr>
              <a:t>Lycopodinae</a:t>
            </a:r>
            <a:r>
              <a:rPr lang="uk-UA" sz="2000" dirty="0">
                <a:effectLst/>
                <a:latin typeface="Bookman Old Style" panose="02050604050505020204" pitchFamily="18" charset="0"/>
                <a:ea typeface="Times New Roman" panose="02020603050405020304" pitchFamily="18" charset="0"/>
              </a:rPr>
              <a:t>), які мали розмір великих дерев (</a:t>
            </a:r>
            <a:r>
              <a:rPr lang="uk-UA" sz="2000" i="1" dirty="0" err="1">
                <a:effectLst/>
                <a:latin typeface="Bookman Old Style" panose="02050604050505020204" pitchFamily="18" charset="0"/>
                <a:ea typeface="Times New Roman" panose="02020603050405020304" pitchFamily="18" charset="0"/>
              </a:rPr>
              <a:t>Lepidodendron</a:t>
            </a:r>
            <a:r>
              <a:rPr lang="uk-UA" sz="2000" dirty="0">
                <a:effectLst/>
                <a:latin typeface="Bookman Old Style" panose="02050604050505020204" pitchFamily="18" charset="0"/>
                <a:ea typeface="Times New Roman" panose="02020603050405020304" pitchFamily="18" charset="0"/>
              </a:rPr>
              <a:t>); </a:t>
            </a:r>
            <a:r>
              <a:rPr lang="uk-UA" sz="2000" dirty="0" err="1">
                <a:effectLst/>
                <a:latin typeface="Bookman Old Style" panose="02050604050505020204" pitchFamily="18" charset="0"/>
                <a:ea typeface="Times New Roman" panose="02020603050405020304" pitchFamily="18" charset="0"/>
              </a:rPr>
              <a:t>членісті</a:t>
            </a:r>
            <a:r>
              <a:rPr lang="uk-UA" sz="2000" dirty="0">
                <a:effectLst/>
                <a:latin typeface="Bookman Old Style" panose="02050604050505020204" pitchFamily="18" charset="0"/>
                <a:ea typeface="Times New Roman" panose="02020603050405020304" pitchFamily="18" charset="0"/>
              </a:rPr>
              <a:t> - у яких тіло складалося з </a:t>
            </a:r>
            <a:r>
              <a:rPr lang="uk-UA" sz="2000" dirty="0" err="1">
                <a:effectLst/>
                <a:latin typeface="Bookman Old Style" panose="02050604050505020204" pitchFamily="18" charset="0"/>
                <a:ea typeface="Times New Roman" panose="02020603050405020304" pitchFamily="18" charset="0"/>
              </a:rPr>
              <a:t>розгалуженоїнадземної</a:t>
            </a:r>
            <a:r>
              <a:rPr lang="uk-UA" sz="2000" dirty="0">
                <a:effectLst/>
                <a:latin typeface="Bookman Old Style" panose="02050604050505020204" pitchFamily="18" charset="0"/>
                <a:ea typeface="Times New Roman" panose="02020603050405020304" pitchFamily="18" charset="0"/>
              </a:rPr>
              <a:t> частини і підземного кореневища, а листки і гілки зібрані у вузлах кільцями (цю групу рослин назвали </a:t>
            </a:r>
            <a:r>
              <a:rPr lang="uk-UA" sz="2000" dirty="0" err="1">
                <a:effectLst/>
                <a:latin typeface="Bookman Old Style" panose="02050604050505020204" pitchFamily="18" charset="0"/>
                <a:ea typeface="Times New Roman" panose="02020603050405020304" pitchFamily="18" charset="0"/>
              </a:rPr>
              <a:t>каламітами</a:t>
            </a:r>
            <a:r>
              <a:rPr lang="uk-UA" sz="2000" dirty="0">
                <a:effectLst/>
                <a:latin typeface="Bookman Old Style" panose="02050604050505020204" pitchFamily="18" charset="0"/>
                <a:ea typeface="Times New Roman" panose="02020603050405020304" pitchFamily="18" charset="0"/>
              </a:rPr>
              <a:t>), і папороті (</a:t>
            </a:r>
            <a:r>
              <a:rPr lang="uk-UA" sz="2000" i="1" dirty="0" err="1">
                <a:effectLst/>
                <a:latin typeface="Bookman Old Style" panose="02050604050505020204" pitchFamily="18" charset="0"/>
                <a:ea typeface="Times New Roman" panose="02020603050405020304" pitchFamily="18" charset="0"/>
              </a:rPr>
              <a:t>Filicinae</a:t>
            </a:r>
            <a:r>
              <a:rPr lang="uk-UA" sz="2000" dirty="0">
                <a:effectLst/>
                <a:latin typeface="Bookman Old Style" panose="02050604050505020204" pitchFamily="18" charset="0"/>
                <a:ea typeface="Times New Roman" panose="02020603050405020304" pitchFamily="18" charset="0"/>
              </a:rPr>
              <a:t>), які об'єднували як спорові, так і насінні рослини. Насіння насінних папоротей формувалося по краях великих листків у особливих вмістищах.</a:t>
            </a:r>
            <a:endParaRPr lang="ru-UA" sz="2000" dirty="0">
              <a:effectLst/>
              <a:latin typeface="Times New Roman" panose="02020603050405020304" pitchFamily="18" charset="0"/>
              <a:ea typeface="Times New Roman" panose="02020603050405020304" pitchFamily="18" charset="0"/>
            </a:endParaRPr>
          </a:p>
          <a:p>
            <a:pPr indent="457200" algn="just"/>
            <a:r>
              <a:rPr lang="uk-UA" sz="2000" dirty="0">
                <a:effectLst/>
                <a:latin typeface="Bookman Old Style" panose="02050604050505020204" pitchFamily="18" charset="0"/>
                <a:ea typeface="Times New Roman" panose="02020603050405020304" pitchFamily="18" charset="0"/>
              </a:rPr>
              <a:t>У пермському періоді мезозойської ери з'явилися великі голонасінні рослини, які утворювали ліси. Ці дерева досягали 30-метрової висоти. Стебла були вкриті листками, насіння зберігалося в шишках. Від них походять </a:t>
            </a:r>
            <a:r>
              <a:rPr lang="uk-UA" sz="2000" dirty="0" err="1">
                <a:effectLst/>
                <a:latin typeface="Bookman Old Style" panose="02050604050505020204" pitchFamily="18" charset="0"/>
                <a:ea typeface="Times New Roman" panose="02020603050405020304" pitchFamily="18" charset="0"/>
              </a:rPr>
              <a:t>гінкгові</a:t>
            </a:r>
            <a:r>
              <a:rPr lang="uk-UA" sz="2000" dirty="0">
                <a:effectLst/>
                <a:latin typeface="Bookman Old Style" panose="02050604050505020204" pitchFamily="18" charset="0"/>
                <a:ea typeface="Times New Roman" panose="02020603050405020304" pitchFamily="18" charset="0"/>
              </a:rPr>
              <a:t>, саговникові і, ймовірно, хвойні, які були панівними формами, починаючи з другої половини пермського періоду і протягом майже всієї мезозойської ери. У </a:t>
            </a:r>
            <a:r>
              <a:rPr lang="uk-UA" sz="2000" dirty="0" err="1">
                <a:effectLst/>
                <a:latin typeface="Bookman Old Style" panose="02050604050505020204" pitchFamily="18" charset="0"/>
                <a:ea typeface="Times New Roman" panose="02020603050405020304" pitchFamily="18" charset="0"/>
              </a:rPr>
              <a:t>верхньокрейдовий</a:t>
            </a:r>
            <a:r>
              <a:rPr lang="uk-UA" sz="2000" dirty="0">
                <a:effectLst/>
                <a:latin typeface="Bookman Old Style" panose="02050604050505020204" pitchFamily="18" charset="0"/>
                <a:ea typeface="Times New Roman" panose="02020603050405020304" pitchFamily="18" charset="0"/>
              </a:rPr>
              <a:t> період виникли дуби, верби, тюльпанні дерева, магнолії, клени, пальми та інші види, які потіснили саговникових, </a:t>
            </a:r>
            <a:r>
              <a:rPr lang="uk-UA" sz="2000" dirty="0" err="1">
                <a:effectLst/>
                <a:latin typeface="Bookman Old Style" panose="02050604050505020204" pitchFamily="18" charset="0"/>
                <a:ea typeface="Times New Roman" panose="02020603050405020304" pitchFamily="18" charset="0"/>
              </a:rPr>
              <a:t>гінкгових</a:t>
            </a:r>
            <a:r>
              <a:rPr lang="uk-UA" sz="2000" dirty="0">
                <a:effectLst/>
                <a:latin typeface="Bookman Old Style" panose="02050604050505020204" pitchFamily="18" charset="0"/>
                <a:ea typeface="Times New Roman" panose="02020603050405020304" pitchFamily="18" charset="0"/>
              </a:rPr>
              <a:t> і хвойних, деяка частина яких вимерла, а інші з панівної групи перейшли на підпорядковану.</a:t>
            </a:r>
            <a:endParaRPr lang="ru-UA" sz="2000" dirty="0">
              <a:effectLst/>
              <a:latin typeface="Times New Roman" panose="02020603050405020304" pitchFamily="18" charset="0"/>
              <a:ea typeface="Times New Roman" panose="02020603050405020304" pitchFamily="18" charset="0"/>
            </a:endParaRPr>
          </a:p>
        </p:txBody>
      </p:sp>
      <p:pic>
        <p:nvPicPr>
          <p:cNvPr id="9" name="Рисунок 8" descr="Изображение выглядит как дерево, трава, внешний, млекопитающее&#10;&#10;Автоматически созданное описание">
            <a:extLst>
              <a:ext uri="{FF2B5EF4-FFF2-40B4-BE49-F238E27FC236}">
                <a16:creationId xmlns:a16="http://schemas.microsoft.com/office/drawing/2014/main" id="{A07A891C-09E7-5553-DB14-2C930C6FF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124" y="96096"/>
            <a:ext cx="5253134" cy="1986116"/>
          </a:xfrm>
          <a:prstGeom prst="rect">
            <a:avLst/>
          </a:prstGeom>
        </p:spPr>
      </p:pic>
      <p:pic>
        <p:nvPicPr>
          <p:cNvPr id="11" name="Рисунок 10" descr="Изображение выглядит как растение, цветок, овощ&#10;&#10;Автоматически созданное описание">
            <a:extLst>
              <a:ext uri="{FF2B5EF4-FFF2-40B4-BE49-F238E27FC236}">
                <a16:creationId xmlns:a16="http://schemas.microsoft.com/office/drawing/2014/main" id="{351CA3E0-4459-B6DF-E320-27EE6B01A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911" y="96096"/>
            <a:ext cx="1365455" cy="1986116"/>
          </a:xfrm>
          <a:prstGeom prst="rect">
            <a:avLst/>
          </a:prstGeom>
        </p:spPr>
      </p:pic>
      <p:pic>
        <p:nvPicPr>
          <p:cNvPr id="13" name="Рисунок 12">
            <a:extLst>
              <a:ext uri="{FF2B5EF4-FFF2-40B4-BE49-F238E27FC236}">
                <a16:creationId xmlns:a16="http://schemas.microsoft.com/office/drawing/2014/main" id="{339AF7D5-26D4-8F97-C360-E67DC20069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9298" y="96096"/>
            <a:ext cx="1624334" cy="1986117"/>
          </a:xfrm>
          <a:prstGeom prst="rect">
            <a:avLst/>
          </a:prstGeom>
        </p:spPr>
      </p:pic>
    </p:spTree>
    <p:extLst>
      <p:ext uri="{BB962C8B-B14F-4D97-AF65-F5344CB8AC3E}">
        <p14:creationId xmlns:p14="http://schemas.microsoft.com/office/powerpoint/2010/main" val="284790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
        <p:nvSpPr>
          <p:cNvPr id="4" name="TextBox 3">
            <a:extLst>
              <a:ext uri="{FF2B5EF4-FFF2-40B4-BE49-F238E27FC236}">
                <a16:creationId xmlns:a16="http://schemas.microsoft.com/office/drawing/2014/main" id="{7A48C0B2-0834-5141-2B7F-66057FF1EBB6}"/>
              </a:ext>
            </a:extLst>
          </p:cNvPr>
          <p:cNvSpPr txBox="1"/>
          <p:nvPr/>
        </p:nvSpPr>
        <p:spPr>
          <a:xfrm>
            <a:off x="205271" y="861492"/>
            <a:ext cx="7809725" cy="4247317"/>
          </a:xfrm>
          <a:prstGeom prst="rect">
            <a:avLst/>
          </a:prstGeom>
          <a:noFill/>
        </p:spPr>
        <p:txBody>
          <a:bodyPr wrap="square">
            <a:spAutoFit/>
          </a:bodyPr>
          <a:lstStyle/>
          <a:p>
            <a:pPr indent="457200" algn="just"/>
            <a:r>
              <a:rPr lang="uk-UA" dirty="0">
                <a:effectLst/>
                <a:latin typeface="Bookman Old Style" panose="02050604050505020204" pitchFamily="18" charset="0"/>
                <a:ea typeface="Times New Roman" panose="02020603050405020304" pitchFamily="18" charset="0"/>
              </a:rPr>
              <a:t>Умови </a:t>
            </a:r>
            <a:r>
              <a:rPr lang="uk-UA" dirty="0" err="1">
                <a:effectLst/>
                <a:latin typeface="Bookman Old Style" panose="02050604050505020204" pitchFamily="18" charset="0"/>
                <a:ea typeface="Times New Roman" panose="02020603050405020304" pitchFamily="18" charset="0"/>
              </a:rPr>
              <a:t>верхньокрейдового</a:t>
            </a:r>
            <a:r>
              <a:rPr lang="uk-UA" dirty="0">
                <a:effectLst/>
                <a:latin typeface="Bookman Old Style" panose="02050604050505020204" pitchFamily="18" charset="0"/>
                <a:ea typeface="Times New Roman" panose="02020603050405020304" pitchFamily="18" charset="0"/>
              </a:rPr>
              <a:t> періоду сприяли розвитку квіткових рослин. Голонасінні в цей період почали масово вимирати (</a:t>
            </a:r>
            <a:r>
              <a:rPr lang="uk-UA" dirty="0" err="1">
                <a:effectLst/>
                <a:latin typeface="Bookman Old Style" panose="02050604050505020204" pitchFamily="18" charset="0"/>
                <a:ea typeface="Times New Roman" panose="02020603050405020304" pitchFamily="18" charset="0"/>
              </a:rPr>
              <a:t>бенетитові</a:t>
            </a:r>
            <a:r>
              <a:rPr lang="uk-UA" dirty="0">
                <a:effectLst/>
                <a:latin typeface="Bookman Old Style" panose="02050604050505020204" pitchFamily="18" charset="0"/>
                <a:ea typeface="Times New Roman" panose="02020603050405020304" pitchFamily="18" charset="0"/>
              </a:rPr>
              <a:t> і </a:t>
            </a:r>
            <a:r>
              <a:rPr lang="uk-UA" dirty="0" err="1">
                <a:effectLst/>
                <a:latin typeface="Bookman Old Style" panose="02050604050505020204" pitchFamily="18" charset="0"/>
                <a:ea typeface="Times New Roman" panose="02020603050405020304" pitchFamily="18" charset="0"/>
              </a:rPr>
              <a:t>гінкгові</a:t>
            </a:r>
            <a:r>
              <a:rPr lang="uk-UA" dirty="0">
                <a:effectLst/>
                <a:latin typeface="Bookman Old Style" panose="02050604050505020204" pitchFamily="18" charset="0"/>
                <a:ea typeface="Times New Roman" panose="02020603050405020304" pitchFamily="18" charset="0"/>
              </a:rPr>
              <a:t>). У частини цих рослин виникли нові пристосування до незвичних для них екологічних умов.</a:t>
            </a:r>
            <a:endParaRPr lang="ru-UA" dirty="0">
              <a:effectLst/>
              <a:latin typeface="Times New Roman" panose="02020603050405020304" pitchFamily="18" charset="0"/>
              <a:ea typeface="Times New Roman" panose="02020603050405020304" pitchFamily="18" charset="0"/>
            </a:endParaRPr>
          </a:p>
          <a:p>
            <a:pPr indent="457200" algn="just"/>
            <a:r>
              <a:rPr lang="uk-UA" dirty="0">
                <a:effectLst/>
                <a:latin typeface="Bookman Old Style" panose="02050604050505020204" pitchFamily="18" charset="0"/>
                <a:ea typeface="Times New Roman" panose="02020603050405020304" pitchFamily="18" charset="0"/>
              </a:rPr>
              <a:t>Кайнозойська ера охоплює 3 періоди - </a:t>
            </a:r>
            <a:r>
              <a:rPr lang="uk-UA" dirty="0" err="1">
                <a:effectLst/>
                <a:latin typeface="Bookman Old Style" panose="02050604050505020204" pitchFamily="18" charset="0"/>
                <a:ea typeface="Times New Roman" panose="02020603050405020304" pitchFamily="18" charset="0"/>
              </a:rPr>
              <a:t>нижньотретинний</a:t>
            </a:r>
            <a:r>
              <a:rPr lang="uk-UA" dirty="0">
                <a:effectLst/>
                <a:latin typeface="Bookman Old Style" panose="02050604050505020204" pitchFamily="18" charset="0"/>
                <a:ea typeface="Times New Roman" panose="02020603050405020304" pitchFamily="18" charset="0"/>
              </a:rPr>
              <a:t> (палеоген), </a:t>
            </a:r>
            <a:r>
              <a:rPr lang="uk-UA" dirty="0" err="1">
                <a:effectLst/>
                <a:latin typeface="Bookman Old Style" panose="02050604050505020204" pitchFamily="18" charset="0"/>
                <a:ea typeface="Times New Roman" panose="02020603050405020304" pitchFamily="18" charset="0"/>
              </a:rPr>
              <a:t>верхньотретинний</a:t>
            </a:r>
            <a:r>
              <a:rPr lang="uk-UA" dirty="0">
                <a:effectLst/>
                <a:latin typeface="Bookman Old Style" panose="02050604050505020204" pitchFamily="18" charset="0"/>
                <a:ea typeface="Times New Roman" panose="02020603050405020304" pitchFamily="18" charset="0"/>
              </a:rPr>
              <a:t> (неоген) і четвертинний (антропоген). Палеоген і неоген характеризуються розквітом рослинного світу на планеті. Пануючими в цей час були широколистяні породи дерев з могутніми стовбурами і широкими кронами. Тому через надмірне затінення трав'яниста рослинність була слабко розвинута.</a:t>
            </a:r>
            <a:endParaRPr lang="ru-UA" dirty="0">
              <a:effectLst/>
              <a:latin typeface="Times New Roman" panose="02020603050405020304" pitchFamily="18" charset="0"/>
              <a:ea typeface="Times New Roman" panose="02020603050405020304" pitchFamily="18" charset="0"/>
            </a:endParaRPr>
          </a:p>
          <a:p>
            <a:pPr indent="457200" algn="just"/>
            <a:r>
              <a:rPr lang="uk-UA" dirty="0">
                <a:effectLst/>
                <a:latin typeface="Bookman Old Style" panose="02050604050505020204" pitchFamily="18" charset="0"/>
                <a:ea typeface="Times New Roman" panose="02020603050405020304" pitchFamily="18" charset="0"/>
              </a:rPr>
              <a:t>У третинний період кліматичні умови на нашій планеті були настільки сприятливими, що пальмові, лаврові, магнолієві та інші тропічні і субтропічні рослини заселяли всю Європу, Америку і навіть Гренландію.</a:t>
            </a:r>
            <a:endParaRPr lang="ru-UA"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6D54859-A9D4-9A74-2742-A99B2DEE310B}"/>
              </a:ext>
            </a:extLst>
          </p:cNvPr>
          <p:cNvSpPr txBox="1"/>
          <p:nvPr/>
        </p:nvSpPr>
        <p:spPr>
          <a:xfrm>
            <a:off x="205271" y="5093138"/>
            <a:ext cx="11178073" cy="1754326"/>
          </a:xfrm>
          <a:prstGeom prst="rect">
            <a:avLst/>
          </a:prstGeom>
          <a:noFill/>
        </p:spPr>
        <p:txBody>
          <a:bodyPr wrap="square">
            <a:spAutoFit/>
          </a:bodyPr>
          <a:lstStyle/>
          <a:p>
            <a:pPr indent="457200" algn="just"/>
            <a:r>
              <a:rPr lang="uk-UA" dirty="0">
                <a:effectLst/>
                <a:latin typeface="Bookman Old Style" panose="02050604050505020204" pitchFamily="18" charset="0"/>
                <a:ea typeface="Times New Roman" panose="02020603050405020304" pitchFamily="18" charset="0"/>
              </a:rPr>
              <a:t>Сильне похолодання Землі в кінці неогену призвело до льодовикової епохи в кайнозої.</a:t>
            </a:r>
            <a:endParaRPr lang="ru-UA" dirty="0">
              <a:effectLst/>
              <a:latin typeface="Times New Roman" panose="02020603050405020304" pitchFamily="18" charset="0"/>
              <a:ea typeface="Times New Roman" panose="02020603050405020304" pitchFamily="18" charset="0"/>
            </a:endParaRPr>
          </a:p>
          <a:p>
            <a:pPr indent="457200" algn="just"/>
            <a:r>
              <a:rPr lang="uk-UA" dirty="0">
                <a:effectLst/>
                <a:latin typeface="Bookman Old Style" panose="02050604050505020204" pitchFamily="18" charset="0"/>
                <a:ea typeface="Times New Roman" panose="02020603050405020304" pitchFamily="18" charset="0"/>
              </a:rPr>
              <a:t>Похолодання спричинило формування нової низькорослої трав'янистої рослинності, наприклад злакової. Вона краще витримувала зимові умови і сухе літо. Одночасно екстремальні умови льодовикового періоду призвели до загибелі величезної кількості теплолюбних видів рослин. Часткова компенсація втрачених видів відбулася за рахунок появи нових холодостійких форм. Спочатку це були хвойні, потім з'явилися трави.</a:t>
            </a:r>
            <a:endParaRPr lang="ru-UA" dirty="0">
              <a:effectLst/>
              <a:latin typeface="Times New Roman" panose="02020603050405020304" pitchFamily="18" charset="0"/>
              <a:ea typeface="Times New Roman" panose="02020603050405020304" pitchFamily="18" charset="0"/>
            </a:endParaRPr>
          </a:p>
        </p:txBody>
      </p:sp>
      <p:pic>
        <p:nvPicPr>
          <p:cNvPr id="7" name="Рисунок 6" descr="Изображение выглядит как текст, растение&#10;&#10;Автоматически созданное описание">
            <a:extLst>
              <a:ext uri="{FF2B5EF4-FFF2-40B4-BE49-F238E27FC236}">
                <a16:creationId xmlns:a16="http://schemas.microsoft.com/office/drawing/2014/main" id="{07361BFB-29F8-FB5F-39C1-F536BDB53640}"/>
              </a:ext>
            </a:extLst>
          </p:cNvPr>
          <p:cNvPicPr>
            <a:picLocks noChangeAspect="1"/>
          </p:cNvPicPr>
          <p:nvPr/>
        </p:nvPicPr>
        <p:blipFill rotWithShape="1">
          <a:blip r:embed="rId3">
            <a:extLst>
              <a:ext uri="{28A0092B-C50C-407E-A947-70E740481C1C}">
                <a14:useLocalDpi xmlns:a14="http://schemas.microsoft.com/office/drawing/2010/main" val="0"/>
              </a:ext>
            </a:extLst>
          </a:blip>
          <a:srcRect r="24760"/>
          <a:stretch/>
        </p:blipFill>
        <p:spPr>
          <a:xfrm>
            <a:off x="8014996" y="1408189"/>
            <a:ext cx="4089374" cy="3046632"/>
          </a:xfrm>
          <a:prstGeom prst="rect">
            <a:avLst/>
          </a:prstGeom>
        </p:spPr>
      </p:pic>
    </p:spTree>
    <p:extLst>
      <p:ext uri="{BB962C8B-B14F-4D97-AF65-F5344CB8AC3E}">
        <p14:creationId xmlns:p14="http://schemas.microsoft.com/office/powerpoint/2010/main" val="419360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4" name="Рисунок 3" descr="Изображение выглядит как текст, ткань&#10;&#10;Автоматически созданное описание">
            <a:extLst>
              <a:ext uri="{FF2B5EF4-FFF2-40B4-BE49-F238E27FC236}">
                <a16:creationId xmlns:a16="http://schemas.microsoft.com/office/drawing/2014/main" id="{052F2466-BA42-0FB9-4AE0-D66F295F25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874" y="79234"/>
            <a:ext cx="8944356" cy="6699532"/>
          </a:xfrm>
          <a:prstGeom prst="rect">
            <a:avLst/>
          </a:prstGeom>
        </p:spPr>
      </p:pic>
    </p:spTree>
    <p:extLst>
      <p:ext uri="{BB962C8B-B14F-4D97-AF65-F5344CB8AC3E}">
        <p14:creationId xmlns:p14="http://schemas.microsoft.com/office/powerpoint/2010/main" val="42803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90D07858-376F-D571-66DE-D6ED83F73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4" name="Рисунок 3">
            <a:extLst>
              <a:ext uri="{FF2B5EF4-FFF2-40B4-BE49-F238E27FC236}">
                <a16:creationId xmlns:a16="http://schemas.microsoft.com/office/drawing/2014/main" id="{29D23EB2-7604-17E4-2DD4-A35A98F5B8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5741" y="74852"/>
            <a:ext cx="6661727" cy="6661727"/>
          </a:xfrm>
          <a:prstGeom prst="rect">
            <a:avLst/>
          </a:prstGeom>
        </p:spPr>
      </p:pic>
      <p:pic>
        <p:nvPicPr>
          <p:cNvPr id="6" name="Рисунок 5">
            <a:extLst>
              <a:ext uri="{FF2B5EF4-FFF2-40B4-BE49-F238E27FC236}">
                <a16:creationId xmlns:a16="http://schemas.microsoft.com/office/drawing/2014/main" id="{458DC117-8BBC-B083-E9E6-126F59C9F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5452" y="1082352"/>
            <a:ext cx="3312698" cy="4933040"/>
          </a:xfrm>
          <a:prstGeom prst="rect">
            <a:avLst/>
          </a:prstGeom>
        </p:spPr>
      </p:pic>
    </p:spTree>
    <p:extLst>
      <p:ext uri="{BB962C8B-B14F-4D97-AF65-F5344CB8AC3E}">
        <p14:creationId xmlns:p14="http://schemas.microsoft.com/office/powerpoint/2010/main" val="367369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5FB2D276-8360-D932-F8A0-B04DA76811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pic>
        <p:nvPicPr>
          <p:cNvPr id="4" name="Рисунок 3">
            <a:extLst>
              <a:ext uri="{FF2B5EF4-FFF2-40B4-BE49-F238E27FC236}">
                <a16:creationId xmlns:a16="http://schemas.microsoft.com/office/drawing/2014/main" id="{F8F82F34-E4CC-E366-ECCF-5CB047AA2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916" y="125864"/>
            <a:ext cx="5970373" cy="6606271"/>
          </a:xfrm>
          <a:prstGeom prst="rect">
            <a:avLst/>
          </a:prstGeom>
        </p:spPr>
      </p:pic>
      <p:pic>
        <p:nvPicPr>
          <p:cNvPr id="5" name="Рисунок 4" descr="Изображение выглядит как растение&#10;&#10;Автоматически созданное описание">
            <a:extLst>
              <a:ext uri="{FF2B5EF4-FFF2-40B4-BE49-F238E27FC236}">
                <a16:creationId xmlns:a16="http://schemas.microsoft.com/office/drawing/2014/main" id="{F62DB60A-A862-6CEA-3E1C-C0E7D968B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448" y="934221"/>
            <a:ext cx="3776759" cy="5035677"/>
          </a:xfrm>
          <a:prstGeom prst="rect">
            <a:avLst/>
          </a:prstGeom>
        </p:spPr>
      </p:pic>
    </p:spTree>
    <p:extLst>
      <p:ext uri="{BB962C8B-B14F-4D97-AF65-F5344CB8AC3E}">
        <p14:creationId xmlns:p14="http://schemas.microsoft.com/office/powerpoint/2010/main" val="200408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a:extLst>
              <a:ext uri="{FF2B5EF4-FFF2-40B4-BE49-F238E27FC236}">
                <a16:creationId xmlns:a16="http://schemas.microsoft.com/office/drawing/2014/main" id="{FB2737BA-5C15-CB5F-17BE-63742982AE18}"/>
              </a:ext>
            </a:extLst>
          </p:cNvPr>
          <p:cNvSpPr>
            <a:spLocks noGrp="1"/>
          </p:cNvSpPr>
          <p:nvPr>
            <p:ph type="title"/>
          </p:nvPr>
        </p:nvSpPr>
        <p:spPr/>
        <p:txBody>
          <a:bodyPr/>
          <a:lstStyle/>
          <a:p>
            <a:pPr eaLnBrk="1" hangingPunct="1"/>
            <a:r>
              <a:rPr lang="uk-UA" altLang="ru-UA" sz="7200">
                <a:solidFill>
                  <a:schemeClr val="bg1"/>
                </a:solidFill>
              </a:rPr>
              <a:t>Розділи ботаніки</a:t>
            </a:r>
            <a:endParaRPr lang="ru-RU" altLang="ru-UA" sz="7200">
              <a:solidFill>
                <a:schemeClr val="bg1"/>
              </a:solidFill>
            </a:endParaRPr>
          </a:p>
        </p:txBody>
      </p:sp>
      <p:graphicFrame>
        <p:nvGraphicFramePr>
          <p:cNvPr id="4" name="Объект 3">
            <a:extLst>
              <a:ext uri="{FF2B5EF4-FFF2-40B4-BE49-F238E27FC236}">
                <a16:creationId xmlns:a16="http://schemas.microsoft.com/office/drawing/2014/main" id="{E710541C-2E82-5105-99A3-20ED2D4C956A}"/>
              </a:ext>
            </a:extLst>
          </p:cNvPr>
          <p:cNvGraphicFramePr>
            <a:graphicFrameLocks noGrp="1"/>
          </p:cNvGraphicFramePr>
          <p:nvPr>
            <p:ph idx="1"/>
            <p:extLst>
              <p:ext uri="{D42A27DB-BD31-4B8C-83A1-F6EECF244321}">
                <p14:modId xmlns:p14="http://schemas.microsoft.com/office/powerpoint/2010/main" val="965667892"/>
              </p:ext>
            </p:extLst>
          </p:nvPr>
        </p:nvGraphicFramePr>
        <p:xfrm>
          <a:off x="2108719" y="934221"/>
          <a:ext cx="9371045" cy="4580171"/>
        </p:xfrm>
        <a:graphic>
          <a:graphicData uri="http://schemas.openxmlformats.org/drawingml/2006/table">
            <a:tbl>
              <a:tblPr firstRow="1" bandRow="1">
                <a:tableStyleId>{EB344D84-9AFB-497E-A393-DC336BA19D2E}</a:tableStyleId>
              </a:tblPr>
              <a:tblGrid>
                <a:gridCol w="1874209">
                  <a:extLst>
                    <a:ext uri="{9D8B030D-6E8A-4147-A177-3AD203B41FA5}">
                      <a16:colId xmlns:a16="http://schemas.microsoft.com/office/drawing/2014/main" val="20000"/>
                    </a:ext>
                  </a:extLst>
                </a:gridCol>
                <a:gridCol w="1874209">
                  <a:extLst>
                    <a:ext uri="{9D8B030D-6E8A-4147-A177-3AD203B41FA5}">
                      <a16:colId xmlns:a16="http://schemas.microsoft.com/office/drawing/2014/main" val="20001"/>
                    </a:ext>
                  </a:extLst>
                </a:gridCol>
                <a:gridCol w="1874209">
                  <a:extLst>
                    <a:ext uri="{9D8B030D-6E8A-4147-A177-3AD203B41FA5}">
                      <a16:colId xmlns:a16="http://schemas.microsoft.com/office/drawing/2014/main" val="20002"/>
                    </a:ext>
                  </a:extLst>
                </a:gridCol>
                <a:gridCol w="1874209">
                  <a:extLst>
                    <a:ext uri="{9D8B030D-6E8A-4147-A177-3AD203B41FA5}">
                      <a16:colId xmlns:a16="http://schemas.microsoft.com/office/drawing/2014/main" val="20003"/>
                    </a:ext>
                  </a:extLst>
                </a:gridCol>
                <a:gridCol w="1874209">
                  <a:extLst>
                    <a:ext uri="{9D8B030D-6E8A-4147-A177-3AD203B41FA5}">
                      <a16:colId xmlns:a16="http://schemas.microsoft.com/office/drawing/2014/main" val="20004"/>
                    </a:ext>
                  </a:extLst>
                </a:gridCol>
              </a:tblGrid>
              <a:tr h="641224">
                <a:tc>
                  <a:txBody>
                    <a:bodyPr/>
                    <a:lstStyle/>
                    <a:p>
                      <a:pPr algn="ctr"/>
                      <a:r>
                        <a:rPr lang="uk-UA" dirty="0"/>
                        <a:t>Анатомія</a:t>
                      </a:r>
                    </a:p>
                    <a:p>
                      <a:pPr algn="ctr"/>
                      <a:r>
                        <a:rPr lang="uk-UA" dirty="0"/>
                        <a:t>рослин</a:t>
                      </a:r>
                      <a:endParaRPr lang="ru-RU" dirty="0"/>
                    </a:p>
                  </a:txBody>
                  <a:tcPr/>
                </a:tc>
                <a:tc>
                  <a:txBody>
                    <a:bodyPr/>
                    <a:lstStyle/>
                    <a:p>
                      <a:pPr algn="ctr"/>
                      <a:r>
                        <a:rPr lang="uk-UA" dirty="0"/>
                        <a:t>Морфологія рослин</a:t>
                      </a:r>
                      <a:endParaRPr lang="ru-RU" dirty="0"/>
                    </a:p>
                  </a:txBody>
                  <a:tcPr/>
                </a:tc>
                <a:tc>
                  <a:txBody>
                    <a:bodyPr/>
                    <a:lstStyle/>
                    <a:p>
                      <a:pPr algn="ctr"/>
                      <a:r>
                        <a:rPr lang="uk-UA" dirty="0"/>
                        <a:t>Систематика рослин</a:t>
                      </a:r>
                      <a:endParaRPr lang="ru-RU" dirty="0"/>
                    </a:p>
                  </a:txBody>
                  <a:tcPr/>
                </a:tc>
                <a:tc>
                  <a:txBody>
                    <a:bodyPr/>
                    <a:lstStyle/>
                    <a:p>
                      <a:pPr algn="ctr"/>
                      <a:r>
                        <a:rPr lang="uk-UA" dirty="0"/>
                        <a:t>Фізіологія</a:t>
                      </a:r>
                      <a:r>
                        <a:rPr lang="uk-UA" baseline="0" dirty="0"/>
                        <a:t> рослин</a:t>
                      </a:r>
                      <a:endParaRPr lang="ru-RU" dirty="0"/>
                    </a:p>
                  </a:txBody>
                  <a:tcPr/>
                </a:tc>
                <a:tc>
                  <a:txBody>
                    <a:bodyPr/>
                    <a:lstStyle/>
                    <a:p>
                      <a:pPr algn="ctr"/>
                      <a:r>
                        <a:rPr lang="uk-UA" dirty="0"/>
                        <a:t>Екологія рослин</a:t>
                      </a:r>
                      <a:endParaRPr lang="ru-RU" dirty="0"/>
                    </a:p>
                  </a:txBody>
                  <a:tcPr/>
                </a:tc>
                <a:extLst>
                  <a:ext uri="{0D108BD9-81ED-4DB2-BD59-A6C34878D82A}">
                    <a16:rowId xmlns:a16="http://schemas.microsoft.com/office/drawing/2014/main" val="10000"/>
                  </a:ext>
                </a:extLst>
              </a:tr>
              <a:tr h="3938947">
                <a:tc>
                  <a:txBody>
                    <a:bodyPr/>
                    <a:lstStyle/>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uk-UA" dirty="0"/>
                    </a:p>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1"/>
                  </a:ext>
                </a:extLst>
              </a:tr>
            </a:tbl>
          </a:graphicData>
        </a:graphic>
      </p:graphicFrame>
      <p:pic>
        <p:nvPicPr>
          <p:cNvPr id="6161" name="Рисунок 4">
            <a:extLst>
              <a:ext uri="{FF2B5EF4-FFF2-40B4-BE49-F238E27FC236}">
                <a16:creationId xmlns:a16="http://schemas.microsoft.com/office/drawing/2014/main" id="{94B24F97-51C5-4B30-B038-F2FAF91C13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8458" y="1818675"/>
            <a:ext cx="15113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Рисунок 6">
            <a:extLst>
              <a:ext uri="{FF2B5EF4-FFF2-40B4-BE49-F238E27FC236}">
                <a16:creationId xmlns:a16="http://schemas.microsoft.com/office/drawing/2014/main" id="{ED5F1BEE-C7D0-DFC8-A01C-A5CB03CA16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3305" y="1818675"/>
            <a:ext cx="1457325"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Рисунок 7">
            <a:extLst>
              <a:ext uri="{FF2B5EF4-FFF2-40B4-BE49-F238E27FC236}">
                <a16:creationId xmlns:a16="http://schemas.microsoft.com/office/drawing/2014/main" id="{EC00B7A9-B759-5F1A-4DDB-F1B7C13CC6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942" y="1797845"/>
            <a:ext cx="11430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Рисунок 8">
            <a:extLst>
              <a:ext uri="{FF2B5EF4-FFF2-40B4-BE49-F238E27FC236}">
                <a16:creationId xmlns:a16="http://schemas.microsoft.com/office/drawing/2014/main" id="{D27CF728-5C46-1137-CA57-4D5E8E6A48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27592" y="1797845"/>
            <a:ext cx="15287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Рисунок 9">
            <a:extLst>
              <a:ext uri="{FF2B5EF4-FFF2-40B4-BE49-F238E27FC236}">
                <a16:creationId xmlns:a16="http://schemas.microsoft.com/office/drawing/2014/main" id="{71352147-FAB5-6069-9707-B7286B88468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12350" y="1797845"/>
            <a:ext cx="15113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descr="Изображение выглядит как текст, коллекция картинок&#10;&#10;Автоматически созданное описание">
            <a:extLst>
              <a:ext uri="{FF2B5EF4-FFF2-40B4-BE49-F238E27FC236}">
                <a16:creationId xmlns:a16="http://schemas.microsoft.com/office/drawing/2014/main" id="{AAFB16CE-4AF2-1CF7-186E-03B02D7BC5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927757" cy="934221"/>
          </a:xfrm>
          <a:prstGeom prst="rect">
            <a:avLst/>
          </a:prstGeom>
        </p:spPr>
      </p:pic>
    </p:spTree>
  </p:cSld>
  <p:clrMapOvr>
    <a:masterClrMapping/>
  </p:clrMapOvr>
</p:sld>
</file>

<file path=ppt/theme/theme1.xml><?xml version="1.0" encoding="utf-8"?>
<a:theme xmlns:a="http://schemas.openxmlformats.org/drawingml/2006/main" name="Portal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docProps/app.xml><?xml version="1.0" encoding="utf-8"?>
<Properties xmlns="http://schemas.openxmlformats.org/officeDocument/2006/extended-properties" xmlns:vt="http://schemas.openxmlformats.org/officeDocument/2006/docPropsVTypes">
  <TotalTime>306</TotalTime>
  <Words>1128</Words>
  <Application>Microsoft Office PowerPoint</Application>
  <PresentationFormat>Широкоэкранный</PresentationFormat>
  <Paragraphs>46</Paragraphs>
  <Slides>22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Bookman Old Style</vt:lpstr>
      <vt:lpstr>Times New Roman</vt:lpstr>
      <vt:lpstr>Trade Gothic Next Cond</vt:lpstr>
      <vt:lpstr>Trade Gothic Next Light</vt:lpstr>
      <vt:lpstr>PortalVTI</vt:lpstr>
      <vt:lpstr>Вступ. Ботаніка як наука. Загальний огляд нижчих рослин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Розділи ботаніки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Вступ. Ботаніка як наука. Загальний огляд нижчих рослин</dc:title>
  <dc:creator>Елена Бойкая</dc:creator>
  <cp:lastModifiedBy>Olena Boika</cp:lastModifiedBy>
  <cp:revision>4</cp:revision>
  <dcterms:created xsi:type="dcterms:W3CDTF">2022-09-18T07:22:36Z</dcterms:created>
  <dcterms:modified xsi:type="dcterms:W3CDTF">2024-01-06T17:14:09Z</dcterms:modified>
</cp:coreProperties>
</file>