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  <p:sldMasterId id="2147483730" r:id="rId7"/>
    <p:sldMasterId id="2147483758" r:id="rId8"/>
    <p:sldMasterId id="2147483772" r:id="rId9"/>
  </p:sldMasterIdLst>
  <p:notesMasterIdLst>
    <p:notesMasterId r:id="rId42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3" r:id="rId26"/>
    <p:sldId id="274" r:id="rId27"/>
    <p:sldId id="275" r:id="rId28"/>
    <p:sldId id="276" r:id="rId29"/>
    <p:sldId id="277" r:id="rId30"/>
    <p:sldId id="279" r:id="rId31"/>
    <p:sldId id="278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C07FE0-A587-4CBA-9081-EF128429DC8B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F47E81-577C-4FC5-A4D6-B17C0BD62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952F1-C332-4E14-BF0F-F1EBF04A2ADB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817BA-C230-4BC9-BC10-4A930986A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7F026-9288-4193-92D1-C90F3A49A943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338BE-F139-425B-BBFD-11C9465CF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EF1ABD-124C-4EE2-B1DA-4B5ADBFF4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B3B3AF-A076-4763-83C0-DF5EE2256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2A70BC-C4F7-4B96-862D-D96DC068A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3019713-D589-4210-A9ED-31FACDBFA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F16511-994F-4073-B34F-6F3921A07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6F9DB5-38C4-49C0-A936-94FB6B854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FA6DE5-1935-4069-A736-5BE00ED89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1C9117-FD59-4112-B357-B73B60124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602517-8483-47A6-96CE-262FBFB04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265B5D-A909-4E15-8ECB-D8030F9AD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576FC-2E7C-47E5-957F-9C4AB1C31D7A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04EE0-0628-4813-971D-2CA95758F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EBC134-C883-4D64-8043-C1FF68EFA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AB7487-D9E1-48BC-BED0-531FD5FC9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25D3E9-491F-4401-AA2F-B6EC939D4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7CDFCE-FA05-4E4E-ADD6-7B326DBBC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1ED610-4258-452B-944C-BC8B7B785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C108A2-FC4C-4DEC-8FE6-85478CB6A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25CF56-FA31-41BA-95B9-403E60B49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92D1F1-984B-4480-8FC7-4BE97F26B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9248A2-FB60-43FC-AEA8-4E0B28BB5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A81A599-16CA-423C-83D9-B41BF90FF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6A2809-6AAE-480C-94DB-A8016B3A5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497626-6818-4433-8297-A9162E72C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1B69F7-490D-4574-B027-E7D14E737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8B4EA8-7E90-41D4-B1F9-6A6889302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F6362-6328-4D8D-9958-FDC2141A36BB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70201-FB06-4619-8D32-CEEF1C826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A356C6-C686-4948-B56B-7BC98FB15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084823-2F70-4CF9-A3CB-C95A6C3BF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4B18CE-9866-4D32-9650-E412BD04B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AD6643E-6BCC-4E5C-84C6-FEDE627EB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A7A315-D06D-43DF-8696-FB8F877B7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CCF400-3B35-4BFF-8868-3276966BD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406249-1AD6-46D8-B59C-2F2BCA4C8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C0AD6A-0ED6-47C8-8B73-702AABA66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24FF3E-69DB-43B5-8283-E8C8B531D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59F7C3-CDEA-459C-8D14-52E2D58DB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5BAC2-0A05-42EB-ADAC-4E3444DAB5BA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E912F-2EDE-412C-9005-CFD69AED6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DA5955-6A8A-41DF-9CE4-4868D6657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22405C-0DDD-481E-88B6-7930BDF41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849188-9EED-40EF-86C0-9B35DD992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C29425-F2A4-422F-890B-24292BEC3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B574FC-D69C-4D33-81D8-D1808855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E07732-B130-4492-BA1B-DE7232C43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467AAE-72D1-4B60-9B61-9A0634FE6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CCD6D1-31D2-4F51-9C3E-DB38412C2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7F5B3B-9DD7-4A99-997E-449B97138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1A3A9E-F9D3-4AA5-92BF-A26918363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B9015-5C15-43C9-8B50-3D174BEEEA21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8EBE5-DC27-4C11-B68C-FA138FBE4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99FE86-42DB-4CE2-B9D3-BC60ED288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2F50FE-582A-4E09-BCDD-F77100005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63FAD4-2C56-4867-8D3D-8F923FD36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9E5697-6CE2-422E-9BCA-4B3BDE6DE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B77CF4-3915-49C1-B9F6-C69513A6E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C05117-A827-439E-94FA-91D31833E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D85E54-BA3A-4D34-AEA5-B50F8F618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84D2B5-1147-4E08-9D98-D09C1B86F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ACED67-98BB-45A7-A7EC-749FFFD42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EFFFCB-AD94-4F13-AC9C-DA3957140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02770-DD81-49A7-A146-0449345B4893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104A0-70C7-4618-B1C7-CBD7FE1BB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BBE0D8-C34B-4084-8D13-DA4164C2D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980B43-C923-44C4-8CA7-BE3C53F47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6B4603-D942-4718-9EDF-97CB5E529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54898B-24E6-440F-A8A4-8DA7C62AC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271C2D-60C9-4872-A33D-37B095C81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2A8F15-C4CD-492C-BFE1-00757FD1E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FD281C-6DF4-46A2-BB2F-E6DC1A13B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FCAB0C-4173-4A42-8866-973779F7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7E0463-00CD-4BC3-BFB4-693F72A9E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370776-9E4C-464E-BD93-939EF86B3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0F634-DD06-44E1-96FC-740041BA3565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8A0F-C3ED-415D-AF26-A3D9908E1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3D43DF-747D-440E-8301-8388F6A01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BA4A79-6BA4-4C90-AA78-7C9EBE915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E6F2C5-3FF6-43B9-8A13-DA6756587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D222AF-7AC3-4524-A01F-FC1DD7743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5F4C65-3B61-4515-B283-497475CF2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244826-4E85-47BC-8DC8-60742B06A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F39CB1-03E6-4284-A879-52BB7C19F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8CBD59-E195-40BF-B4F6-F2D87FCDB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850642-73B2-4348-9564-CC25FB762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8A177C-DE8A-41F1-8E39-973B75FA8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0E607-EE33-494F-A26F-E2D022CE0C02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0ABFD-4003-4A77-8870-77B675A90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007E79-1B13-4086-AFC7-78EC642B2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EB2340-7003-4914-A68C-4AC82CDA0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8BAD31-021F-4D0E-89AA-865C5045A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4660B0-19FC-4030-9763-F307A06A3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C8A8C5-64A6-49E7-B3E0-DD874E6BC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4AE97F-9199-4539-BB45-57ECF4092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F3E94C-42FC-4EB5-BA3A-93C7460E0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D1955A-07BC-4B21-8434-6742EFF57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F5C849-A029-4A09-B700-CF6B25811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FDFA57-DE92-432C-8442-4B0140E6D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8F4C-B526-4E43-A3CD-F2285EABA877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2C352-4C9A-4002-85ED-8BA73591A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C957A7-E873-4AF5-ADB8-A19849251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42441E-66DE-4625-AE0F-69F29124D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7C29C8-A1CD-437B-961B-8364491C1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3BB836-D8C8-4E7C-974A-61DC46A73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B4F1D8-AD92-41B7-8A9F-D709DC391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82A4BC-D979-43BB-B9D1-7CE494F1B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5B9FA6-BCB8-46E3-AF97-3B09E7CFC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3B44B1-4ACE-4205-9A4E-33B302F08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9F0FAD-A044-405F-9E8E-839E8B69F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16CECB-BB75-403A-A7EF-31621FBBF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F38C-460E-46A7-81EA-0472AC34B74B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069ED-CBCC-4F88-B91C-B9FEA70AA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29FAD6-B071-433F-863F-30019A38D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3F2D838-87E5-4EDD-BF48-B81D68A27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2AB066-74B8-420B-9644-8E047DF0E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8C7AEA-0944-4895-977E-DD9E287E3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D15129-4EEF-4578-B49F-6D895EE04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E543E6-F542-443C-A7AE-628F2A8A7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833A46-9448-46E0-8790-59EA95B61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A49248-5E5B-414C-BFCE-17E3D05DF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0AA1A7-94D1-492B-A043-C5ED560F7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747F5D-9AD9-4426-91FF-9323AFBB4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74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85A298-0E07-4024-92CC-D1722103B4A0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6EA5B5-1D24-4DA6-ADE2-F2E6F9985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6" r:id="rId2"/>
    <p:sldLayoutId id="2147483885" r:id="rId3"/>
    <p:sldLayoutId id="2147483884" r:id="rId4"/>
    <p:sldLayoutId id="2147483883" r:id="rId5"/>
    <p:sldLayoutId id="2147483882" r:id="rId6"/>
    <p:sldLayoutId id="2147483881" r:id="rId7"/>
    <p:sldLayoutId id="2147483880" r:id="rId8"/>
    <p:sldLayoutId id="2147483879" r:id="rId9"/>
    <p:sldLayoutId id="2147483878" r:id="rId10"/>
    <p:sldLayoutId id="21474838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A79BD4-5543-46C5-99A2-A3599E7DD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A9EE13-6AD2-4C73-877B-B1A967F8A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DBFA0E-61CC-4793-9EBC-49C2BF9C2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F5F4CBD-F5C1-4355-B6C1-7CB864020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1D9CFE3-835C-4F3F-8213-E47D46558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A06A680-13BB-490D-B2E0-F00FB38E8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7C5E879-B46B-4006-8E88-5127D1DAF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0F7F890-90E5-4C47-8B2F-7E3A7874A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???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???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???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Заголовок 1"/>
          <p:cNvSpPr>
            <a:spLocks noGrp="1"/>
          </p:cNvSpPr>
          <p:nvPr>
            <p:ph type="ctrTitle"/>
          </p:nvPr>
        </p:nvSpPr>
        <p:spPr>
          <a:xfrm>
            <a:off x="350838" y="188913"/>
            <a:ext cx="8542337" cy="1511300"/>
          </a:xfrm>
        </p:spPr>
        <p:txBody>
          <a:bodyPr/>
          <a:lstStyle/>
          <a:p>
            <a:pPr eaLnBrk="1" hangingPunct="1"/>
            <a:r>
              <a:rPr lang="uk-UA" sz="29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 6 </a:t>
            </a:r>
            <a:r>
              <a:rPr lang="uk-UA" sz="29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900" b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smtClean="0"/>
              <a:t>Формування системи документування господарських операцій та документообігу</a:t>
            </a:r>
            <a:r>
              <a:rPr lang="ru-RU" sz="4000" smtClean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1700213"/>
            <a:ext cx="8713787" cy="4968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7.1. Загальні поняття про бухгалтерські документи і машинні носії облікової інформації.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7.2. Значення документів для економічної роботи і управління підприємством.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7.3.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еквізити бухгалтерських документів, вимоги до їх змісту і оформлення.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7.4. Класифікація бухгалтерських документів.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7.5. Приймання, перевірка і обробка документів. Організація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документообороту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7.6. Шляхи удосконалення бухгалтерських документів і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документообороту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692150"/>
          </a:xfrm>
        </p:spPr>
        <p:txBody>
          <a:bodyPr/>
          <a:lstStyle/>
          <a:p>
            <a:r>
              <a:rPr lang="uk-UA" sz="2800" smtClean="0">
                <a:solidFill>
                  <a:schemeClr val="accent2"/>
                </a:solidFill>
              </a:rPr>
              <a:t>Зразок паперової перфорованої стрічки для ЕОМ</a:t>
            </a:r>
            <a:endParaRPr lang="ru-RU" sz="2800" smtClean="0">
              <a:solidFill>
                <a:schemeClr val="accent2"/>
              </a:solidFill>
            </a:endParaRPr>
          </a:p>
        </p:txBody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82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660400"/>
            <a:ext cx="882015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52525"/>
          </a:xfrm>
        </p:spPr>
        <p:txBody>
          <a:bodyPr/>
          <a:lstStyle/>
          <a:p>
            <a:pPr>
              <a:defRPr/>
            </a:pPr>
            <a:r>
              <a:rPr lang="uk-UA" sz="2800" b="1" kern="120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7.2. Значення документів для економічної роботи і управління підприємством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39266" name="Объект 2"/>
          <p:cNvSpPr>
            <a:spLocks noGrp="1"/>
          </p:cNvSpPr>
          <p:nvPr>
            <p:ph idx="1"/>
          </p:nvPr>
        </p:nvSpPr>
        <p:spPr>
          <a:xfrm>
            <a:off x="179388" y="1268413"/>
            <a:ext cx="8856662" cy="5473700"/>
          </a:xfrm>
        </p:spPr>
        <p:txBody>
          <a:bodyPr/>
          <a:lstStyle/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Документи є джерелом оперативної інформації </a:t>
            </a:r>
            <a:r>
              <a:rPr lang="uk-UA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прийняття управлінських рішень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, а також носіями відповідних розпоряджень  на здійснення таких операцій.</a:t>
            </a:r>
          </a:p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Важливе значення мають документи </a:t>
            </a:r>
            <a:r>
              <a:rPr lang="uk-UA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контролю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за доцільністю і законністю господарських операцій, раціональністю використання засобів і ресурсів. Документи є основним джерелом інформації для проведення документальної </a:t>
            </a:r>
            <a:r>
              <a:rPr lang="uk-UA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ревізії та аудиту.</a:t>
            </a:r>
            <a:endParaRPr lang="ru-RU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6408737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Юридичне (правове) значення документів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полягає в тому, що вони є єдиною законною підставою облікових записів та основою для вирішення усіх конфліктних ситуацій. Судові органи визнають за документами юридичну силу письмового свідоцтва. Вони є головним об’єктом судово-бухгалтерської експертизи.</a:t>
            </a:r>
          </a:p>
          <a:p>
            <a:r>
              <a:rPr lang="uk-UA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Економічне значення документів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полягає в тому, що вони є джерелом інформації для планування, аналізу господарської діяльності, впровадження передових методів організації праці і господарювання, нових технологій тощо.</a:t>
            </a: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9650"/>
          </a:xfrm>
        </p:spPr>
        <p:txBody>
          <a:bodyPr/>
          <a:lstStyle/>
          <a:p>
            <a:pPr>
              <a:defRPr/>
            </a:pPr>
            <a:r>
              <a:rPr lang="uk-UA" sz="2800" b="1" kern="120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7.3. Реквізити бухгалтерських документів, вимоги до їх змісту і оформлення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41314" name="Объект 2"/>
          <p:cNvSpPr>
            <a:spLocks noGrp="1"/>
          </p:cNvSpPr>
          <p:nvPr>
            <p:ph idx="1"/>
          </p:nvPr>
        </p:nvSpPr>
        <p:spPr>
          <a:xfrm>
            <a:off x="179388" y="1125538"/>
            <a:ext cx="8713787" cy="547211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Щоб кожен документ відповідав своєму призначенню, він повинен мати певний мінімум показників (реквізитів), які б забезпечували його доказову силу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>
              <a:buFontTx/>
              <a:buNone/>
            </a:pPr>
            <a:r>
              <a:rPr lang="uk-UA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Реквізити документів </a:t>
            </a:r>
            <a:r>
              <a:rPr lang="uk-UA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(від лат. </a:t>
            </a:r>
            <a:r>
              <a:rPr lang="en-US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Reguisitum – </a:t>
            </a:r>
            <a:r>
              <a:rPr lang="uk-UA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потрібне, необхідне</a:t>
            </a:r>
            <a:r>
              <a:rPr lang="en-US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показники, що є складовою частиною документу, характеризують господарську операцію і надають документу юридичної сили.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518525" cy="738187"/>
          </a:xfrm>
        </p:spPr>
        <p:txBody>
          <a:bodyPr/>
          <a:lstStyle/>
          <a:p>
            <a:r>
              <a:rPr lang="uk-UA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Обов’язкові реквізити бухгалтерських документів</a:t>
            </a:r>
            <a:endParaRPr lang="ru-RU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338" name="Объект 2"/>
          <p:cNvSpPr>
            <a:spLocks noGrp="1"/>
          </p:cNvSpPr>
          <p:nvPr>
            <p:ph idx="1"/>
          </p:nvPr>
        </p:nvSpPr>
        <p:spPr>
          <a:xfrm>
            <a:off x="179388" y="765175"/>
            <a:ext cx="8785225" cy="5976938"/>
          </a:xfrm>
        </p:spPr>
        <p:txBody>
          <a:bodyPr/>
          <a:lstStyle/>
          <a:p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назва документа 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(форми);</a:t>
            </a:r>
          </a:p>
          <a:p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дата і місце складання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назва підприємства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, від імені якого складено документ;</a:t>
            </a:r>
          </a:p>
          <a:p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зміст та обсяг господарської операції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одиниці виміру 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господарської операції;</a:t>
            </a:r>
          </a:p>
          <a:p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посади осіб,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відповідальних за здійснення господарської операції та правильність і своєчасність її оформлення;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особистий підпис 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або інший знак, який дає змогу ідентифікувати особу, що брала участь у здійсненні господарської операції.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 розміщення реквізитів у первинних документах</a:t>
            </a:r>
            <a:endParaRPr lang="ru-RU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62" name="Объект 2"/>
          <p:cNvSpPr>
            <a:spLocks noGrp="1"/>
          </p:cNvSpPr>
          <p:nvPr>
            <p:ph idx="1"/>
          </p:nvPr>
        </p:nvSpPr>
        <p:spPr>
          <a:xfrm>
            <a:off x="179388" y="1412875"/>
            <a:ext cx="8713787" cy="5256213"/>
          </a:xfrm>
        </p:spPr>
        <p:txBody>
          <a:bodyPr/>
          <a:lstStyle/>
          <a:p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Анкетна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– усі реквізити розміщуються по вертикалі послідовно один за одним;</a:t>
            </a:r>
          </a:p>
          <a:p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Зональна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– площа документа ділиться на окремі зони (комірки), які призначені для відображення окремих груп показників; </a:t>
            </a:r>
          </a:p>
          <a:p>
            <a:r>
              <a:rPr lang="uk-UA" b="1" smtClean="0">
                <a:latin typeface="Times New Roman" pitchFamily="18" charset="0"/>
                <a:cs typeface="Times New Roman" pitchFamily="18" charset="0"/>
              </a:rPr>
              <a:t>Табельна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– для кожного показника виділяють декілька колонок, а сам показник може розміщуватися в декількох рядках;</a:t>
            </a:r>
          </a:p>
          <a:p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Комбінована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– поєднує всі названі або дві з них у різних комбінаціях.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pPr algn="r"/>
            <a:r>
              <a:rPr lang="uk-UA" sz="1400" smtClean="0"/>
              <a:t>Типова форма № П-7</a:t>
            </a:r>
            <a:br>
              <a:rPr lang="uk-UA" sz="1400" smtClean="0"/>
            </a:br>
            <a:r>
              <a:rPr lang="uk-UA" sz="1400" smtClean="0"/>
              <a:t>Затверджена наказом Мінстату України</a:t>
            </a:r>
            <a:br>
              <a:rPr lang="uk-UA" sz="1400" smtClean="0"/>
            </a:br>
            <a:r>
              <a:rPr lang="uk-UA" sz="1400" smtClean="0"/>
              <a:t>від 9 жовтня 1996 р. № 253</a:t>
            </a:r>
            <a:endParaRPr lang="ru-RU" sz="1400" smtClean="0"/>
          </a:p>
        </p:txBody>
      </p:sp>
      <p:sp>
        <p:nvSpPr>
          <p:cNvPr id="144386" name="Объект 2"/>
          <p:cNvSpPr>
            <a:spLocks noGrp="1"/>
          </p:cNvSpPr>
          <p:nvPr>
            <p:ph idx="1"/>
          </p:nvPr>
        </p:nvSpPr>
        <p:spPr>
          <a:xfrm>
            <a:off x="179388" y="836613"/>
            <a:ext cx="8785225" cy="49688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uk-UA" sz="1400" i="1" u="sng" smtClean="0"/>
              <a:t>        ТОВ  «Сонячний»   </a:t>
            </a:r>
          </a:p>
          <a:p>
            <a:pPr marL="0" indent="0">
              <a:buFontTx/>
              <a:buNone/>
            </a:pPr>
            <a:r>
              <a:rPr lang="uk-UA" sz="1100" smtClean="0"/>
              <a:t>(підприємство, організація)</a:t>
            </a:r>
          </a:p>
          <a:p>
            <a:pPr marL="0" indent="0">
              <a:buFontTx/>
              <a:buNone/>
            </a:pPr>
            <a:r>
              <a:rPr lang="uk-UA" sz="1400" smtClean="0"/>
              <a:t>Ідентифікаційний код ЄДРПОУ  __________________</a:t>
            </a:r>
          </a:p>
          <a:p>
            <a:pPr marL="0" indent="0">
              <a:buFontTx/>
              <a:buNone/>
            </a:pPr>
            <a:r>
              <a:rPr lang="uk-UA" sz="1400" smtClean="0"/>
              <a:t>Код за УКУД  _____________________</a:t>
            </a:r>
          </a:p>
          <a:p>
            <a:pPr marL="0" indent="0" algn="ctr">
              <a:buFontTx/>
              <a:buNone/>
            </a:pPr>
            <a:r>
              <a:rPr lang="uk-UA" sz="1400" b="1" smtClean="0"/>
              <a:t>СПИСОК № </a:t>
            </a:r>
            <a:r>
              <a:rPr lang="uk-UA" sz="1400" i="1" u="sng" smtClean="0"/>
              <a:t>16 </a:t>
            </a:r>
            <a:r>
              <a:rPr lang="uk-UA" sz="1400" smtClean="0"/>
              <a:t> </a:t>
            </a:r>
            <a:r>
              <a:rPr lang="uk-UA" sz="1400" b="1" smtClean="0"/>
              <a:t>ПРО НАДАННЯ ВІДПУСТКИ</a:t>
            </a:r>
          </a:p>
          <a:p>
            <a:pPr marL="0" indent="0" algn="ctr">
              <a:buFontTx/>
              <a:buNone/>
            </a:pPr>
            <a:r>
              <a:rPr lang="uk-UA" sz="1400" smtClean="0"/>
              <a:t>в  </a:t>
            </a:r>
            <a:r>
              <a:rPr lang="uk-UA" sz="1400" i="1" u="sng" smtClean="0"/>
              <a:t>червні</a:t>
            </a:r>
            <a:r>
              <a:rPr lang="uk-UA" sz="1400" smtClean="0"/>
              <a:t>  20</a:t>
            </a:r>
            <a:r>
              <a:rPr lang="uk-UA" sz="1400" i="1" u="sng" smtClean="0"/>
              <a:t>14</a:t>
            </a:r>
            <a:r>
              <a:rPr lang="uk-UA" sz="1400" smtClean="0"/>
              <a:t> р.  (має силу наказу)</a:t>
            </a:r>
          </a:p>
          <a:p>
            <a:pPr marL="0" indent="0">
              <a:buFontTx/>
              <a:buNone/>
            </a:pPr>
            <a:r>
              <a:rPr lang="uk-UA" sz="1400" smtClean="0"/>
              <a:t>по   </a:t>
            </a:r>
            <a:r>
              <a:rPr lang="uk-UA" sz="1400" i="1" u="sng" smtClean="0"/>
              <a:t>відділу збуту    </a:t>
            </a:r>
            <a:r>
              <a:rPr lang="uk-UA" sz="1400" smtClean="0"/>
              <a:t>цеху (відділу, дільниці)</a:t>
            </a:r>
            <a:endParaRPr lang="ru-RU" sz="14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2708275"/>
          <a:ext cx="8785225" cy="298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406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40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760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6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548757">
                <a:tc rowSpan="2">
                  <a:txBody>
                    <a:bodyPr/>
                    <a:lstStyle/>
                    <a:p>
                      <a:r>
                        <a:rPr lang="uk-UA" sz="1000" dirty="0" err="1" smtClean="0">
                          <a:solidFill>
                            <a:schemeClr val="tx1"/>
                          </a:solidFill>
                        </a:rPr>
                        <a:t>Кате-горія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Професія (посада)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Розряд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Прізвище, </a:t>
                      </a:r>
                      <a:r>
                        <a:rPr lang="uk-UA" sz="1000" dirty="0" err="1" smtClean="0">
                          <a:solidFill>
                            <a:schemeClr val="tx1"/>
                          </a:solidFill>
                        </a:rPr>
                        <a:t>ім</a:t>
                      </a:r>
                      <a:r>
                        <a:rPr lang="el-GR" sz="1000" dirty="0" smtClean="0">
                          <a:solidFill>
                            <a:schemeClr val="tx1"/>
                          </a:solidFill>
                        </a:rPr>
                        <a:t>᾽</a:t>
                      </a:r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я та по батькові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Вид відпусток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За який період надається відпустка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З якого числа надається відпустка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Кількість днів відпустки у місяці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Сума заробітку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Шифр витрат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Табельний </a:t>
                      </a:r>
                      <a:r>
                        <a:rPr lang="uk-UA" sz="1000" baseline="0" dirty="0" smtClean="0">
                          <a:solidFill>
                            <a:schemeClr val="tx1"/>
                          </a:solidFill>
                        </a:rPr>
                        <a:t> №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Сума оплати за місяць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Примітка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62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поточному 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наступному 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річного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середньомісячного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поточний 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наступний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78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2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3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4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5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6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7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8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9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10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11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12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13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14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15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16</a:t>
                      </a:r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18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вантажник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Білий О. П.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тарифна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17.01.13 – 16.01.14 р.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03.06.14 р.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24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-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21000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1750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471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185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1750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-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i="1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189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комірник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Капля П. С.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Тарифна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25.03.13 – 24.03.14 р.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17.06.14 р.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12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12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24000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2000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471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217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1000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i="1" dirty="0" smtClean="0"/>
                        <a:t>1000</a:t>
                      </a:r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i="1" dirty="0"/>
                    </a:p>
                  </a:txBody>
                  <a:tcPr marL="91442" marR="91442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388" y="5780088"/>
            <a:ext cx="871378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400" dirty="0">
                <a:solidFill>
                  <a:srgbClr val="000000"/>
                </a:solidFill>
              </a:rPr>
              <a:t>Начальник відділу кадрів      </a:t>
            </a:r>
            <a:r>
              <a:rPr lang="uk-UA" sz="1400" i="1" u="sng" dirty="0">
                <a:solidFill>
                  <a:srgbClr val="000000"/>
                </a:solidFill>
              </a:rPr>
              <a:t>Бондар           </a:t>
            </a:r>
            <a:r>
              <a:rPr lang="uk-UA" sz="1400" i="1" u="sng" dirty="0" err="1">
                <a:solidFill>
                  <a:srgbClr val="000000"/>
                </a:solidFill>
              </a:rPr>
              <a:t>Бондар</a:t>
            </a:r>
            <a:r>
              <a:rPr lang="uk-UA" sz="1400" i="1" u="sng" dirty="0">
                <a:solidFill>
                  <a:srgbClr val="000000"/>
                </a:solidFill>
              </a:rPr>
              <a:t> Л К.</a:t>
            </a:r>
          </a:p>
          <a:p>
            <a:pPr>
              <a:defRPr/>
            </a:pPr>
            <a:r>
              <a:rPr lang="uk-UA" sz="1400" dirty="0">
                <a:solidFill>
                  <a:srgbClr val="000000"/>
                </a:solidFill>
              </a:rPr>
              <a:t>Начальник відділу (дільниці, цеху)   </a:t>
            </a:r>
            <a:r>
              <a:rPr lang="uk-UA" sz="1400" i="1" u="sng" dirty="0" err="1">
                <a:solidFill>
                  <a:srgbClr val="000000"/>
                </a:solidFill>
              </a:rPr>
              <a:t>Кац</a:t>
            </a:r>
            <a:r>
              <a:rPr lang="uk-UA" sz="1400" i="1" u="sng" dirty="0">
                <a:solidFill>
                  <a:srgbClr val="000000"/>
                </a:solidFill>
              </a:rPr>
              <a:t>      </a:t>
            </a:r>
            <a:r>
              <a:rPr lang="uk-UA" sz="1400" i="1" u="sng" dirty="0" err="1">
                <a:solidFill>
                  <a:srgbClr val="000000"/>
                </a:solidFill>
              </a:rPr>
              <a:t>Кац</a:t>
            </a:r>
            <a:r>
              <a:rPr lang="uk-UA" sz="1400" i="1" u="sng" dirty="0">
                <a:solidFill>
                  <a:srgbClr val="000000"/>
                </a:solidFill>
              </a:rPr>
              <a:t> М. Н.</a:t>
            </a:r>
          </a:p>
          <a:p>
            <a:pPr>
              <a:defRPr/>
            </a:pPr>
            <a:r>
              <a:rPr lang="uk-UA" sz="1400" dirty="0">
                <a:solidFill>
                  <a:srgbClr val="000000"/>
                </a:solidFill>
              </a:rPr>
              <a:t>Бухгалтер   </a:t>
            </a:r>
            <a:r>
              <a:rPr lang="uk-UA" sz="1400" i="1" u="sng" dirty="0">
                <a:solidFill>
                  <a:srgbClr val="000000"/>
                </a:solidFill>
              </a:rPr>
              <a:t>   Коваль     </a:t>
            </a:r>
            <a:r>
              <a:rPr lang="uk-UA" sz="1400" i="1" u="sng" dirty="0" err="1">
                <a:solidFill>
                  <a:srgbClr val="000000"/>
                </a:solidFill>
              </a:rPr>
              <a:t>Коваль</a:t>
            </a:r>
            <a:r>
              <a:rPr lang="uk-UA" sz="1400" i="1" u="sng" dirty="0">
                <a:solidFill>
                  <a:srgbClr val="000000"/>
                </a:solidFill>
              </a:rPr>
              <a:t> Н. М.</a:t>
            </a:r>
          </a:p>
          <a:p>
            <a:pPr>
              <a:defRPr/>
            </a:pPr>
            <a:r>
              <a:rPr lang="uk-UA" sz="1400" dirty="0">
                <a:solidFill>
                  <a:srgbClr val="000000"/>
                </a:solidFill>
              </a:rPr>
              <a:t>« </a:t>
            </a:r>
            <a:r>
              <a:rPr lang="uk-UA" sz="1400" i="1" u="sng" dirty="0">
                <a:solidFill>
                  <a:srgbClr val="000000"/>
                </a:solidFill>
              </a:rPr>
              <a:t>19</a:t>
            </a:r>
            <a:r>
              <a:rPr lang="uk-UA" sz="1400" dirty="0">
                <a:solidFill>
                  <a:srgbClr val="000000"/>
                </a:solidFill>
              </a:rPr>
              <a:t>»</a:t>
            </a:r>
            <a:r>
              <a:rPr lang="uk-UA" sz="1400" i="1" u="sng" dirty="0">
                <a:solidFill>
                  <a:srgbClr val="000000"/>
                </a:solidFill>
              </a:rPr>
              <a:t> травня  </a:t>
            </a:r>
            <a:r>
              <a:rPr lang="uk-UA" sz="1400" dirty="0">
                <a:solidFill>
                  <a:srgbClr val="000000"/>
                </a:solidFill>
              </a:rPr>
              <a:t>20 </a:t>
            </a:r>
            <a:r>
              <a:rPr lang="uk-UA" sz="1400" i="1" u="sng" dirty="0">
                <a:solidFill>
                  <a:srgbClr val="000000"/>
                </a:solidFill>
              </a:rPr>
              <a:t>14 </a:t>
            </a:r>
            <a:r>
              <a:rPr lang="uk-UA" sz="1400" dirty="0">
                <a:solidFill>
                  <a:srgbClr val="000000"/>
                </a:solidFill>
              </a:rPr>
              <a:t>р. </a:t>
            </a:r>
            <a:endParaRPr lang="ru-RU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443489"/>
              </p:ext>
            </p:extLst>
          </p:nvPr>
        </p:nvGraphicFramePr>
        <p:xfrm>
          <a:off x="252413" y="269875"/>
          <a:ext cx="8640762" cy="638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4" imgW="10379341" imgH="6785587" progId="Word.Document.8">
                  <p:link updateAutomatic="1"/>
                </p:oleObj>
              </mc:Choice>
              <mc:Fallback>
                <p:oleObj name="Document" r:id="rId4" imgW="10379341" imgH="6785587" progId="Word.Document.8">
                  <p:link updateAutomatic="1"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269875"/>
                        <a:ext cx="8640762" cy="6386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151516"/>
              </p:ext>
            </p:extLst>
          </p:nvPr>
        </p:nvGraphicFramePr>
        <p:xfrm>
          <a:off x="325438" y="200025"/>
          <a:ext cx="8567737" cy="638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" r:id="rId4" imgW="10379341" imgH="5186422" progId="Word.Document.8">
                  <p:link updateAutomatic="1"/>
                </p:oleObj>
              </mc:Choice>
              <mc:Fallback>
                <p:oleObj name="Document" r:id="rId4" imgW="10379341" imgH="5186422" progId="Word.Document.8">
                  <p:link updateAutomatic="1"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200025"/>
                        <a:ext cx="8567737" cy="6386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487235"/>
              </p:ext>
            </p:extLst>
          </p:nvPr>
        </p:nvGraphicFramePr>
        <p:xfrm>
          <a:off x="250825" y="269875"/>
          <a:ext cx="8713788" cy="638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Document" r:id="rId4" imgW="10341909" imgH="7045232" progId="Word.Document.8">
                  <p:link updateAutomatic="1"/>
                </p:oleObj>
              </mc:Choice>
              <mc:Fallback>
                <p:oleObj name="Document" r:id="rId4" imgW="10341909" imgH="7045232" progId="Word.Document.8">
                  <p:link updateAutomatic="1"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69875"/>
                        <a:ext cx="8713788" cy="638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89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7.1. Загальні поняття про бухгалтерські документи і машинні носії облікової інформації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30050" name="Объект 2"/>
          <p:cNvSpPr>
            <a:spLocks noGrp="1"/>
          </p:cNvSpPr>
          <p:nvPr>
            <p:ph idx="1"/>
          </p:nvPr>
        </p:nvSpPr>
        <p:spPr>
          <a:xfrm>
            <a:off x="179388" y="1484313"/>
            <a:ext cx="8785225" cy="5113337"/>
          </a:xfrm>
        </p:spPr>
        <p:txBody>
          <a:bodyPr/>
          <a:lstStyle/>
          <a:p>
            <a:pPr algn="just" eaLnBrk="1" hangingPunct="1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Однією з найбільш істотних особливостей бухгалтерського обліку є суцільна й безперервна реєстрація і відображення фактів господарського життя. Досягають цього шляхом документального оформлення кожного господарського явища. Документи – основне джерело облікової інформації. Без документів не здійснюють ні єдиного запису в облікові регістри.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576262"/>
          </a:xfrm>
        </p:spPr>
        <p:txBody>
          <a:bodyPr/>
          <a:lstStyle/>
          <a:p>
            <a:r>
              <a:rPr lang="uk-UA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Вимоги до оформлення документів</a:t>
            </a:r>
            <a:endParaRPr lang="ru-RU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650" name="Объект 2"/>
          <p:cNvSpPr>
            <a:spLocks noGrp="1"/>
          </p:cNvSpPr>
          <p:nvPr>
            <p:ph idx="1"/>
          </p:nvPr>
        </p:nvSpPr>
        <p:spPr>
          <a:xfrm>
            <a:off x="179388" y="1050925"/>
            <a:ext cx="8785225" cy="5518150"/>
          </a:xfrm>
        </p:spPr>
        <p:txBody>
          <a:bodyPr/>
          <a:lstStyle/>
          <a:p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Первинні документи 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мають бути складені в момент здійснення операції або безпосередньо після її закінчення;</a:t>
            </a:r>
          </a:p>
          <a:p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Документи повинні містити 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обов’язкові реквізити типових або спеціалізованих форм;</a:t>
            </a:r>
          </a:p>
          <a:p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Записи в первинних документах 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виконують чорнилом темного кольору або машинним способом для забезпечення їх зберігання протягом встановленого терміну;</a:t>
            </a:r>
          </a:p>
          <a:p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У грошових документах 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суми проставляють цифрами і словами, перше слово суми записують скраю з великої літери; 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Объект 2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6553200"/>
          </a:xfrm>
        </p:spPr>
        <p:txBody>
          <a:bodyPr/>
          <a:lstStyle/>
          <a:p>
            <a:r>
              <a:rPr lang="uk-UA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Вільні рядки </a:t>
            </a:r>
            <a:r>
              <a:rPr lang="uk-UA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первинних документах прокреслюють;</a:t>
            </a:r>
          </a:p>
          <a:p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При складанні 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і зберіганні первинних документів на машинних носіях інформації підприємство зобов’язане за свій рахунок виготовити їх копії на паперових носіях на вимогу учасників господарської операції та /або контролюючих органів на їх вимогу в межах повноважень, передбачених законами;</a:t>
            </a:r>
          </a:p>
          <a:p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Керівник підприємства 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повинен затвердити наказом обмежений перелік осіб, які мають право дозвільного підпису на видаткових первинних документах;</a:t>
            </a:r>
          </a:p>
          <a:p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Забороняється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приймати до виконання документи, що суперечать законодавчим і нормативним актам, встановленому порядку їх оформлення, завдають шкоди власникам;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Объект 2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6553200"/>
          </a:xfrm>
        </p:spPr>
        <p:txBody>
          <a:bodyPr/>
          <a:lstStyle/>
          <a:p>
            <a:r>
              <a:rPr lang="uk-UA" b="1" smtClean="0">
                <a:latin typeface="Times New Roman" pitchFamily="18" charset="0"/>
                <a:cs typeface="Times New Roman" pitchFamily="18" charset="0"/>
              </a:rPr>
              <a:t>Складати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документи необхідно охайно, текст і цифри писати чітко і розбірливо, підписи посадових осіб у документах мають бути постійними і розбірливими, щоб за ними можна було ідентифікувати особу, що підписала документ;</a:t>
            </a:r>
          </a:p>
          <a:p>
            <a:r>
              <a:rPr lang="uk-UA" b="1" smtClean="0">
                <a:latin typeface="Times New Roman" pitchFamily="18" charset="0"/>
                <a:cs typeface="Times New Roman" pitchFamily="18" charset="0"/>
              </a:rPr>
              <a:t>У тексті документів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та цифрових даних не повинно бути підчисток, помарок, забруднень, незастережених виправлень. Особливо важливі господарські операції оформляють на бланках документів суворої звітності, які мають типографський номер і друкуються на папері з певним рівнем захищеності;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Объект 2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6553200"/>
          </a:xfrm>
        </p:spPr>
        <p:txBody>
          <a:bodyPr/>
          <a:lstStyle/>
          <a:p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Помилки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в первинних документах (крім грошових) виправляють коректурним способом. У банківських і касових документах помилки не виправляють, такі документи замінюють новими;</a:t>
            </a:r>
          </a:p>
          <a:p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Підприємство забезпечує належне </a:t>
            </a: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первинних документів протягом терміну, який регулюється спеціальним переліком, запобігає несанкціонованому та непомітному виправленню записів у первинних документах;</a:t>
            </a:r>
          </a:p>
          <a:p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за несвоєчасне складання та недостовірність відображених в документах даних несуть особи, які склали і підписали ці документи;</a:t>
            </a:r>
          </a:p>
          <a:p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Первинні документи можуть бути </a:t>
            </a: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вилучені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у підприємства тільки за рішенням уповноважених державних органів.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738187"/>
          </a:xfrm>
        </p:spPr>
        <p:txBody>
          <a:bodyPr/>
          <a:lstStyle/>
          <a:p>
            <a:pPr>
              <a:defRPr/>
            </a:pPr>
            <a:r>
              <a:rPr lang="uk-UA" sz="3200" b="1" kern="120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7.4. Класифікація бухгалтерських документів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908050"/>
            <a:ext cx="8642350" cy="58340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Усі первинні документи класифікують за рядом характерних ознак: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призначенням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– розпорядчі, виконавчі (виправдні), бухгалтерського оформлення, комбіновані;</a:t>
            </a:r>
          </a:p>
          <a:p>
            <a:pPr>
              <a:defRPr/>
            </a:pP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порядком складання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– первинні, зведені (вторинні);</a:t>
            </a:r>
          </a:p>
          <a:p>
            <a:pPr>
              <a:defRPr/>
            </a:pP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способом охоплення операцій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– разові, накопичувальні;</a:t>
            </a:r>
          </a:p>
          <a:p>
            <a:pPr marL="0" indent="0">
              <a:buFontTx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333375"/>
            <a:ext cx="8785225" cy="6335713"/>
          </a:xfrm>
        </p:spPr>
        <p:txBody>
          <a:bodyPr/>
          <a:lstStyle/>
          <a:p>
            <a:pPr>
              <a:defRPr/>
            </a:pP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місцем складання </a:t>
            </a:r>
            <a:r>
              <a:rPr lang="uk-UA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внутрішні, зовнішні;</a:t>
            </a:r>
          </a:p>
          <a:p>
            <a:pPr>
              <a:defRPr/>
            </a:pP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кількістю облікових позицій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(відображуваних об’єктів) – однопозиційні, багатопозиційні;</a:t>
            </a:r>
          </a:p>
          <a:p>
            <a:pPr>
              <a:defRPr/>
            </a:pP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технікою складання і опрацювання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– вручну,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комп’ютерно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, автоматично;</a:t>
            </a:r>
          </a:p>
          <a:p>
            <a:pPr>
              <a:defRPr/>
            </a:pP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змістом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– грошові, матеріальні, розрахункові.</a:t>
            </a:r>
          </a:p>
          <a:p>
            <a:pPr marL="0" indent="0">
              <a:buFontTx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pPr>
              <a:defRPr/>
            </a:pPr>
            <a:r>
              <a:rPr lang="uk-UA" sz="3200" b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7.5. Приймання, перевірка і обробка документів. Організація </a:t>
            </a:r>
            <a:r>
              <a:rPr lang="uk-UA" sz="3200" b="1" kern="120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документообороту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196975"/>
            <a:ext cx="8713788" cy="547211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Оформлені відповідним чином первинні документи надходять до бухгалтерії для перевірки, обробки та використання в обліку.</a:t>
            </a:r>
          </a:p>
          <a:p>
            <a:pPr marL="0" indent="0" algn="ctr">
              <a:buFontTx/>
              <a:buNone/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Перевірку документів здійснюють :</a:t>
            </a:r>
          </a:p>
          <a:p>
            <a:pPr marL="0" indent="0">
              <a:buFontTx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- за формою;</a:t>
            </a:r>
          </a:p>
          <a:p>
            <a:pPr>
              <a:buFontTx/>
              <a:buChar char="-"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 змістом;</a:t>
            </a:r>
          </a:p>
          <a:p>
            <a:pPr>
              <a:buFontTx/>
              <a:buChar char="-"/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 логікою відображених фактів (логічна перевірка);</a:t>
            </a:r>
          </a:p>
          <a:p>
            <a:pPr>
              <a:buFontTx/>
              <a:buChar char="-"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арифметична перевірка;</a:t>
            </a:r>
          </a:p>
          <a:p>
            <a:pPr>
              <a:buFontTx/>
              <a:buChar char="-"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зустрічна перевірка.</a:t>
            </a:r>
          </a:p>
          <a:p>
            <a:pPr marL="0" indent="0">
              <a:buFontTx/>
              <a:buNone/>
              <a:defRPr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Объект 2"/>
          <p:cNvSpPr>
            <a:spLocks noGrp="1"/>
          </p:cNvSpPr>
          <p:nvPr>
            <p:ph idx="1"/>
          </p:nvPr>
        </p:nvSpPr>
        <p:spPr>
          <a:xfrm>
            <a:off x="179388" y="260350"/>
            <a:ext cx="8713787" cy="63373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Облікові працівники повинні приймати документи тільки правильно оформлені, в яких відображені факти, що не викликають сумнівів у їх законності та господарській доцільності. Неправильно складені документи повертають на дооформлення. Документи, які неправильно відображають факти господарського життя або свідчать про незаконні операції (навіть якщо вони й правильно оформлені), вважаються підробленими  (фальсифікованими) і підлягають вилученню для розслідування (як свідоцтво незаконних дій).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5888"/>
            <a:ext cx="8766175" cy="662622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Прийняті документи підлягають обліковій обробці, яка включає такі процедури:</a:t>
            </a:r>
          </a:p>
          <a:p>
            <a:pPr>
              <a:buFontTx/>
              <a:buChar char="-"/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таксування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(розцінювання) документів;</a:t>
            </a:r>
          </a:p>
          <a:p>
            <a:pPr>
              <a:buFontTx/>
              <a:buChar char="-"/>
              <a:defRPr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рупування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(складання накопичувальних реєстрів за однотипними операціями);</a:t>
            </a:r>
          </a:p>
          <a:p>
            <a:pPr>
              <a:buFontTx/>
              <a:buChar char="-"/>
              <a:defRPr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онтирування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(визначення кореспонденції рахунків);</a:t>
            </a:r>
          </a:p>
          <a:p>
            <a:pPr>
              <a:buFontTx/>
              <a:buChar char="-"/>
              <a:defRPr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озноска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(облікова реєстрація);</a:t>
            </a:r>
          </a:p>
          <a:p>
            <a:pPr>
              <a:buFontTx/>
              <a:buChar char="-"/>
              <a:defRPr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ередача документів у архів.</a:t>
            </a:r>
          </a:p>
          <a:p>
            <a:pPr marL="0" indent="0" algn="ctr">
              <a:buFontTx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Порядок виконання окремих процедур  може змінюватися в залежності від прийнятої технології обробки документів.</a:t>
            </a:r>
          </a:p>
          <a:p>
            <a:pPr>
              <a:buFontTx/>
              <a:buChar char="-"/>
              <a:defRPr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Объект 2"/>
          <p:cNvSpPr>
            <a:spLocks noGrp="1"/>
          </p:cNvSpPr>
          <p:nvPr>
            <p:ph idx="1"/>
          </p:nvPr>
        </p:nvSpPr>
        <p:spPr>
          <a:xfrm>
            <a:off x="250825" y="115888"/>
            <a:ext cx="8642350" cy="6553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uk-UA" sz="3600" b="1" smtClean="0">
                <a:latin typeface="Times New Roman" pitchFamily="18" charset="0"/>
                <a:cs typeface="Times New Roman" pitchFamily="18" charset="0"/>
              </a:rPr>
              <a:t>Рух документів у процесі їх оперативного використання і бухгалтерської обробки від моменту складання або надходження зі сторони до передачі в архів після запису в облікові регістри називається </a:t>
            </a:r>
            <a:r>
              <a:rPr lang="uk-UA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документооборотом.</a:t>
            </a:r>
          </a:p>
          <a:p>
            <a:pPr marL="0" indent="0" algn="ctr">
              <a:buFontTx/>
              <a:buNone/>
            </a:pPr>
            <a:r>
              <a:rPr lang="uk-UA" sz="3600" b="1" smtClean="0">
                <a:latin typeface="Times New Roman" pitchFamily="18" charset="0"/>
                <a:cs typeface="Times New Roman" pitchFamily="18" charset="0"/>
              </a:rPr>
              <a:t>Порядок і терміни обробки первинних документів визначаються </a:t>
            </a:r>
            <a:r>
              <a:rPr lang="uk-UA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графіком документообороту,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який складає бухгалтер і затверджує керівник підприємства.</a:t>
            </a: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60350"/>
            <a:ext cx="8353425" cy="63373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(від лат.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documentum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– свідоцтво, доказ) – це письмове свідоцтво фактичного здійснення господарської операції або письмове розпорядження на право її здійснення.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Документування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– процес оформлення документами фактів господарського життя.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Документація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– сукупність первинних документів на всі господарські операції.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3200" b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7.6. Шляхи удосконалення бухгалтерських документів і </a:t>
            </a:r>
            <a:r>
              <a:rPr lang="uk-UA" sz="3200" b="1" kern="1200" dirty="0" err="1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документообороту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65890" name="Объект 2"/>
          <p:cNvSpPr>
            <a:spLocks noGrp="1"/>
          </p:cNvSpPr>
          <p:nvPr>
            <p:ph idx="1"/>
          </p:nvPr>
        </p:nvSpPr>
        <p:spPr>
          <a:xfrm>
            <a:off x="179388" y="1401763"/>
            <a:ext cx="8713787" cy="524351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Важливим етапом удосконалення документообороту  на підприємстві має стати удосконалення організації первинного обліку.</a:t>
            </a:r>
          </a:p>
          <a:p>
            <a:pPr marL="0" indent="0" algn="ctr">
              <a:buFontTx/>
              <a:buNone/>
            </a:pPr>
            <a:r>
              <a:rPr lang="uk-UA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Первинний облік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– це процес ідентифікації фактів господарського життя, їх кількісного вимірювання, відображення у первинних документах та реєстрація цих документів у регістрах первинного обліку безпосередньо в місцях здійснення господарських операцій (у виробничих або господарських підрозділах).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Шляхи поліпшення якості первинних документів</a:t>
            </a:r>
            <a:endParaRPr lang="ru-RU" sz="3600" b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914" name="Объект 2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5141913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Уніфікація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– пристосування їх бланків (форм) для відображення однорідних операцій на підприємствах різних галузей економіки; </a:t>
            </a:r>
          </a:p>
          <a:p>
            <a:r>
              <a:rPr lang="uk-UA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Стандартизація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– встановлення (виготовлення) документів стандартних розмірів та з однаковим порядком розміщення реквізитів на бланках однотипних документів; </a:t>
            </a:r>
          </a:p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Ширше </a:t>
            </a:r>
            <a:r>
              <a:rPr lang="uk-UA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використання накопичувальних форм документів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замість разових (де це доцільно і допустимо);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Объект 2"/>
          <p:cNvSpPr>
            <a:spLocks noGrp="1"/>
          </p:cNvSpPr>
          <p:nvPr>
            <p:ph idx="1"/>
          </p:nvPr>
        </p:nvSpPr>
        <p:spPr>
          <a:xfrm>
            <a:off x="250825" y="260350"/>
            <a:ext cx="8642350" cy="6337300"/>
          </a:xfrm>
        </p:spPr>
        <p:txBody>
          <a:bodyPr/>
          <a:lstStyle/>
          <a:p>
            <a:r>
              <a:rPr lang="uk-UA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Зменшення кількості ручних записів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у документах при збереженні їх змісту та доказовості;</a:t>
            </a:r>
          </a:p>
          <a:p>
            <a:r>
              <a:rPr lang="uk-UA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Скорочення змісту документів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за рахунок вилучення неістотних (другорядних) показників;</a:t>
            </a:r>
          </a:p>
          <a:p>
            <a:r>
              <a:rPr lang="uk-UA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Відмова від виготовлення надлишкових (непотрібних) копій документів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, їх корінців, дублікатів тощо;</a:t>
            </a:r>
          </a:p>
          <a:p>
            <a:r>
              <a:rPr lang="uk-UA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Застосування комп’ютерних форм первинних документів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з їх наступною автоматизованою обробкою і т. ін. </a:t>
            </a: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408738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Документування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важливий елемент методу бухгалтерського обліку, що служить способом первинного спостереження за господарськими операціями та є обов’язковою умовою їх відображення в обліку.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Бухгалтерські документи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первинні носії облікової інформації. Вони мають вигляд паперових бланків заздалегідь розробленої форми,  заповнених інформацією про господарські операції. Заповнений документ повинен точно і в повному обсязі відображати всі необхідні характеристики господарської операції. Від його якості значною мірою залежить якість всього бухгалтерського обліку.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03213"/>
            <a:ext cx="8713787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00338" y="1268413"/>
            <a:ext cx="4038600" cy="604837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z="1400" b="1" smtClean="0"/>
              <a:t>ЛИСТОК № </a:t>
            </a:r>
            <a:r>
              <a:rPr lang="uk-UA" sz="1400" b="1" i="1" u="sng" smtClean="0"/>
              <a:t>  2  </a:t>
            </a:r>
            <a:r>
              <a:rPr lang="uk-UA" sz="1400" b="1" smtClean="0"/>
              <a:t>  ОБЛІКУ ПРОСТОЇВ</a:t>
            </a:r>
          </a:p>
          <a:p>
            <a:pPr algn="ctr">
              <a:buFontTx/>
              <a:buNone/>
            </a:pPr>
            <a:r>
              <a:rPr lang="uk-UA" sz="1400" b="1" smtClean="0"/>
              <a:t>від “</a:t>
            </a:r>
            <a:r>
              <a:rPr lang="uk-UA" sz="1400" b="1" i="1" u="sng" smtClean="0"/>
              <a:t>25”  травня </a:t>
            </a:r>
            <a:r>
              <a:rPr lang="uk-UA" sz="1400" b="1" smtClean="0"/>
              <a:t>20</a:t>
            </a:r>
            <a:r>
              <a:rPr lang="uk-UA" sz="1400" b="1" i="1" u="sng" smtClean="0"/>
              <a:t>14 </a:t>
            </a:r>
            <a:r>
              <a:rPr lang="uk-UA" sz="1400" b="1" smtClean="0"/>
              <a:t> р.</a:t>
            </a:r>
          </a:p>
        </p:txBody>
      </p:sp>
      <p:graphicFrame>
        <p:nvGraphicFramePr>
          <p:cNvPr id="129127" name="Group 103"/>
          <p:cNvGraphicFramePr>
            <a:graphicFrameLocks noGrp="1"/>
          </p:cNvGraphicFramePr>
          <p:nvPr>
            <p:ph sz="quarter" idx="2"/>
          </p:nvPr>
        </p:nvGraphicFramePr>
        <p:xfrm>
          <a:off x="250825" y="1916113"/>
          <a:ext cx="4392613" cy="957262"/>
        </p:xfrm>
        <a:graphic>
          <a:graphicData uri="http://schemas.openxmlformats.org/drawingml/2006/table">
            <a:tbl>
              <a:tblPr/>
              <a:tblGrid>
                <a:gridCol w="108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0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Дільниця, відділення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Зміна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 оплати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Шифр витрат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Майстерня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Додаткова зарплата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5190" name="Text Box 6"/>
          <p:cNvSpPr txBox="1">
            <a:spLocks noChangeArrowheads="1"/>
          </p:cNvSpPr>
          <p:nvPr/>
        </p:nvSpPr>
        <p:spPr bwMode="auto">
          <a:xfrm>
            <a:off x="5724525" y="188913"/>
            <a:ext cx="32400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>
                <a:solidFill>
                  <a:srgbClr val="000000"/>
                </a:solidFill>
              </a:rPr>
              <a:t>Типова форма № П-16</a:t>
            </a:r>
          </a:p>
          <a:p>
            <a:r>
              <a:rPr lang="uk-UA" sz="1400">
                <a:solidFill>
                  <a:srgbClr val="000000"/>
                </a:solidFill>
              </a:rPr>
              <a:t>Затверджена наказом Мінстату України від 09 жовтня 1995 р. № 253</a:t>
            </a:r>
          </a:p>
          <a:p>
            <a:r>
              <a:rPr lang="uk-UA" sz="1400">
                <a:solidFill>
                  <a:srgbClr val="000000"/>
                </a:solidFill>
              </a:rPr>
              <a:t>Код за УКУД  </a:t>
            </a:r>
            <a:r>
              <a:rPr lang="uk-UA" sz="1400" i="1">
                <a:solidFill>
                  <a:srgbClr val="000000"/>
                </a:solidFill>
              </a:rPr>
              <a:t>0302005</a:t>
            </a:r>
            <a:endParaRPr lang="uk-UA" sz="1400">
              <a:solidFill>
                <a:srgbClr val="000000"/>
              </a:solidFill>
            </a:endParaRPr>
          </a:p>
        </p:txBody>
      </p:sp>
      <p:sp>
        <p:nvSpPr>
          <p:cNvPr id="135191" name="Text Box 7"/>
          <p:cNvSpPr txBox="1">
            <a:spLocks noChangeArrowheads="1"/>
          </p:cNvSpPr>
          <p:nvPr/>
        </p:nvSpPr>
        <p:spPr bwMode="auto">
          <a:xfrm>
            <a:off x="179388" y="207963"/>
            <a:ext cx="40322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i="1" u="sng">
                <a:solidFill>
                  <a:srgbClr val="000000"/>
                </a:solidFill>
              </a:rPr>
              <a:t>    ВАТ “Агропромтехніка”  </a:t>
            </a:r>
          </a:p>
          <a:p>
            <a:r>
              <a:rPr lang="uk-UA" sz="1400">
                <a:solidFill>
                  <a:srgbClr val="000000"/>
                </a:solidFill>
              </a:rPr>
              <a:t>Цех (дільниця)   </a:t>
            </a:r>
            <a:r>
              <a:rPr lang="uk-UA" sz="1400" i="1" u="sng">
                <a:solidFill>
                  <a:srgbClr val="000000"/>
                </a:solidFill>
              </a:rPr>
              <a:t> майстерня</a:t>
            </a:r>
          </a:p>
          <a:p>
            <a:r>
              <a:rPr lang="uk-UA" sz="1400">
                <a:solidFill>
                  <a:srgbClr val="000000"/>
                </a:solidFill>
              </a:rPr>
              <a:t>Ідентифікаційний код ЄДРПОУ  </a:t>
            </a:r>
            <a:r>
              <a:rPr lang="uk-UA" sz="1400" i="1" u="sng">
                <a:solidFill>
                  <a:srgbClr val="000000"/>
                </a:solidFill>
              </a:rPr>
              <a:t>22707047</a:t>
            </a:r>
            <a:endParaRPr lang="uk-UA" sz="1400">
              <a:solidFill>
                <a:srgbClr val="000000"/>
              </a:solidFill>
            </a:endParaRPr>
          </a:p>
        </p:txBody>
      </p:sp>
      <p:graphicFrame>
        <p:nvGraphicFramePr>
          <p:cNvPr id="129219" name="Group 195"/>
          <p:cNvGraphicFramePr>
            <a:graphicFrameLocks noGrp="1"/>
          </p:cNvGraphicFramePr>
          <p:nvPr>
            <p:ph sz="quarter" idx="3"/>
          </p:nvPr>
        </p:nvGraphicFramePr>
        <p:xfrm>
          <a:off x="250825" y="2924175"/>
          <a:ext cx="8435975" cy="2159000"/>
        </p:xfrm>
        <a:graphic>
          <a:graphicData uri="http://schemas.openxmlformats.org/drawingml/2006/table">
            <a:tbl>
              <a:tblPr/>
              <a:tblGrid>
                <a:gridCol w="108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32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53951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Прізвище, ім</a:t>
                      </a: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’</a:t>
                      </a: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я, по батькові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Кате-горія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Профе-сія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Розряд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Табель-ний номер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Сума до оплати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Тривалість простою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Відсоток оплати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Час простою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причини простою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винуватці простою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поча-ток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закін-чення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Ляшенко Сергій Дмитрович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токар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160,00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годин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ПЦ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17-00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 т. д.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5250" name="Text Box 196"/>
          <p:cNvSpPr txBox="1">
            <a:spLocks noChangeArrowheads="1"/>
          </p:cNvSpPr>
          <p:nvPr/>
        </p:nvSpPr>
        <p:spPr bwMode="auto">
          <a:xfrm>
            <a:off x="250825" y="5321300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b="1">
              <a:solidFill>
                <a:srgbClr val="000000"/>
              </a:solidFill>
            </a:endParaRPr>
          </a:p>
        </p:txBody>
      </p:sp>
      <p:sp>
        <p:nvSpPr>
          <p:cNvPr id="135251" name="Text Box 197"/>
          <p:cNvSpPr txBox="1">
            <a:spLocks noChangeArrowheads="1"/>
          </p:cNvSpPr>
          <p:nvPr/>
        </p:nvSpPr>
        <p:spPr bwMode="auto">
          <a:xfrm>
            <a:off x="323850" y="5465763"/>
            <a:ext cx="396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>
                <a:solidFill>
                  <a:srgbClr val="000000"/>
                </a:solidFill>
              </a:rPr>
              <a:t>Майстер (бригадир) </a:t>
            </a:r>
            <a:r>
              <a:rPr lang="uk-UA" sz="1400" i="1" u="sng">
                <a:solidFill>
                  <a:srgbClr val="000000"/>
                </a:solidFill>
              </a:rPr>
              <a:t>Калита      Калита О. П.</a:t>
            </a:r>
            <a:r>
              <a:rPr lang="uk-UA" sz="14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35252" name="Text Box 198"/>
          <p:cNvSpPr txBox="1">
            <a:spLocks noChangeArrowheads="1"/>
          </p:cNvSpPr>
          <p:nvPr/>
        </p:nvSpPr>
        <p:spPr bwMode="auto">
          <a:xfrm>
            <a:off x="4716463" y="5300663"/>
            <a:ext cx="3836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b="1">
              <a:solidFill>
                <a:srgbClr val="000000"/>
              </a:solidFill>
            </a:endParaRPr>
          </a:p>
        </p:txBody>
      </p:sp>
      <p:sp>
        <p:nvSpPr>
          <p:cNvPr id="135253" name="Text Box 199"/>
          <p:cNvSpPr txBox="1">
            <a:spLocks noChangeArrowheads="1"/>
          </p:cNvSpPr>
          <p:nvPr/>
        </p:nvSpPr>
        <p:spPr bwMode="auto">
          <a:xfrm>
            <a:off x="4859338" y="5229225"/>
            <a:ext cx="3816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>
                <a:solidFill>
                  <a:srgbClr val="000000"/>
                </a:solidFill>
              </a:rPr>
              <a:t>Начальник цеху </a:t>
            </a:r>
            <a:r>
              <a:rPr lang="uk-UA" sz="1400" i="1" u="sng">
                <a:solidFill>
                  <a:srgbClr val="000000"/>
                </a:solidFill>
              </a:rPr>
              <a:t> Калита    Калита О. П.</a:t>
            </a:r>
          </a:p>
          <a:p>
            <a:r>
              <a:rPr lang="uk-UA" sz="1400">
                <a:solidFill>
                  <a:srgbClr val="000000"/>
                </a:solidFill>
              </a:rPr>
              <a:t>Виконроб    </a:t>
            </a:r>
            <a:r>
              <a:rPr lang="uk-UA" sz="1400" i="1" u="sng">
                <a:solidFill>
                  <a:srgbClr val="000000"/>
                </a:solidFill>
              </a:rPr>
              <a:t>Пасько    Пасько В. С.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Объект 6"/>
          <p:cNvSpPr>
            <a:spLocks noGrp="1"/>
          </p:cNvSpPr>
          <p:nvPr>
            <p:ph idx="1"/>
          </p:nvPr>
        </p:nvSpPr>
        <p:spPr>
          <a:xfrm>
            <a:off x="250825" y="260350"/>
            <a:ext cx="8713788" cy="63373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uk-UA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Машинні носії </a:t>
            </a:r>
            <a:r>
              <a:rPr lang="uk-UA" sz="4400" b="1" smtClean="0">
                <a:latin typeface="Times New Roman" pitchFamily="18" charset="0"/>
                <a:cs typeface="Times New Roman" pitchFamily="18" charset="0"/>
              </a:rPr>
              <a:t>облікової інформації за останні півстоліття досить суттєво змінилися: спочатку це були </a:t>
            </a:r>
            <a:r>
              <a:rPr lang="uk-UA" sz="4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перфокарти</a:t>
            </a:r>
            <a:r>
              <a:rPr lang="uk-UA" sz="44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4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дуаль-карти, перфострічки, магнітні стрічки</a:t>
            </a:r>
            <a:r>
              <a:rPr lang="uk-UA" sz="4400" b="1" smtClean="0">
                <a:latin typeface="Times New Roman" pitchFamily="18" charset="0"/>
                <a:cs typeface="Times New Roman" pitchFamily="18" charset="0"/>
              </a:rPr>
              <a:t>. Зараз використовують, у більшості випадків, </a:t>
            </a:r>
            <a:r>
              <a:rPr lang="uk-UA" sz="4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магнітні диски </a:t>
            </a:r>
            <a:r>
              <a:rPr lang="uk-UA" sz="4400" b="1" smtClean="0">
                <a:latin typeface="Times New Roman" pitchFamily="18" charset="0"/>
                <a:cs typeface="Times New Roman" pitchFamily="18" charset="0"/>
              </a:rPr>
              <a:t>різних модифікакцій, </a:t>
            </a:r>
            <a:r>
              <a:rPr lang="uk-UA" sz="4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магнітні картки</a:t>
            </a:r>
            <a:r>
              <a:rPr lang="uk-UA" sz="44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67625" y="274638"/>
            <a:ext cx="1476375" cy="4090987"/>
          </a:xfrm>
        </p:spPr>
        <p:txBody>
          <a:bodyPr/>
          <a:lstStyle/>
          <a:p>
            <a:r>
              <a:rPr lang="uk-UA" sz="2400" b="1" smtClean="0">
                <a:solidFill>
                  <a:schemeClr val="accent2"/>
                </a:solidFill>
              </a:rPr>
              <a:t>Перфо-картки для ЕОМ першого поколін-ня</a:t>
            </a:r>
            <a:endParaRPr lang="ru-RU" sz="2400" b="1" smtClean="0">
              <a:solidFill>
                <a:schemeClr val="accent2"/>
              </a:solidFill>
            </a:endParaRPr>
          </a:p>
        </p:txBody>
      </p:sp>
      <p:pic>
        <p:nvPicPr>
          <p:cNvPr id="137218" name="Picture 4" descr="Атамас 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766762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1761</Words>
  <Application>Microsoft Office PowerPoint</Application>
  <PresentationFormat>Экран (4:3)</PresentationFormat>
  <Paragraphs>213</Paragraphs>
  <Slides>32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9</vt:i4>
      </vt:variant>
      <vt:variant>
        <vt:lpstr>Связи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47" baseType="lpstr">
      <vt:lpstr>Arial</vt:lpstr>
      <vt:lpstr>Calibri</vt:lpstr>
      <vt:lpstr>Times New Roman</vt:lpstr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7_Оформление по умолчанию</vt:lpstr>
      <vt:lpstr>8_Оформление по умолчанию</vt:lpstr>
      <vt:lpstr>???</vt:lpstr>
      <vt:lpstr>???</vt:lpstr>
      <vt:lpstr>???</vt:lpstr>
      <vt:lpstr>Тема 6  Формування системи документування господарських операцій та документообігу </vt:lpstr>
      <vt:lpstr>7.1. Загальні поняття про бухгалтерські документи і машинні носії облікової інформації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Перфо-картки для ЕОМ першого поколін-ня</vt:lpstr>
      <vt:lpstr>Зразок паперової перфорованої стрічки для ЕОМ</vt:lpstr>
      <vt:lpstr>7.2. Значення документів для економічної роботи і управління підприємством</vt:lpstr>
      <vt:lpstr>Презентация PowerPoint</vt:lpstr>
      <vt:lpstr>7.3. Реквізити бухгалтерських документів, вимоги до їх змісту і оформлення</vt:lpstr>
      <vt:lpstr>Обов’язкові реквізити бухгалтерських документів</vt:lpstr>
      <vt:lpstr>Форми розміщення реквізитів у первинних документах</vt:lpstr>
      <vt:lpstr>Типова форма № П-7 Затверджена наказом Мінстату України від 9 жовтня 1996 р. № 253</vt:lpstr>
      <vt:lpstr>Презентация PowerPoint</vt:lpstr>
      <vt:lpstr>Презентация PowerPoint</vt:lpstr>
      <vt:lpstr>Презентация PowerPoint</vt:lpstr>
      <vt:lpstr>Вимоги до оформлення документів</vt:lpstr>
      <vt:lpstr>Презентация PowerPoint</vt:lpstr>
      <vt:lpstr>Презентация PowerPoint</vt:lpstr>
      <vt:lpstr>Презентация PowerPoint</vt:lpstr>
      <vt:lpstr>7.4. Класифікація бухгалтерських документів</vt:lpstr>
      <vt:lpstr>Презентация PowerPoint</vt:lpstr>
      <vt:lpstr>7.5. Приймання, перевірка і обробка документів. Організація документообороту</vt:lpstr>
      <vt:lpstr>Презентация PowerPoint</vt:lpstr>
      <vt:lpstr>Презентация PowerPoint</vt:lpstr>
      <vt:lpstr>Презентация PowerPoint</vt:lpstr>
      <vt:lpstr>7.6. Шляхи удосконалення бухгалтерських документів і документообороту</vt:lpstr>
      <vt:lpstr>Шляхи поліпшення якості первинних документів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7.  Первинне спостереження: документація та документування в бухгалтерському обліку</dc:title>
  <dc:creator>я</dc:creator>
  <cp:lastModifiedBy>Professor</cp:lastModifiedBy>
  <cp:revision>36</cp:revision>
  <dcterms:created xsi:type="dcterms:W3CDTF">2015-12-07T17:00:00Z</dcterms:created>
  <dcterms:modified xsi:type="dcterms:W3CDTF">2024-02-08T22:57:43Z</dcterms:modified>
</cp:coreProperties>
</file>